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3" r:id="rId3"/>
    <p:sldId id="414" r:id="rId4"/>
    <p:sldId id="415" r:id="rId5"/>
    <p:sldId id="398" r:id="rId6"/>
    <p:sldId id="397" r:id="rId7"/>
    <p:sldId id="264" r:id="rId8"/>
    <p:sldId id="265" r:id="rId9"/>
    <p:sldId id="263" r:id="rId10"/>
    <p:sldId id="268" r:id="rId11"/>
    <p:sldId id="269" r:id="rId12"/>
    <p:sldId id="270" r:id="rId13"/>
    <p:sldId id="271" r:id="rId14"/>
    <p:sldId id="274" r:id="rId15"/>
    <p:sldId id="387" r:id="rId16"/>
    <p:sldId id="278" r:id="rId17"/>
    <p:sldId id="314" r:id="rId18"/>
    <p:sldId id="276" r:id="rId19"/>
    <p:sldId id="277" r:id="rId20"/>
    <p:sldId id="280" r:id="rId21"/>
    <p:sldId id="283" r:id="rId22"/>
    <p:sldId id="282" r:id="rId23"/>
    <p:sldId id="286" r:id="rId24"/>
    <p:sldId id="287" r:id="rId25"/>
    <p:sldId id="306" r:id="rId26"/>
    <p:sldId id="301" r:id="rId27"/>
    <p:sldId id="318" r:id="rId28"/>
    <p:sldId id="319" r:id="rId29"/>
    <p:sldId id="399" r:id="rId30"/>
    <p:sldId id="400" r:id="rId31"/>
    <p:sldId id="320" r:id="rId32"/>
    <p:sldId id="322" r:id="rId33"/>
    <p:sldId id="323" r:id="rId34"/>
    <p:sldId id="325" r:id="rId35"/>
    <p:sldId id="324" r:id="rId36"/>
    <p:sldId id="288" r:id="rId37"/>
    <p:sldId id="290" r:id="rId38"/>
    <p:sldId id="292" r:id="rId39"/>
    <p:sldId id="291" r:id="rId40"/>
    <p:sldId id="293" r:id="rId41"/>
    <p:sldId id="294" r:id="rId42"/>
    <p:sldId id="297" r:id="rId43"/>
    <p:sldId id="295" r:id="rId44"/>
    <p:sldId id="299" r:id="rId45"/>
    <p:sldId id="298" r:id="rId46"/>
    <p:sldId id="296" r:id="rId47"/>
    <p:sldId id="313" r:id="rId48"/>
    <p:sldId id="327" r:id="rId49"/>
    <p:sldId id="328" r:id="rId50"/>
    <p:sldId id="330" r:id="rId51"/>
    <p:sldId id="331" r:id="rId52"/>
    <p:sldId id="332" r:id="rId53"/>
    <p:sldId id="333" r:id="rId54"/>
    <p:sldId id="334" r:id="rId55"/>
    <p:sldId id="344" r:id="rId56"/>
    <p:sldId id="351" r:id="rId57"/>
    <p:sldId id="352" r:id="rId58"/>
    <p:sldId id="365" r:id="rId59"/>
    <p:sldId id="366" r:id="rId60"/>
    <p:sldId id="350" r:id="rId61"/>
    <p:sldId id="336" r:id="rId62"/>
    <p:sldId id="337" r:id="rId63"/>
    <p:sldId id="338" r:id="rId64"/>
    <p:sldId id="340" r:id="rId65"/>
    <p:sldId id="367" r:id="rId66"/>
    <p:sldId id="369" r:id="rId67"/>
    <p:sldId id="371" r:id="rId68"/>
    <p:sldId id="372" r:id="rId69"/>
    <p:sldId id="373" r:id="rId70"/>
    <p:sldId id="374" r:id="rId71"/>
    <p:sldId id="375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57" r:id="rId81"/>
    <p:sldId id="389" r:id="rId82"/>
    <p:sldId id="390" r:id="rId83"/>
    <p:sldId id="391" r:id="rId84"/>
    <p:sldId id="405" r:id="rId85"/>
    <p:sldId id="406" r:id="rId86"/>
    <p:sldId id="407" r:id="rId87"/>
    <p:sldId id="401" r:id="rId88"/>
    <p:sldId id="402" r:id="rId89"/>
    <p:sldId id="403" r:id="rId90"/>
    <p:sldId id="404" r:id="rId91"/>
    <p:sldId id="408" r:id="rId92"/>
    <p:sldId id="409" r:id="rId93"/>
    <p:sldId id="410" r:id="rId94"/>
    <p:sldId id="411" r:id="rId95"/>
    <p:sldId id="412" r:id="rId9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9" autoAdjust="0"/>
    <p:restoredTop sz="97964" autoAdjust="0"/>
  </p:normalViewPr>
  <p:slideViewPr>
    <p:cSldViewPr>
      <p:cViewPr varScale="1">
        <p:scale>
          <a:sx n="114" d="100"/>
          <a:sy n="114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32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611" y="33164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6401" y="1524000"/>
            <a:ext cx="11468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29128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4DC8E0-9079-40EB-ACFF-19C77892C8A5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10343D-3BCA-480A-8D1B-E83C20D0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6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429375"/>
            <a:ext cx="1238251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5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nooz.com/wp-content/uploads/2011/11/angry-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95" y="2492897"/>
            <a:ext cx="3384376" cy="22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76673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dirty="0"/>
              <a:t>Testes de Software</a:t>
            </a:r>
          </a:p>
        </p:txBody>
      </p:sp>
    </p:spTree>
    <p:extLst>
      <p:ext uri="{BB962C8B-B14F-4D97-AF65-F5344CB8AC3E}">
        <p14:creationId xmlns:p14="http://schemas.microsoft.com/office/powerpoint/2010/main" val="342755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796" y="836713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Mas qual é a causa ?</a:t>
            </a:r>
          </a:p>
        </p:txBody>
      </p:sp>
      <p:pic>
        <p:nvPicPr>
          <p:cNvPr id="5" name="Picture 4" descr="http://mitrom.com.au/media/13867/computer-programmer.jpg.scaled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708921"/>
            <a:ext cx="4824536" cy="36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01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04" y="1196752"/>
            <a:ext cx="685031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04" y="1196752"/>
            <a:ext cx="685031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91544" y="5157193"/>
            <a:ext cx="8257838" cy="1015663"/>
          </a:xfrm>
          <a:prstGeom prst="rect">
            <a:avLst/>
          </a:prstGeom>
          <a:solidFill>
            <a:srgbClr val="7F7F7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FF0000"/>
                </a:solidFill>
              </a:rPr>
              <a:t>Erro</a:t>
            </a:r>
            <a:r>
              <a:rPr lang="pt-BR" sz="6000" dirty="0"/>
              <a:t> de acesso a memória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1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980728"/>
            <a:ext cx="867776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47529" y="4653137"/>
            <a:ext cx="8296963" cy="7694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Depura-se </a:t>
            </a:r>
            <a:r>
              <a:rPr lang="pt-BR" sz="4400" dirty="0"/>
              <a:t>para encontrar o </a:t>
            </a:r>
            <a:r>
              <a:rPr lang="pt-BR" sz="4400" dirty="0">
                <a:solidFill>
                  <a:srgbClr val="FF0000"/>
                </a:solidFill>
              </a:rPr>
              <a:t>defeito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Falha</a:t>
            </a:r>
            <a:r>
              <a:rPr lang="pt-BR" dirty="0"/>
              <a:t> foi o fechamento não esperado do software.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Erro</a:t>
            </a:r>
            <a:r>
              <a:rPr lang="pt-BR" dirty="0"/>
              <a:t> foi um valor de endereço de memória inválido ou protegido.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Defeito</a:t>
            </a:r>
            <a:r>
              <a:rPr lang="pt-BR" dirty="0"/>
              <a:t>, estava na codificação. Por exemplo, o programador esqueceu de inicializar uma variável.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 padrão IEEE número 610.12-1990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defeito (</a:t>
            </a:r>
            <a:r>
              <a:rPr lang="pt-BR" dirty="0" err="1">
                <a:solidFill>
                  <a:srgbClr val="FF0000"/>
                </a:solidFill>
              </a:rPr>
              <a:t>fault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/>
              <a:t>– passo, processo ou definição de dados incorreto, como por exemplo, uma instrução ou comando incorreto,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erro (</a:t>
            </a:r>
            <a:r>
              <a:rPr lang="pt-BR" dirty="0" err="1">
                <a:solidFill>
                  <a:srgbClr val="FF0000"/>
                </a:solidFill>
              </a:rPr>
              <a:t>error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/>
              <a:t>– diferença entre o valor obtido e o valor esperado, ou seja, qualquer estado intermediário incorreto ou resultado inesperado na execução do programa constitui um erro;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falha (</a:t>
            </a:r>
            <a:r>
              <a:rPr lang="pt-BR" dirty="0" err="1">
                <a:solidFill>
                  <a:srgbClr val="FF0000"/>
                </a:solidFill>
              </a:rPr>
              <a:t>failure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/>
              <a:t>– produção de uma saída incorreta com relação á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385765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7528" y="3068960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Defeitos</a:t>
            </a:r>
            <a:r>
              <a:rPr lang="pt-BR" sz="3200" dirty="0"/>
              <a:t> podem ocasionar a manifestação de erros.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3832" y="4005064"/>
            <a:ext cx="48245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Erros</a:t>
            </a:r>
            <a:r>
              <a:rPr lang="pt-BR" sz="3200" dirty="0"/>
              <a:t> podem gerar falhas.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7528" y="4653136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Falha </a:t>
            </a:r>
            <a:r>
              <a:rPr lang="pt-BR" sz="3200" dirty="0"/>
              <a:t>é um comportamento inesperado que afeta diretamente o usuário.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5560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Defeito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872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Erro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80176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Falha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95800" y="2132856"/>
            <a:ext cx="432048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  <p:sp>
        <p:nvSpPr>
          <p:cNvPr id="12" name="Right Arrow 11"/>
          <p:cNvSpPr/>
          <p:nvPr/>
        </p:nvSpPr>
        <p:spPr>
          <a:xfrm>
            <a:off x="7104112" y="2132856"/>
            <a:ext cx="432048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59119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7528" y="3068960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Defeitos</a:t>
            </a:r>
            <a:r>
              <a:rPr lang="pt-BR" sz="3200" dirty="0"/>
              <a:t> podem ocasionar a manifestação de erros.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3832" y="4005064"/>
            <a:ext cx="48245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Erros</a:t>
            </a:r>
            <a:r>
              <a:rPr lang="pt-BR" sz="3200" dirty="0"/>
              <a:t> podem gerar falhas.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7528" y="4653136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Falha </a:t>
            </a:r>
            <a:r>
              <a:rPr lang="pt-BR" sz="3200" dirty="0"/>
              <a:t>é um comportamento inesperado que afeta diretamente o usuário.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5560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Defeito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872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Erro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80176" y="1844824"/>
            <a:ext cx="20162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Falha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95800" y="2132856"/>
            <a:ext cx="432048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  <p:sp>
        <p:nvSpPr>
          <p:cNvPr id="12" name="Right Arrow 11"/>
          <p:cNvSpPr/>
          <p:nvPr/>
        </p:nvSpPr>
        <p:spPr>
          <a:xfrm>
            <a:off x="7104112" y="2132856"/>
            <a:ext cx="432048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538" y="548680"/>
            <a:ext cx="3956942" cy="31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960096" y="1412777"/>
            <a:ext cx="2520280" cy="1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pt-BR" sz="2000" dirty="0"/>
              <a:t>Uma falha pode ter sido causada por diversos erros e alguns erros podem </a:t>
            </a:r>
            <a:r>
              <a:rPr lang="pt-BR" sz="2000" dirty="0">
                <a:solidFill>
                  <a:srgbClr val="FF0000"/>
                </a:solidFill>
              </a:rPr>
              <a:t>nunca</a:t>
            </a:r>
            <a:r>
              <a:rPr lang="pt-BR" sz="2000" dirty="0"/>
              <a:t> causar uma falha.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82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Testes</a:t>
            </a:r>
            <a:r>
              <a:rPr lang="pt-BR" dirty="0"/>
              <a:t> tem como objetivo causar falhas em um programa.</a:t>
            </a:r>
          </a:p>
        </p:txBody>
      </p:sp>
    </p:spTree>
    <p:extLst>
      <p:ext uri="{BB962C8B-B14F-4D97-AF65-F5344CB8AC3E}">
        <p14:creationId xmlns:p14="http://schemas.microsoft.com/office/powerpoint/2010/main" val="86547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Testes</a:t>
            </a:r>
            <a:r>
              <a:rPr lang="pt-BR" dirty="0"/>
              <a:t> tem como objetivo causar falhas em um programa.</a:t>
            </a:r>
          </a:p>
          <a:p>
            <a:endParaRPr lang="pt-BR" dirty="0"/>
          </a:p>
          <a:p>
            <a:r>
              <a:rPr lang="pt-BR" dirty="0"/>
              <a:t>Depois do teste, precisamos encontrar e corrigir defeitos, ou seja, </a:t>
            </a:r>
            <a:r>
              <a:rPr lang="pt-BR" dirty="0">
                <a:solidFill>
                  <a:srgbClr val="FF0000"/>
                </a:solidFill>
              </a:rPr>
              <a:t>depurar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0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536" y="2996952"/>
            <a:ext cx="8229600" cy="1143000"/>
          </a:xfrm>
        </p:spPr>
        <p:txBody>
          <a:bodyPr/>
          <a:lstStyle/>
          <a:p>
            <a:r>
              <a:rPr lang="pt-BR" sz="4400" dirty="0"/>
              <a:t>PORQUE TESTAR É IMPORTANTE?</a:t>
            </a:r>
          </a:p>
        </p:txBody>
      </p:sp>
    </p:spTree>
    <p:extLst>
      <p:ext uri="{BB962C8B-B14F-4D97-AF65-F5344CB8AC3E}">
        <p14:creationId xmlns:p14="http://schemas.microsoft.com/office/powerpoint/2010/main" val="201543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Testes</a:t>
            </a:r>
            <a:r>
              <a:rPr lang="pt-BR" dirty="0"/>
              <a:t> tem como objetivo causar falhas em um programa.</a:t>
            </a:r>
          </a:p>
          <a:p>
            <a:endParaRPr lang="pt-BR" dirty="0"/>
          </a:p>
          <a:p>
            <a:r>
              <a:rPr lang="pt-BR" dirty="0"/>
              <a:t>Depois do teste, precisamos encontrar e corrigir defeitos, ou seja, </a:t>
            </a:r>
            <a:r>
              <a:rPr lang="pt-BR" dirty="0">
                <a:solidFill>
                  <a:srgbClr val="FF0000"/>
                </a:solidFill>
              </a:rPr>
              <a:t>depurar</a:t>
            </a:r>
            <a:r>
              <a:rPr lang="pt-B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4797153"/>
            <a:ext cx="7704856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0000"/>
                </a:solidFill>
              </a:rPr>
              <a:t>Depurar </a:t>
            </a:r>
            <a:r>
              <a:rPr lang="pt-BR" sz="6000" dirty="0">
                <a:solidFill>
                  <a:schemeClr val="tx1"/>
                </a:solidFill>
              </a:rPr>
              <a:t>não é</a:t>
            </a:r>
            <a:r>
              <a:rPr lang="pt-BR" sz="6000" dirty="0">
                <a:solidFill>
                  <a:srgbClr val="FF0000"/>
                </a:solidFill>
              </a:rPr>
              <a:t> testar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8117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Conceitos de testes de 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1772816"/>
            <a:ext cx="80648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Testes:</a:t>
            </a:r>
          </a:p>
          <a:p>
            <a:r>
              <a:rPr lang="pt-BR" sz="2400" dirty="0"/>
              <a:t>Processo de execução de um programa com o objetivo de revelar a presença de falhas. </a:t>
            </a:r>
          </a:p>
          <a:p>
            <a:r>
              <a:rPr lang="pt-BR" sz="2400" dirty="0"/>
              <a:t>Contribuem para aumentar a confiança de que o software desempenha as funções especificadas.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552" y="4365104"/>
            <a:ext cx="80648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Depuração:</a:t>
            </a:r>
          </a:p>
          <a:p>
            <a:r>
              <a:rPr lang="pt-BR" sz="2400" dirty="0"/>
              <a:t>Consequência do teste. Após revelada a presença da falha, este deve ser encontrado e corrigido.</a:t>
            </a:r>
          </a:p>
        </p:txBody>
      </p:sp>
    </p:spTree>
    <p:extLst>
      <p:ext uri="{BB962C8B-B14F-4D97-AF65-F5344CB8AC3E}">
        <p14:creationId xmlns:p14="http://schemas.microsoft.com/office/powerpoint/2010/main" val="25488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1544" y="1916832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Teste</a:t>
            </a:r>
            <a:r>
              <a:rPr lang="pt-BR" sz="3200" dirty="0"/>
              <a:t> é um elemento de um aspecto mais amplo, referido como verificação e validação (V&amp;V).</a:t>
            </a:r>
          </a:p>
        </p:txBody>
      </p:sp>
    </p:spTree>
    <p:extLst>
      <p:ext uri="{BB962C8B-B14F-4D97-AF65-F5344CB8AC3E}">
        <p14:creationId xmlns:p14="http://schemas.microsoft.com/office/powerpoint/2010/main" val="72596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1544" y="1916832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Teste</a:t>
            </a:r>
            <a:r>
              <a:rPr lang="pt-BR" sz="3200" dirty="0"/>
              <a:t> é um elemento de um aspecto mais amplo, referido como verificação e validação (V&amp;V).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1544" y="4077072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Verificação</a:t>
            </a:r>
            <a:r>
              <a:rPr lang="pt-BR" sz="3200" dirty="0"/>
              <a:t> e </a:t>
            </a:r>
            <a:r>
              <a:rPr lang="pt-BR" sz="3200" dirty="0">
                <a:solidFill>
                  <a:srgbClr val="FF0000"/>
                </a:solidFill>
              </a:rPr>
              <a:t>validação</a:t>
            </a:r>
            <a:r>
              <a:rPr lang="pt-BR" sz="3200" dirty="0"/>
              <a:t> engloba muitas das atividades que são abrangidas para garantia de </a:t>
            </a:r>
            <a:r>
              <a:rPr lang="pt-BR" sz="3200" dirty="0">
                <a:solidFill>
                  <a:srgbClr val="FF0000"/>
                </a:solidFill>
              </a:rPr>
              <a:t>qualidade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de software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45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552" y="3645025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Validação</a:t>
            </a:r>
            <a:r>
              <a:rPr lang="pt-BR" sz="2400" dirty="0"/>
              <a:t>: Assegurar que o produto final corresponda aos requisitos do usuário.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3633" y="4653136"/>
            <a:ext cx="6681287" cy="52322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i="1" dirty="0"/>
              <a:t>Estamos construindo o produto certo?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1991544" y="1556792"/>
            <a:ext cx="770485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Verificação</a:t>
            </a:r>
            <a:r>
              <a:rPr lang="pt-BR" sz="2400" dirty="0"/>
              <a:t>: Assegurar consistência, completitude e </a:t>
            </a:r>
            <a:r>
              <a:rPr lang="pt-BR" sz="2400" dirty="0" err="1"/>
              <a:t>corretude</a:t>
            </a:r>
            <a:r>
              <a:rPr lang="pt-BR" sz="2400" dirty="0"/>
              <a:t> do produto em cada fase e entre fases consecutivas do ciclo de vida do software.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9617" y="2924944"/>
            <a:ext cx="6989113" cy="52322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pt-BR" sz="2800" i="1" dirty="0"/>
              <a:t>Estamos construindo corretamente o produto?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4575" y="5242495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Teste</a:t>
            </a:r>
            <a:r>
              <a:rPr lang="pt-BR" sz="2400" dirty="0"/>
              <a:t>: Examina o comportamento do produto por meio de sua 	</a:t>
            </a:r>
            <a:r>
              <a:rPr lang="pt-BR" sz="2400" dirty="0">
                <a:solidFill>
                  <a:srgbClr val="FF0000"/>
                </a:solidFill>
              </a:rPr>
              <a:t>execução</a:t>
            </a:r>
            <a:r>
              <a:rPr lang="pt-BR" sz="2400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181272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568" y="2132857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“Testing can only show the presence of errors, not their absence” </a:t>
            </a:r>
            <a:r>
              <a:rPr lang="nl-NL" sz="2800" dirty="0"/>
              <a:t>(Dijkstra et al., 1972)</a:t>
            </a:r>
            <a:r>
              <a:rPr lang="en-US" sz="2800" i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645025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Testes </a:t>
            </a:r>
            <a:r>
              <a:rPr lang="en-US" sz="2800" i="1" dirty="0" err="1"/>
              <a:t>podem</a:t>
            </a:r>
            <a:r>
              <a:rPr lang="en-US" sz="2800" i="1" dirty="0"/>
              <a:t> </a:t>
            </a:r>
            <a:r>
              <a:rPr lang="en-US" sz="2800" i="1" dirty="0" err="1"/>
              <a:t>somente</a:t>
            </a:r>
            <a:r>
              <a:rPr lang="en-US" sz="2800" i="1" dirty="0"/>
              <a:t> </a:t>
            </a:r>
            <a:r>
              <a:rPr lang="en-US" sz="2800" i="1" dirty="0" err="1"/>
              <a:t>mostrar</a:t>
            </a:r>
            <a:r>
              <a:rPr lang="en-US" sz="2800" i="1" dirty="0"/>
              <a:t> a </a:t>
            </a:r>
            <a:r>
              <a:rPr lang="en-US" sz="2800" i="1" dirty="0" err="1"/>
              <a:t>presença</a:t>
            </a:r>
            <a:r>
              <a:rPr lang="en-US" sz="2800" i="1" dirty="0"/>
              <a:t> de </a:t>
            </a:r>
            <a:r>
              <a:rPr lang="en-US" sz="2800" i="1" dirty="0" err="1"/>
              <a:t>erros</a:t>
            </a:r>
            <a:r>
              <a:rPr lang="en-US" sz="2800" i="1" dirty="0"/>
              <a:t>, </a:t>
            </a:r>
            <a:r>
              <a:rPr lang="en-US" sz="2800" i="1" dirty="0" err="1"/>
              <a:t>não</a:t>
            </a:r>
            <a:r>
              <a:rPr lang="en-US" sz="2800" i="1" dirty="0"/>
              <a:t> a </a:t>
            </a:r>
            <a:r>
              <a:rPr lang="en-US" sz="2800" i="1" dirty="0" err="1"/>
              <a:t>sua</a:t>
            </a:r>
            <a:r>
              <a:rPr lang="en-US" sz="2800" i="1" dirty="0"/>
              <a:t> </a:t>
            </a:r>
            <a:r>
              <a:rPr lang="en-US" sz="2800" i="1" dirty="0" err="1"/>
              <a:t>ausência</a:t>
            </a:r>
            <a:r>
              <a:rPr lang="en-US" sz="2800" i="1" dirty="0"/>
              <a:t>.</a:t>
            </a:r>
            <a:endParaRPr lang="pt-B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716669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204865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 do teste é causar uma falha, então a inexistência de falha pode ser explicado por:</a:t>
            </a:r>
          </a:p>
          <a:p>
            <a:endParaRPr lang="pt-BR" sz="2800" dirty="0"/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Software é de alta qualidade?</a:t>
            </a:r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Os testes foram de baixa qualidade ?</a:t>
            </a:r>
          </a:p>
        </p:txBody>
      </p:sp>
    </p:spTree>
    <p:extLst>
      <p:ext uri="{BB962C8B-B14F-4D97-AF65-F5344CB8AC3E}">
        <p14:creationId xmlns:p14="http://schemas.microsoft.com/office/powerpoint/2010/main" val="187646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204865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 do teste é causar uma falha, então a inexistência de falha pode ser explicado por:</a:t>
            </a:r>
          </a:p>
          <a:p>
            <a:endParaRPr lang="pt-BR" sz="2800" dirty="0"/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Software é de alta qualidade?</a:t>
            </a:r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Os testes foram de baixa qualidade 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1124744"/>
            <a:ext cx="3956942" cy="31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56598" y="1988840"/>
            <a:ext cx="2520280" cy="117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pt-BR" sz="2000" dirty="0"/>
              <a:t>Testes nunca terminam, toda vez que o usuário utiliza um programa, ele esta testando-o.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43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204865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 do teste é causar uma falha, então a inexistência de falha pode ser explicado por:</a:t>
            </a:r>
          </a:p>
          <a:p>
            <a:endParaRPr lang="pt-BR" sz="2800" dirty="0"/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Software é de alta qualidade?</a:t>
            </a:r>
          </a:p>
          <a:p>
            <a:pPr marL="342900" indent="-342900">
              <a:buFont typeface="Arial"/>
              <a:buChar char="•"/>
            </a:pPr>
            <a:r>
              <a:rPr lang="pt-BR" sz="2800" dirty="0"/>
              <a:t>Os testes foram de baixa qualidade 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1124744"/>
            <a:ext cx="3956942" cy="31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56598" y="1988841"/>
            <a:ext cx="2520280" cy="1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pt-BR" sz="2000" dirty="0"/>
              <a:t>Testes de software nunca termina, toda vez que o usuário utiliza um programa, ele esta testando-o.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960" y="1340768"/>
            <a:ext cx="3956942" cy="31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36518" y="2204865"/>
            <a:ext cx="2520280" cy="1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pt-BR" sz="2000" dirty="0"/>
              <a:t>Se uma falha não é identificada pela equipe de desenvolvimento, será identificada pelo usuário.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947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1544" y="1556792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•No teste estático:</a:t>
            </a:r>
          </a:p>
          <a:p>
            <a:r>
              <a:rPr lang="pt-BR" sz="2400" dirty="0"/>
              <a:t>	–O código é examinado.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•No teste dinâmico:</a:t>
            </a:r>
          </a:p>
          <a:p>
            <a:r>
              <a:rPr lang="pt-BR" sz="2400" dirty="0"/>
              <a:t>	–O código é testado.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Estático X Teste Dinâmico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268761"/>
            <a:ext cx="4079490" cy="22048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66" y="4353097"/>
            <a:ext cx="3094334" cy="24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764704"/>
            <a:ext cx="713493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13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1544" y="1556792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•Revisões:</a:t>
            </a:r>
          </a:p>
          <a:p>
            <a:r>
              <a:rPr lang="pt-BR" sz="2400" dirty="0"/>
              <a:t>–Revisão informal;</a:t>
            </a:r>
          </a:p>
          <a:p>
            <a:r>
              <a:rPr lang="pt-BR" sz="2400" dirty="0"/>
              <a:t>–Acompanhamento;</a:t>
            </a:r>
          </a:p>
          <a:p>
            <a:r>
              <a:rPr lang="pt-BR" sz="2400" dirty="0"/>
              <a:t>–Revisões técnicas;</a:t>
            </a:r>
          </a:p>
          <a:p>
            <a:r>
              <a:rPr lang="pt-BR" sz="2400" dirty="0"/>
              <a:t>–Inspeção.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•Análise estática:</a:t>
            </a:r>
          </a:p>
          <a:p>
            <a:r>
              <a:rPr lang="pt-BR" sz="2400" dirty="0"/>
              <a:t>–Objetivo encontrar defeitos no código/modelagem;</a:t>
            </a:r>
          </a:p>
          <a:p>
            <a:r>
              <a:rPr lang="pt-BR" sz="2400" dirty="0"/>
              <a:t>–Geralmente utilizando uma ferramenta.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Técnicas Estáticas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5" y="1144497"/>
            <a:ext cx="4722323" cy="35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9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 teste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Para garantir a qualidade dos testes, estes devem ser feitos de forma sistemática, que inclui: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Planejamento de testes,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Projeto de casos de teste,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pt-BR" dirty="0" err="1"/>
              <a:t>xecução</a:t>
            </a:r>
            <a:r>
              <a:rPr lang="pt-BR" dirty="0"/>
              <a:t> e avaliação dos resultados dos testes.</a:t>
            </a:r>
          </a:p>
        </p:txBody>
      </p:sp>
    </p:spTree>
    <p:extLst>
      <p:ext uri="{BB962C8B-B14F-4D97-AF65-F5344CB8AC3E}">
        <p14:creationId xmlns:p14="http://schemas.microsoft.com/office/powerpoint/2010/main" val="112705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testes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Planejar é distribuir racionalmente no tempo os recursos disponíveis para realizar alguma atividade.</a:t>
            </a:r>
          </a:p>
          <a:p>
            <a:r>
              <a:rPr lang="pt-BR" dirty="0"/>
              <a:t>No caso de testes será gerado o plano de teste:</a:t>
            </a:r>
          </a:p>
          <a:p>
            <a:pPr lvl="1"/>
            <a:r>
              <a:rPr lang="pt-BR" dirty="0"/>
              <a:t>Definir o método,</a:t>
            </a:r>
          </a:p>
          <a:p>
            <a:pPr lvl="1"/>
            <a:r>
              <a:rPr lang="en-US" dirty="0"/>
              <a:t>R</a:t>
            </a:r>
            <a:r>
              <a:rPr lang="pt-BR" dirty="0" err="1"/>
              <a:t>ecursos</a:t>
            </a:r>
            <a:r>
              <a:rPr lang="pt-BR" dirty="0"/>
              <a:t> necessários</a:t>
            </a:r>
          </a:p>
          <a:p>
            <a:pPr lvl="1"/>
            <a:r>
              <a:rPr lang="pt-BR" dirty="0"/>
              <a:t>Cronograma de atividades</a:t>
            </a:r>
          </a:p>
          <a:p>
            <a:pPr lvl="1"/>
            <a:r>
              <a:rPr lang="pt-BR" dirty="0"/>
              <a:t>Pessoal necessário</a:t>
            </a:r>
          </a:p>
          <a:p>
            <a:pPr lvl="1"/>
            <a:r>
              <a:rPr lang="pt-BR" dirty="0"/>
              <a:t>O que será testado</a:t>
            </a:r>
          </a:p>
          <a:p>
            <a:pPr lvl="1"/>
            <a:r>
              <a:rPr lang="pt-BR" dirty="0"/>
              <a:t>O que não será testado</a:t>
            </a:r>
          </a:p>
          <a:p>
            <a:pPr lvl="1"/>
            <a:r>
              <a:rPr lang="pt-BR" dirty="0"/>
              <a:t>Responsáveis</a:t>
            </a:r>
          </a:p>
        </p:txBody>
      </p:sp>
    </p:spTree>
    <p:extLst>
      <p:ext uri="{BB962C8B-B14F-4D97-AF65-F5344CB8AC3E}">
        <p14:creationId xmlns:p14="http://schemas.microsoft.com/office/powerpoint/2010/main" val="268461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testes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O projeto de casos de teste pode ser tão difícil quanto o projeto do próprio produto a ser testado.</a:t>
            </a:r>
          </a:p>
          <a:p>
            <a:r>
              <a:rPr lang="pt-BR" sz="2800" dirty="0"/>
              <a:t>Poucos desenvolvedores gostam de teste e, menos ainda, do projeto de casos de teste</a:t>
            </a:r>
          </a:p>
          <a:p>
            <a:r>
              <a:rPr lang="pt-BR" sz="2800" dirty="0"/>
              <a:t>Será escolhido um grupo específico de características a serem testadas. Descrevendo detalhadamente os métodos e testes que deverão ser executados.</a:t>
            </a:r>
          </a:p>
          <a:p>
            <a:r>
              <a:rPr lang="pt-BR" sz="2800" dirty="0"/>
              <a:t>O resultado será o documento de caso de testes e o procedimento de teste.</a:t>
            </a:r>
          </a:p>
        </p:txBody>
      </p:sp>
    </p:spTree>
    <p:extLst>
      <p:ext uri="{BB962C8B-B14F-4D97-AF65-F5344CB8AC3E}">
        <p14:creationId xmlns:p14="http://schemas.microsoft.com/office/powerpoint/2010/main" val="368687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testes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Especificação de uma entrada para o programa e a correspondente saída esperada</a:t>
            </a:r>
          </a:p>
          <a:p>
            <a:pPr lvl="1"/>
            <a:r>
              <a:rPr lang="pt-BR" dirty="0"/>
              <a:t>Entrada: conjunto de dados necessários para uma execução do programa</a:t>
            </a:r>
          </a:p>
          <a:p>
            <a:pPr lvl="1"/>
            <a:r>
              <a:rPr lang="pt-BR" dirty="0"/>
              <a:t>Saída esperada: resultado de uma execução do programa</a:t>
            </a:r>
          </a:p>
          <a:p>
            <a:r>
              <a:rPr lang="pt-BR" dirty="0"/>
              <a:t>Um bom caso de teste tem alta probabilidade de revelar uma falha ainda não descoberta.</a:t>
            </a:r>
          </a:p>
        </p:txBody>
      </p:sp>
    </p:spTree>
    <p:extLst>
      <p:ext uri="{BB962C8B-B14F-4D97-AF65-F5344CB8AC3E}">
        <p14:creationId xmlns:p14="http://schemas.microsoft.com/office/powerpoint/2010/main" val="218864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Os casos de testes serão executados.</a:t>
            </a:r>
          </a:p>
          <a:p>
            <a:r>
              <a:rPr lang="pt-BR" dirty="0"/>
              <a:t>Todo atividade de teste deve ser registrada, identificando:</a:t>
            </a:r>
          </a:p>
          <a:p>
            <a:pPr lvl="1"/>
            <a:r>
              <a:rPr lang="en-US" dirty="0"/>
              <a:t>H</a:t>
            </a:r>
            <a:r>
              <a:rPr lang="pt-BR" dirty="0"/>
              <a:t>ora do teste</a:t>
            </a:r>
          </a:p>
          <a:p>
            <a:pPr lvl="1"/>
            <a:r>
              <a:rPr lang="pt-BR" dirty="0"/>
              <a:t>Procedimento</a:t>
            </a:r>
          </a:p>
          <a:p>
            <a:pPr lvl="1"/>
            <a:r>
              <a:rPr lang="pt-BR" dirty="0"/>
              <a:t>Pessoal envolvido</a:t>
            </a:r>
          </a:p>
          <a:p>
            <a:pPr lvl="1"/>
            <a:r>
              <a:rPr lang="pt-BR" dirty="0"/>
              <a:t>Resultados obtidos</a:t>
            </a:r>
          </a:p>
          <a:p>
            <a:pPr lvl="1"/>
            <a:r>
              <a:rPr lang="pt-BR" dirty="0"/>
              <a:t>Condições ambientais</a:t>
            </a:r>
          </a:p>
          <a:p>
            <a:pPr lvl="1"/>
            <a:r>
              <a:rPr lang="pt-BR" dirty="0"/>
              <a:t>Eventos não esperando (quando ocorrerem)</a:t>
            </a:r>
          </a:p>
        </p:txBody>
      </p:sp>
    </p:spTree>
    <p:extLst>
      <p:ext uri="{BB962C8B-B14F-4D97-AF65-F5344CB8AC3E}">
        <p14:creationId xmlns:p14="http://schemas.microsoft.com/office/powerpoint/2010/main" val="28347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071" y="2996952"/>
            <a:ext cx="5418236" cy="3208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39616" y="1052737"/>
            <a:ext cx="6912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Quais as origens dos defeitos em software ? Onde e quando eles ocorrem 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7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Defeitos no processo de desenvolvimento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76873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o software é um produto </a:t>
            </a:r>
            <a:r>
              <a:rPr lang="pt-BR" sz="2800" dirty="0">
                <a:solidFill>
                  <a:srgbClr val="FF0000"/>
                </a:solidFill>
              </a:rPr>
              <a:t>lógico</a:t>
            </a:r>
            <a:r>
              <a:rPr lang="pt-BR" sz="2800" dirty="0"/>
              <a:t>, defeitos são de origem </a:t>
            </a:r>
            <a:r>
              <a:rPr lang="pt-BR" sz="2800" dirty="0">
                <a:solidFill>
                  <a:srgbClr val="FF0000"/>
                </a:solidFill>
              </a:rPr>
              <a:t>humana</a:t>
            </a:r>
            <a:r>
              <a:rPr lang="pt-BR" sz="28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1" y="3356992"/>
            <a:ext cx="324787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05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Defeitos no processo de desenvolvimento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552" y="4293097"/>
            <a:ext cx="78488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</a:t>
            </a:r>
            <a:r>
              <a:rPr lang="pt-BR" sz="2400" dirty="0">
                <a:solidFill>
                  <a:srgbClr val="FF0000"/>
                </a:solidFill>
              </a:rPr>
              <a:t>defeitos</a:t>
            </a:r>
            <a:r>
              <a:rPr lang="pt-BR" sz="2400" dirty="0"/>
              <a:t> normalmente são </a:t>
            </a:r>
            <a:r>
              <a:rPr lang="pt-BR" sz="2400" dirty="0">
                <a:solidFill>
                  <a:srgbClr val="FF0000"/>
                </a:solidFill>
              </a:rPr>
              <a:t>introduzidos</a:t>
            </a:r>
            <a:r>
              <a:rPr lang="pt-BR" sz="2400" dirty="0"/>
              <a:t> na </a:t>
            </a:r>
            <a:r>
              <a:rPr lang="pt-BR" sz="2400" dirty="0">
                <a:solidFill>
                  <a:srgbClr val="FF0000"/>
                </a:solidFill>
              </a:rPr>
              <a:t>transformação de informações </a:t>
            </a:r>
            <a:r>
              <a:rPr lang="pt-BR" sz="2400" dirty="0"/>
              <a:t>entre as diferentes </a:t>
            </a:r>
            <a:r>
              <a:rPr lang="pt-BR" sz="2400" dirty="0">
                <a:solidFill>
                  <a:srgbClr val="FF0000"/>
                </a:solidFill>
              </a:rPr>
              <a:t>fases do ciclo de desenvolvimento </a:t>
            </a:r>
            <a:r>
              <a:rPr lang="pt-BR" sz="2400" dirty="0"/>
              <a:t>de um software.</a:t>
            </a:r>
          </a:p>
          <a:p>
            <a:r>
              <a:rPr lang="pt-BR" sz="2000" dirty="0"/>
              <a:t>	Dos requisitos a codificação.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560" y="191683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 </a:t>
            </a:r>
            <a:r>
              <a:rPr lang="pt-BR" sz="2400" dirty="0">
                <a:solidFill>
                  <a:srgbClr val="FF0000"/>
                </a:solidFill>
              </a:rPr>
              <a:t>software falha </a:t>
            </a:r>
            <a:r>
              <a:rPr lang="pt-BR" sz="2400" dirty="0"/>
              <a:t>quando ele não esta de </a:t>
            </a:r>
            <a:r>
              <a:rPr lang="pt-BR" sz="2400" dirty="0">
                <a:solidFill>
                  <a:srgbClr val="FF0000"/>
                </a:solidFill>
              </a:rPr>
              <a:t>acordo com o esperado pelo usuário</a:t>
            </a:r>
            <a:r>
              <a:rPr lang="pt-BR" sz="2400" dirty="0"/>
              <a:t>. Lembrando que o esperado pelo usuário não é necessariamente o que foi especificado de modo que a falha de um sistema </a:t>
            </a:r>
            <a:r>
              <a:rPr lang="pt-BR" sz="2400" dirty="0">
                <a:solidFill>
                  <a:srgbClr val="FF0000"/>
                </a:solidFill>
              </a:rPr>
              <a:t>não</a:t>
            </a:r>
            <a:r>
              <a:rPr lang="pt-BR" sz="2400" dirty="0"/>
              <a:t> esta relacionada apenas </a:t>
            </a:r>
            <a:r>
              <a:rPr lang="pt-BR" sz="2400" dirty="0">
                <a:solidFill>
                  <a:srgbClr val="FF0000"/>
                </a:solidFill>
              </a:rPr>
              <a:t>a defeitos na codificação e ou projeto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08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Defeitos no processo de desenvolvimento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536" y="2636912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 textual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792" y="3429000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Casos de uso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8048" y="4221088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Diagramas de classe, iteração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8288" y="5157192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>
            <a:off x="3647728" y="3104964"/>
            <a:ext cx="576064" cy="792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6" idx="1"/>
          </p:cNvCxnSpPr>
          <p:nvPr/>
        </p:nvCxnSpPr>
        <p:spPr>
          <a:xfrm>
            <a:off x="5951984" y="3897052"/>
            <a:ext cx="576064" cy="792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>
            <a:off x="8256240" y="4689140"/>
            <a:ext cx="432048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63952" y="2060849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As diversas transformações de um requisito de software.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4946" y="5418220"/>
            <a:ext cx="561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Defeitos tendem a aparecer e ou a propagar durante as 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7313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24390"/>
            <a:ext cx="7272808" cy="48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777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Defeitos no processo de desenvolvimento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536" y="2636912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 textual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792" y="3429000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Casos de uso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8048" y="4221088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Diagramas de classe, iteração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8288" y="5157192"/>
            <a:ext cx="172819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>
            <a:off x="3647728" y="3104964"/>
            <a:ext cx="576064" cy="792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6" idx="1"/>
          </p:cNvCxnSpPr>
          <p:nvPr/>
        </p:nvCxnSpPr>
        <p:spPr>
          <a:xfrm>
            <a:off x="5951984" y="3897052"/>
            <a:ext cx="576064" cy="792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>
            <a:off x="8256240" y="4689140"/>
            <a:ext cx="432048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63952" y="2060849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As diversas transformações de um requisito de software.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7688" y="5499230"/>
            <a:ext cx="561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Defeitos tendem a aparecer e ou a propagar durante as transformações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538" y="548680"/>
            <a:ext cx="3956942" cy="312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960096" y="1412776"/>
            <a:ext cx="2520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pt-BR" sz="2400" dirty="0"/>
              <a:t>Muitos encontram-se em partes do código raramente executadas</a:t>
            </a:r>
          </a:p>
        </p:txBody>
      </p:sp>
    </p:spTree>
    <p:extLst>
      <p:ext uri="{BB962C8B-B14F-4D97-AF65-F5344CB8AC3E}">
        <p14:creationId xmlns:p14="http://schemas.microsoft.com/office/powerpoint/2010/main" val="1496664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dirty="0"/>
              <a:t>Os testes devem ser executados em diferentes níveis, visando avaliar o software em diferentes perspectivas de acordo com o produto gerado em cada fase do ciclo de vida de desenvolvimento de um software (Pressman, ).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Testes de unidade: </a:t>
            </a:r>
            <a:r>
              <a:rPr lang="pt-BR" sz="2400" dirty="0"/>
              <a:t>as menores unidades funcionam corretamente?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Testes de integração</a:t>
            </a:r>
            <a:r>
              <a:rPr lang="pt-BR" sz="2400" dirty="0"/>
              <a:t>: quando integradas elas continuam a produzir o resultado esperado ?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Testes de validação</a:t>
            </a:r>
            <a:r>
              <a:rPr lang="pt-BR" sz="2400" dirty="0"/>
              <a:t>: (ou aceitação) o programa produz o resultado esperado pelo usuário?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Testes de sistema</a:t>
            </a:r>
            <a:r>
              <a:rPr lang="pt-BR" sz="2400" dirty="0"/>
              <a:t>: o programa funciona como esperado no seu ambiente como todo ?  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1326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91544" y="1700808"/>
            <a:ext cx="7076256" cy="4242792"/>
            <a:chOff x="1152" y="1536"/>
            <a:chExt cx="3600" cy="220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2400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699" y="2704"/>
              <a:ext cx="53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Código</a:t>
              </a:r>
              <a:endParaRPr lang="en-US" sz="2400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398" y="2360"/>
              <a:ext cx="125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unidade</a:t>
              </a:r>
              <a:endParaRPr lang="en-US" sz="240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429746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91544" y="1700808"/>
            <a:ext cx="7076256" cy="4242792"/>
            <a:chOff x="1152" y="1536"/>
            <a:chExt cx="3600" cy="220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2400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699" y="2704"/>
              <a:ext cx="53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Código</a:t>
              </a:r>
              <a:endParaRPr lang="en-US" sz="2400" dirty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732" y="2928"/>
              <a:ext cx="56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Projeto</a:t>
              </a:r>
              <a:endParaRPr lang="en-US" sz="2400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26" y="2387"/>
              <a:ext cx="125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unidade</a:t>
              </a:r>
              <a:endParaRPr lang="en-US" sz="2400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98" y="2023"/>
              <a:ext cx="13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integaçao</a:t>
              </a:r>
              <a:endParaRPr lang="en-US" sz="240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673142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91544" y="1700808"/>
            <a:ext cx="7076256" cy="4242792"/>
            <a:chOff x="1152" y="1536"/>
            <a:chExt cx="3600" cy="220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2400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699" y="2704"/>
              <a:ext cx="53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Código</a:t>
              </a:r>
              <a:endParaRPr lang="en-US" sz="2400" dirty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732" y="2928"/>
              <a:ext cx="56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Projeto</a:t>
              </a:r>
              <a:endParaRPr lang="en-US" sz="2400" dirty="0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636" y="3216"/>
              <a:ext cx="75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Requisitos</a:t>
              </a:r>
              <a:endParaRPr lang="en-US" sz="2400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26" y="2387"/>
              <a:ext cx="125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unidade</a:t>
              </a:r>
              <a:endParaRPr lang="en-US" sz="2400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80" y="2033"/>
              <a:ext cx="13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integaçao</a:t>
              </a:r>
              <a:endParaRPr lang="en-US" sz="2400" dirty="0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412" y="1784"/>
              <a:ext cx="133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validação</a:t>
              </a:r>
              <a:endParaRPr lang="en-US" sz="240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30665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91544" y="1700808"/>
            <a:ext cx="7076256" cy="4242792"/>
            <a:chOff x="1152" y="1536"/>
            <a:chExt cx="3600" cy="220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2400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2400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699" y="2704"/>
              <a:ext cx="53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Código</a:t>
              </a:r>
              <a:endParaRPr lang="en-US" sz="2400" dirty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732" y="2928"/>
              <a:ext cx="56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Projeto</a:t>
              </a:r>
              <a:endParaRPr lang="en-US" sz="2400" dirty="0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636" y="3216"/>
              <a:ext cx="75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Requisitos</a:t>
              </a:r>
              <a:endParaRPr lang="en-US" sz="2400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288" y="3447"/>
              <a:ext cx="159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Engenharia</a:t>
              </a:r>
              <a:r>
                <a:rPr lang="en-US" sz="2400" dirty="0"/>
                <a:t> de </a:t>
              </a:r>
              <a:r>
                <a:rPr lang="en-US" sz="2400" dirty="0" err="1"/>
                <a:t>sistemas</a:t>
              </a:r>
              <a:endParaRPr lang="en-US" sz="2400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26" y="2387"/>
              <a:ext cx="125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unidade</a:t>
              </a:r>
              <a:endParaRPr lang="en-US" sz="2400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80" y="2033"/>
              <a:ext cx="13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integaçao</a:t>
              </a:r>
              <a:endParaRPr lang="en-US" sz="2400" dirty="0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412" y="1784"/>
              <a:ext cx="133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Testes de </a:t>
              </a:r>
              <a:r>
                <a:rPr lang="en-US" sz="2400" dirty="0" err="1"/>
                <a:t>validação</a:t>
              </a:r>
              <a:endParaRPr lang="en-US" sz="2400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92" y="1545"/>
              <a:ext cx="116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Teste</a:t>
              </a:r>
              <a:r>
                <a:rPr lang="en-US" sz="2400" dirty="0"/>
                <a:t> de </a:t>
              </a:r>
              <a:r>
                <a:rPr lang="en-US" sz="2400" dirty="0" err="1"/>
                <a:t>sistema</a:t>
              </a:r>
              <a:endParaRPr lang="en-US" sz="240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316133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 de 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1988840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Teste de Regressão </a:t>
            </a:r>
            <a:r>
              <a:rPr lang="pt-BR" sz="2400" dirty="0"/>
              <a:t>não corresponde a um nível de teste, mas é uma estratégia importante para redução de “efeitos colaterais”. </a:t>
            </a:r>
          </a:p>
          <a:p>
            <a:endParaRPr lang="pt-BR" sz="2400" dirty="0"/>
          </a:p>
          <a:p>
            <a:r>
              <a:rPr lang="pt-BR" sz="2400" dirty="0"/>
              <a:t>Consiste em se aplicar, a cada nova versão do software ou a cada ciclo, todos os testes que já foram aplicados nas versões ou ciclos de teste anteriores do sistema.</a:t>
            </a:r>
          </a:p>
          <a:p>
            <a:endParaRPr lang="pt-BR" sz="2400" dirty="0"/>
          </a:p>
          <a:p>
            <a:r>
              <a:rPr lang="pt-BR" sz="2400" dirty="0"/>
              <a:t>Pode ser aplicado em qualquer nível de teste.</a:t>
            </a:r>
          </a:p>
        </p:txBody>
      </p:sp>
    </p:spTree>
    <p:extLst>
      <p:ext uri="{BB962C8B-B14F-4D97-AF65-F5344CB8AC3E}">
        <p14:creationId xmlns:p14="http://schemas.microsoft.com/office/powerpoint/2010/main" val="1227355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Tem como proposito testar a menor unidade do programa.</a:t>
            </a:r>
          </a:p>
          <a:p>
            <a:r>
              <a:rPr lang="pt-BR" dirty="0"/>
              <a:t>Usa-se a descrição do projeto no nível da unidade como guia para os testes.</a:t>
            </a:r>
          </a:p>
          <a:p>
            <a:r>
              <a:rPr lang="pt-BR" dirty="0"/>
              <a:t>Os erros estarão nos limites destas unidades.</a:t>
            </a:r>
          </a:p>
          <a:p>
            <a:r>
              <a:rPr lang="pt-BR" dirty="0"/>
              <a:t>Pode ser conduzido em paralelo para diversas unidades.</a:t>
            </a:r>
          </a:p>
        </p:txBody>
      </p:sp>
    </p:spTree>
    <p:extLst>
      <p:ext uri="{BB962C8B-B14F-4D97-AF65-F5344CB8AC3E}">
        <p14:creationId xmlns:p14="http://schemas.microsoft.com/office/powerpoint/2010/main" val="1586923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unidade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04113" y="5229200"/>
            <a:ext cx="2293051" cy="1477100"/>
            <a:chOff x="5015253" y="4904228"/>
            <a:chExt cx="2293051" cy="1477100"/>
          </a:xfrm>
        </p:grpSpPr>
        <p:sp>
          <p:nvSpPr>
            <p:cNvPr id="6" name="Rectangle 5"/>
            <p:cNvSpPr/>
            <p:nvPr/>
          </p:nvSpPr>
          <p:spPr>
            <a:xfrm>
              <a:off x="5015253" y="4904228"/>
              <a:ext cx="187220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60722" y="5093483"/>
              <a:ext cx="187220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7644" y="5285644"/>
              <a:ext cx="187220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436096" y="5517232"/>
              <a:ext cx="187220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Casos de teste</a:t>
              </a:r>
            </a:p>
          </p:txBody>
        </p:sp>
      </p:grpSp>
      <p:sp>
        <p:nvSpPr>
          <p:cNvPr id="9" name="Document 8"/>
          <p:cNvSpPr/>
          <p:nvPr/>
        </p:nvSpPr>
        <p:spPr>
          <a:xfrm>
            <a:off x="2783632" y="1916832"/>
            <a:ext cx="1728192" cy="187220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Unidade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2025" y="2420888"/>
            <a:ext cx="3484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</a:t>
            </a:r>
          </a:p>
          <a:p>
            <a:r>
              <a:rPr lang="pt-BR" dirty="0"/>
              <a:t>Estruturas de dados</a:t>
            </a:r>
          </a:p>
          <a:p>
            <a:r>
              <a:rPr lang="pt-BR" dirty="0"/>
              <a:t>Condições limites</a:t>
            </a:r>
          </a:p>
          <a:p>
            <a:r>
              <a:rPr lang="pt-BR" dirty="0"/>
              <a:t>Caminhos independentes</a:t>
            </a:r>
          </a:p>
          <a:p>
            <a:pPr algn="ctr"/>
            <a:r>
              <a:rPr lang="pt-BR" dirty="0"/>
              <a:t>Caminhos de manipulação de erros</a:t>
            </a:r>
          </a:p>
        </p:txBody>
      </p:sp>
      <p:cxnSp>
        <p:nvCxnSpPr>
          <p:cNvPr id="13" name="Straight Connector 12"/>
          <p:cNvCxnSpPr>
            <a:stCxn id="6" idx="0"/>
            <a:endCxn id="11" idx="2"/>
          </p:cNvCxnSpPr>
          <p:nvPr/>
        </p:nvCxnSpPr>
        <p:spPr>
          <a:xfrm flipV="1">
            <a:off x="8040217" y="3898216"/>
            <a:ext cx="13951" cy="133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0"/>
            <a:endCxn id="9" idx="0"/>
          </p:cNvCxnSpPr>
          <p:nvPr/>
        </p:nvCxnSpPr>
        <p:spPr>
          <a:xfrm rot="16200000" flipV="1">
            <a:off x="5598920" y="-34360"/>
            <a:ext cx="504056" cy="4406439"/>
          </a:xfrm>
          <a:prstGeom prst="bentConnector3">
            <a:avLst>
              <a:gd name="adj1" fmla="val 22933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1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51584" y="1556793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Interface</a:t>
            </a:r>
            <a:r>
              <a:rPr lang="pt-BR" dirty="0"/>
              <a:t>, é testada para garantir que a informação flui adequadamente para dentro e para fora da unidade do programa.</a:t>
            </a:r>
          </a:p>
          <a:p>
            <a:r>
              <a:rPr lang="pt-BR" dirty="0">
                <a:solidFill>
                  <a:srgbClr val="FF0000"/>
                </a:solidFill>
              </a:rPr>
              <a:t>Estrutura de dados</a:t>
            </a:r>
            <a:r>
              <a:rPr lang="pt-BR" dirty="0"/>
              <a:t>, é examinada para garantir que os dados armazenados temporariamente mantenham sua integridade durante todos os passos do programa.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rgbClr val="FF0000"/>
                </a:solidFill>
              </a:rPr>
              <a:t>condições-limites </a:t>
            </a:r>
            <a:r>
              <a:rPr lang="pt-BR" dirty="0"/>
              <a:t>são testadas para garantir que a unidade opere adequadamente nos limiares.</a:t>
            </a:r>
          </a:p>
          <a:p>
            <a:r>
              <a:rPr lang="pt-BR" dirty="0"/>
              <a:t>Todos os </a:t>
            </a:r>
            <a:r>
              <a:rPr lang="pt-BR" dirty="0">
                <a:solidFill>
                  <a:srgbClr val="FF0000"/>
                </a:solidFill>
              </a:rPr>
              <a:t>caminhos independentes </a:t>
            </a:r>
            <a:r>
              <a:rPr lang="pt-BR" dirty="0"/>
              <a:t>(básicos) são exercitados para garantir que que todos os comandos tenham sido executados</a:t>
            </a:r>
          </a:p>
          <a:p>
            <a:r>
              <a:rPr lang="pt-BR" dirty="0"/>
              <a:t>Todos os </a:t>
            </a:r>
            <a:r>
              <a:rPr lang="pt-BR" dirty="0">
                <a:solidFill>
                  <a:srgbClr val="FF0000"/>
                </a:solidFill>
              </a:rPr>
              <a:t>caminhos de manipulação de erros </a:t>
            </a:r>
            <a:r>
              <a:rPr lang="pt-BR" dirty="0"/>
              <a:t>são testados.</a:t>
            </a:r>
          </a:p>
        </p:txBody>
      </p:sp>
    </p:spTree>
    <p:extLst>
      <p:ext uri="{BB962C8B-B14F-4D97-AF65-F5344CB8AC3E}">
        <p14:creationId xmlns:p14="http://schemas.microsoft.com/office/powerpoint/2010/main" val="31950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teste de software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pt-BR" dirty="0"/>
              <a:t>O teste do software é a investigação do software a fim de fornecer informações sobre sua qualidade em relação ao contexto em que ele deve operar. Isso inclui o processo de utilizar o produto para encontrar seus defeitos.</a:t>
            </a:r>
          </a:p>
        </p:txBody>
      </p:sp>
      <p:pic>
        <p:nvPicPr>
          <p:cNvPr id="1026" name="Picture 2" descr="http://wikimp.mp.go.gov.br/twiki/pub/EstruturaOrganica/AreaMeio/Superintendencias/SINFO/DeIT/ActiveDirectory/tes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22" y="3266940"/>
            <a:ext cx="3405616" cy="25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unidade: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Testes de fluxo de dados entre as interfaces são necessários antes de qualquer outro teste.</a:t>
            </a:r>
          </a:p>
          <a:p>
            <a:endParaRPr lang="pt-BR" dirty="0"/>
          </a:p>
          <a:p>
            <a:r>
              <a:rPr lang="pt-BR" dirty="0"/>
              <a:t>Se os dados não entram e nem saem adequadamente, todo os testes são discutíveis.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902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unidade: 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As estruturas de dados (ED)  locais devem ser exercitadas</a:t>
            </a:r>
          </a:p>
          <a:p>
            <a:endParaRPr lang="pt-BR" dirty="0"/>
          </a:p>
          <a:p>
            <a:r>
              <a:rPr lang="en-US" dirty="0"/>
              <a:t>O</a:t>
            </a:r>
            <a:r>
              <a:rPr lang="pt-BR" dirty="0"/>
              <a:t> impacto local nos dados globais devem ser verificados (se possível) durante o teste de unidade.</a:t>
            </a:r>
          </a:p>
        </p:txBody>
      </p:sp>
    </p:spTree>
    <p:extLst>
      <p:ext uri="{BB962C8B-B14F-4D97-AF65-F5344CB8AC3E}">
        <p14:creationId xmlns:p14="http://schemas.microsoft.com/office/powerpoint/2010/main" val="1299758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unidade: teste de caminho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Casos de testes devem ser projetados para descobrir erros devidos a cálculos errados, comparações incorretas ou fluxo de controle inadequado.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en-US" dirty="0"/>
              <a:t>I</a:t>
            </a:r>
            <a:r>
              <a:rPr lang="pt-BR" dirty="0" err="1"/>
              <a:t>nicialização</a:t>
            </a:r>
            <a:r>
              <a:rPr lang="pt-BR" dirty="0"/>
              <a:t> incorreta, representação incorreta de uma expressão, erros de operadores ou precedência, variáveis de ciclo inadequadamente modificada e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597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unidade: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Teste nos limites é uma das mais importantes tarefas do teste de unidade.</a:t>
            </a:r>
          </a:p>
          <a:p>
            <a:r>
              <a:rPr lang="pt-BR" dirty="0"/>
              <a:t>O software frequentemente falha nos limites:</a:t>
            </a:r>
          </a:p>
          <a:p>
            <a:pPr lvl="1"/>
            <a:r>
              <a:rPr lang="en-US" dirty="0"/>
              <a:t>N</a:t>
            </a:r>
            <a:r>
              <a:rPr lang="pt-BR" dirty="0"/>
              <a:t>-</a:t>
            </a:r>
            <a:r>
              <a:rPr lang="pt-BR" dirty="0" err="1"/>
              <a:t>esimo</a:t>
            </a:r>
            <a:r>
              <a:rPr lang="pt-BR" dirty="0"/>
              <a:t> elemento de um vetor de dimensão N é processado, a </a:t>
            </a:r>
            <a:r>
              <a:rPr lang="pt-BR" dirty="0" err="1"/>
              <a:t>I-esima</a:t>
            </a:r>
            <a:r>
              <a:rPr lang="pt-BR" dirty="0"/>
              <a:t> repetição de um ciclo com </a:t>
            </a:r>
            <a:r>
              <a:rPr lang="pt-BR" dirty="0" err="1"/>
              <a:t>I</a:t>
            </a:r>
            <a:r>
              <a:rPr lang="pt-BR" dirty="0"/>
              <a:t> passagens, valor máximo ou mínimo é encontrado e etc.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607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unidade: exceção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Erros potenciais no tratamento de erro (ou exceção):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Descrição de erro ininteligível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Erro mencionado não corresponde ao erro encontrado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pt-BR" dirty="0"/>
              <a:t> condição de erro provoca a intervenção do sistema antes da manipulação de erro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 processamento da condição de exceção de erro esta incorreto.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descrição de erro não fornece informação suficiente para encontrar o defeito</a:t>
            </a:r>
          </a:p>
        </p:txBody>
      </p:sp>
    </p:spTree>
    <p:extLst>
      <p:ext uri="{BB962C8B-B14F-4D97-AF65-F5344CB8AC3E}">
        <p14:creationId xmlns:p14="http://schemas.microsoft.com/office/powerpoint/2010/main" val="3120138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unidade: procedimento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Normalmente considerado um apêndice ao passo de codificação.</a:t>
            </a:r>
          </a:p>
          <a:p>
            <a:r>
              <a:rPr lang="pt-BR" dirty="0"/>
              <a:t>O projeto de teste pode ser realizado antes que o código seja iniciado (abordagem ágil)</a:t>
            </a:r>
          </a:p>
          <a:p>
            <a:r>
              <a:rPr lang="pt-BR" dirty="0"/>
              <a:t>Cada cada caso de teste deve ser acoplado a um conjunto de resultados esperados.</a:t>
            </a:r>
          </a:p>
        </p:txBody>
      </p:sp>
    </p:spTree>
    <p:extLst>
      <p:ext uri="{BB962C8B-B14F-4D97-AF65-F5344CB8AC3E}">
        <p14:creationId xmlns:p14="http://schemas.microsoft.com/office/powerpoint/2010/main" val="3938221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852936"/>
            <a:ext cx="5418236" cy="3208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79576" y="105273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Como a </a:t>
            </a:r>
            <a:r>
              <a:rPr lang="en-US" sz="3600" dirty="0" err="1"/>
              <a:t>alta</a:t>
            </a:r>
            <a:r>
              <a:rPr lang="en-US" sz="3600" dirty="0"/>
              <a:t> </a:t>
            </a:r>
            <a:r>
              <a:rPr lang="en-US" sz="3600" dirty="0" err="1"/>
              <a:t>coesão</a:t>
            </a:r>
            <a:r>
              <a:rPr lang="en-US" sz="3600" dirty="0"/>
              <a:t> de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unidade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afetar</a:t>
            </a:r>
            <a:r>
              <a:rPr lang="en-US" sz="3600" dirty="0"/>
              <a:t> o </a:t>
            </a:r>
            <a:r>
              <a:rPr lang="en-US" sz="3600" dirty="0" err="1"/>
              <a:t>teste</a:t>
            </a:r>
            <a:r>
              <a:rPr lang="en-US" sz="3600" dirty="0"/>
              <a:t> de </a:t>
            </a:r>
            <a:r>
              <a:rPr lang="en-US" sz="3600" dirty="0" err="1"/>
              <a:t>unidade</a:t>
            </a:r>
            <a:r>
              <a:rPr lang="en-US" sz="3600" dirty="0"/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06922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unidade: procedimento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Testes de unidades são simplificados em componentes com alta coesão.</a:t>
            </a:r>
          </a:p>
          <a:p>
            <a:r>
              <a:rPr lang="pt-BR" dirty="0"/>
              <a:t>Quando uma única função é implementada o número de casos de testes é reduzido e os erros podem ser mais facilmente previstos e descobertos. </a:t>
            </a:r>
          </a:p>
        </p:txBody>
      </p:sp>
    </p:spTree>
    <p:extLst>
      <p:ext uri="{BB962C8B-B14F-4D97-AF65-F5344CB8AC3E}">
        <p14:creationId xmlns:p14="http://schemas.microsoft.com/office/powerpoint/2010/main" val="3899713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28" y="1916833"/>
            <a:ext cx="72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Em linguagens orientadas a objetos, os testes de unidades podem focar apenas nos métodos isoladamente ?</a:t>
            </a:r>
          </a:p>
        </p:txBody>
      </p:sp>
    </p:spTree>
    <p:extLst>
      <p:ext uri="{BB962C8B-B14F-4D97-AF65-F5344CB8AC3E}">
        <p14:creationId xmlns:p14="http://schemas.microsoft.com/office/powerpoint/2010/main" val="1382557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unidade em 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Considerem uma hierarquia de classe, na qual uma operação </a:t>
            </a:r>
            <a:r>
              <a:rPr lang="pt-BR" dirty="0" err="1"/>
              <a:t>X</a:t>
            </a:r>
            <a:r>
              <a:rPr lang="pt-BR" dirty="0"/>
              <a:t> é definida para uma superclasse e herdada por várias subclasses.</a:t>
            </a:r>
          </a:p>
          <a:p>
            <a:r>
              <a:rPr lang="pt-BR" dirty="0"/>
              <a:t>A operação </a:t>
            </a:r>
            <a:r>
              <a:rPr lang="pt-BR" dirty="0" err="1"/>
              <a:t>X</a:t>
            </a:r>
            <a:r>
              <a:rPr lang="pt-BR" dirty="0"/>
              <a:t> será aplicada sobre diferentes contextos.</a:t>
            </a:r>
          </a:p>
          <a:p>
            <a:r>
              <a:rPr lang="pt-BR" dirty="0"/>
              <a:t>Precisamos testar a operação </a:t>
            </a:r>
            <a:r>
              <a:rPr lang="pt-BR" dirty="0" err="1"/>
              <a:t>X</a:t>
            </a:r>
            <a:r>
              <a:rPr lang="pt-BR" dirty="0"/>
              <a:t> como parte de uma classe.</a:t>
            </a:r>
          </a:p>
        </p:txBody>
      </p:sp>
    </p:spTree>
    <p:extLst>
      <p:ext uri="{BB962C8B-B14F-4D97-AF65-F5344CB8AC3E}">
        <p14:creationId xmlns:p14="http://schemas.microsoft.com/office/powerpoint/2010/main" val="37668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teste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Existe alguma diferença entre os termos defeito, falha e erro ? Ou são sinónimos ?</a:t>
            </a:r>
          </a:p>
          <a:p>
            <a:pPr marL="0" indent="0">
              <a:buNone/>
            </a:pPr>
            <a:r>
              <a:rPr lang="pt-BR" dirty="0"/>
              <a:t>Depurar é uma técnica de teste de software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7056" y="3702073"/>
            <a:ext cx="4810168" cy="28481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7408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2996952"/>
            <a:ext cx="5418236" cy="3208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5560" y="548681"/>
            <a:ext cx="7920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Se minhas unidades funcionam como o esperado, não significa que meu software irá funcionar como o esperado ?</a:t>
            </a:r>
          </a:p>
        </p:txBody>
      </p:sp>
    </p:spTree>
    <p:extLst>
      <p:ext uri="{BB962C8B-B14F-4D97-AF65-F5344CB8AC3E}">
        <p14:creationId xmlns:p14="http://schemas.microsoft.com/office/powerpoint/2010/main" val="3783953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integração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Infelizmente, software é um sistema complexo. </a:t>
            </a:r>
            <a:r>
              <a:rPr lang="en-US" dirty="0" err="1"/>
              <a:t>Defeitos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Perder</a:t>
            </a:r>
            <a:r>
              <a:rPr lang="en-US" dirty="0"/>
              <a:t> d</a:t>
            </a:r>
            <a:r>
              <a:rPr lang="pt-BR" dirty="0"/>
              <a:t>ados entre as interfaces (</a:t>
            </a:r>
            <a:r>
              <a:rPr lang="pt-BR" dirty="0" err="1"/>
              <a:t>ex</a:t>
            </a:r>
            <a:r>
              <a:rPr lang="pt-BR" dirty="0"/>
              <a:t>: dados </a:t>
            </a:r>
            <a:r>
              <a:rPr lang="pt-BR" dirty="0" err="1"/>
              <a:t>incompátiveis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Efeito imprevisto ou adverso sobre o outro (</a:t>
            </a:r>
            <a:r>
              <a:rPr lang="pt-BR" dirty="0" err="1"/>
              <a:t>ex</a:t>
            </a:r>
            <a:r>
              <a:rPr lang="pt-BR" dirty="0"/>
              <a:t>: variáveis globais)</a:t>
            </a:r>
          </a:p>
          <a:p>
            <a:pPr lvl="1"/>
            <a:r>
              <a:rPr lang="en-US" dirty="0"/>
              <a:t>S</a:t>
            </a:r>
            <a:r>
              <a:rPr lang="pt-BR" dirty="0" err="1"/>
              <a:t>ubfunções</a:t>
            </a:r>
            <a:r>
              <a:rPr lang="pt-BR" dirty="0"/>
              <a:t> quando integradas podem não produzir o resultado esperado pela função principal.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032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integração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</a:t>
            </a:r>
            <a:r>
              <a:rPr lang="pt-BR" dirty="0" err="1"/>
              <a:t>écnica</a:t>
            </a:r>
            <a:r>
              <a:rPr lang="pt-BR" dirty="0"/>
              <a:t> sistemática para construir a arquitetura do software e ao mesmo tempo, conduz testes para descobrir falhas associadas a interface.</a:t>
            </a:r>
          </a:p>
          <a:p>
            <a:r>
              <a:rPr lang="pt-BR" dirty="0"/>
              <a:t>Abordagens:</a:t>
            </a:r>
          </a:p>
          <a:p>
            <a:pPr lvl="1"/>
            <a:r>
              <a:rPr lang="en-US" dirty="0"/>
              <a:t>a</a:t>
            </a:r>
            <a:r>
              <a:rPr lang="pt-BR" dirty="0"/>
              <a:t>) Não incremental e </a:t>
            </a:r>
            <a:r>
              <a:rPr lang="pt-BR" dirty="0" err="1"/>
              <a:t>b</a:t>
            </a:r>
            <a:r>
              <a:rPr lang="pt-BR" dirty="0"/>
              <a:t>) incremental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534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integração: não incremental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 integração não incremental, ou seja, a abordagem big-</a:t>
            </a:r>
            <a:r>
              <a:rPr lang="pt-BR" dirty="0" err="1"/>
              <a:t>bang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Todos os componentes são integrados e o sistema é testado.</a:t>
            </a:r>
          </a:p>
          <a:p>
            <a:pPr lvl="1"/>
            <a:r>
              <a:rPr lang="pt-BR" dirty="0"/>
              <a:t>Não existe uma abordagem sistemática para integração</a:t>
            </a:r>
          </a:p>
          <a:p>
            <a:r>
              <a:rPr lang="pt-BR" dirty="0"/>
              <a:t>Abordagem caótica, um conjunto de falhas é identificada e a correção é difícil, pois o isolamento das causas é complicado.</a:t>
            </a:r>
          </a:p>
        </p:txBody>
      </p:sp>
    </p:spTree>
    <p:extLst>
      <p:ext uri="{BB962C8B-B14F-4D97-AF65-F5344CB8AC3E}">
        <p14:creationId xmlns:p14="http://schemas.microsoft.com/office/powerpoint/2010/main" val="1609637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integração: incremental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Antítese da abordagem big-</a:t>
            </a:r>
            <a:r>
              <a:rPr lang="pt-BR" sz="2800" dirty="0" err="1"/>
              <a:t>bang</a:t>
            </a:r>
            <a:r>
              <a:rPr lang="pt-BR" sz="2800" dirty="0"/>
              <a:t>. O programa é construído e testado em pequenos incrementos, em que os erros são mais fáceis de isolar e corrigir: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Integração descendente (top-</a:t>
            </a:r>
            <a:r>
              <a:rPr lang="pt-BR" sz="2400" dirty="0" err="1">
                <a:solidFill>
                  <a:srgbClr val="FF0000"/>
                </a:solidFill>
              </a:rPr>
              <a:t>down</a:t>
            </a:r>
            <a:r>
              <a:rPr lang="pt-BR" sz="2400" dirty="0">
                <a:solidFill>
                  <a:srgbClr val="FF0000"/>
                </a:solidFill>
              </a:rPr>
              <a:t>)</a:t>
            </a:r>
            <a:r>
              <a:rPr lang="pt-BR" sz="2400" dirty="0"/>
              <a:t>, as unidades são integradas movendo descendentemente pela hierarquia,  começa pela unidade principal(programa principal)  e dela as unidades subordinadas.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Integração ascendente (</a:t>
            </a:r>
            <a:r>
              <a:rPr lang="pt-BR" sz="2400" dirty="0" err="1">
                <a:solidFill>
                  <a:srgbClr val="FF0000"/>
                </a:solidFill>
              </a:rPr>
              <a:t>bottom-up</a:t>
            </a:r>
            <a:r>
              <a:rPr lang="pt-BR" sz="2400" dirty="0">
                <a:solidFill>
                  <a:srgbClr val="FF0000"/>
                </a:solidFill>
              </a:rPr>
              <a:t>)</a:t>
            </a:r>
            <a:r>
              <a:rPr lang="pt-BR" sz="2400" dirty="0"/>
              <a:t>, inicia o teste com as unidades atômicas (níveis mais baixos do programa) e são integrados de baixo para cima.</a:t>
            </a:r>
          </a:p>
        </p:txBody>
      </p:sp>
    </p:spTree>
    <p:extLst>
      <p:ext uri="{BB962C8B-B14F-4D97-AF65-F5344CB8AC3E}">
        <p14:creationId xmlns:p14="http://schemas.microsoft.com/office/powerpoint/2010/main" val="2537594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2996952"/>
            <a:ext cx="5418236" cy="3208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63552" y="692696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 os testes de integração, o uso de orientação a objeto tem algum impacto sobre as abordagens descendentes (top-</a:t>
            </a:r>
            <a:r>
              <a:rPr lang="pt-BR" sz="2800" dirty="0" err="1"/>
              <a:t>down</a:t>
            </a:r>
            <a:r>
              <a:rPr lang="pt-BR" sz="2800" dirty="0"/>
              <a:t>) e ascendente (</a:t>
            </a:r>
            <a:r>
              <a:rPr lang="pt-BR" sz="2800" dirty="0" err="1"/>
              <a:t>bottom-up</a:t>
            </a:r>
            <a:r>
              <a:rPr lang="pt-BR" sz="2800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1803645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integração em 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Em OO os objetos se relacionam e colaboram em tempo de execução de modo não obvio.</a:t>
            </a:r>
          </a:p>
          <a:p>
            <a:r>
              <a:rPr lang="pt-BR" sz="2800" dirty="0"/>
              <a:t>A abordagem convencional não é efetiva.</a:t>
            </a:r>
          </a:p>
          <a:p>
            <a:r>
              <a:rPr lang="pt-BR" sz="2800" dirty="0"/>
              <a:t>Duas estratégias:</a:t>
            </a:r>
          </a:p>
          <a:p>
            <a:pPr lvl="1"/>
            <a:r>
              <a:rPr lang="pt-BR" sz="2400" dirty="0"/>
              <a:t>Testes baseados na execução, integra um conjunto de classes necessárias para responde uma entrada ou um evento do sistema.</a:t>
            </a:r>
          </a:p>
          <a:p>
            <a:pPr lvl="1"/>
            <a:r>
              <a:rPr lang="pt-BR" sz="2400" dirty="0"/>
              <a:t>Testes baseado no uso, testam as classes independentes e depois as dependentes.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8412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Começa no fim do teste de integração, quando o software está completamente montado.</a:t>
            </a:r>
          </a:p>
          <a:p>
            <a:r>
              <a:rPr lang="pt-BR" dirty="0"/>
              <a:t>Na validação não existe distinção de paradigmas.</a:t>
            </a:r>
          </a:p>
          <a:p>
            <a:r>
              <a:rPr lang="pt-BR" dirty="0"/>
              <a:t>O teste focaliza ações visíveis ao usuário e saídas do sistema reconhecida pelo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879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Uma validação se torna bem sucedida, quando o software funciona de modo que pode ser razoavelmente esperado pelo usuário (Pressman).</a:t>
            </a:r>
          </a:p>
        </p:txBody>
      </p:sp>
    </p:spTree>
    <p:extLst>
      <p:ext uri="{BB962C8B-B14F-4D97-AF65-F5344CB8AC3E}">
        <p14:creationId xmlns:p14="http://schemas.microsoft.com/office/powerpoint/2010/main" val="540402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Uma validação se torna bem sucedida, quando o software funciona de modo que pode ser razoavelmente esperado pelo usuário (Pressman).</a:t>
            </a:r>
          </a:p>
          <a:p>
            <a:r>
              <a:rPr lang="pt-BR" dirty="0"/>
              <a:t>Expectativas razoáveis são definidas nas especificações de requisitos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9676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nooz.com/wp-content/uploads/2011/11/angry-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88840"/>
            <a:ext cx="5256584" cy="35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5520" y="332657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</a:t>
            </a:r>
            <a:r>
              <a:rPr lang="en-US" sz="3600" dirty="0"/>
              <a:t>f</a:t>
            </a:r>
            <a:r>
              <a:rPr lang="pt-BR" sz="3600" dirty="0" err="1"/>
              <a:t>echamento</a:t>
            </a:r>
            <a:r>
              <a:rPr lang="pt-BR" sz="3600" dirty="0"/>
              <a:t> não esperado de um programa.</a:t>
            </a:r>
          </a:p>
        </p:txBody>
      </p:sp>
    </p:spTree>
    <p:extLst>
      <p:ext uri="{BB962C8B-B14F-4D97-AF65-F5344CB8AC3E}">
        <p14:creationId xmlns:p14="http://schemas.microsoft.com/office/powerpoint/2010/main" val="3770906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Uma validação se torna bem sucedida, quando o software funciona de modo que pode ser razoavelmente esperado pelo usuário (Pressman).</a:t>
            </a:r>
          </a:p>
          <a:p>
            <a:r>
              <a:rPr lang="pt-BR" dirty="0"/>
              <a:t>Expectativas razoáveis são definidas nas especificações de requisitos de software.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816" y="1561967"/>
            <a:ext cx="4824536" cy="381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15880" y="2492896"/>
            <a:ext cx="3024336" cy="175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2400" dirty="0"/>
              <a:t>Lembrem-se, requisitos sempre mudam, e dificilmente capturam a real necessidade do usuário.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999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Como os requisitos mudam, abordagens modernas (incluindo os métodos ágeis) optam por entregar incrementos validáveis ao usuário com maior frequência.</a:t>
            </a:r>
          </a:p>
          <a:p>
            <a:r>
              <a:rPr lang="pt-BR" sz="2800" dirty="0"/>
              <a:t>Isso permite encontrar desvios nas especificações mais cedo durante o ciclo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393362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Testes com os usuários: teste alfa e beta:</a:t>
            </a:r>
          </a:p>
          <a:p>
            <a:endParaRPr lang="pt-BR" sz="2800" dirty="0"/>
          </a:p>
          <a:p>
            <a:r>
              <a:rPr lang="pt-BR" sz="2800" dirty="0">
                <a:solidFill>
                  <a:srgbClr val="FF0000"/>
                </a:solidFill>
              </a:rPr>
              <a:t>Teste alfa</a:t>
            </a:r>
            <a:r>
              <a:rPr lang="pt-BR" sz="2800" dirty="0"/>
              <a:t>, o usuário testa o software na presença do desenvolvedor. Os desenvolvedores podem anotar as falhas.</a:t>
            </a:r>
          </a:p>
          <a:p>
            <a:endParaRPr lang="pt-BR" sz="2800" dirty="0"/>
          </a:p>
          <a:p>
            <a:r>
              <a:rPr lang="pt-BR" sz="2800" dirty="0">
                <a:solidFill>
                  <a:srgbClr val="FF0000"/>
                </a:solidFill>
              </a:rPr>
              <a:t>Testes beta</a:t>
            </a:r>
            <a:r>
              <a:rPr lang="pt-BR" sz="2800" dirty="0"/>
              <a:t>, o usuário testa o software em seu ambiente real. Neste caso os clientes que registram as falhas de software</a:t>
            </a:r>
          </a:p>
        </p:txBody>
      </p:sp>
    </p:spTree>
    <p:extLst>
      <p:ext uri="{BB962C8B-B14F-4D97-AF65-F5344CB8AC3E}">
        <p14:creationId xmlns:p14="http://schemas.microsoft.com/office/powerpoint/2010/main" val="1002559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 software é apenas um elemento de um sistema maior baseado em computador.</a:t>
            </a:r>
          </a:p>
          <a:p>
            <a:pPr lvl="1"/>
            <a:r>
              <a:rPr lang="en-US" dirty="0"/>
              <a:t>H</a:t>
            </a:r>
            <a:r>
              <a:rPr lang="pt-BR" dirty="0" err="1"/>
              <a:t>ardware</a:t>
            </a:r>
            <a:r>
              <a:rPr lang="pt-BR" dirty="0"/>
              <a:t>, pessoas e informação.</a:t>
            </a:r>
          </a:p>
          <a:p>
            <a:r>
              <a:rPr lang="pt-BR" dirty="0"/>
              <a:t>Testes de sistema é na verdade uma série de diferentes testes, cuja finalidade principal é exercitar por completo o sistema baseado em computador.</a:t>
            </a:r>
          </a:p>
          <a:p>
            <a:pPr lvl="1"/>
            <a:r>
              <a:rPr lang="en-US" dirty="0"/>
              <a:t>T</a:t>
            </a:r>
            <a:r>
              <a:rPr lang="pt-BR" dirty="0"/>
              <a:t>estes de recuperação, testes de segurança, testes de estresse e testes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3605806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sistema: Testes de recuperação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O sistema é tolerante a falha ? </a:t>
            </a:r>
            <a:r>
              <a:rPr lang="en-US" sz="2800" dirty="0"/>
              <a:t>F</a:t>
            </a:r>
            <a:r>
              <a:rPr lang="pt-BR" sz="2800" dirty="0"/>
              <a:t>alhas no sistema não podem causar interrupção da função global do sistema.</a:t>
            </a:r>
          </a:p>
          <a:p>
            <a:r>
              <a:rPr lang="pt-BR" sz="2800" dirty="0"/>
              <a:t>Teste de recuperação força um software falhar e verifica:</a:t>
            </a:r>
          </a:p>
          <a:p>
            <a:pPr lvl="1"/>
            <a:r>
              <a:rPr lang="pt-BR" sz="2400" dirty="0"/>
              <a:t>A recuperação é automática?</a:t>
            </a:r>
          </a:p>
          <a:p>
            <a:pPr lvl="1"/>
            <a:r>
              <a:rPr lang="en-US" sz="2400" dirty="0"/>
              <a:t>A</a:t>
            </a:r>
            <a:r>
              <a:rPr lang="pt-BR" sz="2400" dirty="0"/>
              <a:t> integridade dos dados são mantidas?</a:t>
            </a:r>
          </a:p>
          <a:p>
            <a:pPr lvl="1"/>
            <a:r>
              <a:rPr lang="pt-BR" sz="2400" dirty="0"/>
              <a:t>O tempo de recuperação (e ou reparo) está em tempo aceitável.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87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sistema: teste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sz="2800" dirty="0"/>
              <a:t>Testes de segurança verifica se os mecanismos de proteção incorporados a um sistema vão de fato protegê-lo de invasão imprópria.</a:t>
            </a:r>
          </a:p>
          <a:p>
            <a:endParaRPr lang="pt-BR" sz="2800" dirty="0"/>
          </a:p>
          <a:p>
            <a:r>
              <a:rPr lang="pt-BR" sz="2800" dirty="0"/>
              <a:t>O testador desempenha o papel do </a:t>
            </a:r>
            <a:r>
              <a:rPr lang="pt-BR" sz="2800" dirty="0" err="1"/>
              <a:t>indíviduo</a:t>
            </a:r>
            <a:r>
              <a:rPr lang="pt-BR" sz="2800" dirty="0"/>
              <a:t> que deseja invadir o sistema.  Vale tudo!</a:t>
            </a:r>
          </a:p>
          <a:p>
            <a:pPr lvl="1"/>
            <a:r>
              <a:rPr lang="en-US" sz="2400" dirty="0" err="1"/>
              <a:t>Tentar</a:t>
            </a:r>
            <a:r>
              <a:rPr lang="en-US" sz="2400" dirty="0"/>
              <a:t> o</a:t>
            </a:r>
            <a:r>
              <a:rPr lang="pt-BR" sz="2400" dirty="0" err="1"/>
              <a:t>bter</a:t>
            </a:r>
            <a:r>
              <a:rPr lang="pt-BR" sz="2400" dirty="0"/>
              <a:t> ou descobrir senhas</a:t>
            </a:r>
          </a:p>
          <a:p>
            <a:pPr lvl="1"/>
            <a:r>
              <a:rPr lang="pt-BR" sz="2400" dirty="0"/>
              <a:t>Usar software especialista para intrusão</a:t>
            </a:r>
          </a:p>
          <a:p>
            <a:pPr lvl="1"/>
            <a:r>
              <a:rPr lang="pt-BR" sz="2400" dirty="0"/>
              <a:t>Causar falhas para tentar invadi-lo durante a recuperação.</a:t>
            </a:r>
          </a:p>
          <a:p>
            <a:pPr lvl="1"/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5981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sistema: teste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sz="2800" dirty="0"/>
              <a:t>Testes de segurança verifica se os mecanismos de proteção incorporados a um sistema vão de fato protegê-lo de invasão imprópria.</a:t>
            </a:r>
          </a:p>
          <a:p>
            <a:endParaRPr lang="pt-BR" sz="2800" dirty="0"/>
          </a:p>
          <a:p>
            <a:r>
              <a:rPr lang="pt-BR" sz="2800" dirty="0"/>
              <a:t>O testador desempenha o papel do </a:t>
            </a:r>
            <a:r>
              <a:rPr lang="pt-BR" sz="2800" dirty="0" err="1"/>
              <a:t>indívido</a:t>
            </a:r>
            <a:r>
              <a:rPr lang="pt-BR" sz="2800" dirty="0"/>
              <a:t> que deseja invadir o sistema.  Vale tudo!</a:t>
            </a:r>
          </a:p>
          <a:p>
            <a:pPr lvl="1"/>
            <a:r>
              <a:rPr lang="en-US" sz="2400" dirty="0" err="1"/>
              <a:t>Tentar</a:t>
            </a:r>
            <a:r>
              <a:rPr lang="en-US" sz="2400" dirty="0"/>
              <a:t> o</a:t>
            </a:r>
            <a:r>
              <a:rPr lang="pt-BR" sz="2400" dirty="0" err="1"/>
              <a:t>bter</a:t>
            </a:r>
            <a:r>
              <a:rPr lang="pt-BR" sz="2400" dirty="0"/>
              <a:t> ou descobrir senhas</a:t>
            </a:r>
          </a:p>
          <a:p>
            <a:pPr lvl="1"/>
            <a:r>
              <a:rPr lang="pt-BR" sz="2400" dirty="0"/>
              <a:t>Usar software especialista para intrusão</a:t>
            </a:r>
          </a:p>
          <a:p>
            <a:pPr lvl="1"/>
            <a:r>
              <a:rPr lang="pt-BR" sz="2400" dirty="0"/>
              <a:t>Causar falhas para tentar invadi-lo durante a recuperação.</a:t>
            </a:r>
          </a:p>
          <a:p>
            <a:pPr lvl="1"/>
            <a:r>
              <a:rPr lang="pt-BR" sz="2400" dirty="0" err="1"/>
              <a:t>etc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816" y="1561967"/>
            <a:ext cx="4824536" cy="381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15880" y="2492897"/>
            <a:ext cx="3024336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2400" dirty="0"/>
              <a:t>O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pt-BR" sz="2400" dirty="0">
                <a:solidFill>
                  <a:srgbClr val="FF0000"/>
                </a:solidFill>
              </a:rPr>
              <a:t>om teste </a:t>
            </a:r>
            <a:r>
              <a:rPr lang="pt-BR" sz="2400" dirty="0"/>
              <a:t>vai acabar invadindo o sistema. O </a:t>
            </a:r>
            <a:r>
              <a:rPr lang="pt-BR" sz="2400" dirty="0">
                <a:solidFill>
                  <a:srgbClr val="FF0000"/>
                </a:solidFill>
              </a:rPr>
              <a:t>bom projeto </a:t>
            </a:r>
            <a:r>
              <a:rPr lang="pt-BR" sz="2400" dirty="0"/>
              <a:t>vai tornar o </a:t>
            </a:r>
            <a:r>
              <a:rPr lang="pt-BR" sz="2400" dirty="0">
                <a:solidFill>
                  <a:srgbClr val="FF0000"/>
                </a:solidFill>
              </a:rPr>
              <a:t>custo maior </a:t>
            </a:r>
            <a:r>
              <a:rPr lang="pt-BR" sz="2400" dirty="0"/>
              <a:t>que o </a:t>
            </a:r>
            <a:r>
              <a:rPr lang="pt-BR" sz="2400" dirty="0">
                <a:solidFill>
                  <a:srgbClr val="FF0000"/>
                </a:solidFill>
              </a:rPr>
              <a:t>valor da informação </a:t>
            </a:r>
            <a:r>
              <a:rPr lang="pt-BR" sz="2400" dirty="0"/>
              <a:t>a ser obtida.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9568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estresse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Testes de estresse executa um sistema de tal forma que a demanda de recursos em quantidade, frequência ou volume são anormais.</a:t>
            </a:r>
          </a:p>
          <a:p>
            <a:r>
              <a:rPr lang="pt-BR" dirty="0"/>
              <a:t>Por exemplo:</a:t>
            </a:r>
          </a:p>
          <a:p>
            <a:pPr lvl="1"/>
            <a:r>
              <a:rPr lang="en-US" dirty="0"/>
              <a:t>a) V</a:t>
            </a:r>
            <a:r>
              <a:rPr lang="pt-BR" dirty="0" err="1"/>
              <a:t>elocidade</a:t>
            </a:r>
            <a:r>
              <a:rPr lang="pt-BR" dirty="0"/>
              <a:t> de entrada de dados pode ser aumentada, </a:t>
            </a:r>
            <a:r>
              <a:rPr lang="pt-BR" dirty="0" err="1"/>
              <a:t>b</a:t>
            </a:r>
            <a:r>
              <a:rPr lang="pt-BR" dirty="0"/>
              <a:t>) casos de teste que exigem o máximo de memória  ou outros recursos, </a:t>
            </a:r>
            <a:r>
              <a:rPr lang="pt-BR" dirty="0" err="1"/>
              <a:t>c</a:t>
            </a:r>
            <a:r>
              <a:rPr lang="pt-BR" dirty="0"/>
              <a:t>) busca excessivas de dados em disco  ...</a:t>
            </a:r>
          </a:p>
        </p:txBody>
      </p:sp>
    </p:spTree>
    <p:extLst>
      <p:ext uri="{BB962C8B-B14F-4D97-AF65-F5344CB8AC3E}">
        <p14:creationId xmlns:p14="http://schemas.microsoft.com/office/powerpoint/2010/main" val="12634030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estresse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Testes de estresse executa um sistema de tal forma que a demanda de recursos em quantidade, frequência ou volume são anormais.</a:t>
            </a:r>
          </a:p>
          <a:p>
            <a:r>
              <a:rPr lang="pt-BR" dirty="0"/>
              <a:t>Por exemplo:</a:t>
            </a:r>
          </a:p>
          <a:p>
            <a:pPr lvl="1"/>
            <a:r>
              <a:rPr lang="en-US" dirty="0"/>
              <a:t>a) V</a:t>
            </a:r>
            <a:r>
              <a:rPr lang="pt-BR" dirty="0" err="1"/>
              <a:t>elocidade</a:t>
            </a:r>
            <a:r>
              <a:rPr lang="pt-BR" dirty="0"/>
              <a:t> de entrada de dados pode ser aumentada, </a:t>
            </a:r>
            <a:r>
              <a:rPr lang="pt-BR" dirty="0" err="1"/>
              <a:t>b</a:t>
            </a:r>
            <a:r>
              <a:rPr lang="pt-BR" dirty="0"/>
              <a:t>) casos de teste que exigem o máximo de memória  ou outros recursos, </a:t>
            </a:r>
            <a:r>
              <a:rPr lang="pt-BR" dirty="0" err="1"/>
              <a:t>c</a:t>
            </a:r>
            <a:r>
              <a:rPr lang="pt-BR" dirty="0"/>
              <a:t>) busca excessivas em dados em disco  ...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816" y="1561968"/>
            <a:ext cx="4536504" cy="358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15880" y="2636913"/>
            <a:ext cx="3024336" cy="123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/>
              <a:t>O </a:t>
            </a:r>
            <a:r>
              <a:rPr lang="en-US" sz="2800" dirty="0" err="1"/>
              <a:t>testador</a:t>
            </a:r>
            <a:r>
              <a:rPr lang="en-US" sz="2800" dirty="0"/>
              <a:t> </a:t>
            </a:r>
            <a:r>
              <a:rPr lang="en-US" sz="2800" dirty="0" err="1"/>
              <a:t>irá</a:t>
            </a:r>
            <a:r>
              <a:rPr lang="en-US" sz="2800" dirty="0"/>
              <a:t> a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err="1"/>
              <a:t>custo</a:t>
            </a:r>
            <a:r>
              <a:rPr lang="en-US" sz="2800" dirty="0"/>
              <a:t> </a:t>
            </a:r>
            <a:r>
              <a:rPr lang="en-US" sz="2800" dirty="0" err="1"/>
              <a:t>tentar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quebrar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 </a:t>
            </a:r>
            <a:r>
              <a:rPr lang="en-US" sz="2800" dirty="0" err="1"/>
              <a:t>sistema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127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pt-BR" dirty="0"/>
              <a:t>este de 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 teste de desempenho é projetado para testar o desempenho de um sistema integrado.</a:t>
            </a:r>
          </a:p>
          <a:p>
            <a:r>
              <a:rPr lang="pt-BR" dirty="0"/>
              <a:t>O teste ocorre ao longo de todos os passos do processo de teste.</a:t>
            </a:r>
          </a:p>
          <a:p>
            <a:r>
              <a:rPr lang="pt-BR" dirty="0"/>
              <a:t>Mesmo no nível de unidade pode ser avaliado a medida que testes são conduzidos.</a:t>
            </a:r>
          </a:p>
          <a:p>
            <a:pPr lvl="1"/>
            <a:r>
              <a:rPr lang="pt-BR" dirty="0"/>
              <a:t>O verdadeiro desempenho de um sistema não pode ser avaliado antes que todos os sistemas estejam plenamente integrados.</a:t>
            </a:r>
          </a:p>
          <a:p>
            <a:r>
              <a:rPr lang="pt-BR" dirty="0"/>
              <a:t>Testes de desempenho são frequentemente acoplados a testes de estresse.</a:t>
            </a:r>
          </a:p>
        </p:txBody>
      </p:sp>
    </p:spTree>
    <p:extLst>
      <p:ext uri="{BB962C8B-B14F-4D97-AF65-F5344CB8AC3E}">
        <p14:creationId xmlns:p14="http://schemas.microsoft.com/office/powerpoint/2010/main" val="157691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nooz.com/wp-content/uploads/2011/11/angry-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60" y="1736027"/>
            <a:ext cx="5256584" cy="35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9536" y="2658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</a:t>
            </a:r>
            <a:r>
              <a:rPr lang="en-US" sz="3600" dirty="0"/>
              <a:t>f</a:t>
            </a:r>
            <a:r>
              <a:rPr lang="pt-BR" sz="3600" dirty="0" err="1"/>
              <a:t>echamento</a:t>
            </a:r>
            <a:r>
              <a:rPr lang="pt-BR" sz="3600" dirty="0"/>
              <a:t> não esperado de um programa.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1" y="5517233"/>
            <a:ext cx="8795549" cy="7694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400" dirty="0"/>
              <a:t>Durante um </a:t>
            </a:r>
            <a:r>
              <a:rPr lang="pt-BR" sz="4400" dirty="0">
                <a:solidFill>
                  <a:srgbClr val="FF0000"/>
                </a:solidFill>
              </a:rPr>
              <a:t>teste</a:t>
            </a:r>
            <a:r>
              <a:rPr lang="pt-BR" sz="4400" dirty="0"/>
              <a:t>, ocorreu uma </a:t>
            </a:r>
            <a:r>
              <a:rPr lang="pt-BR" sz="4400" dirty="0">
                <a:solidFill>
                  <a:srgbClr val="FF0000"/>
                </a:solidFill>
              </a:rPr>
              <a:t>falha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5223792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Defeitos podem ocasionar a manifestação de erros. </a:t>
            </a:r>
          </a:p>
          <a:p>
            <a:r>
              <a:rPr lang="pt-BR" dirty="0"/>
              <a:t>Erros podem gerar falhas. </a:t>
            </a:r>
          </a:p>
          <a:p>
            <a:r>
              <a:rPr lang="pt-BR" dirty="0"/>
              <a:t>Falha é um comportamento inesperado que afeta diretamente o usuário </a:t>
            </a:r>
          </a:p>
          <a:p>
            <a:r>
              <a:rPr lang="pt-BR" dirty="0"/>
              <a:t>Testes tem como objetivo causar falhas em um programa.</a:t>
            </a:r>
          </a:p>
          <a:p>
            <a:r>
              <a:rPr lang="pt-BR" dirty="0"/>
              <a:t>Depuração tem como objetivo encontrar um defeito de codificação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244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Teste é uma atividade relacionada ao processo de verificação e validação, que por sua vez faz parte do processo de garantia de qualidade de software.</a:t>
            </a:r>
          </a:p>
          <a:p>
            <a:r>
              <a:rPr lang="pt-BR" sz="2800" dirty="0"/>
              <a:t>Defeitos de software podem ocorrer em qualquer fase, da especificação  a codificação.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81726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Os níveis de testes são: testes de unidade, integração, validação e de sistema.</a:t>
            </a:r>
          </a:p>
          <a:p>
            <a:r>
              <a:rPr lang="pt-BR" dirty="0"/>
              <a:t>Os testes de unidade testam a menor unidade do programa.</a:t>
            </a:r>
          </a:p>
          <a:p>
            <a:r>
              <a:rPr lang="pt-BR" dirty="0"/>
              <a:t>Os testes de integração testam a integração destas unidades.</a:t>
            </a:r>
          </a:p>
          <a:p>
            <a:r>
              <a:rPr lang="pt-BR" dirty="0"/>
              <a:t>Testes de validação testam se o programa se comporta como o esperado pelo usuário.</a:t>
            </a:r>
          </a:p>
          <a:p>
            <a:r>
              <a:rPr lang="pt-BR" dirty="0"/>
              <a:t>Testes de sistema testa o sistema como todo, incluindo hardware, pessoas e informação.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2941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 uso de um paradigma de desenvolvimento afeta o procedimento de testes.</a:t>
            </a:r>
          </a:p>
          <a:p>
            <a:r>
              <a:rPr lang="pt-BR" dirty="0"/>
              <a:t>Testes são muito importantes para garantir a qualidade de um software, porém tem um alto custo.</a:t>
            </a:r>
          </a:p>
          <a:p>
            <a:r>
              <a:rPr lang="pt-BR" dirty="0"/>
              <a:t>Testes realizados de modo informal, tendem ser apenas um custo extra, sem garantia de melhoria na qualidade.</a:t>
            </a:r>
          </a:p>
          <a:p>
            <a:pPr lvl="1"/>
            <a:r>
              <a:rPr lang="en-US" dirty="0"/>
              <a:t>T</a:t>
            </a:r>
            <a:r>
              <a:rPr lang="pt-BR" dirty="0"/>
              <a:t>estes devem ser realizados de maneira sistemática</a:t>
            </a:r>
          </a:p>
        </p:txBody>
      </p:sp>
    </p:spTree>
    <p:extLst>
      <p:ext uri="{BB962C8B-B14F-4D97-AF65-F5344CB8AC3E}">
        <p14:creationId xmlns:p14="http://schemas.microsoft.com/office/powerpoint/2010/main" val="26573802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685983">
              <a:lnSpc>
                <a:spcPct val="80000"/>
              </a:lnSpc>
              <a:spcBef>
                <a:spcPts val="0"/>
              </a:spcBef>
            </a:pPr>
            <a:r>
              <a:rPr lang="pt-BR" sz="3601" dirty="0">
                <a:solidFill>
                  <a:srgbClr val="39527B"/>
                </a:solidFill>
                <a:latin typeface="Corbel"/>
              </a:rPr>
              <a:t>Testes Caixa Preta</a:t>
            </a:r>
          </a:p>
        </p:txBody>
      </p:sp>
      <p:pic>
        <p:nvPicPr>
          <p:cNvPr id="4" name="Picture 2" descr="http://www.bocamaldita.com/wp-content/uploads/2013/04/i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82" y="2240560"/>
            <a:ext cx="3025124" cy="2325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05433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314595" y="1970459"/>
            <a:ext cx="7717260" cy="314406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101" dirty="0"/>
              <a:t>Teste de caixa-preta é um teste de software para verificar a saída dos dados usando entradas de vários tipos. Tais entradas não são escolhidas conforme a estrutura do programa.</a:t>
            </a:r>
          </a:p>
          <a:p>
            <a:pPr algn="just"/>
            <a:endParaRPr lang="pt-BR" sz="2101" dirty="0"/>
          </a:p>
          <a:p>
            <a:pPr algn="just"/>
            <a:r>
              <a:rPr lang="pt-BR" sz="2101" dirty="0"/>
              <a:t>Quanto mais entradas são fornecidas, mais rico será o teste</a:t>
            </a:r>
          </a:p>
          <a:p>
            <a:pPr algn="just"/>
            <a:r>
              <a:rPr lang="pt-BR" sz="2101" dirty="0"/>
              <a:t>Numa situação ideal todas as entradas possíveis seriam testadas, mas na ampla maioria dos casos isso é impossível.</a:t>
            </a:r>
          </a:p>
        </p:txBody>
      </p:sp>
    </p:spTree>
    <p:extLst>
      <p:ext uri="{BB962C8B-B14F-4D97-AF65-F5344CB8AC3E}">
        <p14:creationId xmlns:p14="http://schemas.microsoft.com/office/powerpoint/2010/main" val="25756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de Caixa Preta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Essa técnica é aplicável a todas as fases de teste:</a:t>
            </a:r>
          </a:p>
          <a:p>
            <a:endParaRPr lang="pt-BR" dirty="0"/>
          </a:p>
          <a:p>
            <a:r>
              <a:rPr lang="pt-BR" dirty="0"/>
              <a:t>    teste unitário</a:t>
            </a:r>
          </a:p>
          <a:p>
            <a:r>
              <a:rPr lang="pt-BR" dirty="0"/>
              <a:t>    teste de integração</a:t>
            </a:r>
          </a:p>
          <a:p>
            <a:r>
              <a:rPr lang="pt-BR" dirty="0"/>
              <a:t>    teste de sistema</a:t>
            </a:r>
          </a:p>
          <a:p>
            <a:r>
              <a:rPr lang="pt-BR" dirty="0"/>
              <a:t>    teste de aceitação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685983">
              <a:lnSpc>
                <a:spcPct val="80000"/>
              </a:lnSpc>
              <a:spcBef>
                <a:spcPts val="0"/>
              </a:spcBef>
            </a:pPr>
            <a:r>
              <a:rPr lang="pt-BR" sz="3601" dirty="0">
                <a:solidFill>
                  <a:srgbClr val="39527B"/>
                </a:solidFill>
                <a:latin typeface="Corbel"/>
              </a:rPr>
              <a:t>Testes Caixa Branca</a:t>
            </a:r>
          </a:p>
        </p:txBody>
      </p:sp>
      <p:pic>
        <p:nvPicPr>
          <p:cNvPr id="5" name="Picture 2" descr="http://thumbs.dreamstime.com/thumblarge_646/1320872863tuFso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63" y="2132519"/>
            <a:ext cx="2484923" cy="24849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618512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Caixa Branca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Teste de caixa-branca é uma técnica de teste que usa a perspectiva interna do sistema para modelar os casos de teste. </a:t>
            </a:r>
          </a:p>
          <a:p>
            <a:endParaRPr lang="pt-BR" dirty="0"/>
          </a:p>
          <a:p>
            <a:r>
              <a:rPr lang="pt-BR" dirty="0"/>
              <a:t>No teste de software, a perspectiva interna significa basicamente o código fonte. No teste de hardware, cada nó de um circuito pode ser testado.</a:t>
            </a:r>
          </a:p>
        </p:txBody>
      </p:sp>
    </p:spTree>
    <p:extLst>
      <p:ext uri="{BB962C8B-B14F-4D97-AF65-F5344CB8AC3E}">
        <p14:creationId xmlns:p14="http://schemas.microsoft.com/office/powerpoint/2010/main" val="36025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Caixa Branca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Difere do teste de caixa-preta, em que a perspectiva interna do sistema é desconsiderada, sendo testadas e mensuradas somente as interfaces do sistema.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Entretanto, ambas as técnicas podem ser usadas em conjunto, no que é chamado teste de caixa-cinza. Dessa forma, o teste é modelado conhecendo-se a estrutura interna do sistema, mas a execução ignora esse aspecto, como na caixa-preta.</a:t>
            </a:r>
          </a:p>
        </p:txBody>
      </p:sp>
    </p:spTree>
    <p:extLst>
      <p:ext uri="{BB962C8B-B14F-4D97-AF65-F5344CB8AC3E}">
        <p14:creationId xmlns:p14="http://schemas.microsoft.com/office/powerpoint/2010/main" val="26509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7688" y="256490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A falha pode ser entendida  como consequencia.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972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Caixa Branca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O teste de caixa-branca é aplicável nas fases de unidade, integração, regressão e sistema do processo de teste, e geralmente usado na fase de unidade.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Estratégias usadas no teste de caixa-branca incluem o teste de fluxo de controle, fluxo de dados e ramificação da execução, além da análise estática.</a:t>
            </a:r>
          </a:p>
        </p:txBody>
      </p:sp>
    </p:spTree>
    <p:extLst>
      <p:ext uri="{BB962C8B-B14F-4D97-AF65-F5344CB8AC3E}">
        <p14:creationId xmlns:p14="http://schemas.microsoft.com/office/powerpoint/2010/main" val="26020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Carreira em Testes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74" y="1190936"/>
            <a:ext cx="6901168" cy="46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b="1" dirty="0" err="1"/>
              <a:t>Tester</a:t>
            </a:r>
            <a:r>
              <a:rPr lang="pt-BR" b="1" dirty="0"/>
              <a:t>: </a:t>
            </a:r>
            <a:r>
              <a:rPr lang="pt-BR" dirty="0"/>
              <a:t>responsável pela execução dos testes, que em muitas vezes incluem as seguintes atividades: testar configurações de hardware e software, executar scripts simples de teste, reproduzir e reportar bugs.</a:t>
            </a:r>
          </a:p>
          <a:p>
            <a:endParaRPr lang="pt-BR" b="1" dirty="0"/>
          </a:p>
          <a:p>
            <a:r>
              <a:rPr lang="pt-BR" b="1" dirty="0"/>
              <a:t>Analista de Teste: </a:t>
            </a:r>
            <a:r>
              <a:rPr lang="pt-BR" dirty="0"/>
              <a:t>responsável pela modelagem e elaboração dos casos de teste e pelos scripts de teste.</a:t>
            </a:r>
          </a:p>
        </p:txBody>
      </p:sp>
    </p:spTree>
    <p:extLst>
      <p:ext uri="{BB962C8B-B14F-4D97-AF65-F5344CB8AC3E}">
        <p14:creationId xmlns:p14="http://schemas.microsoft.com/office/powerpoint/2010/main" val="14278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b="1" dirty="0"/>
              <a:t>Analista de Automação de Teste: </a:t>
            </a:r>
            <a:r>
              <a:rPr lang="pt-BR" dirty="0"/>
              <a:t>tem como objetivo principal, buscar a automatização de testes, sempre que ela for possível e viável.</a:t>
            </a:r>
          </a:p>
          <a:p>
            <a:endParaRPr lang="pt-BR" dirty="0"/>
          </a:p>
          <a:p>
            <a:r>
              <a:rPr lang="pt-BR" b="1" dirty="0"/>
              <a:t>Arquiteto de Teste: </a:t>
            </a:r>
            <a:r>
              <a:rPr lang="pt-BR" dirty="0"/>
              <a:t>responsável pela montagem da </a:t>
            </a:r>
            <a:r>
              <a:rPr lang="pt-BR" dirty="0" err="1"/>
              <a:t>infra-estrutura</a:t>
            </a:r>
            <a:r>
              <a:rPr lang="pt-BR" dirty="0"/>
              <a:t> de teste, monta o ambiente de teste, escolhe as ferramentas de teste e capacita a equipe para executar seu trabalho nesse ambiente de teste.</a:t>
            </a:r>
          </a:p>
        </p:txBody>
      </p:sp>
    </p:spTree>
    <p:extLst>
      <p:ext uri="{BB962C8B-B14F-4D97-AF65-F5344CB8AC3E}">
        <p14:creationId xmlns:p14="http://schemas.microsoft.com/office/powerpoint/2010/main" val="38088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b="1" dirty="0"/>
              <a:t>Líder de Teste: </a:t>
            </a:r>
            <a:r>
              <a:rPr lang="pt-BR" dirty="0"/>
              <a:t>responsável pela condução dos testes e pela equipe de Testes. Geralmente é um profissional com alto grau de conhecimento da área de Teste de Software.</a:t>
            </a:r>
          </a:p>
          <a:p>
            <a:endParaRPr lang="pt-BR" dirty="0"/>
          </a:p>
          <a:p>
            <a:endParaRPr lang="pt-BR" b="1" dirty="0"/>
          </a:p>
          <a:p>
            <a:r>
              <a:rPr lang="pt-BR" b="1" dirty="0"/>
              <a:t>Gerente de Teste: </a:t>
            </a:r>
            <a:r>
              <a:rPr lang="pt-BR" dirty="0"/>
              <a:t>tem como função primordial a iniciação do projeto de teste a ser realizado no produto a ser testado. Lida com todas tarefas gerenciais.</a:t>
            </a:r>
          </a:p>
        </p:txBody>
      </p:sp>
    </p:spTree>
    <p:extLst>
      <p:ext uri="{BB962C8B-B14F-4D97-AF65-F5344CB8AC3E}">
        <p14:creationId xmlns:p14="http://schemas.microsoft.com/office/powerpoint/2010/main" val="42235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Os cargos e as tarefas dos cargos podem variar (muito) de empresa para empresa;</a:t>
            </a:r>
          </a:p>
          <a:p>
            <a:endParaRPr lang="pt-BR"/>
          </a:p>
          <a:p>
            <a:r>
              <a:rPr lang="pt-BR"/>
              <a:t>A </a:t>
            </a:r>
            <a:r>
              <a:rPr lang="pt-BR" dirty="0"/>
              <a:t>área de Testes está a pleno vapor e os seus profissionais são cada vez mais valorizados;</a:t>
            </a:r>
          </a:p>
          <a:p>
            <a:endParaRPr lang="pt-BR" dirty="0"/>
          </a:p>
          <a:p>
            <a:r>
              <a:rPr lang="pt-BR" dirty="0"/>
              <a:t>É difícil encontrar profissionais qualificados.</a:t>
            </a:r>
          </a:p>
        </p:txBody>
      </p:sp>
    </p:spTree>
    <p:extLst>
      <p:ext uri="{BB962C8B-B14F-4D97-AF65-F5344CB8AC3E}">
        <p14:creationId xmlns:p14="http://schemas.microsoft.com/office/powerpoint/2010/main" val="10384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AI" id="{A96FF4C3-B9FF-4588-B69A-ED5EEDEED8CA}" vid="{7D856C68-0F14-4F8D-AAD2-E5E5A5CE46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840</TotalTime>
  <Words>3943</Words>
  <Application>Microsoft Office PowerPoint</Application>
  <PresentationFormat>Widescreen</PresentationFormat>
  <Paragraphs>419</Paragraphs>
  <Slides>95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99" baseType="lpstr">
      <vt:lpstr>Arial</vt:lpstr>
      <vt:lpstr>Calibri</vt:lpstr>
      <vt:lpstr>Corbel</vt:lpstr>
      <vt:lpstr>SENAI</vt:lpstr>
      <vt:lpstr>Testes de Software</vt:lpstr>
      <vt:lpstr>PORQUE TESTAR É IMPORTANTE?</vt:lpstr>
      <vt:lpstr>Apresentação do PowerPoint</vt:lpstr>
      <vt:lpstr>Apresentação do PowerPoint</vt:lpstr>
      <vt:lpstr>O que é teste de software ?</vt:lpstr>
      <vt:lpstr>Conceitos de 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Conceitos de testes de software</vt:lpstr>
      <vt:lpstr>Conceitos de testes de software</vt:lpstr>
      <vt:lpstr>Conceitos de testes de software</vt:lpstr>
      <vt:lpstr>Conceitos de testes de software</vt:lpstr>
      <vt:lpstr>Conceitos de testes de software</vt:lpstr>
      <vt:lpstr>Conceitos de testes de software</vt:lpstr>
      <vt:lpstr>Conceitos de testes de software</vt:lpstr>
      <vt:lpstr>Conceitos de testes de software</vt:lpstr>
      <vt:lpstr>Atividades de teste de software</vt:lpstr>
      <vt:lpstr>Atividades de teste de software</vt:lpstr>
      <vt:lpstr>Atividades de teste de software</vt:lpstr>
      <vt:lpstr>Atividades de teste de software</vt:lpstr>
      <vt:lpstr>Atividades de teste de software</vt:lpstr>
      <vt:lpstr>Atividades de teste de software</vt:lpstr>
      <vt:lpstr>Atividades de teste de software</vt:lpstr>
      <vt:lpstr>Teste Estático X Teste Dinâmico</vt:lpstr>
      <vt:lpstr>Técnicas Estáticas</vt:lpstr>
      <vt:lpstr>Atividades de teste de software</vt:lpstr>
      <vt:lpstr>Planejamento de testes</vt:lpstr>
      <vt:lpstr>Projeto de testes</vt:lpstr>
      <vt:lpstr>Casos de testes</vt:lpstr>
      <vt:lpstr>Execução de teste</vt:lpstr>
      <vt:lpstr>Apresentação do PowerPoint</vt:lpstr>
      <vt:lpstr>Defeitos no processo de desenvolvimento</vt:lpstr>
      <vt:lpstr>Defeitos no processo de desenvolvimento</vt:lpstr>
      <vt:lpstr>Defeitos no processo de desenvolvimento</vt:lpstr>
      <vt:lpstr>Defeitos no processo de desenvolvimento</vt:lpstr>
      <vt:lpstr>Níveis de teste de software</vt:lpstr>
      <vt:lpstr>Níveis de teste de software</vt:lpstr>
      <vt:lpstr>Níveis de teste de software</vt:lpstr>
      <vt:lpstr>Níveis de teste de software</vt:lpstr>
      <vt:lpstr>Níveis de teste de software</vt:lpstr>
      <vt:lpstr>Níveis de teste de software</vt:lpstr>
      <vt:lpstr>Testes de unidade</vt:lpstr>
      <vt:lpstr>Testes de unidade</vt:lpstr>
      <vt:lpstr>Testes de unidade</vt:lpstr>
      <vt:lpstr>Testes de unidade: Interface</vt:lpstr>
      <vt:lpstr>Testes de unidade: ED</vt:lpstr>
      <vt:lpstr>Teste de unidade: teste de caminho</vt:lpstr>
      <vt:lpstr>Teste de unidade: limites</vt:lpstr>
      <vt:lpstr>Teste de unidade: exceção</vt:lpstr>
      <vt:lpstr>Testes de unidade: procedimento</vt:lpstr>
      <vt:lpstr>Apresentação do PowerPoint</vt:lpstr>
      <vt:lpstr>Testes de unidade: procedimento</vt:lpstr>
      <vt:lpstr>Testes de unidades</vt:lpstr>
      <vt:lpstr>Testes de unidade em OO</vt:lpstr>
      <vt:lpstr>Apresentação do PowerPoint</vt:lpstr>
      <vt:lpstr>Testes de integração</vt:lpstr>
      <vt:lpstr>Testes de integração</vt:lpstr>
      <vt:lpstr>Testes de integração: não incremental</vt:lpstr>
      <vt:lpstr>Testes de integração: incremental</vt:lpstr>
      <vt:lpstr>Apresentação do PowerPoint</vt:lpstr>
      <vt:lpstr>Testes de integração em OO</vt:lpstr>
      <vt:lpstr>Testes de validação</vt:lpstr>
      <vt:lpstr>Testes de validação</vt:lpstr>
      <vt:lpstr>Testes de validação</vt:lpstr>
      <vt:lpstr>Testes de validação</vt:lpstr>
      <vt:lpstr>Testes de validação</vt:lpstr>
      <vt:lpstr>Testes de validação</vt:lpstr>
      <vt:lpstr>Testes de sistema</vt:lpstr>
      <vt:lpstr>Testes de sistema: Testes de recuperação</vt:lpstr>
      <vt:lpstr>Testes de sistema: teste de segurança</vt:lpstr>
      <vt:lpstr>Testes de sistema: teste de segurança</vt:lpstr>
      <vt:lpstr>Teste de estresse</vt:lpstr>
      <vt:lpstr>Teste de estresse</vt:lpstr>
      <vt:lpstr>Teste de desempenho</vt:lpstr>
      <vt:lpstr>Pontos chaves</vt:lpstr>
      <vt:lpstr>Pontos chaves</vt:lpstr>
      <vt:lpstr>Pontos chaves</vt:lpstr>
      <vt:lpstr>Pontos chaves</vt:lpstr>
      <vt:lpstr>Testes Caixa Preta</vt:lpstr>
      <vt:lpstr>Apresentação do PowerPoint</vt:lpstr>
      <vt:lpstr>Teste de Caixa Preta</vt:lpstr>
      <vt:lpstr>Testes Caixa Branca</vt:lpstr>
      <vt:lpstr>Teste Caixa Branca</vt:lpstr>
      <vt:lpstr>Teste Caixa Branca</vt:lpstr>
      <vt:lpstr>Teste Caixa Branca</vt:lpstr>
      <vt:lpstr>Carreira em Testes de Software</vt:lpstr>
      <vt:lpstr>Carreira</vt:lpstr>
      <vt:lpstr>Carreira</vt:lpstr>
      <vt:lpstr>Carreira</vt:lpstr>
      <vt:lpstr>Carreira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</dc:creator>
  <cp:lastModifiedBy>Paulo Henrique Pansani</cp:lastModifiedBy>
  <cp:revision>154</cp:revision>
  <dcterms:created xsi:type="dcterms:W3CDTF">2012-05-03T13:17:21Z</dcterms:created>
  <dcterms:modified xsi:type="dcterms:W3CDTF">2022-08-30T21:16:30Z</dcterms:modified>
</cp:coreProperties>
</file>