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68C8A6-5139-4CFE-8FDA-1DFC50363214}">
  <a:tblStyle styleId="{3E68C8A6-5139-4CFE-8FDA-1DFC50363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95ddb7c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95ddb7c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Camile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30sec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95ddb7c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95ddb7c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Camile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30sec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8eb659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8eb659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Stéphane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7af7a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7af7a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c3b88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c3b88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Stéphane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8eb6598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8eb6598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Stéphane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45sec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95ddb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95ddb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45sec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1.8Go simple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base finale: 0,6 Mo!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8eb6598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8eb6598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30sec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8eb65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8eb65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Alexis/Stéphane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45sec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8eb659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8eb659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Camille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30 sec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95ddb7c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95ddb7c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1min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435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b="1" sz="3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040275" y="2797312"/>
            <a:ext cx="53151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Alexis Comte</a:t>
            </a:r>
            <a:endParaRPr b="1" i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Camille Avedian</a:t>
            </a:r>
            <a:endParaRPr b="1" i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Stéphane Tatar</a:t>
            </a:r>
            <a:endParaRPr b="1" i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122575" y="387525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4294967295" type="ctrTitle"/>
          </p:nvPr>
        </p:nvSpPr>
        <p:spPr>
          <a:xfrm>
            <a:off x="443531" y="403300"/>
            <a:ext cx="846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Deux cas particuliers</a:t>
            </a: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intéressants (</a:t>
            </a: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1/2</a:t>
            </a: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4991" l="10881" r="9398" t="7588"/>
          <a:stretch/>
        </p:blipFill>
        <p:spPr>
          <a:xfrm>
            <a:off x="219700" y="1307175"/>
            <a:ext cx="8684500" cy="23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idx="4294967295" type="ctrTitle"/>
          </p:nvPr>
        </p:nvSpPr>
        <p:spPr>
          <a:xfrm>
            <a:off x="594000" y="917527"/>
            <a:ext cx="5315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Camion de ramassage (10h00, 13h15/13h30)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2"/>
          <p:cNvSpPr/>
          <p:nvPr/>
        </p:nvSpPr>
        <p:spPr>
          <a:xfrm rot="-355994">
            <a:off x="331550" y="1102979"/>
            <a:ext cx="261199" cy="40389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4294967295" type="ctrTitle"/>
          </p:nvPr>
        </p:nvSpPr>
        <p:spPr>
          <a:xfrm>
            <a:off x="533225" y="3748400"/>
            <a:ext cx="8026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vènement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imprévu  fausse la prédiction : camion ou groupe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334873">
            <a:off x="255242" y="3991593"/>
            <a:ext cx="277616" cy="46779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4294967295" type="ctrTitle"/>
          </p:nvPr>
        </p:nvSpPr>
        <p:spPr>
          <a:xfrm>
            <a:off x="533225" y="4202425"/>
            <a:ext cx="80262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N’invalide pas l’intérêt du projet : le camion favorise l’utilisateur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2"/>
          <p:cNvSpPr/>
          <p:nvPr/>
        </p:nvSpPr>
        <p:spPr>
          <a:xfrm rot="-334873">
            <a:off x="255242" y="4445618"/>
            <a:ext cx="277616" cy="46779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4294967295" type="ctrTitle"/>
          </p:nvPr>
        </p:nvSpPr>
        <p:spPr>
          <a:xfrm>
            <a:off x="443531" y="403300"/>
            <a:ext cx="84090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Deux cas particuliers intéressants (2/2)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4294967295" type="ctrTitle"/>
          </p:nvPr>
        </p:nvSpPr>
        <p:spPr>
          <a:xfrm>
            <a:off x="592581" y="1158200"/>
            <a:ext cx="8259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Un exemple de SARIMA optimisé (3 jours de calcul)</a:t>
            </a:r>
            <a:b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⇒ C’est le meilleur modèle !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3"/>
          <p:cNvSpPr/>
          <p:nvPr/>
        </p:nvSpPr>
        <p:spPr>
          <a:xfrm rot="-355994">
            <a:off x="331252" y="1401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9900"/>
            <a:ext cx="8839201" cy="23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What’s Next ?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>
            <p:ph idx="4294967295" type="ctrTitle"/>
          </p:nvPr>
        </p:nvSpPr>
        <p:spPr>
          <a:xfrm>
            <a:off x="821175" y="929600"/>
            <a:ext cx="77553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Beaucoup d’autres tests à venir pour la V2: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Optimiser les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hyperparamètres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Tester des modèles multivariés: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○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localisation, état des autres station,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la météo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Mettre en place un serveur SQL: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○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scrapping et accès temps réel aux dernières données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4"/>
          <p:cNvSpPr/>
          <p:nvPr/>
        </p:nvSpPr>
        <p:spPr>
          <a:xfrm rot="-355994">
            <a:off x="559852" y="1172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4294967295" type="ctrTitle"/>
          </p:nvPr>
        </p:nvSpPr>
        <p:spPr>
          <a:xfrm>
            <a:off x="700000" y="3051125"/>
            <a:ext cx="71037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Version Z en prod: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Web-app: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●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station de destination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○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calcul du temps estimé de trajet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○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prédiction du nombre de bornes disponibles 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4"/>
          <p:cNvSpPr/>
          <p:nvPr/>
        </p:nvSpPr>
        <p:spPr>
          <a:xfrm rot="-355994">
            <a:off x="438677" y="329432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435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b="1" sz="3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 questions ?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0" y="2051850"/>
            <a:ext cx="9143998" cy="281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1040276" y="500850"/>
            <a:ext cx="74265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Projet Vélib’</a:t>
            </a:r>
            <a:endParaRPr b="1" sz="45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prédiction de la disponibilité des bornes Vélib’</a:t>
            </a:r>
            <a:endParaRPr sz="24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821175" y="889400"/>
            <a:ext cx="68037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Genèse 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Grève durant le BootCamp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Utilisation en hausse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Borne disponible à destination -&gt; ??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 rot="-355994">
            <a:off x="559852" y="1132584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821175" y="3443600"/>
            <a:ext cx="70638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Objectif: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Application prédisant les places libres: 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. à la borne de destination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. à un horaire d’arrivée donné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/>
          <p:nvPr/>
        </p:nvSpPr>
        <p:spPr>
          <a:xfrm rot="-355994">
            <a:off x="559852" y="3686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821175" y="2224400"/>
            <a:ext cx="65040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Prédire la disponibilité d’une borne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à destination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pour déposer son vélib’ 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 rot="-355994">
            <a:off x="559852" y="2467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Méthodologie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901050" y="1171625"/>
            <a:ext cx="68859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Brainstorming communs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API scrapping / base de données en commun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Répartitions des types de modèles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Analyse des résultats selon une même méthodologie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/>
          <p:nvPr/>
        </p:nvSpPr>
        <p:spPr>
          <a:xfrm rot="-275166">
            <a:off x="560759" y="1401311"/>
            <a:ext cx="337681" cy="46925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-275166">
            <a:off x="560759" y="3230111"/>
            <a:ext cx="337681" cy="46925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275166">
            <a:off x="560759" y="2010911"/>
            <a:ext cx="337681" cy="46925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275166">
            <a:off x="560759" y="2620511"/>
            <a:ext cx="337681" cy="46925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821181" y="2301200"/>
            <a:ext cx="81477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En chiffres : 21k fichiers scrappés, 10 Go de donnée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443529" y="403300"/>
            <a:ext cx="7102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Création de la base de données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 rot="-355994">
            <a:off x="559852" y="2544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821175" y="3824900"/>
            <a:ext cx="8147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Des difficultés complémentaires : serveurs en maintenance, décalage horaire de la VM...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 rot="-355994">
            <a:off x="559852" y="39919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821175" y="2773450"/>
            <a:ext cx="8378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Utilisation d’une base de donnée simplifiée: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filtre sur les jours de semaine à la station Madeleine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champs : date, station, bornes disponibles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 rot="-355994">
            <a:off x="559852" y="301662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9575" y="1620300"/>
            <a:ext cx="1151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API Velib</a:t>
            </a:r>
            <a:endParaRPr sz="1800"/>
          </a:p>
        </p:txBody>
      </p:sp>
      <p:cxnSp>
        <p:nvCxnSpPr>
          <p:cNvPr id="107" name="Google Shape;107;p17"/>
          <p:cNvCxnSpPr/>
          <p:nvPr/>
        </p:nvCxnSpPr>
        <p:spPr>
          <a:xfrm>
            <a:off x="1830975" y="1852950"/>
            <a:ext cx="8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3963200" y="1852950"/>
            <a:ext cx="8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1850388" y="1741775"/>
            <a:ext cx="865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minute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735600" y="1620300"/>
            <a:ext cx="1284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VM Azure</a:t>
            </a:r>
            <a:endParaRPr sz="1800"/>
          </a:p>
        </p:txBody>
      </p:sp>
      <p:sp>
        <p:nvSpPr>
          <p:cNvPr id="111" name="Google Shape;111;p17"/>
          <p:cNvSpPr txBox="1"/>
          <p:nvPr/>
        </p:nvSpPr>
        <p:spPr>
          <a:xfrm>
            <a:off x="4941475" y="1620300"/>
            <a:ext cx="5568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PC</a:t>
            </a:r>
            <a:endParaRPr sz="1800"/>
          </a:p>
        </p:txBody>
      </p:sp>
      <p:sp>
        <p:nvSpPr>
          <p:cNvPr id="112" name="Google Shape;112;p17"/>
          <p:cNvSpPr txBox="1"/>
          <p:nvPr/>
        </p:nvSpPr>
        <p:spPr>
          <a:xfrm>
            <a:off x="3942863" y="1741775"/>
            <a:ext cx="865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jour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5540200" y="1849800"/>
            <a:ext cx="347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999800" y="1531400"/>
            <a:ext cx="2525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FF"/>
                </a:solidFill>
              </a:rPr>
              <a:t>Base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FF"/>
                </a:solidFill>
              </a:rPr>
              <a:t>consolidée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7167125" y="1849800"/>
            <a:ext cx="347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7626725" y="1531400"/>
            <a:ext cx="2525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80000"/>
                </a:solidFill>
              </a:rPr>
              <a:t>Base 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80000"/>
                </a:solidFill>
              </a:rPr>
              <a:t>Simplifiée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ctrTitle"/>
          </p:nvPr>
        </p:nvSpPr>
        <p:spPr>
          <a:xfrm>
            <a:off x="826056" y="1013063"/>
            <a:ext cx="81477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Pas d’API pour accéder à l’historique: scrappons!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/>
          <p:nvPr/>
        </p:nvSpPr>
        <p:spPr>
          <a:xfrm rot="-355994">
            <a:off x="564727" y="125627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Spécificités du projet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4294967295" type="ctrTitle"/>
          </p:nvPr>
        </p:nvSpPr>
        <p:spPr>
          <a:xfrm>
            <a:off x="821175" y="1005800"/>
            <a:ext cx="72036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Séries temporelles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importance de  la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chronologie des données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nécessité d’avoir un historique mais également les données les plus récentes possibles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8"/>
          <p:cNvSpPr/>
          <p:nvPr/>
        </p:nvSpPr>
        <p:spPr>
          <a:xfrm rot="-355994">
            <a:off x="559852" y="12490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ctrTitle"/>
          </p:nvPr>
        </p:nvSpPr>
        <p:spPr>
          <a:xfrm>
            <a:off x="872975" y="2376775"/>
            <a:ext cx="7151700" cy="22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Métrique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RMSE (Root Mean Square Error):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’écart entre le nombre de bornes disponibles prédites par notre modèle et le nombre réellement disponibles sur cette période.</a:t>
            </a:r>
            <a:endParaRPr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Ex: prédiction à 12, réalité à 10 ⇒ RMSE à 2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 rot="-355994">
            <a:off x="559852" y="2620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ctrTitle"/>
          </p:nvPr>
        </p:nvSpPr>
        <p:spPr>
          <a:xfrm>
            <a:off x="96700" y="2765500"/>
            <a:ext cx="89937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/ XGBoost -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Supervisé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4294967295" type="ctrTitle"/>
          </p:nvPr>
        </p:nvSpPr>
        <p:spPr>
          <a:xfrm>
            <a:off x="822750" y="3361956"/>
            <a:ext cx="71631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/ 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XGBOOST (eXtreme Gradient BOOSTing):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ensemble d’arbres de décisions 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9"/>
          <p:cNvSpPr/>
          <p:nvPr/>
        </p:nvSpPr>
        <p:spPr>
          <a:xfrm rot="-355994">
            <a:off x="559852" y="3611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ctrTitle"/>
          </p:nvPr>
        </p:nvSpPr>
        <p:spPr>
          <a:xfrm>
            <a:off x="96700" y="174700"/>
            <a:ext cx="89937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ETS / SARIMAX</a:t>
            </a: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Modèles Statistiques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 txBox="1"/>
          <p:nvPr>
            <p:ph idx="4294967295" type="ctrTitle"/>
          </p:nvPr>
        </p:nvSpPr>
        <p:spPr>
          <a:xfrm>
            <a:off x="822750" y="1533150"/>
            <a:ext cx="81462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ETS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Exponential Smoothing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/>
          <p:nvPr/>
        </p:nvSpPr>
        <p:spPr>
          <a:xfrm rot="-355994">
            <a:off x="559852" y="1782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821175" y="2072300"/>
            <a:ext cx="81477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SARIMA: Seasonal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AutoRegressive Integrated Moving Average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/>
          <p:nvPr/>
        </p:nvSpPr>
        <p:spPr>
          <a:xfrm rot="-355994">
            <a:off x="559852" y="23155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4294967295" type="ctrTitle"/>
          </p:nvPr>
        </p:nvSpPr>
        <p:spPr>
          <a:xfrm>
            <a:off x="822750" y="771150"/>
            <a:ext cx="80685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Modèles périodiques: 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prise en compte de la saisonnalité et de la tendance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9"/>
          <p:cNvSpPr/>
          <p:nvPr/>
        </p:nvSpPr>
        <p:spPr>
          <a:xfrm rot="-355994">
            <a:off x="559852" y="1020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4294967295" type="ctrTitle"/>
          </p:nvPr>
        </p:nvSpPr>
        <p:spPr>
          <a:xfrm>
            <a:off x="443525" y="403300"/>
            <a:ext cx="8361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LSTM Multi - Step - </a:t>
            </a: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4294967295" type="ctrTitle"/>
          </p:nvPr>
        </p:nvSpPr>
        <p:spPr>
          <a:xfrm>
            <a:off x="821179" y="1940950"/>
            <a:ext cx="6978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Gère la dépendance temporelle / chronologie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/>
          <p:nvPr/>
        </p:nvSpPr>
        <p:spPr>
          <a:xfrm rot="-355994">
            <a:off x="559852" y="22393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ctrTitle"/>
          </p:nvPr>
        </p:nvSpPr>
        <p:spPr>
          <a:xfrm>
            <a:off x="821175" y="2605385"/>
            <a:ext cx="53151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Domaines d’utilisation: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Météo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QuickType Apple (aide à l’écriture)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352"/>
              </a:buClr>
              <a:buSzPts val="1800"/>
              <a:buFont typeface="Montserrat"/>
              <a:buChar char="-"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Disponibilité des bornes vélib’</a:t>
            </a:r>
            <a:endParaRPr b="1" sz="18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/>
          <p:nvPr/>
        </p:nvSpPr>
        <p:spPr>
          <a:xfrm rot="-355994">
            <a:off x="559852" y="2848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100" y="2540354"/>
            <a:ext cx="2163325" cy="207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idx="4294967295" type="ctrTitle"/>
          </p:nvPr>
        </p:nvSpPr>
        <p:spPr>
          <a:xfrm>
            <a:off x="828600" y="1047929"/>
            <a:ext cx="74868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Long Short Term Memory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Multi - Step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0"/>
          <p:cNvSpPr/>
          <p:nvPr/>
        </p:nvSpPr>
        <p:spPr>
          <a:xfrm rot="-355994">
            <a:off x="559852" y="1325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496414" y="3891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Résultats</a:t>
            </a:r>
            <a:endParaRPr b="1" sz="25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1"/>
          <p:cNvGraphicFramePr/>
          <p:nvPr/>
        </p:nvGraphicFramePr>
        <p:xfrm>
          <a:off x="16775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{3E68C8A6-5139-4CFE-8FDA-1DFC50363214}</a:tableStyleId>
              </a:tblPr>
              <a:tblGrid>
                <a:gridCol w="852675"/>
                <a:gridCol w="1847775"/>
                <a:gridCol w="2245000"/>
                <a:gridCol w="2101350"/>
                <a:gridCol w="176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Holt-Winter </a:t>
                      </a:r>
                      <a:r>
                        <a:rPr b="1" lang="fr"/>
                        <a:t>ETS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SARIMA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XGBoost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LSTM multistep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7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mean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2.04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1.53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std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median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max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EA9999"/>
                          </a:highlight>
                        </a:rPr>
                        <a:t>53.03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4.35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1"/>
          <p:cNvSpPr txBox="1"/>
          <p:nvPr>
            <p:ph idx="4294967295" type="ctrTitle"/>
          </p:nvPr>
        </p:nvSpPr>
        <p:spPr>
          <a:xfrm>
            <a:off x="821175" y="3520100"/>
            <a:ext cx="8186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De 06:00 à 23:00, retraité de 10:00, 13:15, </a:t>
            </a: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13:30 (voir après)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1"/>
          <p:cNvSpPr/>
          <p:nvPr/>
        </p:nvSpPr>
        <p:spPr>
          <a:xfrm rot="-355994">
            <a:off x="559852" y="37633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4294967295" type="ctrTitle"/>
          </p:nvPr>
        </p:nvSpPr>
        <p:spPr>
          <a:xfrm>
            <a:off x="821175" y="3901100"/>
            <a:ext cx="8186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SARIMA : pas d’optimisation des hyper paramètres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1"/>
          <p:cNvSpPr/>
          <p:nvPr/>
        </p:nvSpPr>
        <p:spPr>
          <a:xfrm rot="-355994">
            <a:off x="559852" y="41443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idx="4294967295" type="ctrTitle"/>
          </p:nvPr>
        </p:nvSpPr>
        <p:spPr>
          <a:xfrm>
            <a:off x="782750" y="2884963"/>
            <a:ext cx="8186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Comparaison à posteriori :</a:t>
            </a:r>
            <a:b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18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RMSE avec la journée du 29 janvier 2020, 15 min par 15min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1"/>
          <p:cNvSpPr/>
          <p:nvPr/>
        </p:nvSpPr>
        <p:spPr>
          <a:xfrm rot="-355994">
            <a:off x="521427" y="312817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4294967295" type="ctrTitle"/>
          </p:nvPr>
        </p:nvSpPr>
        <p:spPr>
          <a:xfrm>
            <a:off x="821175" y="4282100"/>
            <a:ext cx="8186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LSTM est le meilleur modèle!</a:t>
            </a:r>
            <a:endParaRPr b="1" sz="200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1"/>
          <p:cNvSpPr/>
          <p:nvPr/>
        </p:nvSpPr>
        <p:spPr>
          <a:xfrm rot="-355994">
            <a:off x="559852" y="45253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