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49d4168ff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49d4168ff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48fa330e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48fa330e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48fa330e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48fa330e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48fa330e9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48fa330e9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82af3fd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82af3f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48fa330e9_21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48fa330e9_2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48fa330e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48fa330e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48fa330e9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48fa330e9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82af3fd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82af3fd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82af3fd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82af3fd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48fa330e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48fa330e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48fa330e9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48fa330e9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48fa330e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48fa330e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48fa330e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48fa330e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48fa330e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48fa330e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48fa330e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48fa330e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48fa330e9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48fa330e9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48fa330e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48fa330e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48fa330e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48fa330e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48150" y="672850"/>
            <a:ext cx="8229600" cy="18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WOMEN’S SAFETY DEVICE </a:t>
            </a:r>
            <a:endParaRPr sz="4800"/>
          </a:p>
          <a:p>
            <a:pPr indent="0" lvl="0" marL="0" rtl="0" algn="ctr">
              <a:spcBef>
                <a:spcPts val="0"/>
              </a:spcBef>
              <a:spcAft>
                <a:spcPts val="0"/>
              </a:spcAft>
              <a:buNone/>
            </a:pPr>
            <a:r>
              <a:rPr lang="en" sz="2400"/>
              <a:t>Real time location tracking &amp; emergency message transmission</a:t>
            </a:r>
            <a:endParaRPr sz="2400"/>
          </a:p>
        </p:txBody>
      </p:sp>
      <p:sp>
        <p:nvSpPr>
          <p:cNvPr id="278" name="Google Shape;278;p13"/>
          <p:cNvSpPr txBox="1"/>
          <p:nvPr>
            <p:ph idx="1" type="subTitle"/>
          </p:nvPr>
        </p:nvSpPr>
        <p:spPr>
          <a:xfrm>
            <a:off x="2743800" y="2758425"/>
            <a:ext cx="3656400" cy="13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Shane Parmar           61</a:t>
            </a:r>
            <a:endParaRPr sz="1800"/>
          </a:p>
          <a:p>
            <a:pPr indent="0" lvl="0" marL="0" rtl="0" algn="ctr">
              <a:spcBef>
                <a:spcPts val="0"/>
              </a:spcBef>
              <a:spcAft>
                <a:spcPts val="0"/>
              </a:spcAft>
              <a:buNone/>
            </a:pPr>
            <a:r>
              <a:rPr lang="en" sz="1800"/>
              <a:t>Mohit Rao                  76</a:t>
            </a:r>
            <a:endParaRPr sz="1800"/>
          </a:p>
          <a:p>
            <a:pPr indent="0" lvl="0" marL="0" rtl="0" algn="ctr">
              <a:spcBef>
                <a:spcPts val="0"/>
              </a:spcBef>
              <a:spcAft>
                <a:spcPts val="0"/>
              </a:spcAft>
              <a:buNone/>
            </a:pPr>
            <a:r>
              <a:rPr lang="en" sz="1800"/>
              <a:t>Cleetus Rodriguez    77</a:t>
            </a:r>
            <a:endParaRPr sz="1800"/>
          </a:p>
          <a:p>
            <a:pPr indent="0" lvl="0" marL="0" rtl="0" algn="ctr">
              <a:spcBef>
                <a:spcPts val="0"/>
              </a:spcBef>
              <a:spcAft>
                <a:spcPts val="0"/>
              </a:spcAft>
              <a:buNone/>
            </a:pPr>
            <a:r>
              <a:rPr lang="en" sz="1800"/>
              <a:t>Anto Fernando          99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FLOW DIAGRAM</a:t>
            </a:r>
            <a:endParaRPr sz="2000"/>
          </a:p>
        </p:txBody>
      </p:sp>
      <p:pic>
        <p:nvPicPr>
          <p:cNvPr id="331" name="Google Shape;331;p22"/>
          <p:cNvPicPr preferRelativeResize="0"/>
          <p:nvPr/>
        </p:nvPicPr>
        <p:blipFill>
          <a:blip r:embed="rId3">
            <a:alphaModFix/>
          </a:blip>
          <a:stretch>
            <a:fillRect/>
          </a:stretch>
        </p:blipFill>
        <p:spPr>
          <a:xfrm>
            <a:off x="2131901" y="1207075"/>
            <a:ext cx="5374300" cy="371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906475" y="1318075"/>
            <a:ext cx="7323000" cy="38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rPr lang="en" sz="1600"/>
              <a:t>Device Design - </a:t>
            </a:r>
            <a:endParaRPr sz="1600"/>
          </a:p>
          <a:p>
            <a:pPr indent="-330200" lvl="0" marL="457200" rtl="0" algn="l">
              <a:spcBef>
                <a:spcPts val="1600"/>
              </a:spcBef>
              <a:spcAft>
                <a:spcPts val="0"/>
              </a:spcAft>
              <a:buSzPts val="1600"/>
              <a:buChar char="➢"/>
            </a:pPr>
            <a:r>
              <a:rPr lang="en" sz="1600"/>
              <a:t>Raspberry Pi 3 B + acts as the microcontroller.</a:t>
            </a:r>
            <a:endParaRPr sz="1600"/>
          </a:p>
          <a:p>
            <a:pPr indent="-330200" lvl="0" marL="457200" rtl="0" algn="l">
              <a:spcBef>
                <a:spcPts val="0"/>
              </a:spcBef>
              <a:spcAft>
                <a:spcPts val="0"/>
              </a:spcAft>
              <a:buSzPts val="1600"/>
              <a:buChar char="➢"/>
            </a:pPr>
            <a:r>
              <a:rPr lang="en" sz="1600"/>
              <a:t>It will be powered with a portable battery to ensure portability .</a:t>
            </a:r>
            <a:endParaRPr sz="1600"/>
          </a:p>
          <a:p>
            <a:pPr indent="-330200" lvl="0" marL="457200" rtl="0" algn="l">
              <a:spcBef>
                <a:spcPts val="0"/>
              </a:spcBef>
              <a:spcAft>
                <a:spcPts val="0"/>
              </a:spcAft>
              <a:buSzPts val="1600"/>
              <a:buChar char="➢"/>
            </a:pPr>
            <a:r>
              <a:rPr lang="en" sz="1600"/>
              <a:t>Fingerprint scanner serves the dual purpose of being a trigger button as well as ensuring unique user identification.</a:t>
            </a:r>
            <a:endParaRPr sz="1600"/>
          </a:p>
          <a:p>
            <a:pPr indent="-330200" lvl="0" marL="457200" rtl="0" algn="l">
              <a:spcBef>
                <a:spcPts val="0"/>
              </a:spcBef>
              <a:spcAft>
                <a:spcPts val="0"/>
              </a:spcAft>
              <a:buSzPts val="1600"/>
              <a:buChar char="➢"/>
            </a:pPr>
            <a:r>
              <a:rPr lang="en" sz="1600"/>
              <a:t>After activation of device, user scans her finger once to initiate the tracking mechanism, after which she must scan it again after allotted time</a:t>
            </a:r>
            <a:endParaRPr sz="1600"/>
          </a:p>
          <a:p>
            <a:pPr indent="-330200" lvl="0" marL="457200" rtl="0" algn="l">
              <a:spcBef>
                <a:spcPts val="0"/>
              </a:spcBef>
              <a:spcAft>
                <a:spcPts val="0"/>
              </a:spcAft>
              <a:buSzPts val="1600"/>
              <a:buChar char="➢"/>
            </a:pPr>
            <a:r>
              <a:rPr lang="en" sz="1600"/>
              <a:t>Failure to do so triggers a failsafe mechanism that sends real time current location of user and emergency message to her contacts and the authorities. </a:t>
            </a:r>
            <a:endParaRPr sz="1600"/>
          </a:p>
        </p:txBody>
      </p:sp>
      <p:sp>
        <p:nvSpPr>
          <p:cNvPr id="337" name="Google Shape;337;p23"/>
          <p:cNvSpPr txBox="1"/>
          <p:nvPr/>
        </p:nvSpPr>
        <p:spPr>
          <a:xfrm>
            <a:off x="1179475" y="620150"/>
            <a:ext cx="60921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Maven Pro"/>
                <a:ea typeface="Maven Pro"/>
                <a:cs typeface="Maven Pro"/>
                <a:sym typeface="Maven Pro"/>
              </a:rPr>
              <a:t>IMPLEMENTATION </a:t>
            </a:r>
            <a:endParaRPr b="1" sz="2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910825" y="1262525"/>
            <a:ext cx="7329000" cy="38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Software implementation for location tracking -</a:t>
            </a:r>
            <a:endParaRPr sz="1800"/>
          </a:p>
          <a:p>
            <a:pPr indent="-342900" lvl="0" marL="457200" rtl="0" algn="l">
              <a:spcBef>
                <a:spcPts val="1600"/>
              </a:spcBef>
              <a:spcAft>
                <a:spcPts val="0"/>
              </a:spcAft>
              <a:buSzPts val="1800"/>
              <a:buChar char="➢"/>
            </a:pPr>
            <a:r>
              <a:rPr lang="en" sz="1800"/>
              <a:t>GPS of user’s android phone is used to obtain the coordinates with the help of blynk.</a:t>
            </a:r>
            <a:endParaRPr sz="1800"/>
          </a:p>
          <a:p>
            <a:pPr indent="-342900" lvl="0" marL="457200" rtl="0" algn="l">
              <a:spcBef>
                <a:spcPts val="0"/>
              </a:spcBef>
              <a:spcAft>
                <a:spcPts val="0"/>
              </a:spcAft>
              <a:buSzPts val="1800"/>
              <a:buChar char="➢"/>
            </a:pPr>
            <a:r>
              <a:rPr lang="en" sz="1800"/>
              <a:t>Once the devices is activated, Python script enabling tracking runs in the background.</a:t>
            </a:r>
            <a:endParaRPr sz="1800"/>
          </a:p>
          <a:p>
            <a:pPr indent="-342900" lvl="0" marL="457200" rtl="0" algn="l">
              <a:spcBef>
                <a:spcPts val="0"/>
              </a:spcBef>
              <a:spcAft>
                <a:spcPts val="0"/>
              </a:spcAft>
              <a:buSzPts val="1800"/>
              <a:buChar char="➢"/>
            </a:pPr>
            <a:r>
              <a:rPr lang="en" sz="1800"/>
              <a:t>Real time location of the microcontroller is updated in the cloud server.</a:t>
            </a:r>
            <a:endParaRPr sz="1800"/>
          </a:p>
          <a:p>
            <a:pPr indent="-342900" lvl="0" marL="457200" rtl="0" algn="l">
              <a:spcBef>
                <a:spcPts val="0"/>
              </a:spcBef>
              <a:spcAft>
                <a:spcPts val="0"/>
              </a:spcAft>
              <a:buSzPts val="1800"/>
              <a:buChar char="➢"/>
            </a:pPr>
            <a:r>
              <a:rPr lang="en" sz="1800"/>
              <a:t>Open source Blynk server forwards information between Blynk mobile application and the microcontroller.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5"/>
          <p:cNvSpPr txBox="1"/>
          <p:nvPr>
            <p:ph idx="1" type="body"/>
          </p:nvPr>
        </p:nvSpPr>
        <p:spPr>
          <a:xfrm>
            <a:off x="916675" y="1308175"/>
            <a:ext cx="7323000" cy="3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Sending emergency message -</a:t>
            </a:r>
            <a:endParaRPr sz="1800"/>
          </a:p>
          <a:p>
            <a:pPr indent="-342900" lvl="0" marL="457200" rtl="0" algn="l">
              <a:spcBef>
                <a:spcPts val="1600"/>
              </a:spcBef>
              <a:spcAft>
                <a:spcPts val="0"/>
              </a:spcAft>
              <a:buSzPts val="1800"/>
              <a:buChar char="➢"/>
            </a:pPr>
            <a:r>
              <a:rPr lang="en" sz="1800"/>
              <a:t>Failsafe mechanism triggers the generation and transmission of emergency message to selected contacts and the authorities </a:t>
            </a:r>
            <a:endParaRPr sz="1800"/>
          </a:p>
          <a:p>
            <a:pPr indent="-342900" lvl="0" marL="457200" rtl="0" algn="l">
              <a:spcBef>
                <a:spcPts val="0"/>
              </a:spcBef>
              <a:spcAft>
                <a:spcPts val="0"/>
              </a:spcAft>
              <a:buSzPts val="1800"/>
              <a:buChar char="➢"/>
            </a:pPr>
            <a:r>
              <a:rPr lang="en" sz="1800"/>
              <a:t>IFTTT used to daisy chain applets that execute successively and sends an sms as soon as the print is not scanned after allotted time. </a:t>
            </a:r>
            <a:endParaRPr sz="1800"/>
          </a:p>
          <a:p>
            <a:pPr indent="-342900" lvl="0" marL="457200" rtl="0" algn="l">
              <a:spcBef>
                <a:spcPts val="0"/>
              </a:spcBef>
              <a:spcAft>
                <a:spcPts val="0"/>
              </a:spcAft>
              <a:buSzPts val="1800"/>
              <a:buChar char="➢"/>
            </a:pPr>
            <a:r>
              <a:rPr lang="en" sz="1800"/>
              <a:t>IFTTT allows creation of applets that respond to certain triggering events with predertmined action.</a:t>
            </a:r>
            <a:endParaRPr sz="1800"/>
          </a:p>
          <a:p>
            <a:pPr indent="0" lvl="0" marL="457200" rtl="0" algn="l">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6"/>
          <p:cNvSpPr txBox="1"/>
          <p:nvPr>
            <p:ph idx="1" type="body"/>
          </p:nvPr>
        </p:nvSpPr>
        <p:spPr>
          <a:xfrm>
            <a:off x="1138000" y="1034150"/>
            <a:ext cx="7323000" cy="3478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000000"/>
                </a:solidFill>
              </a:rPr>
              <a:t>Live streaming from the user’s current location</a:t>
            </a:r>
            <a:r>
              <a:rPr b="1" lang="en" sz="1800">
                <a:solidFill>
                  <a:srgbClr val="000000"/>
                </a:solidFill>
              </a:rPr>
              <a:t> </a:t>
            </a:r>
            <a:endParaRPr sz="1400">
              <a:solidFill>
                <a:srgbClr val="000000"/>
              </a:solidFill>
            </a:endParaRPr>
          </a:p>
          <a:p>
            <a:pPr indent="-342900" lvl="0" marL="457200" rtl="0" algn="l">
              <a:spcBef>
                <a:spcPts val="0"/>
              </a:spcBef>
              <a:spcAft>
                <a:spcPts val="0"/>
              </a:spcAft>
              <a:buSzPts val="1800"/>
              <a:buChar char="➢"/>
            </a:pPr>
            <a:r>
              <a:rPr lang="en" sz="1800">
                <a:solidFill>
                  <a:srgbClr val="000000"/>
                </a:solidFill>
              </a:rPr>
              <a:t>Real-time streaming from the user can be very beneficial in such a scenario. A 5 Mp Raspberry Pi 3 B Picam has been attached to the device enabling live video capture. The python script enabling real-time video streaming will be triggered once the user fails to scan her finger after allotted time period. </a:t>
            </a:r>
            <a:endParaRPr sz="1800">
              <a:solidFill>
                <a:srgbClr val="000000"/>
              </a:solidFill>
            </a:endParaRPr>
          </a:p>
          <a:p>
            <a:pPr indent="-342900" lvl="0" marL="457200" rtl="0" algn="l">
              <a:spcBef>
                <a:spcPts val="0"/>
              </a:spcBef>
              <a:spcAft>
                <a:spcPts val="0"/>
              </a:spcAft>
              <a:buSzPts val="1800"/>
              <a:buChar char="➢"/>
            </a:pPr>
            <a:r>
              <a:rPr lang="en" sz="1800">
                <a:solidFill>
                  <a:srgbClr val="000000"/>
                </a:solidFill>
              </a:rPr>
              <a:t>For the purpose of the project, one can access the video streaming through any device that has a browser and is connected to the same network as the Pi. During fully functional scaling, a public server will be set up thus enabling streaming to authorized contacts as well as authorities. </a:t>
            </a:r>
            <a:endParaRPr sz="1800"/>
          </a:p>
          <a:p>
            <a:pPr indent="0" lvl="0" marL="45720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896300" y="598575"/>
            <a:ext cx="7438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REQUIREMENTS </a:t>
            </a:r>
            <a:endParaRPr/>
          </a:p>
        </p:txBody>
      </p:sp>
      <p:sp>
        <p:nvSpPr>
          <p:cNvPr id="358" name="Google Shape;358;p27"/>
          <p:cNvSpPr txBox="1"/>
          <p:nvPr>
            <p:ph idx="1" type="body"/>
          </p:nvPr>
        </p:nvSpPr>
        <p:spPr>
          <a:xfrm>
            <a:off x="943550" y="1555575"/>
            <a:ext cx="73437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Raspberry Pi 3 B + </a:t>
            </a:r>
            <a:endParaRPr sz="1800"/>
          </a:p>
          <a:p>
            <a:pPr indent="-342900" lvl="0" marL="457200" rtl="0" algn="l">
              <a:spcBef>
                <a:spcPts val="0"/>
              </a:spcBef>
              <a:spcAft>
                <a:spcPts val="0"/>
              </a:spcAft>
              <a:buSzPts val="1800"/>
              <a:buChar char="➢"/>
            </a:pPr>
            <a:r>
              <a:rPr lang="en" sz="1800"/>
              <a:t>Raspberry Pi Camera Module </a:t>
            </a:r>
            <a:endParaRPr sz="1800"/>
          </a:p>
          <a:p>
            <a:pPr indent="-342900" lvl="0" marL="457200" rtl="0" algn="l">
              <a:spcBef>
                <a:spcPts val="0"/>
              </a:spcBef>
              <a:spcAft>
                <a:spcPts val="0"/>
              </a:spcAft>
              <a:buSzPts val="1800"/>
              <a:buChar char="➢"/>
            </a:pPr>
            <a:r>
              <a:rPr lang="en" sz="1800"/>
              <a:t>Fingerprint Sensor </a:t>
            </a:r>
            <a:endParaRPr sz="1800"/>
          </a:p>
          <a:p>
            <a:pPr indent="-342900" lvl="0" marL="457200" rtl="0" algn="l">
              <a:spcBef>
                <a:spcPts val="0"/>
              </a:spcBef>
              <a:spcAft>
                <a:spcPts val="0"/>
              </a:spcAft>
              <a:buSzPts val="1800"/>
              <a:buChar char="➢"/>
            </a:pPr>
            <a:r>
              <a:rPr lang="en" sz="1800"/>
              <a:t>Android Phone</a:t>
            </a:r>
            <a:endParaRPr sz="1800"/>
          </a:p>
          <a:p>
            <a:pPr indent="-342900" lvl="0" marL="457200" rtl="0" algn="l">
              <a:spcBef>
                <a:spcPts val="0"/>
              </a:spcBef>
              <a:spcAft>
                <a:spcPts val="0"/>
              </a:spcAft>
              <a:buSzPts val="1800"/>
              <a:buChar char="➢"/>
            </a:pPr>
            <a:r>
              <a:rPr lang="en" sz="1800"/>
              <a:t>Raspberry Picam (5 mp)</a:t>
            </a:r>
            <a:endParaRPr sz="1800"/>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906475" y="598575"/>
            <a:ext cx="7427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r>
              <a:rPr lang="en"/>
              <a:t> REQUIREMENTS </a:t>
            </a:r>
            <a:endParaRPr/>
          </a:p>
        </p:txBody>
      </p:sp>
      <p:sp>
        <p:nvSpPr>
          <p:cNvPr id="364" name="Google Shape;364;p28"/>
          <p:cNvSpPr txBox="1"/>
          <p:nvPr>
            <p:ph idx="1" type="body"/>
          </p:nvPr>
        </p:nvSpPr>
        <p:spPr>
          <a:xfrm>
            <a:off x="906475" y="1597875"/>
            <a:ext cx="7323000" cy="315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Blynk App and </a:t>
            </a:r>
            <a:r>
              <a:rPr lang="en" sz="1800"/>
              <a:t>associated</a:t>
            </a:r>
            <a:r>
              <a:rPr lang="en" sz="1800"/>
              <a:t> libraries </a:t>
            </a:r>
            <a:endParaRPr sz="1800"/>
          </a:p>
          <a:p>
            <a:pPr indent="-342900" lvl="0" marL="457200" rtl="0" algn="l">
              <a:spcBef>
                <a:spcPts val="0"/>
              </a:spcBef>
              <a:spcAft>
                <a:spcPts val="0"/>
              </a:spcAft>
              <a:buSzPts val="1800"/>
              <a:buChar char="➢"/>
            </a:pPr>
            <a:r>
              <a:rPr lang="en" sz="1800"/>
              <a:t>IFTTT maker channel linked to a Gmail account</a:t>
            </a:r>
            <a:endParaRPr sz="1800"/>
          </a:p>
          <a:p>
            <a:pPr indent="-342900" lvl="0" marL="457200" rtl="0" algn="l">
              <a:spcBef>
                <a:spcPts val="0"/>
              </a:spcBef>
              <a:spcAft>
                <a:spcPts val="0"/>
              </a:spcAft>
              <a:buSzPts val="1800"/>
              <a:buChar char="➢"/>
            </a:pPr>
            <a:r>
              <a:rPr lang="en" sz="1800"/>
              <a:t>Raspbian</a:t>
            </a:r>
            <a:r>
              <a:rPr lang="en" sz="1800"/>
              <a:t> Operating system</a:t>
            </a:r>
            <a:endParaRPr sz="1800"/>
          </a:p>
          <a:p>
            <a:pPr indent="-342900" lvl="0" marL="457200" rtl="0" algn="l">
              <a:spcBef>
                <a:spcPts val="0"/>
              </a:spcBef>
              <a:spcAft>
                <a:spcPts val="0"/>
              </a:spcAft>
              <a:buSzPts val="1800"/>
              <a:buChar char="➢"/>
            </a:pPr>
            <a:r>
              <a:rPr lang="en" sz="1800"/>
              <a:t>Scripting</a:t>
            </a:r>
            <a:r>
              <a:rPr lang="en" sz="1800"/>
              <a:t> Language - Python 3.0</a:t>
            </a:r>
            <a:endParaRPr sz="1800"/>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0" y="-42725"/>
            <a:ext cx="7428600" cy="9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a:t>
            </a:r>
            <a:endParaRPr/>
          </a:p>
        </p:txBody>
      </p:sp>
      <p:pic>
        <p:nvPicPr>
          <p:cNvPr id="370" name="Google Shape;370;p29"/>
          <p:cNvPicPr preferRelativeResize="0"/>
          <p:nvPr/>
        </p:nvPicPr>
        <p:blipFill>
          <a:blip r:embed="rId3">
            <a:alphaModFix/>
          </a:blip>
          <a:stretch>
            <a:fillRect/>
          </a:stretch>
        </p:blipFill>
        <p:spPr>
          <a:xfrm>
            <a:off x="2163175" y="481325"/>
            <a:ext cx="5172950" cy="4662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30"/>
          <p:cNvPicPr preferRelativeResize="0"/>
          <p:nvPr/>
        </p:nvPicPr>
        <p:blipFill>
          <a:blip r:embed="rId3">
            <a:alphaModFix/>
          </a:blip>
          <a:stretch>
            <a:fillRect/>
          </a:stretch>
        </p:blipFill>
        <p:spPr>
          <a:xfrm>
            <a:off x="1673200" y="104763"/>
            <a:ext cx="6134125" cy="493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Google Shape;380;p31"/>
          <p:cNvPicPr preferRelativeResize="0"/>
          <p:nvPr/>
        </p:nvPicPr>
        <p:blipFill>
          <a:blip r:embed="rId3">
            <a:alphaModFix/>
          </a:blip>
          <a:stretch>
            <a:fillRect/>
          </a:stretch>
        </p:blipFill>
        <p:spPr>
          <a:xfrm>
            <a:off x="236725" y="732100"/>
            <a:ext cx="4848225" cy="3314700"/>
          </a:xfrm>
          <a:prstGeom prst="rect">
            <a:avLst/>
          </a:prstGeom>
          <a:noFill/>
          <a:ln>
            <a:noFill/>
          </a:ln>
        </p:spPr>
      </p:pic>
      <p:pic>
        <p:nvPicPr>
          <p:cNvPr id="381" name="Google Shape;381;p31"/>
          <p:cNvPicPr preferRelativeResize="0"/>
          <p:nvPr/>
        </p:nvPicPr>
        <p:blipFill>
          <a:blip r:embed="rId4">
            <a:alphaModFix/>
          </a:blip>
          <a:stretch>
            <a:fillRect/>
          </a:stretch>
        </p:blipFill>
        <p:spPr>
          <a:xfrm>
            <a:off x="5084950" y="795325"/>
            <a:ext cx="4056275" cy="319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96300" y="598575"/>
            <a:ext cx="743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TABLE OF CONTENT </a:t>
            </a:r>
            <a:endParaRPr sz="3000"/>
          </a:p>
        </p:txBody>
      </p:sp>
      <p:sp>
        <p:nvSpPr>
          <p:cNvPr id="284" name="Google Shape;284;p14"/>
          <p:cNvSpPr txBox="1"/>
          <p:nvPr>
            <p:ph idx="1" type="body"/>
          </p:nvPr>
        </p:nvSpPr>
        <p:spPr>
          <a:xfrm>
            <a:off x="1364925" y="1990050"/>
            <a:ext cx="64164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Introduction </a:t>
            </a:r>
            <a:endParaRPr sz="1800"/>
          </a:p>
          <a:p>
            <a:pPr indent="-342900" lvl="0" marL="457200" rtl="0" algn="l">
              <a:spcBef>
                <a:spcPts val="0"/>
              </a:spcBef>
              <a:spcAft>
                <a:spcPts val="0"/>
              </a:spcAft>
              <a:buSzPts val="1800"/>
              <a:buAutoNum type="arabicPeriod"/>
            </a:pPr>
            <a:r>
              <a:rPr lang="en" sz="1800"/>
              <a:t>Methodology</a:t>
            </a:r>
            <a:endParaRPr sz="1800"/>
          </a:p>
          <a:p>
            <a:pPr indent="-342900" lvl="0" marL="457200" rtl="0" algn="l">
              <a:spcBef>
                <a:spcPts val="0"/>
              </a:spcBef>
              <a:spcAft>
                <a:spcPts val="0"/>
              </a:spcAft>
              <a:buSzPts val="1800"/>
              <a:buAutoNum type="arabicPeriod"/>
            </a:pPr>
            <a:r>
              <a:rPr lang="en" sz="1800"/>
              <a:t>Implementation </a:t>
            </a:r>
            <a:endParaRPr sz="1800"/>
          </a:p>
          <a:p>
            <a:pPr indent="-342900" lvl="0" marL="457200" rtl="0" algn="l">
              <a:spcBef>
                <a:spcPts val="0"/>
              </a:spcBef>
              <a:spcAft>
                <a:spcPts val="0"/>
              </a:spcAft>
              <a:buSzPts val="1800"/>
              <a:buAutoNum type="arabicPeriod"/>
            </a:pPr>
            <a:r>
              <a:rPr lang="en" sz="1800"/>
              <a:t>Hardware and Software requirements</a:t>
            </a:r>
            <a:endParaRPr sz="1800"/>
          </a:p>
          <a:p>
            <a:pPr indent="-342900" lvl="0" marL="457200" rtl="0" algn="l">
              <a:spcBef>
                <a:spcPts val="0"/>
              </a:spcBef>
              <a:spcAft>
                <a:spcPts val="0"/>
              </a:spcAft>
              <a:buSzPts val="1800"/>
              <a:buAutoNum type="arabicPeriod"/>
            </a:pPr>
            <a:r>
              <a:rPr lang="en" sz="1800"/>
              <a:t>Testing</a:t>
            </a:r>
            <a:endParaRPr sz="1800"/>
          </a:p>
          <a:p>
            <a:pPr indent="-342900" lvl="0" marL="457200" rtl="0" algn="l">
              <a:spcBef>
                <a:spcPts val="0"/>
              </a:spcBef>
              <a:spcAft>
                <a:spcPts val="0"/>
              </a:spcAft>
              <a:buSzPts val="1800"/>
              <a:buAutoNum type="arabicPeriod"/>
            </a:pPr>
            <a:r>
              <a:rPr lang="en" sz="1800"/>
              <a:t>Conclusion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896300" y="598575"/>
            <a:ext cx="743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7" name="Google Shape;387;p32"/>
          <p:cNvSpPr txBox="1"/>
          <p:nvPr>
            <p:ph idx="1" type="body"/>
          </p:nvPr>
        </p:nvSpPr>
        <p:spPr>
          <a:xfrm>
            <a:off x="1138950" y="994950"/>
            <a:ext cx="7323000" cy="3153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An effective way to tackle the social issue of women’s safety using technological innovation can be devised, as shown through this project. This project thus addresses a major fault in our law and order apparatus, by making efficient use of IoT. Further applications of IoT can address </a:t>
            </a:r>
            <a:r>
              <a:rPr lang="en" sz="1800"/>
              <a:t>societal</a:t>
            </a:r>
            <a:r>
              <a:rPr lang="en" sz="1800"/>
              <a:t> issues and bring about improvements in our daily lives.</a:t>
            </a:r>
            <a:endParaRPr sz="1800"/>
          </a:p>
          <a:p>
            <a:pPr indent="0" lvl="0" marL="457200" rtl="0" algn="l">
              <a:spcBef>
                <a:spcPts val="1600"/>
              </a:spcBef>
              <a:spcAft>
                <a:spcPts val="0"/>
              </a:spcAft>
              <a:buNone/>
            </a:pPr>
            <a:r>
              <a:rPr lang="en" sz="1800"/>
              <a:t>Future Scope </a:t>
            </a:r>
            <a:endParaRPr sz="1800"/>
          </a:p>
          <a:p>
            <a:pPr indent="-342900" lvl="0" marL="457200" rtl="0" algn="l">
              <a:spcBef>
                <a:spcPts val="1600"/>
              </a:spcBef>
              <a:spcAft>
                <a:spcPts val="0"/>
              </a:spcAft>
              <a:buSzPts val="1800"/>
              <a:buChar char="-"/>
            </a:pPr>
            <a:r>
              <a:rPr lang="en" sz="1800"/>
              <a:t>Open server for live streaming as well as independent location tracking cloud facilitating </a:t>
            </a:r>
            <a:endParaRPr sz="1800"/>
          </a:p>
          <a:p>
            <a:pPr indent="-342900" lvl="0" marL="457200" rtl="0" algn="l">
              <a:spcBef>
                <a:spcPts val="0"/>
              </a:spcBef>
              <a:spcAft>
                <a:spcPts val="0"/>
              </a:spcAft>
              <a:buSzPts val="1800"/>
              <a:buChar char="-"/>
            </a:pPr>
            <a:r>
              <a:rPr lang="en" sz="1800"/>
              <a:t>Robust SMS gateway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96300" y="598575"/>
            <a:ext cx="743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290" name="Google Shape;290;p15"/>
          <p:cNvSpPr txBox="1"/>
          <p:nvPr>
            <p:ph idx="1" type="body"/>
          </p:nvPr>
        </p:nvSpPr>
        <p:spPr>
          <a:xfrm>
            <a:off x="896400" y="1990050"/>
            <a:ext cx="73332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Safety is a major issue for women in today’s India.</a:t>
            </a:r>
            <a:endParaRPr sz="1600"/>
          </a:p>
          <a:p>
            <a:pPr indent="-330200" lvl="0" marL="457200" rtl="0" algn="l">
              <a:spcBef>
                <a:spcPts val="0"/>
              </a:spcBef>
              <a:spcAft>
                <a:spcPts val="0"/>
              </a:spcAft>
              <a:buSzPts val="1600"/>
              <a:buChar char="➢"/>
            </a:pPr>
            <a:r>
              <a:rPr lang="en" sz="1600"/>
              <a:t>Statistics indicate major crimes against women in cities go unreported or unsolved due to lack of immediate reporting and delayed police action.</a:t>
            </a:r>
            <a:endParaRPr sz="1600"/>
          </a:p>
          <a:p>
            <a:pPr indent="-330200" lvl="0" marL="457200" rtl="0" algn="l">
              <a:spcBef>
                <a:spcPts val="0"/>
              </a:spcBef>
              <a:spcAft>
                <a:spcPts val="0"/>
              </a:spcAft>
              <a:buSzPts val="1600"/>
              <a:buChar char="➢"/>
            </a:pPr>
            <a:r>
              <a:rPr lang="en" sz="1600"/>
              <a:t>Subsequent lack of arrests in regards to these crimes only embolden the culprits further and create an </a:t>
            </a:r>
            <a:r>
              <a:rPr lang="en" sz="1600"/>
              <a:t>environment</a:t>
            </a:r>
            <a:r>
              <a:rPr lang="en" sz="1600"/>
              <a:t> of lawlessness.</a:t>
            </a:r>
            <a:endParaRPr sz="1600"/>
          </a:p>
          <a:p>
            <a:pPr indent="-330200" lvl="0" marL="457200" rtl="0" algn="l">
              <a:spcBef>
                <a:spcPts val="0"/>
              </a:spcBef>
              <a:spcAft>
                <a:spcPts val="0"/>
              </a:spcAft>
              <a:buSzPts val="1600"/>
              <a:buChar char="➢"/>
            </a:pPr>
            <a:r>
              <a:rPr lang="en" sz="1600"/>
              <a:t>Such crimes include assault, molestation, kidnappings, stalking.</a:t>
            </a:r>
            <a:endParaRPr sz="1600"/>
          </a:p>
          <a:p>
            <a:pPr indent="-330200" lvl="0" marL="457200" rtl="0" algn="l">
              <a:spcBef>
                <a:spcPts val="0"/>
              </a:spcBef>
              <a:spcAft>
                <a:spcPts val="0"/>
              </a:spcAft>
              <a:buSzPts val="1600"/>
              <a:buChar char="➢"/>
            </a:pPr>
            <a:r>
              <a:rPr lang="en" sz="1600"/>
              <a:t>Technology can be effectively deployed to ensure immediate police intervention when such misdeeds take place.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2" type="body"/>
          </p:nvPr>
        </p:nvSpPr>
        <p:spPr>
          <a:xfrm>
            <a:off x="906475" y="1313875"/>
            <a:ext cx="7323000" cy="360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project makes combined application of principles of Internet of Things and cloud computing, to enable </a:t>
            </a:r>
            <a:r>
              <a:rPr lang="en" sz="1600"/>
              <a:t>generation and transmission of emergency message to authorities, capturing pictures of the scenario </a:t>
            </a:r>
            <a:r>
              <a:rPr lang="en" sz="1600"/>
              <a:t>as well as </a:t>
            </a:r>
            <a:r>
              <a:rPr lang="en" sz="1600"/>
              <a:t>real time location tracking of user</a:t>
            </a:r>
            <a:r>
              <a:rPr lang="en" sz="1600"/>
              <a:t>.</a:t>
            </a:r>
            <a:endParaRPr sz="1600"/>
          </a:p>
          <a:p>
            <a:pPr indent="-330200" lvl="0" marL="457200" rtl="0" algn="just">
              <a:spcBef>
                <a:spcPts val="0"/>
              </a:spcBef>
              <a:spcAft>
                <a:spcPts val="0"/>
              </a:spcAft>
              <a:buClr>
                <a:srgbClr val="434343"/>
              </a:buClr>
              <a:buSzPts val="1600"/>
              <a:buChar char="➢"/>
            </a:pPr>
            <a:r>
              <a:rPr lang="en" sz="1600">
                <a:solidFill>
                  <a:srgbClr val="434343"/>
                </a:solidFill>
              </a:rPr>
              <a:t>As the women feels insecure at that time she can press the fingerprint sensor, which will activate the device.</a:t>
            </a:r>
            <a:endParaRPr sz="1600">
              <a:solidFill>
                <a:srgbClr val="434343"/>
              </a:solidFill>
            </a:endParaRPr>
          </a:p>
          <a:p>
            <a:pPr indent="-330200" lvl="0" marL="457200" rtl="0" algn="just">
              <a:spcBef>
                <a:spcPts val="0"/>
              </a:spcBef>
              <a:spcAft>
                <a:spcPts val="0"/>
              </a:spcAft>
              <a:buClr>
                <a:srgbClr val="434343"/>
              </a:buClr>
              <a:buSzPts val="1600"/>
              <a:buChar char="➢"/>
            </a:pPr>
            <a:r>
              <a:rPr lang="en" sz="1600">
                <a:solidFill>
                  <a:srgbClr val="434343"/>
                </a:solidFill>
              </a:rPr>
              <a:t>The integrated modules will work in cohesion to notify her selected contacts and the police of her current location, thus enabling intervention in an active crime.</a:t>
            </a:r>
            <a:endParaRPr sz="1600">
              <a:solidFill>
                <a:srgbClr val="434343"/>
              </a:solidFill>
            </a:endParaRPr>
          </a:p>
          <a:p>
            <a:pPr indent="-330200" lvl="0" marL="457200" rtl="0" algn="just">
              <a:spcBef>
                <a:spcPts val="0"/>
              </a:spcBef>
              <a:spcAft>
                <a:spcPts val="0"/>
              </a:spcAft>
              <a:buClr>
                <a:srgbClr val="434343"/>
              </a:buClr>
              <a:buSzPts val="1600"/>
              <a:buChar char="➢"/>
            </a:pPr>
            <a:r>
              <a:rPr lang="en" sz="1600">
                <a:solidFill>
                  <a:srgbClr val="000000"/>
                </a:solidFill>
              </a:rPr>
              <a:t>These small things can ensure that the women is safer than she was before.</a:t>
            </a:r>
            <a:endParaRPr sz="1600">
              <a:solidFill>
                <a:srgbClr val="434343"/>
              </a:solidFill>
            </a:endParaRPr>
          </a:p>
          <a:p>
            <a:pPr indent="-330200" lvl="0" marL="457200" rtl="0" algn="just">
              <a:spcBef>
                <a:spcPts val="0"/>
              </a:spcBef>
              <a:spcAft>
                <a:spcPts val="0"/>
              </a:spcAft>
              <a:buClr>
                <a:srgbClr val="434343"/>
              </a:buClr>
              <a:buSzPts val="1600"/>
              <a:buChar char="➢"/>
            </a:pPr>
            <a:r>
              <a:rPr lang="en" sz="1600">
                <a:solidFill>
                  <a:srgbClr val="434343"/>
                </a:solidFill>
              </a:rPr>
              <a:t>The device thus ensures a woman’s safety by applying technological solutions.</a:t>
            </a:r>
            <a:endParaRPr sz="1600">
              <a:solidFill>
                <a:srgbClr val="434343"/>
              </a:solidFill>
            </a:endParaRPr>
          </a:p>
          <a:p>
            <a:pPr indent="0" lvl="0" marL="0" rtl="0" algn="l">
              <a:spcBef>
                <a:spcPts val="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p>
        </p:txBody>
      </p:sp>
      <p:sp>
        <p:nvSpPr>
          <p:cNvPr id="296" name="Google Shape;296;p16"/>
          <p:cNvSpPr txBox="1"/>
          <p:nvPr/>
        </p:nvSpPr>
        <p:spPr>
          <a:xfrm>
            <a:off x="1179475" y="449900"/>
            <a:ext cx="6468900" cy="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aven Pro"/>
                <a:ea typeface="Maven Pro"/>
                <a:cs typeface="Maven Pro"/>
                <a:sym typeface="Maven Pro"/>
              </a:rPr>
              <a:t>PROJECT STATEMENT</a:t>
            </a:r>
            <a:r>
              <a:rPr b="1" lang="en" sz="2400">
                <a:latin typeface="Maven Pro"/>
                <a:ea typeface="Maven Pro"/>
                <a:cs typeface="Maven Pro"/>
                <a:sym typeface="Maven Pro"/>
              </a:rPr>
              <a:t> </a:t>
            </a:r>
            <a:endParaRPr b="1" sz="24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379550" y="218475"/>
            <a:ext cx="6665701" cy="4723850"/>
          </a:xfrm>
          <a:prstGeom prst="rect">
            <a:avLst/>
          </a:prstGeom>
          <a:noFill/>
          <a:ln>
            <a:noFill/>
          </a:ln>
        </p:spPr>
      </p:pic>
      <p:sp>
        <p:nvSpPr>
          <p:cNvPr id="302" name="Google Shape;302;p17"/>
          <p:cNvSpPr txBox="1"/>
          <p:nvPr/>
        </p:nvSpPr>
        <p:spPr>
          <a:xfrm>
            <a:off x="5184750" y="3864500"/>
            <a:ext cx="33969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Maven Pro"/>
                <a:ea typeface="Maven Pro"/>
                <a:cs typeface="Maven Pro"/>
                <a:sym typeface="Maven Pro"/>
              </a:rPr>
              <a:t>ARCHITECTURE DIAGRAM</a:t>
            </a:r>
            <a:endParaRPr b="1" sz="24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96300" y="604525"/>
            <a:ext cx="7428600" cy="10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REVIEW OF LITERATURE </a:t>
            </a:r>
            <a:endParaRPr sz="1800"/>
          </a:p>
        </p:txBody>
      </p:sp>
      <p:sp>
        <p:nvSpPr>
          <p:cNvPr id="308" name="Google Shape;308;p18"/>
          <p:cNvSpPr txBox="1"/>
          <p:nvPr>
            <p:ph idx="1" type="body"/>
          </p:nvPr>
        </p:nvSpPr>
        <p:spPr>
          <a:xfrm>
            <a:off x="896325" y="1201850"/>
            <a:ext cx="7343400" cy="394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in one Intelligent Safety System for Women Security : The paper proposes system can be implemented as an android app application or using Arduino based board.</a:t>
            </a:r>
            <a:endParaRPr sz="1600"/>
          </a:p>
          <a:p>
            <a:pPr indent="-330200" lvl="0" marL="457200" rtl="0" algn="l">
              <a:spcBef>
                <a:spcPts val="0"/>
              </a:spcBef>
              <a:spcAft>
                <a:spcPts val="0"/>
              </a:spcAft>
              <a:buSzPts val="1600"/>
              <a:buChar char="➢"/>
            </a:pPr>
            <a:r>
              <a:rPr lang="en" sz="1600"/>
              <a:t>An Intelligent Safety System for Individual’s Security : The paper propose an android application which is activated with the vibrate sensor and opens the application. </a:t>
            </a:r>
            <a:endParaRPr sz="1600"/>
          </a:p>
          <a:p>
            <a:pPr indent="-330200" lvl="0" marL="457200" rtl="0" algn="l">
              <a:spcBef>
                <a:spcPts val="0"/>
              </a:spcBef>
              <a:spcAft>
                <a:spcPts val="0"/>
              </a:spcAft>
              <a:buSzPts val="1600"/>
              <a:buChar char="➢"/>
            </a:pPr>
            <a:r>
              <a:rPr lang="en" sz="1600"/>
              <a:t>Intelligent Women’s Safety System : The paper proposes wireless key GSM and GPS module with controller. As the women feels insecure at that time she can press the wireless key then the GPS and GSM modules are activated.</a:t>
            </a:r>
            <a:endParaRPr sz="1600"/>
          </a:p>
          <a:p>
            <a:pPr indent="-330200" lvl="0" marL="457200" rtl="0" algn="l">
              <a:spcBef>
                <a:spcPts val="0"/>
              </a:spcBef>
              <a:spcAft>
                <a:spcPts val="0"/>
              </a:spcAft>
              <a:buClr>
                <a:srgbClr val="434343"/>
              </a:buClr>
              <a:buSzPts val="1600"/>
              <a:buChar char="➢"/>
            </a:pPr>
            <a:r>
              <a:rPr lang="en" sz="1600">
                <a:solidFill>
                  <a:srgbClr val="434343"/>
                </a:solidFill>
              </a:rPr>
              <a:t>Emergency Alert for women’s safety with location tracking : This project proposes ATmega328 with GPS and GSM modems.The detection and messaging system is composed of a GPS receiver, Microcontroller and a GSM Modem.</a:t>
            </a:r>
            <a:endParaRPr sz="16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180875" y="651275"/>
            <a:ext cx="743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14" name="Google Shape;314;p19"/>
          <p:cNvSpPr txBox="1"/>
          <p:nvPr>
            <p:ph idx="1" type="body"/>
          </p:nvPr>
        </p:nvSpPr>
        <p:spPr>
          <a:xfrm>
            <a:off x="896300" y="1709925"/>
            <a:ext cx="7353600" cy="34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this project we are providing facility to secure the women’s by providing fingerprint sense GSM and GPS module and a mini Camera to take pictures at the time when the women feels insecure.</a:t>
            </a:r>
            <a:endParaRPr sz="1800"/>
          </a:p>
          <a:p>
            <a:pPr indent="-342900" lvl="0" marL="457200" rtl="0" algn="l">
              <a:spcBef>
                <a:spcPts val="0"/>
              </a:spcBef>
              <a:spcAft>
                <a:spcPts val="0"/>
              </a:spcAft>
              <a:buSzPts val="1800"/>
              <a:buChar char="➢"/>
            </a:pPr>
            <a:r>
              <a:rPr lang="en" sz="1800"/>
              <a:t>As the women feels insecure at that time she can press the fingerprint sensor, this will activate the device.</a:t>
            </a:r>
            <a:endParaRPr sz="1800"/>
          </a:p>
          <a:p>
            <a:pPr indent="-342900" lvl="0" marL="457200" rtl="0" algn="l">
              <a:spcBef>
                <a:spcPts val="0"/>
              </a:spcBef>
              <a:spcAft>
                <a:spcPts val="0"/>
              </a:spcAft>
              <a:buSzPts val="1800"/>
              <a:buChar char="➢"/>
            </a:pPr>
            <a:r>
              <a:rPr lang="en" sz="1800"/>
              <a:t>The woman’s android phone provides GPS and GSM modules for use to the device, which are used to obtain her coordinates and thus determine her position.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idx="1" type="body"/>
          </p:nvPr>
        </p:nvSpPr>
        <p:spPr>
          <a:xfrm>
            <a:off x="905400" y="861025"/>
            <a:ext cx="7333200" cy="3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Once the system is activated, the woman must keep scanning her finger within a predetermined amount of time.</a:t>
            </a:r>
            <a:endParaRPr sz="1800"/>
          </a:p>
          <a:p>
            <a:pPr indent="-342900" lvl="0" marL="457200" rtl="0" algn="l">
              <a:spcBef>
                <a:spcPts val="0"/>
              </a:spcBef>
              <a:spcAft>
                <a:spcPts val="0"/>
              </a:spcAft>
              <a:buSzPts val="1800"/>
              <a:buChar char="➢"/>
            </a:pPr>
            <a:r>
              <a:rPr lang="en" sz="1800"/>
              <a:t>Failure to do so triggers the failsafe mechanism, sending current real time location as well as a generated emergency message to her selected contacts and the authorities. </a:t>
            </a:r>
            <a:endParaRPr sz="1800"/>
          </a:p>
          <a:p>
            <a:pPr indent="-342900" lvl="0" marL="457200" rtl="0" algn="l">
              <a:spcBef>
                <a:spcPts val="0"/>
              </a:spcBef>
              <a:spcAft>
                <a:spcPts val="0"/>
              </a:spcAft>
              <a:buSzPts val="1800"/>
              <a:buChar char="➢"/>
            </a:pPr>
            <a:r>
              <a:rPr lang="en" sz="1800"/>
              <a:t>The camera can capture images of her surrounding or of the culprits harassing her and these images are sent to the police as evidence.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074900" y="646050"/>
            <a:ext cx="80691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BLOCK DIAGRAM</a:t>
            </a:r>
            <a:endParaRPr sz="2000"/>
          </a:p>
        </p:txBody>
      </p:sp>
      <p:pic>
        <p:nvPicPr>
          <p:cNvPr id="325" name="Google Shape;325;p21"/>
          <p:cNvPicPr preferRelativeResize="0"/>
          <p:nvPr/>
        </p:nvPicPr>
        <p:blipFill>
          <a:blip r:embed="rId3">
            <a:alphaModFix/>
          </a:blip>
          <a:stretch>
            <a:fillRect/>
          </a:stretch>
        </p:blipFill>
        <p:spPr>
          <a:xfrm>
            <a:off x="949125" y="2057400"/>
            <a:ext cx="7315200"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