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62A54-5BDC-456C-97B2-0DF36881C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03A066-E156-4536-9DF1-DD04760AD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D6AE34-75CD-4322-9AE0-84EBB636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CEC6-B622-4CD2-8D73-CBBCC58E1870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8D77AE-58CA-4C0B-BC4F-97E9EC8E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8EDB5E-929B-44E4-BAC9-CA78C9BA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B97-8903-46EC-AA4D-3900DD87F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39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A9123-EF74-4F5B-B8B8-BEA442FC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7249E0-D628-4DF9-9546-3D5D61FA0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A443A5-FE9F-4C7D-8AF8-48869DC0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CEC6-B622-4CD2-8D73-CBBCC58E1870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F2BDB9-2AE4-416D-9502-027FC282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FC613D-C592-456F-8091-72CE00F5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B97-8903-46EC-AA4D-3900DD87F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29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8B2F8F-2B84-4A84-91B2-2DCD7541C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D70280-1BE7-406A-A0A8-F0D096D6E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2D303B-95E2-4DFC-9407-ABC5B0E1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CEC6-B622-4CD2-8D73-CBBCC58E1870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AA9B1A-F5C1-43D6-A4A6-D0B40FBF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E0A7A9-FE90-4A65-99F8-EDD8BB4B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B97-8903-46EC-AA4D-3900DD87F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6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69D7C-0625-44EF-822B-0508F459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CBC3DF-101D-4A68-8AB8-FD52B625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3E5AC6-8758-43E0-8258-3AE3E936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CEC6-B622-4CD2-8D73-CBBCC58E1870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D5D055-DFDD-426B-A68F-C56ED6EC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ACEEAB-0556-464B-8D32-68569907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B97-8903-46EC-AA4D-3900DD87F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63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EFE80-E812-4447-8876-C0C5ADAA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EDD44A-DA8E-4ED8-8E4E-0C7AF63B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9441CA-D29B-4979-9CAE-74601194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CEC6-B622-4CD2-8D73-CBBCC58E1870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EFEE7A-909D-4AED-A4CB-C2B0AEB9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41ABE4-CF45-4CB6-BA49-68775380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B97-8903-46EC-AA4D-3900DD87F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07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7BB60-19D6-492F-B175-F5F8B408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FA6E14-CCA3-4D7E-B231-AF4543DEF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7C648A-6729-4664-882F-28FD467E3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1909AF-5880-4AAB-A3CF-39F8F45A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CEC6-B622-4CD2-8D73-CBBCC58E1870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DF7664-1E2E-4C52-9F3E-C1D24D42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E9B196-DD49-44CB-BEAD-C5587673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B97-8903-46EC-AA4D-3900DD87F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29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1F2F5-AE7A-4108-B7ED-1789E274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5AED71-8646-421C-837B-657587238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45D23F-749C-46F3-95ED-BFA8D963F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7BEEF1-4385-4C65-8CDB-446860E0A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AA967C-4E09-4323-A11D-439DD511A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BDA9CC-45F8-40E2-9C6D-B404A363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CEC6-B622-4CD2-8D73-CBBCC58E1870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6F5E50-6AFA-4DAE-9D18-ECA1EE77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961349-3B41-4425-9D8B-819A3F1B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B97-8903-46EC-AA4D-3900DD87F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5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DD0A1-1666-4915-B366-33BDE21B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7D3EDD-8E30-4983-86CB-1FF5B794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CEC6-B622-4CD2-8D73-CBBCC58E1870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047F90-0A46-4EE5-BACF-55BAEC7B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F140CE-6814-4B0F-9FE1-ADC17F34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B97-8903-46EC-AA4D-3900DD87F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5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CF96D6-1D19-4690-9F4D-B6AC00AB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CEC6-B622-4CD2-8D73-CBBCC58E1870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D00103-3FDF-49D8-B12C-AC24327A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1066A9-6B68-4C8A-ACC1-85E219F4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B97-8903-46EC-AA4D-3900DD87F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7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11B08-53EC-4E5A-93FF-1C101ADC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C0290B-9147-4C54-B3A7-F127D42E2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E7D5CF-A49D-4251-AB78-FF0D8B052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E40994-5A89-41BE-A216-DA179EF8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CEC6-B622-4CD2-8D73-CBBCC58E1870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47F8EE-712B-4A5E-852A-3D3FE80C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46EF14-A5F4-413A-8793-595485BE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B97-8903-46EC-AA4D-3900DD87F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62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E3CD4-F2A2-4592-A44D-E566EA16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DA4BDE-D8D0-4DD4-93CB-75BB91998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DA3081-EBDC-4B27-ADC8-48A303245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C25B55-57F4-4831-9CE5-F054C5F4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CEC6-B622-4CD2-8D73-CBBCC58E1870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4FA0C1-0E9D-470A-B529-3080DA1F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6F43A-54AF-4391-8C93-82D5013F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B97-8903-46EC-AA4D-3900DD87F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59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D1A518F-C76F-4A4D-9EB6-44722EFB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DD7160-4966-4E41-9250-31BD2E7ED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B04BF4-8236-4F0D-B5FA-1FD53A850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7CEC6-B622-4CD2-8D73-CBBCC58E1870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CE4E5-593E-48CD-9644-4D01A851C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44D403-9E32-4562-9D34-C91DCFB48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92B97-8903-46EC-AA4D-3900DD87F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22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FD46EE-1716-4C78-965C-E82BD297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1610"/>
            <a:ext cx="10515600" cy="1325563"/>
          </a:xfrm>
        </p:spPr>
        <p:txBody>
          <a:bodyPr/>
          <a:lstStyle/>
          <a:p>
            <a:r>
              <a:rPr lang="fr-FR" b="1" dirty="0"/>
              <a:t>Public transport </a:t>
            </a:r>
            <a:r>
              <a:rPr lang="fr-FR" b="1" dirty="0" err="1"/>
              <a:t>accessibility</a:t>
            </a:r>
            <a:r>
              <a:rPr lang="fr-FR" b="1" dirty="0"/>
              <a:t> </a:t>
            </a:r>
            <a:r>
              <a:rPr lang="fr-FR" b="1" dirty="0" err="1"/>
              <a:t>level</a:t>
            </a:r>
            <a:r>
              <a:rPr lang="fr-FR" b="1" dirty="0"/>
              <a:t> (PTAL)</a:t>
            </a:r>
            <a:br>
              <a:rPr lang="fr-FR" b="1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35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llipse 67">
            <a:extLst>
              <a:ext uri="{FF2B5EF4-FFF2-40B4-BE49-F238E27FC236}">
                <a16:creationId xmlns:a16="http://schemas.microsoft.com/office/drawing/2014/main" id="{D3955070-C639-43DA-9216-F277EFB662DE}"/>
              </a:ext>
            </a:extLst>
          </p:cNvPr>
          <p:cNvSpPr/>
          <p:nvPr/>
        </p:nvSpPr>
        <p:spPr>
          <a:xfrm>
            <a:off x="3395999" y="694181"/>
            <a:ext cx="5400000" cy="540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EA0E55D-7110-4798-91AA-5B27C51B4832}"/>
              </a:ext>
            </a:extLst>
          </p:cNvPr>
          <p:cNvSpPr/>
          <p:nvPr/>
        </p:nvSpPr>
        <p:spPr>
          <a:xfrm>
            <a:off x="4296018" y="1594181"/>
            <a:ext cx="3600000" cy="360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2E2949-C6F5-40E2-B9F9-F0C4420D41F3}"/>
              </a:ext>
            </a:extLst>
          </p:cNvPr>
          <p:cNvSpPr/>
          <p:nvPr/>
        </p:nvSpPr>
        <p:spPr>
          <a:xfrm>
            <a:off x="0" y="0"/>
            <a:ext cx="2153931" cy="14282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outon d’action : accuei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3B0C64A-EC3B-40A5-AEA3-BAF7539DC7EB}"/>
              </a:ext>
            </a:extLst>
          </p:cNvPr>
          <p:cNvSpPr/>
          <p:nvPr/>
        </p:nvSpPr>
        <p:spPr>
          <a:xfrm>
            <a:off x="5843451" y="3163388"/>
            <a:ext cx="505097" cy="531223"/>
          </a:xfrm>
          <a:prstGeom prst="actionButtonHom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125D749-0B2A-4B5F-9EF2-F328CAD7351E}"/>
              </a:ext>
            </a:extLst>
          </p:cNvPr>
          <p:cNvSpPr/>
          <p:nvPr/>
        </p:nvSpPr>
        <p:spPr>
          <a:xfrm>
            <a:off x="4885509" y="228164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CA53E4A-8C47-453A-841F-56A766BE2B4A}"/>
              </a:ext>
            </a:extLst>
          </p:cNvPr>
          <p:cNvSpPr/>
          <p:nvPr/>
        </p:nvSpPr>
        <p:spPr>
          <a:xfrm>
            <a:off x="4410892" y="396675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6316090-3593-4A62-B671-825A3A7D1BD0}"/>
              </a:ext>
            </a:extLst>
          </p:cNvPr>
          <p:cNvSpPr/>
          <p:nvPr/>
        </p:nvSpPr>
        <p:spPr>
          <a:xfrm>
            <a:off x="3923212" y="558654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350923-C18B-49BF-AF10-DE43526C9B04}"/>
              </a:ext>
            </a:extLst>
          </p:cNvPr>
          <p:cNvSpPr/>
          <p:nvPr/>
        </p:nvSpPr>
        <p:spPr>
          <a:xfrm>
            <a:off x="5482046" y="71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86AEB63-BDB2-4812-9049-52B7FF8636C5}"/>
              </a:ext>
            </a:extLst>
          </p:cNvPr>
          <p:cNvSpPr/>
          <p:nvPr/>
        </p:nvSpPr>
        <p:spPr>
          <a:xfrm>
            <a:off x="7450183" y="252983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EE8185D-CC42-4AF8-821D-28FCF18B7CF5}"/>
              </a:ext>
            </a:extLst>
          </p:cNvPr>
          <p:cNvSpPr/>
          <p:nvPr/>
        </p:nvSpPr>
        <p:spPr>
          <a:xfrm>
            <a:off x="9339943" y="226858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E5192F-2202-4EEB-9CED-9F300096330D}"/>
              </a:ext>
            </a:extLst>
          </p:cNvPr>
          <p:cNvSpPr/>
          <p:nvPr/>
        </p:nvSpPr>
        <p:spPr>
          <a:xfrm>
            <a:off x="6910252" y="4078523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DB275A7-D5D8-438D-B352-8C37BAD71815}"/>
              </a:ext>
            </a:extLst>
          </p:cNvPr>
          <p:cNvSpPr/>
          <p:nvPr/>
        </p:nvSpPr>
        <p:spPr>
          <a:xfrm>
            <a:off x="7223761" y="54167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7D9E59F-5B82-435B-9160-84F27ADE1195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7630183" y="2358581"/>
            <a:ext cx="1709760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2BEF975-3CA2-4F2B-A7F4-0CE252205CF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7000252" y="2709839"/>
            <a:ext cx="539931" cy="136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B9D7B52-9D27-4063-990E-908C5E42A3E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9519943" y="1733006"/>
            <a:ext cx="1600903" cy="62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07878E6-B75C-4EF4-B1BB-E24910864C2B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7000252" y="4258523"/>
            <a:ext cx="313509" cy="115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5998C77-C3F7-402F-B048-E9AFF842F8B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4500892" y="2435285"/>
            <a:ext cx="410977" cy="153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9C2DFCA-818C-4F90-A165-8960287F9412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4975509" y="872097"/>
            <a:ext cx="532897" cy="140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BDA75E6-AE83-448F-9385-CF907C02E76E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035807" y="5596729"/>
            <a:ext cx="277954" cy="97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C3118A2-B486-43AA-B581-855771005CB1}"/>
              </a:ext>
            </a:extLst>
          </p:cNvPr>
          <p:cNvCxnSpPr>
            <a:cxnSpLocks/>
          </p:cNvCxnSpPr>
          <p:nvPr/>
        </p:nvCxnSpPr>
        <p:spPr>
          <a:xfrm>
            <a:off x="220629" y="718457"/>
            <a:ext cx="746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DFEF90C1-855F-49B5-8E02-4134AA5E5BC8}"/>
              </a:ext>
            </a:extLst>
          </p:cNvPr>
          <p:cNvSpPr/>
          <p:nvPr/>
        </p:nvSpPr>
        <p:spPr>
          <a:xfrm>
            <a:off x="523217" y="2924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0F6F590-2D54-4627-AFF1-1D86685DEAA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572046" y="261257"/>
            <a:ext cx="270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D47B30D-D3A2-4A5B-AB6B-54EEFCEF888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013212" y="4146753"/>
            <a:ext cx="487680" cy="143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47950C76-3E29-41C0-B1D1-3CBB8375D731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3859974" y="5766548"/>
            <a:ext cx="153238" cy="808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2110BE0-A6AF-4510-BF32-3DE33D3FC2B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065509" y="2371645"/>
            <a:ext cx="2384674" cy="24819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BA14081-5D87-4C82-BC2E-75C772BE8C19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7630183" y="2619839"/>
            <a:ext cx="3281657" cy="2443456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C37BC7CA-B90A-474B-A538-1197F6D926EC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1079863" y="2267141"/>
            <a:ext cx="3805646" cy="10450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559987EE-AFC2-47EA-AEBE-B175CFCCB2B8}"/>
              </a:ext>
            </a:extLst>
          </p:cNvPr>
          <p:cNvCxnSpPr>
            <a:cxnSpLocks/>
          </p:cNvCxnSpPr>
          <p:nvPr/>
        </p:nvCxnSpPr>
        <p:spPr>
          <a:xfrm flipH="1">
            <a:off x="220629" y="1071153"/>
            <a:ext cx="7851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D3C3AF24-5591-4392-BB04-4255704B836D}"/>
              </a:ext>
            </a:extLst>
          </p:cNvPr>
          <p:cNvSpPr txBox="1"/>
          <p:nvPr/>
        </p:nvSpPr>
        <p:spPr>
          <a:xfrm>
            <a:off x="1047943" y="197775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Arrêts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E9A6B9-CFF2-4C24-96FC-892F3F7A0C65}"/>
              </a:ext>
            </a:extLst>
          </p:cNvPr>
          <p:cNvSpPr txBox="1"/>
          <p:nvPr/>
        </p:nvSpPr>
        <p:spPr>
          <a:xfrm>
            <a:off x="1047943" y="502765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3F17367-932F-4EB4-8477-5F315C0697EB}"/>
              </a:ext>
            </a:extLst>
          </p:cNvPr>
          <p:cNvSpPr txBox="1"/>
          <p:nvPr/>
        </p:nvSpPr>
        <p:spPr>
          <a:xfrm>
            <a:off x="1047943" y="863126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Métro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4605D30-0407-4274-AF49-1F9DA0CD27B6}"/>
              </a:ext>
            </a:extLst>
          </p:cNvPr>
          <p:cNvSpPr txBox="1"/>
          <p:nvPr/>
        </p:nvSpPr>
        <p:spPr>
          <a:xfrm>
            <a:off x="5428811" y="4477441"/>
            <a:ext cx="16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 minutes à pied (640 m)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B288F75-3C32-4106-9866-6F3D89A3AECA}"/>
              </a:ext>
            </a:extLst>
          </p:cNvPr>
          <p:cNvSpPr txBox="1"/>
          <p:nvPr/>
        </p:nvSpPr>
        <p:spPr>
          <a:xfrm>
            <a:off x="5428106" y="5353382"/>
            <a:ext cx="16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 minutes à pied (960 m)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19E4DA3-2C41-42D9-B6CF-89C1B5B146B8}"/>
              </a:ext>
            </a:extLst>
          </p:cNvPr>
          <p:cNvSpPr/>
          <p:nvPr/>
        </p:nvSpPr>
        <p:spPr>
          <a:xfrm>
            <a:off x="7056858" y="1142458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90063ED-F047-4C52-8E03-E736D2A2A894}"/>
              </a:ext>
            </a:extLst>
          </p:cNvPr>
          <p:cNvSpPr/>
          <p:nvPr/>
        </p:nvSpPr>
        <p:spPr>
          <a:xfrm>
            <a:off x="3392442" y="62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DAF7CED-32DC-4BB8-810F-C704288194E6}"/>
              </a:ext>
            </a:extLst>
          </p:cNvPr>
          <p:cNvSpPr/>
          <p:nvPr/>
        </p:nvSpPr>
        <p:spPr>
          <a:xfrm>
            <a:off x="10342200" y="5341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979CA0BA-78E0-4612-9331-006EE5359748}"/>
              </a:ext>
            </a:extLst>
          </p:cNvPr>
          <p:cNvCxnSpPr>
            <a:cxnSpLocks/>
            <a:stCxn id="73" idx="6"/>
          </p:cNvCxnSpPr>
          <p:nvPr/>
        </p:nvCxnSpPr>
        <p:spPr>
          <a:xfrm flipV="1">
            <a:off x="10522200" y="617348"/>
            <a:ext cx="1051491" cy="675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6E85FC-0683-4C74-A30C-3A46F7D98361}"/>
              </a:ext>
            </a:extLst>
          </p:cNvPr>
          <p:cNvCxnSpPr>
            <a:cxnSpLocks/>
            <a:stCxn id="73" idx="2"/>
            <a:endCxn id="71" idx="6"/>
          </p:cNvCxnSpPr>
          <p:nvPr/>
        </p:nvCxnSpPr>
        <p:spPr>
          <a:xfrm flipH="1">
            <a:off x="7236858" y="624103"/>
            <a:ext cx="3105342" cy="60835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D5C612C-2131-48A6-8415-6DAABE484CF9}"/>
              </a:ext>
            </a:extLst>
          </p:cNvPr>
          <p:cNvCxnSpPr>
            <a:cxnSpLocks/>
            <a:stCxn id="71" idx="2"/>
            <a:endCxn id="72" idx="6"/>
          </p:cNvCxnSpPr>
          <p:nvPr/>
        </p:nvCxnSpPr>
        <p:spPr>
          <a:xfrm flipH="1" flipV="1">
            <a:off x="3572442" y="718457"/>
            <a:ext cx="3484416" cy="51400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67D4B7A7-7592-4763-B960-B90357BCFE23}"/>
              </a:ext>
            </a:extLst>
          </p:cNvPr>
          <p:cNvCxnSpPr>
            <a:cxnSpLocks/>
            <a:stCxn id="72" idx="2"/>
          </p:cNvCxnSpPr>
          <p:nvPr/>
        </p:nvCxnSpPr>
        <p:spPr>
          <a:xfrm flipH="1" flipV="1">
            <a:off x="2369718" y="197775"/>
            <a:ext cx="1022724" cy="52068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CA5CBC2-524D-485B-9D2A-183B95402E31}"/>
              </a:ext>
            </a:extLst>
          </p:cNvPr>
          <p:cNvSpPr txBox="1"/>
          <p:nvPr/>
        </p:nvSpPr>
        <p:spPr>
          <a:xfrm>
            <a:off x="204286" y="2823250"/>
            <a:ext cx="28785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Bus : 11 minutes -&gt; 2,7</a:t>
            </a:r>
          </a:p>
          <a:p>
            <a:pPr algn="ctr"/>
            <a:r>
              <a:rPr lang="en-US" dirty="0" err="1">
                <a:latin typeface="Arial" panose="020B0604020202020204" pitchFamily="34" charset="0"/>
              </a:rPr>
              <a:t>Métro</a:t>
            </a:r>
            <a:r>
              <a:rPr lang="en-US" dirty="0">
                <a:latin typeface="Arial" panose="020B0604020202020204" pitchFamily="34" charset="0"/>
              </a:rPr>
              <a:t> : 8 minutes -&gt; 3,75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59689C7-AA2E-42C8-BD63-5DA6685EFB09}"/>
              </a:ext>
            </a:extLst>
          </p:cNvPr>
          <p:cNvCxnSpPr>
            <a:cxnSpLocks/>
          </p:cNvCxnSpPr>
          <p:nvPr/>
        </p:nvCxnSpPr>
        <p:spPr>
          <a:xfrm flipV="1">
            <a:off x="2949668" y="2461613"/>
            <a:ext cx="1906152" cy="534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D79F00C-C5B6-4023-8580-C17ACEE3185B}"/>
              </a:ext>
            </a:extLst>
          </p:cNvPr>
          <p:cNvCxnSpPr>
            <a:cxnSpLocks/>
          </p:cNvCxnSpPr>
          <p:nvPr/>
        </p:nvCxnSpPr>
        <p:spPr>
          <a:xfrm flipH="1">
            <a:off x="7183782" y="567107"/>
            <a:ext cx="446401" cy="504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0CDDF69B-F1FF-4BF7-B128-B54512AFAE0E}"/>
              </a:ext>
            </a:extLst>
          </p:cNvPr>
          <p:cNvCxnSpPr>
            <a:cxnSpLocks/>
          </p:cNvCxnSpPr>
          <p:nvPr/>
        </p:nvCxnSpPr>
        <p:spPr>
          <a:xfrm flipH="1" flipV="1">
            <a:off x="7183782" y="4238162"/>
            <a:ext cx="1612217" cy="1178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FE429CC2-4DDE-45F7-9AB2-31FFD1EDA225}"/>
              </a:ext>
            </a:extLst>
          </p:cNvPr>
          <p:cNvSpPr txBox="1"/>
          <p:nvPr/>
        </p:nvSpPr>
        <p:spPr>
          <a:xfrm>
            <a:off x="7968324" y="5463410"/>
            <a:ext cx="2553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Bus : 18 minutes -&gt; 1,7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0312FB3-935B-4D75-AAB2-AD2ED24647C9}"/>
              </a:ext>
            </a:extLst>
          </p:cNvPr>
          <p:cNvSpPr txBox="1"/>
          <p:nvPr/>
        </p:nvSpPr>
        <p:spPr>
          <a:xfrm>
            <a:off x="6432315" y="164176"/>
            <a:ext cx="3208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</a:rPr>
              <a:t>Métro</a:t>
            </a:r>
            <a:r>
              <a:rPr lang="en-US" dirty="0">
                <a:latin typeface="Arial" panose="020B0604020202020204" pitchFamily="34" charset="0"/>
              </a:rPr>
              <a:t> : 13 minutes -&gt; 2,3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D5632F1-19B2-4CEF-9507-7213294B2D2C}"/>
              </a:ext>
            </a:extLst>
          </p:cNvPr>
          <p:cNvSpPr txBox="1"/>
          <p:nvPr/>
        </p:nvSpPr>
        <p:spPr>
          <a:xfrm>
            <a:off x="-39977" y="4475839"/>
            <a:ext cx="45880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d’accessibilité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IA :</a:t>
            </a:r>
          </a:p>
          <a:p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b="1" baseline="-25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EDF</a:t>
            </a:r>
            <a:r>
              <a:rPr lang="en-US" b="1" baseline="-25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(0,5 x ∑</a:t>
            </a:r>
            <a:r>
              <a:rPr lang="en-US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autres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EFD)</a:t>
            </a:r>
          </a:p>
          <a:p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b="1" baseline="-25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2,7 + 1,7/2 = 3,55</a:t>
            </a:r>
          </a:p>
          <a:p>
            <a:r>
              <a:rPr lang="en-US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b="1" baseline="-25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métro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3,75 + 2,3/2 = 4,9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b="1" baseline="-25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∑ </a:t>
            </a:r>
            <a:r>
              <a:rPr lang="en-US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b="1" baseline="-25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b="1" baseline="-25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3,55 + 4,9 = 8,45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0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D3C16AF5-A0CB-4887-8E87-634DCCA9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3889"/>
            <a:ext cx="6991350" cy="478411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5C4FF18-6B55-4E3D-8046-EFC6181C7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34300" cy="235984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476BB36-211A-4DEC-851C-899980DA1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504" y="2359848"/>
            <a:ext cx="5576495" cy="396475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0957AD4-D1EF-470F-919D-EAAB98C7B3CA}"/>
              </a:ext>
            </a:extLst>
          </p:cNvPr>
          <p:cNvSpPr txBox="1"/>
          <p:nvPr/>
        </p:nvSpPr>
        <p:spPr>
          <a:xfrm>
            <a:off x="194761" y="6324600"/>
            <a:ext cx="1862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effectLst/>
                <a:latin typeface="Arial" panose="020B0604020202020204" pitchFamily="34" charset="0"/>
              </a:rPr>
              <a:t>Londres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260191D-F37E-431C-883F-97F6A9ACDBB9}"/>
              </a:ext>
            </a:extLst>
          </p:cNvPr>
          <p:cNvSpPr txBox="1"/>
          <p:nvPr/>
        </p:nvSpPr>
        <p:spPr>
          <a:xfrm>
            <a:off x="9171166" y="1990516"/>
            <a:ext cx="3020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Lille (</a:t>
            </a:r>
            <a:r>
              <a:rPr lang="fr-FR" dirty="0" err="1">
                <a:effectLst/>
                <a:latin typeface="Arial" panose="020B0604020202020204" pitchFamily="34" charset="0"/>
              </a:rPr>
              <a:t>Cordhomme</a:t>
            </a:r>
            <a:r>
              <a:rPr lang="fr-FR" dirty="0">
                <a:effectLst/>
                <a:latin typeface="Arial" panose="020B0604020202020204" pitchFamily="34" charset="0"/>
              </a:rPr>
              <a:t>, 2019)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8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D2E2949-C6F5-40E2-B9F9-F0C4420D41F3}"/>
              </a:ext>
            </a:extLst>
          </p:cNvPr>
          <p:cNvSpPr/>
          <p:nvPr/>
        </p:nvSpPr>
        <p:spPr>
          <a:xfrm>
            <a:off x="0" y="0"/>
            <a:ext cx="2153931" cy="14282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outon d’action : accuei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3B0C64A-EC3B-40A5-AEA3-BAF7539DC7EB}"/>
              </a:ext>
            </a:extLst>
          </p:cNvPr>
          <p:cNvSpPr/>
          <p:nvPr/>
        </p:nvSpPr>
        <p:spPr>
          <a:xfrm>
            <a:off x="5843451" y="3163388"/>
            <a:ext cx="505097" cy="531223"/>
          </a:xfrm>
          <a:prstGeom prst="actionButtonHom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125D749-0B2A-4B5F-9EF2-F328CAD7351E}"/>
              </a:ext>
            </a:extLst>
          </p:cNvPr>
          <p:cNvSpPr/>
          <p:nvPr/>
        </p:nvSpPr>
        <p:spPr>
          <a:xfrm>
            <a:off x="4885509" y="228164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CA53E4A-8C47-453A-841F-56A766BE2B4A}"/>
              </a:ext>
            </a:extLst>
          </p:cNvPr>
          <p:cNvSpPr/>
          <p:nvPr/>
        </p:nvSpPr>
        <p:spPr>
          <a:xfrm>
            <a:off x="4410892" y="396675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6316090-3593-4A62-B671-825A3A7D1BD0}"/>
              </a:ext>
            </a:extLst>
          </p:cNvPr>
          <p:cNvSpPr/>
          <p:nvPr/>
        </p:nvSpPr>
        <p:spPr>
          <a:xfrm>
            <a:off x="3923212" y="558654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350923-C18B-49BF-AF10-DE43526C9B04}"/>
              </a:ext>
            </a:extLst>
          </p:cNvPr>
          <p:cNvSpPr/>
          <p:nvPr/>
        </p:nvSpPr>
        <p:spPr>
          <a:xfrm>
            <a:off x="5482046" y="71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86AEB63-BDB2-4812-9049-52B7FF8636C5}"/>
              </a:ext>
            </a:extLst>
          </p:cNvPr>
          <p:cNvSpPr/>
          <p:nvPr/>
        </p:nvSpPr>
        <p:spPr>
          <a:xfrm>
            <a:off x="7450183" y="252983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EE8185D-CC42-4AF8-821D-28FCF18B7CF5}"/>
              </a:ext>
            </a:extLst>
          </p:cNvPr>
          <p:cNvSpPr/>
          <p:nvPr/>
        </p:nvSpPr>
        <p:spPr>
          <a:xfrm>
            <a:off x="9339943" y="226858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E5192F-2202-4EEB-9CED-9F300096330D}"/>
              </a:ext>
            </a:extLst>
          </p:cNvPr>
          <p:cNvSpPr/>
          <p:nvPr/>
        </p:nvSpPr>
        <p:spPr>
          <a:xfrm>
            <a:off x="6910252" y="40785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DB275A7-D5D8-438D-B352-8C37BAD71815}"/>
              </a:ext>
            </a:extLst>
          </p:cNvPr>
          <p:cNvSpPr/>
          <p:nvPr/>
        </p:nvSpPr>
        <p:spPr>
          <a:xfrm>
            <a:off x="7223761" y="54167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7D9E59F-5B82-435B-9160-84F27ADE1195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7630183" y="2358581"/>
            <a:ext cx="1709760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2BEF975-3CA2-4F2B-A7F4-0CE252205CF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7000252" y="2709839"/>
            <a:ext cx="539931" cy="136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B9D7B52-9D27-4063-990E-908C5E42A3E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9519943" y="1733006"/>
            <a:ext cx="1600903" cy="62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07878E6-B75C-4EF4-B1BB-E24910864C2B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7000252" y="4258523"/>
            <a:ext cx="313509" cy="115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5998C77-C3F7-402F-B048-E9AFF842F8B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4500892" y="2435285"/>
            <a:ext cx="410977" cy="153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9C2DFCA-818C-4F90-A165-8960287F9412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4975509" y="872097"/>
            <a:ext cx="532897" cy="140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BDA75E6-AE83-448F-9385-CF907C02E76E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035807" y="5596729"/>
            <a:ext cx="277954" cy="97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C3118A2-B486-43AA-B581-855771005CB1}"/>
              </a:ext>
            </a:extLst>
          </p:cNvPr>
          <p:cNvCxnSpPr>
            <a:cxnSpLocks/>
          </p:cNvCxnSpPr>
          <p:nvPr/>
        </p:nvCxnSpPr>
        <p:spPr>
          <a:xfrm>
            <a:off x="220629" y="718457"/>
            <a:ext cx="746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DFEF90C1-855F-49B5-8E02-4134AA5E5BC8}"/>
              </a:ext>
            </a:extLst>
          </p:cNvPr>
          <p:cNvSpPr/>
          <p:nvPr/>
        </p:nvSpPr>
        <p:spPr>
          <a:xfrm>
            <a:off x="523217" y="2924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0F6F590-2D54-4627-AFF1-1D86685DEAA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572046" y="261257"/>
            <a:ext cx="270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D47B30D-D3A2-4A5B-AB6B-54EEFCEF888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013212" y="4146753"/>
            <a:ext cx="487680" cy="143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47950C76-3E29-41C0-B1D1-3CBB8375D731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3859974" y="5766548"/>
            <a:ext cx="153238" cy="808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2110BE0-A6AF-4510-BF32-3DE33D3FC2B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065509" y="2371645"/>
            <a:ext cx="2384674" cy="24819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BA14081-5D87-4C82-BC2E-75C772BE8C19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7630183" y="2619839"/>
            <a:ext cx="3281657" cy="2443456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C37BC7CA-B90A-474B-A538-1197F6D926EC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1079863" y="2267141"/>
            <a:ext cx="3805646" cy="10450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559987EE-AFC2-47EA-AEBE-B175CFCCB2B8}"/>
              </a:ext>
            </a:extLst>
          </p:cNvPr>
          <p:cNvCxnSpPr>
            <a:cxnSpLocks/>
          </p:cNvCxnSpPr>
          <p:nvPr/>
        </p:nvCxnSpPr>
        <p:spPr>
          <a:xfrm flipH="1">
            <a:off x="220629" y="1071153"/>
            <a:ext cx="7851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D3C3AF24-5591-4392-BB04-4255704B836D}"/>
              </a:ext>
            </a:extLst>
          </p:cNvPr>
          <p:cNvSpPr txBox="1"/>
          <p:nvPr/>
        </p:nvSpPr>
        <p:spPr>
          <a:xfrm>
            <a:off x="1047943" y="197775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Arrêts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E9A6B9-CFF2-4C24-96FC-892F3F7A0C65}"/>
              </a:ext>
            </a:extLst>
          </p:cNvPr>
          <p:cNvSpPr txBox="1"/>
          <p:nvPr/>
        </p:nvSpPr>
        <p:spPr>
          <a:xfrm>
            <a:off x="1047943" y="502765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3F17367-932F-4EB4-8477-5F315C0697EB}"/>
              </a:ext>
            </a:extLst>
          </p:cNvPr>
          <p:cNvSpPr txBox="1"/>
          <p:nvPr/>
        </p:nvSpPr>
        <p:spPr>
          <a:xfrm>
            <a:off x="1047943" y="863126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Métro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9351B76-52D9-47CD-B2E8-FBAF924D89DC}"/>
              </a:ext>
            </a:extLst>
          </p:cNvPr>
          <p:cNvSpPr/>
          <p:nvPr/>
        </p:nvSpPr>
        <p:spPr>
          <a:xfrm>
            <a:off x="8138036" y="423751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4A7C5D35-5A2D-4EE8-B9F6-273D3C001375}"/>
              </a:ext>
            </a:extLst>
          </p:cNvPr>
          <p:cNvSpPr/>
          <p:nvPr/>
        </p:nvSpPr>
        <p:spPr>
          <a:xfrm>
            <a:off x="9949543" y="307338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19E4DA3-2C41-42D9-B6CF-89C1B5B146B8}"/>
              </a:ext>
            </a:extLst>
          </p:cNvPr>
          <p:cNvSpPr/>
          <p:nvPr/>
        </p:nvSpPr>
        <p:spPr>
          <a:xfrm>
            <a:off x="7056858" y="114245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90063ED-F047-4C52-8E03-E736D2A2A894}"/>
              </a:ext>
            </a:extLst>
          </p:cNvPr>
          <p:cNvSpPr/>
          <p:nvPr/>
        </p:nvSpPr>
        <p:spPr>
          <a:xfrm>
            <a:off x="3392442" y="62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DAF7CED-32DC-4BB8-810F-C704288194E6}"/>
              </a:ext>
            </a:extLst>
          </p:cNvPr>
          <p:cNvSpPr/>
          <p:nvPr/>
        </p:nvSpPr>
        <p:spPr>
          <a:xfrm>
            <a:off x="10342200" y="5341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979CA0BA-78E0-4612-9331-006EE5359748}"/>
              </a:ext>
            </a:extLst>
          </p:cNvPr>
          <p:cNvCxnSpPr>
            <a:cxnSpLocks/>
            <a:stCxn id="73" idx="6"/>
          </p:cNvCxnSpPr>
          <p:nvPr/>
        </p:nvCxnSpPr>
        <p:spPr>
          <a:xfrm flipV="1">
            <a:off x="10522200" y="617348"/>
            <a:ext cx="1051491" cy="675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6E85FC-0683-4C74-A30C-3A46F7D98361}"/>
              </a:ext>
            </a:extLst>
          </p:cNvPr>
          <p:cNvCxnSpPr>
            <a:cxnSpLocks/>
            <a:stCxn id="73" idx="2"/>
            <a:endCxn id="71" idx="6"/>
          </p:cNvCxnSpPr>
          <p:nvPr/>
        </p:nvCxnSpPr>
        <p:spPr>
          <a:xfrm flipH="1">
            <a:off x="7236858" y="624103"/>
            <a:ext cx="3105342" cy="60835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D5C612C-2131-48A6-8415-6DAABE484CF9}"/>
              </a:ext>
            </a:extLst>
          </p:cNvPr>
          <p:cNvCxnSpPr>
            <a:cxnSpLocks/>
            <a:stCxn id="71" idx="2"/>
            <a:endCxn id="72" idx="6"/>
          </p:cNvCxnSpPr>
          <p:nvPr/>
        </p:nvCxnSpPr>
        <p:spPr>
          <a:xfrm flipH="1" flipV="1">
            <a:off x="3572442" y="718457"/>
            <a:ext cx="3484416" cy="51400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67D4B7A7-7592-4763-B960-B90357BCFE23}"/>
              </a:ext>
            </a:extLst>
          </p:cNvPr>
          <p:cNvCxnSpPr>
            <a:cxnSpLocks/>
            <a:stCxn id="72" idx="2"/>
          </p:cNvCxnSpPr>
          <p:nvPr/>
        </p:nvCxnSpPr>
        <p:spPr>
          <a:xfrm flipH="1" flipV="1">
            <a:off x="2369718" y="197775"/>
            <a:ext cx="1022724" cy="52068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2D0B5928-AD3A-4137-A61E-373D74246CB0}"/>
              </a:ext>
            </a:extLst>
          </p:cNvPr>
          <p:cNvCxnSpPr>
            <a:cxnSpLocks/>
            <a:stCxn id="70" idx="7"/>
          </p:cNvCxnSpPr>
          <p:nvPr/>
        </p:nvCxnSpPr>
        <p:spPr>
          <a:xfrm flipV="1">
            <a:off x="10103183" y="2709839"/>
            <a:ext cx="1679514" cy="389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ECBD7D0-35AE-45B0-A743-D15629C3C894}"/>
              </a:ext>
            </a:extLst>
          </p:cNvPr>
          <p:cNvCxnSpPr>
            <a:cxnSpLocks/>
            <a:stCxn id="70" idx="3"/>
            <a:endCxn id="69" idx="7"/>
          </p:cNvCxnSpPr>
          <p:nvPr/>
        </p:nvCxnSpPr>
        <p:spPr>
          <a:xfrm flipH="1">
            <a:off x="8291676" y="3227028"/>
            <a:ext cx="1684227" cy="1036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2CBADFC4-ED08-4922-840E-CBD29C260758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6941815" y="4391157"/>
            <a:ext cx="1222581" cy="850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:a16="http://schemas.microsoft.com/office/drawing/2014/main" id="{432B7C87-9AA8-4AEB-BB5C-6BF89772CB48}"/>
              </a:ext>
            </a:extLst>
          </p:cNvPr>
          <p:cNvSpPr/>
          <p:nvPr/>
        </p:nvSpPr>
        <p:spPr>
          <a:xfrm>
            <a:off x="6758258" y="516891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E2A3EFC1-47B0-49C4-9C4E-241F8266FD14}"/>
              </a:ext>
            </a:extLst>
          </p:cNvPr>
          <p:cNvCxnSpPr>
            <a:cxnSpLocks/>
            <a:stCxn id="112" idx="6"/>
            <a:endCxn id="100" idx="2"/>
          </p:cNvCxnSpPr>
          <p:nvPr/>
        </p:nvCxnSpPr>
        <p:spPr>
          <a:xfrm flipV="1">
            <a:off x="5025849" y="5258914"/>
            <a:ext cx="1732409" cy="4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>
            <a:extLst>
              <a:ext uri="{FF2B5EF4-FFF2-40B4-BE49-F238E27FC236}">
                <a16:creationId xmlns:a16="http://schemas.microsoft.com/office/drawing/2014/main" id="{A8A37036-CAEF-4453-922E-BCCE084904B8}"/>
              </a:ext>
            </a:extLst>
          </p:cNvPr>
          <p:cNvSpPr/>
          <p:nvPr/>
        </p:nvSpPr>
        <p:spPr>
          <a:xfrm>
            <a:off x="4845849" y="52154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7CE5C4A3-C6C9-4A03-A1C1-440FFE79686D}"/>
              </a:ext>
            </a:extLst>
          </p:cNvPr>
          <p:cNvSpPr/>
          <p:nvPr/>
        </p:nvSpPr>
        <p:spPr>
          <a:xfrm>
            <a:off x="2420351" y="517326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5E4CB385-C130-435F-92D9-A77AC8CB2152}"/>
              </a:ext>
            </a:extLst>
          </p:cNvPr>
          <p:cNvCxnSpPr>
            <a:cxnSpLocks/>
            <a:stCxn id="112" idx="2"/>
            <a:endCxn id="113" idx="6"/>
          </p:cNvCxnSpPr>
          <p:nvPr/>
        </p:nvCxnSpPr>
        <p:spPr>
          <a:xfrm flipH="1" flipV="1">
            <a:off x="2600351" y="5263264"/>
            <a:ext cx="2245498" cy="42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4ED89237-416D-4095-AF3B-F1CC1A4BB21F}"/>
              </a:ext>
            </a:extLst>
          </p:cNvPr>
          <p:cNvCxnSpPr>
            <a:cxnSpLocks/>
            <a:endCxn id="113" idx="2"/>
          </p:cNvCxnSpPr>
          <p:nvPr/>
        </p:nvCxnSpPr>
        <p:spPr>
          <a:xfrm>
            <a:off x="1047943" y="5257821"/>
            <a:ext cx="1372408" cy="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40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llipse 67">
            <a:extLst>
              <a:ext uri="{FF2B5EF4-FFF2-40B4-BE49-F238E27FC236}">
                <a16:creationId xmlns:a16="http://schemas.microsoft.com/office/drawing/2014/main" id="{D3955070-C639-43DA-9216-F277EFB662DE}"/>
              </a:ext>
            </a:extLst>
          </p:cNvPr>
          <p:cNvSpPr/>
          <p:nvPr/>
        </p:nvSpPr>
        <p:spPr>
          <a:xfrm>
            <a:off x="3395999" y="694181"/>
            <a:ext cx="5400000" cy="540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EA0E55D-7110-4798-91AA-5B27C51B4832}"/>
              </a:ext>
            </a:extLst>
          </p:cNvPr>
          <p:cNvSpPr/>
          <p:nvPr/>
        </p:nvSpPr>
        <p:spPr>
          <a:xfrm>
            <a:off x="4296018" y="1594181"/>
            <a:ext cx="3600000" cy="360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2E2949-C6F5-40E2-B9F9-F0C4420D41F3}"/>
              </a:ext>
            </a:extLst>
          </p:cNvPr>
          <p:cNvSpPr/>
          <p:nvPr/>
        </p:nvSpPr>
        <p:spPr>
          <a:xfrm>
            <a:off x="0" y="0"/>
            <a:ext cx="2153931" cy="14282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outon d’action : accuei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3B0C64A-EC3B-40A5-AEA3-BAF7539DC7EB}"/>
              </a:ext>
            </a:extLst>
          </p:cNvPr>
          <p:cNvSpPr/>
          <p:nvPr/>
        </p:nvSpPr>
        <p:spPr>
          <a:xfrm>
            <a:off x="5843451" y="3163388"/>
            <a:ext cx="505097" cy="531223"/>
          </a:xfrm>
          <a:prstGeom prst="actionButtonHom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125D749-0B2A-4B5F-9EF2-F328CAD7351E}"/>
              </a:ext>
            </a:extLst>
          </p:cNvPr>
          <p:cNvSpPr/>
          <p:nvPr/>
        </p:nvSpPr>
        <p:spPr>
          <a:xfrm>
            <a:off x="4885509" y="228164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CA53E4A-8C47-453A-841F-56A766BE2B4A}"/>
              </a:ext>
            </a:extLst>
          </p:cNvPr>
          <p:cNvSpPr/>
          <p:nvPr/>
        </p:nvSpPr>
        <p:spPr>
          <a:xfrm>
            <a:off x="4410892" y="396675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6316090-3593-4A62-B671-825A3A7D1BD0}"/>
              </a:ext>
            </a:extLst>
          </p:cNvPr>
          <p:cNvSpPr/>
          <p:nvPr/>
        </p:nvSpPr>
        <p:spPr>
          <a:xfrm>
            <a:off x="3923212" y="558654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350923-C18B-49BF-AF10-DE43526C9B04}"/>
              </a:ext>
            </a:extLst>
          </p:cNvPr>
          <p:cNvSpPr/>
          <p:nvPr/>
        </p:nvSpPr>
        <p:spPr>
          <a:xfrm>
            <a:off x="5482046" y="71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86AEB63-BDB2-4812-9049-52B7FF8636C5}"/>
              </a:ext>
            </a:extLst>
          </p:cNvPr>
          <p:cNvSpPr/>
          <p:nvPr/>
        </p:nvSpPr>
        <p:spPr>
          <a:xfrm>
            <a:off x="7450183" y="252983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EE8185D-CC42-4AF8-821D-28FCF18B7CF5}"/>
              </a:ext>
            </a:extLst>
          </p:cNvPr>
          <p:cNvSpPr/>
          <p:nvPr/>
        </p:nvSpPr>
        <p:spPr>
          <a:xfrm>
            <a:off x="9339943" y="226858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E5192F-2202-4EEB-9CED-9F300096330D}"/>
              </a:ext>
            </a:extLst>
          </p:cNvPr>
          <p:cNvSpPr/>
          <p:nvPr/>
        </p:nvSpPr>
        <p:spPr>
          <a:xfrm>
            <a:off x="6910252" y="40785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DB275A7-D5D8-438D-B352-8C37BAD71815}"/>
              </a:ext>
            </a:extLst>
          </p:cNvPr>
          <p:cNvSpPr/>
          <p:nvPr/>
        </p:nvSpPr>
        <p:spPr>
          <a:xfrm>
            <a:off x="7223761" y="54167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7D9E59F-5B82-435B-9160-84F27ADE1195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7630183" y="2358581"/>
            <a:ext cx="1709760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2BEF975-3CA2-4F2B-A7F4-0CE252205CF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7000252" y="2709839"/>
            <a:ext cx="539931" cy="136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B9D7B52-9D27-4063-990E-908C5E42A3E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9519943" y="1733006"/>
            <a:ext cx="1600903" cy="62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07878E6-B75C-4EF4-B1BB-E24910864C2B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7000252" y="4258523"/>
            <a:ext cx="313509" cy="115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5998C77-C3F7-402F-B048-E9AFF842F8B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4500892" y="2435285"/>
            <a:ext cx="410977" cy="153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9C2DFCA-818C-4F90-A165-8960287F9412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4975509" y="872097"/>
            <a:ext cx="532897" cy="140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BDA75E6-AE83-448F-9385-CF907C02E76E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035807" y="5596729"/>
            <a:ext cx="277954" cy="97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C3118A2-B486-43AA-B581-855771005CB1}"/>
              </a:ext>
            </a:extLst>
          </p:cNvPr>
          <p:cNvCxnSpPr>
            <a:cxnSpLocks/>
          </p:cNvCxnSpPr>
          <p:nvPr/>
        </p:nvCxnSpPr>
        <p:spPr>
          <a:xfrm>
            <a:off x="220629" y="718457"/>
            <a:ext cx="746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DFEF90C1-855F-49B5-8E02-4134AA5E5BC8}"/>
              </a:ext>
            </a:extLst>
          </p:cNvPr>
          <p:cNvSpPr/>
          <p:nvPr/>
        </p:nvSpPr>
        <p:spPr>
          <a:xfrm>
            <a:off x="523217" y="2924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0F6F590-2D54-4627-AFF1-1D86685DEAA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572046" y="261257"/>
            <a:ext cx="270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D47B30D-D3A2-4A5B-AB6B-54EEFCEF888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013212" y="4146753"/>
            <a:ext cx="487680" cy="143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47950C76-3E29-41C0-B1D1-3CBB8375D731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3859974" y="5766548"/>
            <a:ext cx="153238" cy="808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2110BE0-A6AF-4510-BF32-3DE33D3FC2B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065509" y="2371645"/>
            <a:ext cx="2384674" cy="24819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BA14081-5D87-4C82-BC2E-75C772BE8C19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7630183" y="2619839"/>
            <a:ext cx="3281657" cy="2443456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C37BC7CA-B90A-474B-A538-1197F6D926EC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1079863" y="2267141"/>
            <a:ext cx="3805646" cy="10450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559987EE-AFC2-47EA-AEBE-B175CFCCB2B8}"/>
              </a:ext>
            </a:extLst>
          </p:cNvPr>
          <p:cNvCxnSpPr>
            <a:cxnSpLocks/>
          </p:cNvCxnSpPr>
          <p:nvPr/>
        </p:nvCxnSpPr>
        <p:spPr>
          <a:xfrm flipH="1">
            <a:off x="220629" y="1071153"/>
            <a:ext cx="7851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D3C3AF24-5591-4392-BB04-4255704B836D}"/>
              </a:ext>
            </a:extLst>
          </p:cNvPr>
          <p:cNvSpPr txBox="1"/>
          <p:nvPr/>
        </p:nvSpPr>
        <p:spPr>
          <a:xfrm>
            <a:off x="1047943" y="197775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Arrêts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E9A6B9-CFF2-4C24-96FC-892F3F7A0C65}"/>
              </a:ext>
            </a:extLst>
          </p:cNvPr>
          <p:cNvSpPr txBox="1"/>
          <p:nvPr/>
        </p:nvSpPr>
        <p:spPr>
          <a:xfrm>
            <a:off x="1047943" y="502765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3F17367-932F-4EB4-8477-5F315C0697EB}"/>
              </a:ext>
            </a:extLst>
          </p:cNvPr>
          <p:cNvSpPr txBox="1"/>
          <p:nvPr/>
        </p:nvSpPr>
        <p:spPr>
          <a:xfrm>
            <a:off x="1047943" y="863126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Métro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4605D30-0407-4274-AF49-1F9DA0CD27B6}"/>
              </a:ext>
            </a:extLst>
          </p:cNvPr>
          <p:cNvSpPr txBox="1"/>
          <p:nvPr/>
        </p:nvSpPr>
        <p:spPr>
          <a:xfrm>
            <a:off x="5428811" y="4477441"/>
            <a:ext cx="16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 minutes à pied (640 m)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B288F75-3C32-4106-9866-6F3D89A3AECA}"/>
              </a:ext>
            </a:extLst>
          </p:cNvPr>
          <p:cNvSpPr txBox="1"/>
          <p:nvPr/>
        </p:nvSpPr>
        <p:spPr>
          <a:xfrm>
            <a:off x="5428106" y="5353382"/>
            <a:ext cx="16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 minutes à pied (960 m)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9351B76-52D9-47CD-B2E8-FBAF924D89DC}"/>
              </a:ext>
            </a:extLst>
          </p:cNvPr>
          <p:cNvSpPr/>
          <p:nvPr/>
        </p:nvSpPr>
        <p:spPr>
          <a:xfrm>
            <a:off x="8138036" y="423751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4A7C5D35-5A2D-4EE8-B9F6-273D3C001375}"/>
              </a:ext>
            </a:extLst>
          </p:cNvPr>
          <p:cNvSpPr/>
          <p:nvPr/>
        </p:nvSpPr>
        <p:spPr>
          <a:xfrm>
            <a:off x="9949543" y="307338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19E4DA3-2C41-42D9-B6CF-89C1B5B146B8}"/>
              </a:ext>
            </a:extLst>
          </p:cNvPr>
          <p:cNvSpPr/>
          <p:nvPr/>
        </p:nvSpPr>
        <p:spPr>
          <a:xfrm>
            <a:off x="7056858" y="114245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90063ED-F047-4C52-8E03-E736D2A2A894}"/>
              </a:ext>
            </a:extLst>
          </p:cNvPr>
          <p:cNvSpPr/>
          <p:nvPr/>
        </p:nvSpPr>
        <p:spPr>
          <a:xfrm>
            <a:off x="3392442" y="62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DAF7CED-32DC-4BB8-810F-C704288194E6}"/>
              </a:ext>
            </a:extLst>
          </p:cNvPr>
          <p:cNvSpPr/>
          <p:nvPr/>
        </p:nvSpPr>
        <p:spPr>
          <a:xfrm>
            <a:off x="10342200" y="5341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979CA0BA-78E0-4612-9331-006EE5359748}"/>
              </a:ext>
            </a:extLst>
          </p:cNvPr>
          <p:cNvCxnSpPr>
            <a:cxnSpLocks/>
            <a:stCxn id="73" idx="6"/>
          </p:cNvCxnSpPr>
          <p:nvPr/>
        </p:nvCxnSpPr>
        <p:spPr>
          <a:xfrm flipV="1">
            <a:off x="10522200" y="617348"/>
            <a:ext cx="1051491" cy="675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6E85FC-0683-4C74-A30C-3A46F7D98361}"/>
              </a:ext>
            </a:extLst>
          </p:cNvPr>
          <p:cNvCxnSpPr>
            <a:cxnSpLocks/>
            <a:stCxn id="73" idx="2"/>
            <a:endCxn id="71" idx="6"/>
          </p:cNvCxnSpPr>
          <p:nvPr/>
        </p:nvCxnSpPr>
        <p:spPr>
          <a:xfrm flipH="1">
            <a:off x="7236858" y="624103"/>
            <a:ext cx="3105342" cy="60835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D5C612C-2131-48A6-8415-6DAABE484CF9}"/>
              </a:ext>
            </a:extLst>
          </p:cNvPr>
          <p:cNvCxnSpPr>
            <a:cxnSpLocks/>
            <a:stCxn id="71" idx="2"/>
            <a:endCxn id="72" idx="6"/>
          </p:cNvCxnSpPr>
          <p:nvPr/>
        </p:nvCxnSpPr>
        <p:spPr>
          <a:xfrm flipH="1" flipV="1">
            <a:off x="3572442" y="718457"/>
            <a:ext cx="3484416" cy="51400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67D4B7A7-7592-4763-B960-B90357BCFE23}"/>
              </a:ext>
            </a:extLst>
          </p:cNvPr>
          <p:cNvCxnSpPr>
            <a:cxnSpLocks/>
            <a:stCxn id="72" idx="2"/>
          </p:cNvCxnSpPr>
          <p:nvPr/>
        </p:nvCxnSpPr>
        <p:spPr>
          <a:xfrm flipH="1" flipV="1">
            <a:off x="2369718" y="197775"/>
            <a:ext cx="1022724" cy="52068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2D0B5928-AD3A-4137-A61E-373D74246CB0}"/>
              </a:ext>
            </a:extLst>
          </p:cNvPr>
          <p:cNvCxnSpPr>
            <a:cxnSpLocks/>
            <a:stCxn id="70" idx="7"/>
          </p:cNvCxnSpPr>
          <p:nvPr/>
        </p:nvCxnSpPr>
        <p:spPr>
          <a:xfrm flipV="1">
            <a:off x="10103183" y="2709839"/>
            <a:ext cx="1679514" cy="389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ECBD7D0-35AE-45B0-A743-D15629C3C894}"/>
              </a:ext>
            </a:extLst>
          </p:cNvPr>
          <p:cNvCxnSpPr>
            <a:cxnSpLocks/>
            <a:stCxn id="70" idx="3"/>
            <a:endCxn id="69" idx="7"/>
          </p:cNvCxnSpPr>
          <p:nvPr/>
        </p:nvCxnSpPr>
        <p:spPr>
          <a:xfrm flipH="1">
            <a:off x="8291676" y="3227028"/>
            <a:ext cx="1684227" cy="1036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2CBADFC4-ED08-4922-840E-CBD29C260758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6941815" y="4391157"/>
            <a:ext cx="1222581" cy="850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:a16="http://schemas.microsoft.com/office/drawing/2014/main" id="{432B7C87-9AA8-4AEB-BB5C-6BF89772CB48}"/>
              </a:ext>
            </a:extLst>
          </p:cNvPr>
          <p:cNvSpPr/>
          <p:nvPr/>
        </p:nvSpPr>
        <p:spPr>
          <a:xfrm>
            <a:off x="6758258" y="516891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E2A3EFC1-47B0-49C4-9C4E-241F8266FD14}"/>
              </a:ext>
            </a:extLst>
          </p:cNvPr>
          <p:cNvCxnSpPr>
            <a:cxnSpLocks/>
            <a:stCxn id="112" idx="6"/>
            <a:endCxn id="100" idx="2"/>
          </p:cNvCxnSpPr>
          <p:nvPr/>
        </p:nvCxnSpPr>
        <p:spPr>
          <a:xfrm flipV="1">
            <a:off x="5025849" y="5258914"/>
            <a:ext cx="1732409" cy="4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>
            <a:extLst>
              <a:ext uri="{FF2B5EF4-FFF2-40B4-BE49-F238E27FC236}">
                <a16:creationId xmlns:a16="http://schemas.microsoft.com/office/drawing/2014/main" id="{A8A37036-CAEF-4453-922E-BCCE084904B8}"/>
              </a:ext>
            </a:extLst>
          </p:cNvPr>
          <p:cNvSpPr/>
          <p:nvPr/>
        </p:nvSpPr>
        <p:spPr>
          <a:xfrm>
            <a:off x="4845849" y="52154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7CE5C4A3-C6C9-4A03-A1C1-440FFE79686D}"/>
              </a:ext>
            </a:extLst>
          </p:cNvPr>
          <p:cNvSpPr/>
          <p:nvPr/>
        </p:nvSpPr>
        <p:spPr>
          <a:xfrm>
            <a:off x="2420351" y="517326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5E4CB385-C130-435F-92D9-A77AC8CB2152}"/>
              </a:ext>
            </a:extLst>
          </p:cNvPr>
          <p:cNvCxnSpPr>
            <a:cxnSpLocks/>
            <a:stCxn id="112" idx="2"/>
            <a:endCxn id="113" idx="6"/>
          </p:cNvCxnSpPr>
          <p:nvPr/>
        </p:nvCxnSpPr>
        <p:spPr>
          <a:xfrm flipH="1" flipV="1">
            <a:off x="2600351" y="5263264"/>
            <a:ext cx="2245498" cy="42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4ED89237-416D-4095-AF3B-F1CC1A4BB21F}"/>
              </a:ext>
            </a:extLst>
          </p:cNvPr>
          <p:cNvCxnSpPr>
            <a:cxnSpLocks/>
            <a:endCxn id="113" idx="2"/>
          </p:cNvCxnSpPr>
          <p:nvPr/>
        </p:nvCxnSpPr>
        <p:spPr>
          <a:xfrm>
            <a:off x="1047943" y="5257821"/>
            <a:ext cx="1372408" cy="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9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llipse 67">
            <a:extLst>
              <a:ext uri="{FF2B5EF4-FFF2-40B4-BE49-F238E27FC236}">
                <a16:creationId xmlns:a16="http://schemas.microsoft.com/office/drawing/2014/main" id="{D3955070-C639-43DA-9216-F277EFB662DE}"/>
              </a:ext>
            </a:extLst>
          </p:cNvPr>
          <p:cNvSpPr/>
          <p:nvPr/>
        </p:nvSpPr>
        <p:spPr>
          <a:xfrm>
            <a:off x="3395999" y="694181"/>
            <a:ext cx="5400000" cy="540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EA0E55D-7110-4798-91AA-5B27C51B4832}"/>
              </a:ext>
            </a:extLst>
          </p:cNvPr>
          <p:cNvSpPr/>
          <p:nvPr/>
        </p:nvSpPr>
        <p:spPr>
          <a:xfrm>
            <a:off x="4296018" y="1594181"/>
            <a:ext cx="3600000" cy="360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2E2949-C6F5-40E2-B9F9-F0C4420D41F3}"/>
              </a:ext>
            </a:extLst>
          </p:cNvPr>
          <p:cNvSpPr/>
          <p:nvPr/>
        </p:nvSpPr>
        <p:spPr>
          <a:xfrm>
            <a:off x="0" y="0"/>
            <a:ext cx="2153931" cy="14282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outon d’action : accuei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3B0C64A-EC3B-40A5-AEA3-BAF7539DC7EB}"/>
              </a:ext>
            </a:extLst>
          </p:cNvPr>
          <p:cNvSpPr/>
          <p:nvPr/>
        </p:nvSpPr>
        <p:spPr>
          <a:xfrm>
            <a:off x="5843451" y="3163388"/>
            <a:ext cx="505097" cy="531223"/>
          </a:xfrm>
          <a:prstGeom prst="actionButtonHom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125D749-0B2A-4B5F-9EF2-F328CAD7351E}"/>
              </a:ext>
            </a:extLst>
          </p:cNvPr>
          <p:cNvSpPr/>
          <p:nvPr/>
        </p:nvSpPr>
        <p:spPr>
          <a:xfrm>
            <a:off x="4885509" y="228164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CA53E4A-8C47-453A-841F-56A766BE2B4A}"/>
              </a:ext>
            </a:extLst>
          </p:cNvPr>
          <p:cNvSpPr/>
          <p:nvPr/>
        </p:nvSpPr>
        <p:spPr>
          <a:xfrm>
            <a:off x="4410892" y="396675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6316090-3593-4A62-B671-825A3A7D1BD0}"/>
              </a:ext>
            </a:extLst>
          </p:cNvPr>
          <p:cNvSpPr/>
          <p:nvPr/>
        </p:nvSpPr>
        <p:spPr>
          <a:xfrm>
            <a:off x="3923212" y="558654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350923-C18B-49BF-AF10-DE43526C9B04}"/>
              </a:ext>
            </a:extLst>
          </p:cNvPr>
          <p:cNvSpPr/>
          <p:nvPr/>
        </p:nvSpPr>
        <p:spPr>
          <a:xfrm>
            <a:off x="5482046" y="71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86AEB63-BDB2-4812-9049-52B7FF8636C5}"/>
              </a:ext>
            </a:extLst>
          </p:cNvPr>
          <p:cNvSpPr/>
          <p:nvPr/>
        </p:nvSpPr>
        <p:spPr>
          <a:xfrm>
            <a:off x="7450183" y="252983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EE8185D-CC42-4AF8-821D-28FCF18B7CF5}"/>
              </a:ext>
            </a:extLst>
          </p:cNvPr>
          <p:cNvSpPr/>
          <p:nvPr/>
        </p:nvSpPr>
        <p:spPr>
          <a:xfrm>
            <a:off x="9339943" y="226858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E5192F-2202-4EEB-9CED-9F300096330D}"/>
              </a:ext>
            </a:extLst>
          </p:cNvPr>
          <p:cNvSpPr/>
          <p:nvPr/>
        </p:nvSpPr>
        <p:spPr>
          <a:xfrm>
            <a:off x="6910252" y="4078523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DB275A7-D5D8-438D-B352-8C37BAD71815}"/>
              </a:ext>
            </a:extLst>
          </p:cNvPr>
          <p:cNvSpPr/>
          <p:nvPr/>
        </p:nvSpPr>
        <p:spPr>
          <a:xfrm>
            <a:off x="7223761" y="54167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7D9E59F-5B82-435B-9160-84F27ADE1195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7630183" y="2358581"/>
            <a:ext cx="1709760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2BEF975-3CA2-4F2B-A7F4-0CE252205CF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7000252" y="2709839"/>
            <a:ext cx="539931" cy="136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B9D7B52-9D27-4063-990E-908C5E42A3E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9519943" y="1733006"/>
            <a:ext cx="1600903" cy="62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07878E6-B75C-4EF4-B1BB-E24910864C2B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7000252" y="4258523"/>
            <a:ext cx="313509" cy="115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5998C77-C3F7-402F-B048-E9AFF842F8B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4500892" y="2435285"/>
            <a:ext cx="410977" cy="153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9C2DFCA-818C-4F90-A165-8960287F9412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4975509" y="872097"/>
            <a:ext cx="532897" cy="140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BDA75E6-AE83-448F-9385-CF907C02E76E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035807" y="5596729"/>
            <a:ext cx="277954" cy="97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C3118A2-B486-43AA-B581-855771005CB1}"/>
              </a:ext>
            </a:extLst>
          </p:cNvPr>
          <p:cNvCxnSpPr>
            <a:cxnSpLocks/>
          </p:cNvCxnSpPr>
          <p:nvPr/>
        </p:nvCxnSpPr>
        <p:spPr>
          <a:xfrm>
            <a:off x="220629" y="718457"/>
            <a:ext cx="746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DFEF90C1-855F-49B5-8E02-4134AA5E5BC8}"/>
              </a:ext>
            </a:extLst>
          </p:cNvPr>
          <p:cNvSpPr/>
          <p:nvPr/>
        </p:nvSpPr>
        <p:spPr>
          <a:xfrm>
            <a:off x="523217" y="2924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0F6F590-2D54-4627-AFF1-1D86685DEAA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572046" y="261257"/>
            <a:ext cx="270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D47B30D-D3A2-4A5B-AB6B-54EEFCEF888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013212" y="4146753"/>
            <a:ext cx="487680" cy="143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47950C76-3E29-41C0-B1D1-3CBB8375D731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3859974" y="5766548"/>
            <a:ext cx="153238" cy="808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2110BE0-A6AF-4510-BF32-3DE33D3FC2B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065509" y="2371645"/>
            <a:ext cx="2384674" cy="24819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BA14081-5D87-4C82-BC2E-75C772BE8C19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7630183" y="2619839"/>
            <a:ext cx="3281657" cy="2443456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C37BC7CA-B90A-474B-A538-1197F6D926EC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1079863" y="2267141"/>
            <a:ext cx="3805646" cy="10450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559987EE-AFC2-47EA-AEBE-B175CFCCB2B8}"/>
              </a:ext>
            </a:extLst>
          </p:cNvPr>
          <p:cNvCxnSpPr>
            <a:cxnSpLocks/>
          </p:cNvCxnSpPr>
          <p:nvPr/>
        </p:nvCxnSpPr>
        <p:spPr>
          <a:xfrm flipH="1">
            <a:off x="220629" y="1071153"/>
            <a:ext cx="7851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D3C3AF24-5591-4392-BB04-4255704B836D}"/>
              </a:ext>
            </a:extLst>
          </p:cNvPr>
          <p:cNvSpPr txBox="1"/>
          <p:nvPr/>
        </p:nvSpPr>
        <p:spPr>
          <a:xfrm>
            <a:off x="1047943" y="197775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Arrêts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E9A6B9-CFF2-4C24-96FC-892F3F7A0C65}"/>
              </a:ext>
            </a:extLst>
          </p:cNvPr>
          <p:cNvSpPr txBox="1"/>
          <p:nvPr/>
        </p:nvSpPr>
        <p:spPr>
          <a:xfrm>
            <a:off x="1047943" y="502765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3F17367-932F-4EB4-8477-5F315C0697EB}"/>
              </a:ext>
            </a:extLst>
          </p:cNvPr>
          <p:cNvSpPr txBox="1"/>
          <p:nvPr/>
        </p:nvSpPr>
        <p:spPr>
          <a:xfrm>
            <a:off x="1047943" y="863126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Métro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4605D30-0407-4274-AF49-1F9DA0CD27B6}"/>
              </a:ext>
            </a:extLst>
          </p:cNvPr>
          <p:cNvSpPr txBox="1"/>
          <p:nvPr/>
        </p:nvSpPr>
        <p:spPr>
          <a:xfrm>
            <a:off x="5428811" y="4477441"/>
            <a:ext cx="16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 minutes à pied (640 m)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B288F75-3C32-4106-9866-6F3D89A3AECA}"/>
              </a:ext>
            </a:extLst>
          </p:cNvPr>
          <p:cNvSpPr txBox="1"/>
          <p:nvPr/>
        </p:nvSpPr>
        <p:spPr>
          <a:xfrm>
            <a:off x="5428106" y="5353382"/>
            <a:ext cx="16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 minutes à pied (960 m)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19E4DA3-2C41-42D9-B6CF-89C1B5B146B8}"/>
              </a:ext>
            </a:extLst>
          </p:cNvPr>
          <p:cNvSpPr/>
          <p:nvPr/>
        </p:nvSpPr>
        <p:spPr>
          <a:xfrm>
            <a:off x="7056858" y="1142458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90063ED-F047-4C52-8E03-E736D2A2A894}"/>
              </a:ext>
            </a:extLst>
          </p:cNvPr>
          <p:cNvSpPr/>
          <p:nvPr/>
        </p:nvSpPr>
        <p:spPr>
          <a:xfrm>
            <a:off x="3392442" y="62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DAF7CED-32DC-4BB8-810F-C704288194E6}"/>
              </a:ext>
            </a:extLst>
          </p:cNvPr>
          <p:cNvSpPr/>
          <p:nvPr/>
        </p:nvSpPr>
        <p:spPr>
          <a:xfrm>
            <a:off x="10342200" y="5341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979CA0BA-78E0-4612-9331-006EE5359748}"/>
              </a:ext>
            </a:extLst>
          </p:cNvPr>
          <p:cNvCxnSpPr>
            <a:cxnSpLocks/>
            <a:stCxn id="73" idx="6"/>
          </p:cNvCxnSpPr>
          <p:nvPr/>
        </p:nvCxnSpPr>
        <p:spPr>
          <a:xfrm flipV="1">
            <a:off x="10522200" y="617348"/>
            <a:ext cx="1051491" cy="675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6E85FC-0683-4C74-A30C-3A46F7D98361}"/>
              </a:ext>
            </a:extLst>
          </p:cNvPr>
          <p:cNvCxnSpPr>
            <a:cxnSpLocks/>
            <a:stCxn id="73" idx="2"/>
            <a:endCxn id="71" idx="6"/>
          </p:cNvCxnSpPr>
          <p:nvPr/>
        </p:nvCxnSpPr>
        <p:spPr>
          <a:xfrm flipH="1">
            <a:off x="7236858" y="624103"/>
            <a:ext cx="3105342" cy="60835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D5C612C-2131-48A6-8415-6DAABE484CF9}"/>
              </a:ext>
            </a:extLst>
          </p:cNvPr>
          <p:cNvCxnSpPr>
            <a:cxnSpLocks/>
            <a:stCxn id="71" idx="2"/>
            <a:endCxn id="72" idx="6"/>
          </p:cNvCxnSpPr>
          <p:nvPr/>
        </p:nvCxnSpPr>
        <p:spPr>
          <a:xfrm flipH="1" flipV="1">
            <a:off x="3572442" y="718457"/>
            <a:ext cx="3484416" cy="51400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67D4B7A7-7592-4763-B960-B90357BCFE23}"/>
              </a:ext>
            </a:extLst>
          </p:cNvPr>
          <p:cNvCxnSpPr>
            <a:cxnSpLocks/>
            <a:stCxn id="72" idx="2"/>
          </p:cNvCxnSpPr>
          <p:nvPr/>
        </p:nvCxnSpPr>
        <p:spPr>
          <a:xfrm flipH="1" flipV="1">
            <a:off x="2369718" y="197775"/>
            <a:ext cx="1022724" cy="52068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6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llipse 67">
            <a:extLst>
              <a:ext uri="{FF2B5EF4-FFF2-40B4-BE49-F238E27FC236}">
                <a16:creationId xmlns:a16="http://schemas.microsoft.com/office/drawing/2014/main" id="{D3955070-C639-43DA-9216-F277EFB662DE}"/>
              </a:ext>
            </a:extLst>
          </p:cNvPr>
          <p:cNvSpPr/>
          <p:nvPr/>
        </p:nvSpPr>
        <p:spPr>
          <a:xfrm>
            <a:off x="3395999" y="694181"/>
            <a:ext cx="5400000" cy="540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EA0E55D-7110-4798-91AA-5B27C51B4832}"/>
              </a:ext>
            </a:extLst>
          </p:cNvPr>
          <p:cNvSpPr/>
          <p:nvPr/>
        </p:nvSpPr>
        <p:spPr>
          <a:xfrm>
            <a:off x="4296018" y="1594181"/>
            <a:ext cx="3600000" cy="360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2E2949-C6F5-40E2-B9F9-F0C4420D41F3}"/>
              </a:ext>
            </a:extLst>
          </p:cNvPr>
          <p:cNvSpPr/>
          <p:nvPr/>
        </p:nvSpPr>
        <p:spPr>
          <a:xfrm>
            <a:off x="0" y="0"/>
            <a:ext cx="2153931" cy="14282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outon d’action : accuei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3B0C64A-EC3B-40A5-AEA3-BAF7539DC7EB}"/>
              </a:ext>
            </a:extLst>
          </p:cNvPr>
          <p:cNvSpPr/>
          <p:nvPr/>
        </p:nvSpPr>
        <p:spPr>
          <a:xfrm>
            <a:off x="5843451" y="3163388"/>
            <a:ext cx="505097" cy="531223"/>
          </a:xfrm>
          <a:prstGeom prst="actionButtonHom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125D749-0B2A-4B5F-9EF2-F328CAD7351E}"/>
              </a:ext>
            </a:extLst>
          </p:cNvPr>
          <p:cNvSpPr/>
          <p:nvPr/>
        </p:nvSpPr>
        <p:spPr>
          <a:xfrm>
            <a:off x="4885509" y="228164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CA53E4A-8C47-453A-841F-56A766BE2B4A}"/>
              </a:ext>
            </a:extLst>
          </p:cNvPr>
          <p:cNvSpPr/>
          <p:nvPr/>
        </p:nvSpPr>
        <p:spPr>
          <a:xfrm>
            <a:off x="4410892" y="396675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6316090-3593-4A62-B671-825A3A7D1BD0}"/>
              </a:ext>
            </a:extLst>
          </p:cNvPr>
          <p:cNvSpPr/>
          <p:nvPr/>
        </p:nvSpPr>
        <p:spPr>
          <a:xfrm>
            <a:off x="3923212" y="558654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350923-C18B-49BF-AF10-DE43526C9B04}"/>
              </a:ext>
            </a:extLst>
          </p:cNvPr>
          <p:cNvSpPr/>
          <p:nvPr/>
        </p:nvSpPr>
        <p:spPr>
          <a:xfrm>
            <a:off x="5482046" y="71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86AEB63-BDB2-4812-9049-52B7FF8636C5}"/>
              </a:ext>
            </a:extLst>
          </p:cNvPr>
          <p:cNvSpPr/>
          <p:nvPr/>
        </p:nvSpPr>
        <p:spPr>
          <a:xfrm>
            <a:off x="7450183" y="252983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EE8185D-CC42-4AF8-821D-28FCF18B7CF5}"/>
              </a:ext>
            </a:extLst>
          </p:cNvPr>
          <p:cNvSpPr/>
          <p:nvPr/>
        </p:nvSpPr>
        <p:spPr>
          <a:xfrm>
            <a:off x="9339943" y="226858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E5192F-2202-4EEB-9CED-9F300096330D}"/>
              </a:ext>
            </a:extLst>
          </p:cNvPr>
          <p:cNvSpPr/>
          <p:nvPr/>
        </p:nvSpPr>
        <p:spPr>
          <a:xfrm>
            <a:off x="6910252" y="4078523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DB275A7-D5D8-438D-B352-8C37BAD71815}"/>
              </a:ext>
            </a:extLst>
          </p:cNvPr>
          <p:cNvSpPr/>
          <p:nvPr/>
        </p:nvSpPr>
        <p:spPr>
          <a:xfrm>
            <a:off x="7223761" y="54167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7D9E59F-5B82-435B-9160-84F27ADE1195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7630183" y="2358581"/>
            <a:ext cx="1709760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2BEF975-3CA2-4F2B-A7F4-0CE252205CF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7000252" y="2709839"/>
            <a:ext cx="539931" cy="136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B9D7B52-9D27-4063-990E-908C5E42A3E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9519943" y="1733006"/>
            <a:ext cx="1600903" cy="62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07878E6-B75C-4EF4-B1BB-E24910864C2B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7000252" y="4258523"/>
            <a:ext cx="313509" cy="115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5998C77-C3F7-402F-B048-E9AFF842F8B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4500892" y="2435285"/>
            <a:ext cx="410977" cy="153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9C2DFCA-818C-4F90-A165-8960287F9412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4975509" y="872097"/>
            <a:ext cx="532897" cy="140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BDA75E6-AE83-448F-9385-CF907C02E76E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035807" y="5596729"/>
            <a:ext cx="277954" cy="97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C3118A2-B486-43AA-B581-855771005CB1}"/>
              </a:ext>
            </a:extLst>
          </p:cNvPr>
          <p:cNvCxnSpPr>
            <a:cxnSpLocks/>
          </p:cNvCxnSpPr>
          <p:nvPr/>
        </p:nvCxnSpPr>
        <p:spPr>
          <a:xfrm>
            <a:off x="220629" y="718457"/>
            <a:ext cx="746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DFEF90C1-855F-49B5-8E02-4134AA5E5BC8}"/>
              </a:ext>
            </a:extLst>
          </p:cNvPr>
          <p:cNvSpPr/>
          <p:nvPr/>
        </p:nvSpPr>
        <p:spPr>
          <a:xfrm>
            <a:off x="523217" y="2924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0F6F590-2D54-4627-AFF1-1D86685DEAA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572046" y="261257"/>
            <a:ext cx="270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D47B30D-D3A2-4A5B-AB6B-54EEFCEF888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013212" y="4146753"/>
            <a:ext cx="487680" cy="143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47950C76-3E29-41C0-B1D1-3CBB8375D731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3859974" y="5766548"/>
            <a:ext cx="153238" cy="808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2110BE0-A6AF-4510-BF32-3DE33D3FC2B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065509" y="2371645"/>
            <a:ext cx="2384674" cy="24819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BA14081-5D87-4C82-BC2E-75C772BE8C19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7630183" y="2619839"/>
            <a:ext cx="3281657" cy="2443456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C37BC7CA-B90A-474B-A538-1197F6D926EC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1079863" y="2267141"/>
            <a:ext cx="3805646" cy="10450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559987EE-AFC2-47EA-AEBE-B175CFCCB2B8}"/>
              </a:ext>
            </a:extLst>
          </p:cNvPr>
          <p:cNvCxnSpPr>
            <a:cxnSpLocks/>
          </p:cNvCxnSpPr>
          <p:nvPr/>
        </p:nvCxnSpPr>
        <p:spPr>
          <a:xfrm flipH="1">
            <a:off x="220629" y="1071153"/>
            <a:ext cx="7851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D3C3AF24-5591-4392-BB04-4255704B836D}"/>
              </a:ext>
            </a:extLst>
          </p:cNvPr>
          <p:cNvSpPr txBox="1"/>
          <p:nvPr/>
        </p:nvSpPr>
        <p:spPr>
          <a:xfrm>
            <a:off x="1047943" y="197775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Arrêts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E9A6B9-CFF2-4C24-96FC-892F3F7A0C65}"/>
              </a:ext>
            </a:extLst>
          </p:cNvPr>
          <p:cNvSpPr txBox="1"/>
          <p:nvPr/>
        </p:nvSpPr>
        <p:spPr>
          <a:xfrm>
            <a:off x="1047943" y="502765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3F17367-932F-4EB4-8477-5F315C0697EB}"/>
              </a:ext>
            </a:extLst>
          </p:cNvPr>
          <p:cNvSpPr txBox="1"/>
          <p:nvPr/>
        </p:nvSpPr>
        <p:spPr>
          <a:xfrm>
            <a:off x="1047943" y="863126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Métro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4605D30-0407-4274-AF49-1F9DA0CD27B6}"/>
              </a:ext>
            </a:extLst>
          </p:cNvPr>
          <p:cNvSpPr txBox="1"/>
          <p:nvPr/>
        </p:nvSpPr>
        <p:spPr>
          <a:xfrm>
            <a:off x="5428811" y="4477441"/>
            <a:ext cx="16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 minutes à pied (640 m)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B288F75-3C32-4106-9866-6F3D89A3AECA}"/>
              </a:ext>
            </a:extLst>
          </p:cNvPr>
          <p:cNvSpPr txBox="1"/>
          <p:nvPr/>
        </p:nvSpPr>
        <p:spPr>
          <a:xfrm>
            <a:off x="5428106" y="5353382"/>
            <a:ext cx="16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 minutes à pied (960 m)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19E4DA3-2C41-42D9-B6CF-89C1B5B146B8}"/>
              </a:ext>
            </a:extLst>
          </p:cNvPr>
          <p:cNvSpPr/>
          <p:nvPr/>
        </p:nvSpPr>
        <p:spPr>
          <a:xfrm>
            <a:off x="7056858" y="1142458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90063ED-F047-4C52-8E03-E736D2A2A894}"/>
              </a:ext>
            </a:extLst>
          </p:cNvPr>
          <p:cNvSpPr/>
          <p:nvPr/>
        </p:nvSpPr>
        <p:spPr>
          <a:xfrm>
            <a:off x="3392442" y="62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DAF7CED-32DC-4BB8-810F-C704288194E6}"/>
              </a:ext>
            </a:extLst>
          </p:cNvPr>
          <p:cNvSpPr/>
          <p:nvPr/>
        </p:nvSpPr>
        <p:spPr>
          <a:xfrm>
            <a:off x="10342200" y="5341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979CA0BA-78E0-4612-9331-006EE5359748}"/>
              </a:ext>
            </a:extLst>
          </p:cNvPr>
          <p:cNvCxnSpPr>
            <a:cxnSpLocks/>
            <a:stCxn id="73" idx="6"/>
          </p:cNvCxnSpPr>
          <p:nvPr/>
        </p:nvCxnSpPr>
        <p:spPr>
          <a:xfrm flipV="1">
            <a:off x="10522200" y="617348"/>
            <a:ext cx="1051491" cy="675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6E85FC-0683-4C74-A30C-3A46F7D98361}"/>
              </a:ext>
            </a:extLst>
          </p:cNvPr>
          <p:cNvCxnSpPr>
            <a:cxnSpLocks/>
            <a:stCxn id="73" idx="2"/>
            <a:endCxn id="71" idx="6"/>
          </p:cNvCxnSpPr>
          <p:nvPr/>
        </p:nvCxnSpPr>
        <p:spPr>
          <a:xfrm flipH="1">
            <a:off x="7236858" y="624103"/>
            <a:ext cx="3105342" cy="60835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D5C612C-2131-48A6-8415-6DAABE484CF9}"/>
              </a:ext>
            </a:extLst>
          </p:cNvPr>
          <p:cNvCxnSpPr>
            <a:cxnSpLocks/>
            <a:stCxn id="71" idx="2"/>
            <a:endCxn id="72" idx="6"/>
          </p:cNvCxnSpPr>
          <p:nvPr/>
        </p:nvCxnSpPr>
        <p:spPr>
          <a:xfrm flipH="1" flipV="1">
            <a:off x="3572442" y="718457"/>
            <a:ext cx="3484416" cy="51400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67D4B7A7-7592-4763-B960-B90357BCFE23}"/>
              </a:ext>
            </a:extLst>
          </p:cNvPr>
          <p:cNvCxnSpPr>
            <a:cxnSpLocks/>
            <a:stCxn id="72" idx="2"/>
          </p:cNvCxnSpPr>
          <p:nvPr/>
        </p:nvCxnSpPr>
        <p:spPr>
          <a:xfrm flipH="1" flipV="1">
            <a:off x="2369718" y="197775"/>
            <a:ext cx="1022724" cy="52068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CA5CBC2-524D-485B-9D2A-183B95402E31}"/>
              </a:ext>
            </a:extLst>
          </p:cNvPr>
          <p:cNvSpPr txBox="1"/>
          <p:nvPr/>
        </p:nvSpPr>
        <p:spPr>
          <a:xfrm>
            <a:off x="204287" y="2823250"/>
            <a:ext cx="25538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Arial" panose="020B0604020202020204" pitchFamily="34" charset="0"/>
              </a:rPr>
              <a:t>Temps </a:t>
            </a:r>
            <a:r>
              <a:rPr lang="en-US" b="1" dirty="0" err="1">
                <a:effectLst/>
                <a:latin typeface="Arial" panose="020B0604020202020204" pitchFamily="34" charset="0"/>
              </a:rPr>
              <a:t>d’accès</a:t>
            </a:r>
            <a:r>
              <a:rPr lang="en-US" b="1" dirty="0">
                <a:effectLst/>
                <a:latin typeface="Arial" panose="020B0604020202020204" pitchFamily="34" charset="0"/>
              </a:rPr>
              <a:t> total =</a:t>
            </a:r>
          </a:p>
          <a:p>
            <a:pPr algn="ctr"/>
            <a:endParaRPr lang="en-US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Temps </a:t>
            </a:r>
            <a:r>
              <a:rPr lang="en-US" dirty="0" err="1">
                <a:effectLst/>
                <a:latin typeface="Arial" panose="020B0604020202020204" pitchFamily="34" charset="0"/>
              </a:rPr>
              <a:t>d’attente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moyen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</a:rPr>
              <a:t>+</a:t>
            </a:r>
          </a:p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Temps de </a:t>
            </a:r>
            <a:r>
              <a:rPr lang="en-US" dirty="0" err="1">
                <a:effectLst/>
                <a:latin typeface="Arial" panose="020B0604020202020204" pitchFamily="34" charset="0"/>
              </a:rPr>
              <a:t>marche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0F580B-52EA-46FA-AC76-E82A8B5DCB4E}"/>
              </a:ext>
            </a:extLst>
          </p:cNvPr>
          <p:cNvCxnSpPr>
            <a:cxnSpLocks/>
          </p:cNvCxnSpPr>
          <p:nvPr/>
        </p:nvCxnSpPr>
        <p:spPr>
          <a:xfrm flipV="1">
            <a:off x="2510647" y="2868003"/>
            <a:ext cx="2931220" cy="1217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CC4DE89-0B5E-4900-9765-97332647E05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039149" y="2435285"/>
            <a:ext cx="888810" cy="80382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59689C7-AA2E-42C8-BD63-5DA6685EFB09}"/>
              </a:ext>
            </a:extLst>
          </p:cNvPr>
          <p:cNvCxnSpPr>
            <a:cxnSpLocks/>
          </p:cNvCxnSpPr>
          <p:nvPr/>
        </p:nvCxnSpPr>
        <p:spPr>
          <a:xfrm flipV="1">
            <a:off x="2631085" y="2461612"/>
            <a:ext cx="2224735" cy="999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9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llipse 67">
            <a:extLst>
              <a:ext uri="{FF2B5EF4-FFF2-40B4-BE49-F238E27FC236}">
                <a16:creationId xmlns:a16="http://schemas.microsoft.com/office/drawing/2014/main" id="{D3955070-C639-43DA-9216-F277EFB662DE}"/>
              </a:ext>
            </a:extLst>
          </p:cNvPr>
          <p:cNvSpPr/>
          <p:nvPr/>
        </p:nvSpPr>
        <p:spPr>
          <a:xfrm>
            <a:off x="3395999" y="694181"/>
            <a:ext cx="5400000" cy="540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EA0E55D-7110-4798-91AA-5B27C51B4832}"/>
              </a:ext>
            </a:extLst>
          </p:cNvPr>
          <p:cNvSpPr/>
          <p:nvPr/>
        </p:nvSpPr>
        <p:spPr>
          <a:xfrm>
            <a:off x="4296018" y="1594181"/>
            <a:ext cx="3600000" cy="360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2E2949-C6F5-40E2-B9F9-F0C4420D41F3}"/>
              </a:ext>
            </a:extLst>
          </p:cNvPr>
          <p:cNvSpPr/>
          <p:nvPr/>
        </p:nvSpPr>
        <p:spPr>
          <a:xfrm>
            <a:off x="0" y="0"/>
            <a:ext cx="2153931" cy="14282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outon d’action : accuei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3B0C64A-EC3B-40A5-AEA3-BAF7539DC7EB}"/>
              </a:ext>
            </a:extLst>
          </p:cNvPr>
          <p:cNvSpPr/>
          <p:nvPr/>
        </p:nvSpPr>
        <p:spPr>
          <a:xfrm>
            <a:off x="5843451" y="3163388"/>
            <a:ext cx="505097" cy="531223"/>
          </a:xfrm>
          <a:prstGeom prst="actionButtonHom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125D749-0B2A-4B5F-9EF2-F328CAD7351E}"/>
              </a:ext>
            </a:extLst>
          </p:cNvPr>
          <p:cNvSpPr/>
          <p:nvPr/>
        </p:nvSpPr>
        <p:spPr>
          <a:xfrm>
            <a:off x="4885509" y="228164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CA53E4A-8C47-453A-841F-56A766BE2B4A}"/>
              </a:ext>
            </a:extLst>
          </p:cNvPr>
          <p:cNvSpPr/>
          <p:nvPr/>
        </p:nvSpPr>
        <p:spPr>
          <a:xfrm>
            <a:off x="4410892" y="396675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6316090-3593-4A62-B671-825A3A7D1BD0}"/>
              </a:ext>
            </a:extLst>
          </p:cNvPr>
          <p:cNvSpPr/>
          <p:nvPr/>
        </p:nvSpPr>
        <p:spPr>
          <a:xfrm>
            <a:off x="3923212" y="558654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350923-C18B-49BF-AF10-DE43526C9B04}"/>
              </a:ext>
            </a:extLst>
          </p:cNvPr>
          <p:cNvSpPr/>
          <p:nvPr/>
        </p:nvSpPr>
        <p:spPr>
          <a:xfrm>
            <a:off x="5482046" y="71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86AEB63-BDB2-4812-9049-52B7FF8636C5}"/>
              </a:ext>
            </a:extLst>
          </p:cNvPr>
          <p:cNvSpPr/>
          <p:nvPr/>
        </p:nvSpPr>
        <p:spPr>
          <a:xfrm>
            <a:off x="7450183" y="252983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EE8185D-CC42-4AF8-821D-28FCF18B7CF5}"/>
              </a:ext>
            </a:extLst>
          </p:cNvPr>
          <p:cNvSpPr/>
          <p:nvPr/>
        </p:nvSpPr>
        <p:spPr>
          <a:xfrm>
            <a:off x="9339943" y="226858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E5192F-2202-4EEB-9CED-9F300096330D}"/>
              </a:ext>
            </a:extLst>
          </p:cNvPr>
          <p:cNvSpPr/>
          <p:nvPr/>
        </p:nvSpPr>
        <p:spPr>
          <a:xfrm>
            <a:off x="6910252" y="4078523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DB275A7-D5D8-438D-B352-8C37BAD71815}"/>
              </a:ext>
            </a:extLst>
          </p:cNvPr>
          <p:cNvSpPr/>
          <p:nvPr/>
        </p:nvSpPr>
        <p:spPr>
          <a:xfrm>
            <a:off x="7223761" y="54167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7D9E59F-5B82-435B-9160-84F27ADE1195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7630183" y="2358581"/>
            <a:ext cx="1709760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2BEF975-3CA2-4F2B-A7F4-0CE252205CF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7000252" y="2709839"/>
            <a:ext cx="539931" cy="136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B9D7B52-9D27-4063-990E-908C5E42A3E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9519943" y="1733006"/>
            <a:ext cx="1600903" cy="62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07878E6-B75C-4EF4-B1BB-E24910864C2B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7000252" y="4258523"/>
            <a:ext cx="313509" cy="115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5998C77-C3F7-402F-B048-E9AFF842F8B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4500892" y="2435285"/>
            <a:ext cx="410977" cy="153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9C2DFCA-818C-4F90-A165-8960287F9412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4975509" y="872097"/>
            <a:ext cx="532897" cy="140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BDA75E6-AE83-448F-9385-CF907C02E76E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035807" y="5596729"/>
            <a:ext cx="277954" cy="97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C3118A2-B486-43AA-B581-855771005CB1}"/>
              </a:ext>
            </a:extLst>
          </p:cNvPr>
          <p:cNvCxnSpPr>
            <a:cxnSpLocks/>
          </p:cNvCxnSpPr>
          <p:nvPr/>
        </p:nvCxnSpPr>
        <p:spPr>
          <a:xfrm>
            <a:off x="220629" y="718457"/>
            <a:ext cx="746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DFEF90C1-855F-49B5-8E02-4134AA5E5BC8}"/>
              </a:ext>
            </a:extLst>
          </p:cNvPr>
          <p:cNvSpPr/>
          <p:nvPr/>
        </p:nvSpPr>
        <p:spPr>
          <a:xfrm>
            <a:off x="523217" y="2924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0F6F590-2D54-4627-AFF1-1D86685DEAA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572046" y="261257"/>
            <a:ext cx="270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D47B30D-D3A2-4A5B-AB6B-54EEFCEF888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013212" y="4146753"/>
            <a:ext cx="487680" cy="143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47950C76-3E29-41C0-B1D1-3CBB8375D731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3859974" y="5766548"/>
            <a:ext cx="153238" cy="808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2110BE0-A6AF-4510-BF32-3DE33D3FC2B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065509" y="2371645"/>
            <a:ext cx="2384674" cy="24819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BA14081-5D87-4C82-BC2E-75C772BE8C19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7630183" y="2619839"/>
            <a:ext cx="3281657" cy="2443456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C37BC7CA-B90A-474B-A538-1197F6D926EC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1079863" y="2267141"/>
            <a:ext cx="3805646" cy="10450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559987EE-AFC2-47EA-AEBE-B175CFCCB2B8}"/>
              </a:ext>
            </a:extLst>
          </p:cNvPr>
          <p:cNvCxnSpPr>
            <a:cxnSpLocks/>
          </p:cNvCxnSpPr>
          <p:nvPr/>
        </p:nvCxnSpPr>
        <p:spPr>
          <a:xfrm flipH="1">
            <a:off x="220629" y="1071153"/>
            <a:ext cx="7851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D3C3AF24-5591-4392-BB04-4255704B836D}"/>
              </a:ext>
            </a:extLst>
          </p:cNvPr>
          <p:cNvSpPr txBox="1"/>
          <p:nvPr/>
        </p:nvSpPr>
        <p:spPr>
          <a:xfrm>
            <a:off x="1047943" y="197775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Arrêts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E9A6B9-CFF2-4C24-96FC-892F3F7A0C65}"/>
              </a:ext>
            </a:extLst>
          </p:cNvPr>
          <p:cNvSpPr txBox="1"/>
          <p:nvPr/>
        </p:nvSpPr>
        <p:spPr>
          <a:xfrm>
            <a:off x="1047943" y="502765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3F17367-932F-4EB4-8477-5F315C0697EB}"/>
              </a:ext>
            </a:extLst>
          </p:cNvPr>
          <p:cNvSpPr txBox="1"/>
          <p:nvPr/>
        </p:nvSpPr>
        <p:spPr>
          <a:xfrm>
            <a:off x="1047943" y="863126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Métro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4605D30-0407-4274-AF49-1F9DA0CD27B6}"/>
              </a:ext>
            </a:extLst>
          </p:cNvPr>
          <p:cNvSpPr txBox="1"/>
          <p:nvPr/>
        </p:nvSpPr>
        <p:spPr>
          <a:xfrm>
            <a:off x="5428811" y="4477441"/>
            <a:ext cx="16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 minutes à pied (640 m)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B288F75-3C32-4106-9866-6F3D89A3AECA}"/>
              </a:ext>
            </a:extLst>
          </p:cNvPr>
          <p:cNvSpPr txBox="1"/>
          <p:nvPr/>
        </p:nvSpPr>
        <p:spPr>
          <a:xfrm>
            <a:off x="5428106" y="5353382"/>
            <a:ext cx="16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 minutes à pied (960 m)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19E4DA3-2C41-42D9-B6CF-89C1B5B146B8}"/>
              </a:ext>
            </a:extLst>
          </p:cNvPr>
          <p:cNvSpPr/>
          <p:nvPr/>
        </p:nvSpPr>
        <p:spPr>
          <a:xfrm>
            <a:off x="7056858" y="1142458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90063ED-F047-4C52-8E03-E736D2A2A894}"/>
              </a:ext>
            </a:extLst>
          </p:cNvPr>
          <p:cNvSpPr/>
          <p:nvPr/>
        </p:nvSpPr>
        <p:spPr>
          <a:xfrm>
            <a:off x="3392442" y="62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DAF7CED-32DC-4BB8-810F-C704288194E6}"/>
              </a:ext>
            </a:extLst>
          </p:cNvPr>
          <p:cNvSpPr/>
          <p:nvPr/>
        </p:nvSpPr>
        <p:spPr>
          <a:xfrm>
            <a:off x="10342200" y="5341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979CA0BA-78E0-4612-9331-006EE5359748}"/>
              </a:ext>
            </a:extLst>
          </p:cNvPr>
          <p:cNvCxnSpPr>
            <a:cxnSpLocks/>
            <a:stCxn id="73" idx="6"/>
          </p:cNvCxnSpPr>
          <p:nvPr/>
        </p:nvCxnSpPr>
        <p:spPr>
          <a:xfrm flipV="1">
            <a:off x="10522200" y="617348"/>
            <a:ext cx="1051491" cy="675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6E85FC-0683-4C74-A30C-3A46F7D98361}"/>
              </a:ext>
            </a:extLst>
          </p:cNvPr>
          <p:cNvCxnSpPr>
            <a:cxnSpLocks/>
            <a:stCxn id="73" idx="2"/>
            <a:endCxn id="71" idx="6"/>
          </p:cNvCxnSpPr>
          <p:nvPr/>
        </p:nvCxnSpPr>
        <p:spPr>
          <a:xfrm flipH="1">
            <a:off x="7236858" y="624103"/>
            <a:ext cx="3105342" cy="60835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D5C612C-2131-48A6-8415-6DAABE484CF9}"/>
              </a:ext>
            </a:extLst>
          </p:cNvPr>
          <p:cNvCxnSpPr>
            <a:cxnSpLocks/>
            <a:stCxn id="71" idx="2"/>
            <a:endCxn id="72" idx="6"/>
          </p:cNvCxnSpPr>
          <p:nvPr/>
        </p:nvCxnSpPr>
        <p:spPr>
          <a:xfrm flipH="1" flipV="1">
            <a:off x="3572442" y="718457"/>
            <a:ext cx="3484416" cy="51400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67D4B7A7-7592-4763-B960-B90357BCFE23}"/>
              </a:ext>
            </a:extLst>
          </p:cNvPr>
          <p:cNvCxnSpPr>
            <a:cxnSpLocks/>
            <a:stCxn id="72" idx="2"/>
          </p:cNvCxnSpPr>
          <p:nvPr/>
        </p:nvCxnSpPr>
        <p:spPr>
          <a:xfrm flipH="1" flipV="1">
            <a:off x="2369718" y="197775"/>
            <a:ext cx="1022724" cy="52068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CA5CBC2-524D-485B-9D2A-183B95402E31}"/>
              </a:ext>
            </a:extLst>
          </p:cNvPr>
          <p:cNvSpPr txBox="1"/>
          <p:nvPr/>
        </p:nvSpPr>
        <p:spPr>
          <a:xfrm>
            <a:off x="204287" y="2823250"/>
            <a:ext cx="25538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Arial" panose="020B0604020202020204" pitchFamily="34" charset="0"/>
              </a:rPr>
              <a:t> </a:t>
            </a:r>
          </a:p>
          <a:p>
            <a:pPr algn="ctr"/>
            <a:endParaRPr lang="en-US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Temps </a:t>
            </a:r>
            <a:r>
              <a:rPr lang="en-US" dirty="0" err="1">
                <a:effectLst/>
                <a:latin typeface="Arial" panose="020B0604020202020204" pitchFamily="34" charset="0"/>
              </a:rPr>
              <a:t>d’attente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moyen</a:t>
            </a:r>
            <a:r>
              <a:rPr lang="en-US" dirty="0">
                <a:effectLst/>
                <a:latin typeface="Arial" panose="020B0604020202020204" pitchFamily="34" charset="0"/>
              </a:rPr>
              <a:t> =</a:t>
            </a:r>
          </a:p>
          <a:p>
            <a:pPr algn="ctr"/>
            <a:endParaRPr lang="en-US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</a:rPr>
              <a:t>0,5 * x (60 / </a:t>
            </a:r>
            <a:r>
              <a:rPr lang="en-US" dirty="0" err="1">
                <a:latin typeface="Arial" panose="020B0604020202020204" pitchFamily="34" charset="0"/>
              </a:rPr>
              <a:t>nb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d’arrêts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durant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l’heure</a:t>
            </a:r>
            <a:r>
              <a:rPr lang="en-US" dirty="0">
                <a:latin typeface="Arial" panose="020B0604020202020204" pitchFamily="34" charset="0"/>
              </a:rPr>
              <a:t> de pointe)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CC4DE89-0B5E-4900-9765-97332647E05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039149" y="2435285"/>
            <a:ext cx="888810" cy="80382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59689C7-AA2E-42C8-BD63-5DA6685EFB09}"/>
              </a:ext>
            </a:extLst>
          </p:cNvPr>
          <p:cNvCxnSpPr>
            <a:cxnSpLocks/>
          </p:cNvCxnSpPr>
          <p:nvPr/>
        </p:nvCxnSpPr>
        <p:spPr>
          <a:xfrm flipV="1">
            <a:off x="2631085" y="2461612"/>
            <a:ext cx="2224735" cy="999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2E8F4AAC-7F45-466A-B10E-CD4B83BAC6A7}"/>
              </a:ext>
            </a:extLst>
          </p:cNvPr>
          <p:cNvSpPr txBox="1"/>
          <p:nvPr/>
        </p:nvSpPr>
        <p:spPr>
          <a:xfrm>
            <a:off x="0" y="5900190"/>
            <a:ext cx="3085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Sens le plus frequent</a:t>
            </a:r>
          </a:p>
          <a:p>
            <a:r>
              <a:rPr lang="en-US" dirty="0">
                <a:latin typeface="Times New Roman" panose="02020603050405020304" pitchFamily="18" charset="0"/>
              </a:rPr>
              <a:t>Exception train : 2 </a:t>
            </a:r>
            <a:r>
              <a:rPr lang="en-US" dirty="0" err="1">
                <a:latin typeface="Times New Roman" panose="02020603050405020304" pitchFamily="18" charset="0"/>
              </a:rPr>
              <a:t>sens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F092AEA-ED3E-44AA-9ADF-C9DFD10C1D30}"/>
              </a:ext>
            </a:extLst>
          </p:cNvPr>
          <p:cNvSpPr txBox="1"/>
          <p:nvPr/>
        </p:nvSpPr>
        <p:spPr>
          <a:xfrm>
            <a:off x="-12065" y="5062130"/>
            <a:ext cx="417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 err="1">
                <a:effectLst/>
                <a:latin typeface="Times New Roman" panose="02020603050405020304" pitchFamily="18" charset="0"/>
              </a:rPr>
              <a:t>Fréquence</a:t>
            </a:r>
            <a:r>
              <a:rPr lang="en-US" sz="1600" i="1" dirty="0">
                <a:effectLst/>
                <a:latin typeface="Times New Roman" panose="02020603050405020304" pitchFamily="18" charset="0"/>
              </a:rPr>
              <a:t> de 10 minutes (6 bus par </a:t>
            </a:r>
            <a:r>
              <a:rPr lang="en-US" sz="1600" i="1" dirty="0" err="1">
                <a:effectLst/>
                <a:latin typeface="Times New Roman" panose="02020603050405020304" pitchFamily="18" charset="0"/>
              </a:rPr>
              <a:t>heure</a:t>
            </a:r>
            <a:r>
              <a:rPr lang="en-US" sz="1600" i="1" dirty="0">
                <a:effectLst/>
                <a:latin typeface="Times New Roman" panose="02020603050405020304" pitchFamily="18" charset="0"/>
              </a:rPr>
              <a:t>) : temps </a:t>
            </a:r>
            <a:r>
              <a:rPr lang="en-US" sz="1600" i="1" dirty="0" err="1">
                <a:effectLst/>
                <a:latin typeface="Times New Roman" panose="02020603050405020304" pitchFamily="18" charset="0"/>
              </a:rPr>
              <a:t>d’attente</a:t>
            </a:r>
            <a:r>
              <a:rPr lang="en-US" sz="1600" i="1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</a:rPr>
              <a:t>moyen</a:t>
            </a:r>
            <a:r>
              <a:rPr lang="en-US" sz="1600" i="1" dirty="0">
                <a:effectLst/>
                <a:latin typeface="Times New Roman" panose="02020603050405020304" pitchFamily="18" charset="0"/>
              </a:rPr>
              <a:t> de 5 minutes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404911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llipse 67">
            <a:extLst>
              <a:ext uri="{FF2B5EF4-FFF2-40B4-BE49-F238E27FC236}">
                <a16:creationId xmlns:a16="http://schemas.microsoft.com/office/drawing/2014/main" id="{D3955070-C639-43DA-9216-F277EFB662DE}"/>
              </a:ext>
            </a:extLst>
          </p:cNvPr>
          <p:cNvSpPr/>
          <p:nvPr/>
        </p:nvSpPr>
        <p:spPr>
          <a:xfrm>
            <a:off x="3395999" y="694181"/>
            <a:ext cx="5400000" cy="540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EA0E55D-7110-4798-91AA-5B27C51B4832}"/>
              </a:ext>
            </a:extLst>
          </p:cNvPr>
          <p:cNvSpPr/>
          <p:nvPr/>
        </p:nvSpPr>
        <p:spPr>
          <a:xfrm>
            <a:off x="4296018" y="1594181"/>
            <a:ext cx="3600000" cy="360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2E2949-C6F5-40E2-B9F9-F0C4420D41F3}"/>
              </a:ext>
            </a:extLst>
          </p:cNvPr>
          <p:cNvSpPr/>
          <p:nvPr/>
        </p:nvSpPr>
        <p:spPr>
          <a:xfrm>
            <a:off x="0" y="0"/>
            <a:ext cx="2153931" cy="14282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outon d’action : accuei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3B0C64A-EC3B-40A5-AEA3-BAF7539DC7EB}"/>
              </a:ext>
            </a:extLst>
          </p:cNvPr>
          <p:cNvSpPr/>
          <p:nvPr/>
        </p:nvSpPr>
        <p:spPr>
          <a:xfrm>
            <a:off x="5843451" y="3163388"/>
            <a:ext cx="505097" cy="531223"/>
          </a:xfrm>
          <a:prstGeom prst="actionButtonHom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125D749-0B2A-4B5F-9EF2-F328CAD7351E}"/>
              </a:ext>
            </a:extLst>
          </p:cNvPr>
          <p:cNvSpPr/>
          <p:nvPr/>
        </p:nvSpPr>
        <p:spPr>
          <a:xfrm>
            <a:off x="4885509" y="228164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CA53E4A-8C47-453A-841F-56A766BE2B4A}"/>
              </a:ext>
            </a:extLst>
          </p:cNvPr>
          <p:cNvSpPr/>
          <p:nvPr/>
        </p:nvSpPr>
        <p:spPr>
          <a:xfrm>
            <a:off x="4410892" y="396675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6316090-3593-4A62-B671-825A3A7D1BD0}"/>
              </a:ext>
            </a:extLst>
          </p:cNvPr>
          <p:cNvSpPr/>
          <p:nvPr/>
        </p:nvSpPr>
        <p:spPr>
          <a:xfrm>
            <a:off x="3923212" y="558654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350923-C18B-49BF-AF10-DE43526C9B04}"/>
              </a:ext>
            </a:extLst>
          </p:cNvPr>
          <p:cNvSpPr/>
          <p:nvPr/>
        </p:nvSpPr>
        <p:spPr>
          <a:xfrm>
            <a:off x="5482046" y="71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86AEB63-BDB2-4812-9049-52B7FF8636C5}"/>
              </a:ext>
            </a:extLst>
          </p:cNvPr>
          <p:cNvSpPr/>
          <p:nvPr/>
        </p:nvSpPr>
        <p:spPr>
          <a:xfrm>
            <a:off x="7450183" y="252983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EE8185D-CC42-4AF8-821D-28FCF18B7CF5}"/>
              </a:ext>
            </a:extLst>
          </p:cNvPr>
          <p:cNvSpPr/>
          <p:nvPr/>
        </p:nvSpPr>
        <p:spPr>
          <a:xfrm>
            <a:off x="9339943" y="226858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E5192F-2202-4EEB-9CED-9F300096330D}"/>
              </a:ext>
            </a:extLst>
          </p:cNvPr>
          <p:cNvSpPr/>
          <p:nvPr/>
        </p:nvSpPr>
        <p:spPr>
          <a:xfrm>
            <a:off x="6910252" y="4078523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DB275A7-D5D8-438D-B352-8C37BAD71815}"/>
              </a:ext>
            </a:extLst>
          </p:cNvPr>
          <p:cNvSpPr/>
          <p:nvPr/>
        </p:nvSpPr>
        <p:spPr>
          <a:xfrm>
            <a:off x="7223761" y="54167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7D9E59F-5B82-435B-9160-84F27ADE1195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7630183" y="2358581"/>
            <a:ext cx="1709760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2BEF975-3CA2-4F2B-A7F4-0CE252205CF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7000252" y="2709839"/>
            <a:ext cx="539931" cy="136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B9D7B52-9D27-4063-990E-908C5E42A3E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9519943" y="1733006"/>
            <a:ext cx="1600903" cy="62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07878E6-B75C-4EF4-B1BB-E24910864C2B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7000252" y="4258523"/>
            <a:ext cx="313509" cy="115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5998C77-C3F7-402F-B048-E9AFF842F8B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4500892" y="2435285"/>
            <a:ext cx="410977" cy="153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9C2DFCA-818C-4F90-A165-8960287F9412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4975509" y="872097"/>
            <a:ext cx="532897" cy="140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BDA75E6-AE83-448F-9385-CF907C02E76E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035807" y="5596729"/>
            <a:ext cx="277954" cy="97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C3118A2-B486-43AA-B581-855771005CB1}"/>
              </a:ext>
            </a:extLst>
          </p:cNvPr>
          <p:cNvCxnSpPr>
            <a:cxnSpLocks/>
          </p:cNvCxnSpPr>
          <p:nvPr/>
        </p:nvCxnSpPr>
        <p:spPr>
          <a:xfrm>
            <a:off x="220629" y="718457"/>
            <a:ext cx="746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DFEF90C1-855F-49B5-8E02-4134AA5E5BC8}"/>
              </a:ext>
            </a:extLst>
          </p:cNvPr>
          <p:cNvSpPr/>
          <p:nvPr/>
        </p:nvSpPr>
        <p:spPr>
          <a:xfrm>
            <a:off x="523217" y="2924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0F6F590-2D54-4627-AFF1-1D86685DEAA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572046" y="261257"/>
            <a:ext cx="270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D47B30D-D3A2-4A5B-AB6B-54EEFCEF888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013212" y="4146753"/>
            <a:ext cx="487680" cy="143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47950C76-3E29-41C0-B1D1-3CBB8375D731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3859974" y="5766548"/>
            <a:ext cx="153238" cy="808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2110BE0-A6AF-4510-BF32-3DE33D3FC2B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065509" y="2371645"/>
            <a:ext cx="2384674" cy="24819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BA14081-5D87-4C82-BC2E-75C772BE8C19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7630183" y="2619839"/>
            <a:ext cx="3281657" cy="2443456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C37BC7CA-B90A-474B-A538-1197F6D926EC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1079863" y="2267141"/>
            <a:ext cx="3805646" cy="10450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559987EE-AFC2-47EA-AEBE-B175CFCCB2B8}"/>
              </a:ext>
            </a:extLst>
          </p:cNvPr>
          <p:cNvCxnSpPr>
            <a:cxnSpLocks/>
          </p:cNvCxnSpPr>
          <p:nvPr/>
        </p:nvCxnSpPr>
        <p:spPr>
          <a:xfrm flipH="1">
            <a:off x="220629" y="1071153"/>
            <a:ext cx="7851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D3C3AF24-5591-4392-BB04-4255704B836D}"/>
              </a:ext>
            </a:extLst>
          </p:cNvPr>
          <p:cNvSpPr txBox="1"/>
          <p:nvPr/>
        </p:nvSpPr>
        <p:spPr>
          <a:xfrm>
            <a:off x="1047943" y="197775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Arrêts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E9A6B9-CFF2-4C24-96FC-892F3F7A0C65}"/>
              </a:ext>
            </a:extLst>
          </p:cNvPr>
          <p:cNvSpPr txBox="1"/>
          <p:nvPr/>
        </p:nvSpPr>
        <p:spPr>
          <a:xfrm>
            <a:off x="1047943" y="502765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3F17367-932F-4EB4-8477-5F315C0697EB}"/>
              </a:ext>
            </a:extLst>
          </p:cNvPr>
          <p:cNvSpPr txBox="1"/>
          <p:nvPr/>
        </p:nvSpPr>
        <p:spPr>
          <a:xfrm>
            <a:off x="1047943" y="863126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Métro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4605D30-0407-4274-AF49-1F9DA0CD27B6}"/>
              </a:ext>
            </a:extLst>
          </p:cNvPr>
          <p:cNvSpPr txBox="1"/>
          <p:nvPr/>
        </p:nvSpPr>
        <p:spPr>
          <a:xfrm>
            <a:off x="5428811" y="4477441"/>
            <a:ext cx="16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 minutes à pied (640 m)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B288F75-3C32-4106-9866-6F3D89A3AECA}"/>
              </a:ext>
            </a:extLst>
          </p:cNvPr>
          <p:cNvSpPr txBox="1"/>
          <p:nvPr/>
        </p:nvSpPr>
        <p:spPr>
          <a:xfrm>
            <a:off x="5428106" y="5353382"/>
            <a:ext cx="16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 minutes à pied (960 m)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19E4DA3-2C41-42D9-B6CF-89C1B5B146B8}"/>
              </a:ext>
            </a:extLst>
          </p:cNvPr>
          <p:cNvSpPr/>
          <p:nvPr/>
        </p:nvSpPr>
        <p:spPr>
          <a:xfrm>
            <a:off x="7056858" y="1142458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90063ED-F047-4C52-8E03-E736D2A2A894}"/>
              </a:ext>
            </a:extLst>
          </p:cNvPr>
          <p:cNvSpPr/>
          <p:nvPr/>
        </p:nvSpPr>
        <p:spPr>
          <a:xfrm>
            <a:off x="3392442" y="62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DAF7CED-32DC-4BB8-810F-C704288194E6}"/>
              </a:ext>
            </a:extLst>
          </p:cNvPr>
          <p:cNvSpPr/>
          <p:nvPr/>
        </p:nvSpPr>
        <p:spPr>
          <a:xfrm>
            <a:off x="10342200" y="5341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979CA0BA-78E0-4612-9331-006EE5359748}"/>
              </a:ext>
            </a:extLst>
          </p:cNvPr>
          <p:cNvCxnSpPr>
            <a:cxnSpLocks/>
            <a:stCxn id="73" idx="6"/>
          </p:cNvCxnSpPr>
          <p:nvPr/>
        </p:nvCxnSpPr>
        <p:spPr>
          <a:xfrm flipV="1">
            <a:off x="10522200" y="617348"/>
            <a:ext cx="1051491" cy="675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6E85FC-0683-4C74-A30C-3A46F7D98361}"/>
              </a:ext>
            </a:extLst>
          </p:cNvPr>
          <p:cNvCxnSpPr>
            <a:cxnSpLocks/>
            <a:stCxn id="73" idx="2"/>
            <a:endCxn id="71" idx="6"/>
          </p:cNvCxnSpPr>
          <p:nvPr/>
        </p:nvCxnSpPr>
        <p:spPr>
          <a:xfrm flipH="1">
            <a:off x="7236858" y="624103"/>
            <a:ext cx="3105342" cy="60835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D5C612C-2131-48A6-8415-6DAABE484CF9}"/>
              </a:ext>
            </a:extLst>
          </p:cNvPr>
          <p:cNvCxnSpPr>
            <a:cxnSpLocks/>
            <a:stCxn id="71" idx="2"/>
            <a:endCxn id="72" idx="6"/>
          </p:cNvCxnSpPr>
          <p:nvPr/>
        </p:nvCxnSpPr>
        <p:spPr>
          <a:xfrm flipH="1" flipV="1">
            <a:off x="3572442" y="718457"/>
            <a:ext cx="3484416" cy="51400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67D4B7A7-7592-4763-B960-B90357BCFE23}"/>
              </a:ext>
            </a:extLst>
          </p:cNvPr>
          <p:cNvCxnSpPr>
            <a:cxnSpLocks/>
            <a:stCxn id="72" idx="2"/>
          </p:cNvCxnSpPr>
          <p:nvPr/>
        </p:nvCxnSpPr>
        <p:spPr>
          <a:xfrm flipH="1" flipV="1">
            <a:off x="2369718" y="197775"/>
            <a:ext cx="1022724" cy="52068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CA5CBC2-524D-485B-9D2A-183B95402E31}"/>
              </a:ext>
            </a:extLst>
          </p:cNvPr>
          <p:cNvSpPr txBox="1"/>
          <p:nvPr/>
        </p:nvSpPr>
        <p:spPr>
          <a:xfrm>
            <a:off x="204287" y="2823250"/>
            <a:ext cx="25538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Arial" panose="020B0604020202020204" pitchFamily="34" charset="0"/>
              </a:rPr>
              <a:t>Temps </a:t>
            </a:r>
            <a:r>
              <a:rPr lang="en-US" b="1" dirty="0" err="1">
                <a:effectLst/>
                <a:latin typeface="Arial" panose="020B0604020202020204" pitchFamily="34" charset="0"/>
              </a:rPr>
              <a:t>d’accès</a:t>
            </a:r>
            <a:r>
              <a:rPr lang="en-US" b="1" dirty="0">
                <a:effectLst/>
                <a:latin typeface="Arial" panose="020B0604020202020204" pitchFamily="34" charset="0"/>
              </a:rPr>
              <a:t> total =</a:t>
            </a:r>
          </a:p>
          <a:p>
            <a:pPr algn="ctr"/>
            <a:endParaRPr lang="en-US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Temps </a:t>
            </a:r>
            <a:r>
              <a:rPr lang="en-US" dirty="0" err="1">
                <a:effectLst/>
                <a:latin typeface="Arial" panose="020B0604020202020204" pitchFamily="34" charset="0"/>
              </a:rPr>
              <a:t>d’attente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moyen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</a:rPr>
              <a:t>+</a:t>
            </a:r>
          </a:p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Temps de </a:t>
            </a:r>
            <a:r>
              <a:rPr lang="en-US" dirty="0" err="1">
                <a:effectLst/>
                <a:latin typeface="Arial" panose="020B0604020202020204" pitchFamily="34" charset="0"/>
              </a:rPr>
              <a:t>marche</a:t>
            </a:r>
            <a:r>
              <a:rPr lang="en-US" dirty="0">
                <a:effectLst/>
                <a:latin typeface="Arial" panose="020B0604020202020204" pitchFamily="34" charset="0"/>
              </a:rPr>
              <a:t> =</a:t>
            </a:r>
          </a:p>
          <a:p>
            <a:pPr algn="ctr"/>
            <a:endParaRPr lang="en-US" dirty="0">
              <a:latin typeface="Arial" panose="020B0604020202020204" pitchFamily="34" charset="0"/>
            </a:endParaRPr>
          </a:p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5 + 6 = 11 minutes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0F580B-52EA-46FA-AC76-E82A8B5DCB4E}"/>
              </a:ext>
            </a:extLst>
          </p:cNvPr>
          <p:cNvCxnSpPr>
            <a:cxnSpLocks/>
          </p:cNvCxnSpPr>
          <p:nvPr/>
        </p:nvCxnSpPr>
        <p:spPr>
          <a:xfrm flipV="1">
            <a:off x="2510647" y="2868003"/>
            <a:ext cx="2931220" cy="1217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CC4DE89-0B5E-4900-9765-97332647E05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039149" y="2435285"/>
            <a:ext cx="888810" cy="80382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59689C7-AA2E-42C8-BD63-5DA6685EFB09}"/>
              </a:ext>
            </a:extLst>
          </p:cNvPr>
          <p:cNvCxnSpPr>
            <a:cxnSpLocks/>
          </p:cNvCxnSpPr>
          <p:nvPr/>
        </p:nvCxnSpPr>
        <p:spPr>
          <a:xfrm flipV="1">
            <a:off x="2631085" y="2461612"/>
            <a:ext cx="2224735" cy="999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82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llipse 67">
            <a:extLst>
              <a:ext uri="{FF2B5EF4-FFF2-40B4-BE49-F238E27FC236}">
                <a16:creationId xmlns:a16="http://schemas.microsoft.com/office/drawing/2014/main" id="{D3955070-C639-43DA-9216-F277EFB662DE}"/>
              </a:ext>
            </a:extLst>
          </p:cNvPr>
          <p:cNvSpPr/>
          <p:nvPr/>
        </p:nvSpPr>
        <p:spPr>
          <a:xfrm>
            <a:off x="3395999" y="694181"/>
            <a:ext cx="5400000" cy="540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EA0E55D-7110-4798-91AA-5B27C51B4832}"/>
              </a:ext>
            </a:extLst>
          </p:cNvPr>
          <p:cNvSpPr/>
          <p:nvPr/>
        </p:nvSpPr>
        <p:spPr>
          <a:xfrm>
            <a:off x="4296018" y="1594181"/>
            <a:ext cx="3600000" cy="360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2E2949-C6F5-40E2-B9F9-F0C4420D41F3}"/>
              </a:ext>
            </a:extLst>
          </p:cNvPr>
          <p:cNvSpPr/>
          <p:nvPr/>
        </p:nvSpPr>
        <p:spPr>
          <a:xfrm>
            <a:off x="0" y="0"/>
            <a:ext cx="2153931" cy="14282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outon d’action : accuei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3B0C64A-EC3B-40A5-AEA3-BAF7539DC7EB}"/>
              </a:ext>
            </a:extLst>
          </p:cNvPr>
          <p:cNvSpPr/>
          <p:nvPr/>
        </p:nvSpPr>
        <p:spPr>
          <a:xfrm>
            <a:off x="5843451" y="3163388"/>
            <a:ext cx="505097" cy="531223"/>
          </a:xfrm>
          <a:prstGeom prst="actionButtonHom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125D749-0B2A-4B5F-9EF2-F328CAD7351E}"/>
              </a:ext>
            </a:extLst>
          </p:cNvPr>
          <p:cNvSpPr/>
          <p:nvPr/>
        </p:nvSpPr>
        <p:spPr>
          <a:xfrm>
            <a:off x="4885509" y="228164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CA53E4A-8C47-453A-841F-56A766BE2B4A}"/>
              </a:ext>
            </a:extLst>
          </p:cNvPr>
          <p:cNvSpPr/>
          <p:nvPr/>
        </p:nvSpPr>
        <p:spPr>
          <a:xfrm>
            <a:off x="4410892" y="396675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6316090-3593-4A62-B671-825A3A7D1BD0}"/>
              </a:ext>
            </a:extLst>
          </p:cNvPr>
          <p:cNvSpPr/>
          <p:nvPr/>
        </p:nvSpPr>
        <p:spPr>
          <a:xfrm>
            <a:off x="3923212" y="558654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350923-C18B-49BF-AF10-DE43526C9B04}"/>
              </a:ext>
            </a:extLst>
          </p:cNvPr>
          <p:cNvSpPr/>
          <p:nvPr/>
        </p:nvSpPr>
        <p:spPr>
          <a:xfrm>
            <a:off x="5482046" y="71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86AEB63-BDB2-4812-9049-52B7FF8636C5}"/>
              </a:ext>
            </a:extLst>
          </p:cNvPr>
          <p:cNvSpPr/>
          <p:nvPr/>
        </p:nvSpPr>
        <p:spPr>
          <a:xfrm>
            <a:off x="7450183" y="252983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EE8185D-CC42-4AF8-821D-28FCF18B7CF5}"/>
              </a:ext>
            </a:extLst>
          </p:cNvPr>
          <p:cNvSpPr/>
          <p:nvPr/>
        </p:nvSpPr>
        <p:spPr>
          <a:xfrm>
            <a:off x="9339943" y="226858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E5192F-2202-4EEB-9CED-9F300096330D}"/>
              </a:ext>
            </a:extLst>
          </p:cNvPr>
          <p:cNvSpPr/>
          <p:nvPr/>
        </p:nvSpPr>
        <p:spPr>
          <a:xfrm>
            <a:off x="6910252" y="4078523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DB275A7-D5D8-438D-B352-8C37BAD71815}"/>
              </a:ext>
            </a:extLst>
          </p:cNvPr>
          <p:cNvSpPr/>
          <p:nvPr/>
        </p:nvSpPr>
        <p:spPr>
          <a:xfrm>
            <a:off x="7223761" y="54167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7D9E59F-5B82-435B-9160-84F27ADE1195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7630183" y="2358581"/>
            <a:ext cx="1709760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2BEF975-3CA2-4F2B-A7F4-0CE252205CF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7000252" y="2709839"/>
            <a:ext cx="539931" cy="136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B9D7B52-9D27-4063-990E-908C5E42A3E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9519943" y="1733006"/>
            <a:ext cx="1600903" cy="62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07878E6-B75C-4EF4-B1BB-E24910864C2B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7000252" y="4258523"/>
            <a:ext cx="313509" cy="115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5998C77-C3F7-402F-B048-E9AFF842F8B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4500892" y="2435285"/>
            <a:ext cx="410977" cy="153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9C2DFCA-818C-4F90-A165-8960287F9412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4975509" y="872097"/>
            <a:ext cx="532897" cy="140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BDA75E6-AE83-448F-9385-CF907C02E76E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035807" y="5596729"/>
            <a:ext cx="277954" cy="97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C3118A2-B486-43AA-B581-855771005CB1}"/>
              </a:ext>
            </a:extLst>
          </p:cNvPr>
          <p:cNvCxnSpPr>
            <a:cxnSpLocks/>
          </p:cNvCxnSpPr>
          <p:nvPr/>
        </p:nvCxnSpPr>
        <p:spPr>
          <a:xfrm>
            <a:off x="220629" y="718457"/>
            <a:ext cx="746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DFEF90C1-855F-49B5-8E02-4134AA5E5BC8}"/>
              </a:ext>
            </a:extLst>
          </p:cNvPr>
          <p:cNvSpPr/>
          <p:nvPr/>
        </p:nvSpPr>
        <p:spPr>
          <a:xfrm>
            <a:off x="523217" y="2924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0F6F590-2D54-4627-AFF1-1D86685DEAA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572046" y="261257"/>
            <a:ext cx="270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D47B30D-D3A2-4A5B-AB6B-54EEFCEF888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013212" y="4146753"/>
            <a:ext cx="487680" cy="143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47950C76-3E29-41C0-B1D1-3CBB8375D731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3859974" y="5766548"/>
            <a:ext cx="153238" cy="808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2110BE0-A6AF-4510-BF32-3DE33D3FC2B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065509" y="2371645"/>
            <a:ext cx="2384674" cy="24819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BA14081-5D87-4C82-BC2E-75C772BE8C19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7630183" y="2619839"/>
            <a:ext cx="3281657" cy="2443456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C37BC7CA-B90A-474B-A538-1197F6D926EC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1079863" y="2267141"/>
            <a:ext cx="3805646" cy="10450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559987EE-AFC2-47EA-AEBE-B175CFCCB2B8}"/>
              </a:ext>
            </a:extLst>
          </p:cNvPr>
          <p:cNvCxnSpPr>
            <a:cxnSpLocks/>
          </p:cNvCxnSpPr>
          <p:nvPr/>
        </p:nvCxnSpPr>
        <p:spPr>
          <a:xfrm flipH="1">
            <a:off x="220629" y="1071153"/>
            <a:ext cx="7851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D3C3AF24-5591-4392-BB04-4255704B836D}"/>
              </a:ext>
            </a:extLst>
          </p:cNvPr>
          <p:cNvSpPr txBox="1"/>
          <p:nvPr/>
        </p:nvSpPr>
        <p:spPr>
          <a:xfrm>
            <a:off x="1047943" y="197775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Arrêts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E9A6B9-CFF2-4C24-96FC-892F3F7A0C65}"/>
              </a:ext>
            </a:extLst>
          </p:cNvPr>
          <p:cNvSpPr txBox="1"/>
          <p:nvPr/>
        </p:nvSpPr>
        <p:spPr>
          <a:xfrm>
            <a:off x="1047943" y="502765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3F17367-932F-4EB4-8477-5F315C0697EB}"/>
              </a:ext>
            </a:extLst>
          </p:cNvPr>
          <p:cNvSpPr txBox="1"/>
          <p:nvPr/>
        </p:nvSpPr>
        <p:spPr>
          <a:xfrm>
            <a:off x="1047943" y="863126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Métro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4605D30-0407-4274-AF49-1F9DA0CD27B6}"/>
              </a:ext>
            </a:extLst>
          </p:cNvPr>
          <p:cNvSpPr txBox="1"/>
          <p:nvPr/>
        </p:nvSpPr>
        <p:spPr>
          <a:xfrm>
            <a:off x="5428811" y="4477441"/>
            <a:ext cx="16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 minutes à pied (640 m)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B288F75-3C32-4106-9866-6F3D89A3AECA}"/>
              </a:ext>
            </a:extLst>
          </p:cNvPr>
          <p:cNvSpPr txBox="1"/>
          <p:nvPr/>
        </p:nvSpPr>
        <p:spPr>
          <a:xfrm>
            <a:off x="5428106" y="5353382"/>
            <a:ext cx="16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 minutes à pied (960 m)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19E4DA3-2C41-42D9-B6CF-89C1B5B146B8}"/>
              </a:ext>
            </a:extLst>
          </p:cNvPr>
          <p:cNvSpPr/>
          <p:nvPr/>
        </p:nvSpPr>
        <p:spPr>
          <a:xfrm>
            <a:off x="7056858" y="1142458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90063ED-F047-4C52-8E03-E736D2A2A894}"/>
              </a:ext>
            </a:extLst>
          </p:cNvPr>
          <p:cNvSpPr/>
          <p:nvPr/>
        </p:nvSpPr>
        <p:spPr>
          <a:xfrm>
            <a:off x="3392442" y="62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DAF7CED-32DC-4BB8-810F-C704288194E6}"/>
              </a:ext>
            </a:extLst>
          </p:cNvPr>
          <p:cNvSpPr/>
          <p:nvPr/>
        </p:nvSpPr>
        <p:spPr>
          <a:xfrm>
            <a:off x="10342200" y="5341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979CA0BA-78E0-4612-9331-006EE5359748}"/>
              </a:ext>
            </a:extLst>
          </p:cNvPr>
          <p:cNvCxnSpPr>
            <a:cxnSpLocks/>
            <a:stCxn id="73" idx="6"/>
          </p:cNvCxnSpPr>
          <p:nvPr/>
        </p:nvCxnSpPr>
        <p:spPr>
          <a:xfrm flipV="1">
            <a:off x="10522200" y="617348"/>
            <a:ext cx="1051491" cy="675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6E85FC-0683-4C74-A30C-3A46F7D98361}"/>
              </a:ext>
            </a:extLst>
          </p:cNvPr>
          <p:cNvCxnSpPr>
            <a:cxnSpLocks/>
            <a:stCxn id="73" idx="2"/>
            <a:endCxn id="71" idx="6"/>
          </p:cNvCxnSpPr>
          <p:nvPr/>
        </p:nvCxnSpPr>
        <p:spPr>
          <a:xfrm flipH="1">
            <a:off x="7236858" y="624103"/>
            <a:ext cx="3105342" cy="60835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D5C612C-2131-48A6-8415-6DAABE484CF9}"/>
              </a:ext>
            </a:extLst>
          </p:cNvPr>
          <p:cNvCxnSpPr>
            <a:cxnSpLocks/>
            <a:stCxn id="71" idx="2"/>
            <a:endCxn id="72" idx="6"/>
          </p:cNvCxnSpPr>
          <p:nvPr/>
        </p:nvCxnSpPr>
        <p:spPr>
          <a:xfrm flipH="1" flipV="1">
            <a:off x="3572442" y="718457"/>
            <a:ext cx="3484416" cy="51400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67D4B7A7-7592-4763-B960-B90357BCFE23}"/>
              </a:ext>
            </a:extLst>
          </p:cNvPr>
          <p:cNvCxnSpPr>
            <a:cxnSpLocks/>
            <a:stCxn id="72" idx="2"/>
          </p:cNvCxnSpPr>
          <p:nvPr/>
        </p:nvCxnSpPr>
        <p:spPr>
          <a:xfrm flipH="1" flipV="1">
            <a:off x="2369718" y="197775"/>
            <a:ext cx="1022724" cy="52068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CA5CBC2-524D-485B-9D2A-183B95402E31}"/>
              </a:ext>
            </a:extLst>
          </p:cNvPr>
          <p:cNvSpPr txBox="1"/>
          <p:nvPr/>
        </p:nvSpPr>
        <p:spPr>
          <a:xfrm>
            <a:off x="204287" y="2823250"/>
            <a:ext cx="2553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Bus : 11 minutes</a:t>
            </a:r>
          </a:p>
          <a:p>
            <a:pPr algn="ctr"/>
            <a:r>
              <a:rPr lang="en-US" dirty="0" err="1">
                <a:latin typeface="Arial" panose="020B0604020202020204" pitchFamily="34" charset="0"/>
              </a:rPr>
              <a:t>Métro</a:t>
            </a:r>
            <a:r>
              <a:rPr lang="en-US" dirty="0">
                <a:latin typeface="Arial" panose="020B0604020202020204" pitchFamily="34" charset="0"/>
              </a:rPr>
              <a:t> : 8 minutes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59689C7-AA2E-42C8-BD63-5DA6685EFB09}"/>
              </a:ext>
            </a:extLst>
          </p:cNvPr>
          <p:cNvCxnSpPr>
            <a:cxnSpLocks/>
          </p:cNvCxnSpPr>
          <p:nvPr/>
        </p:nvCxnSpPr>
        <p:spPr>
          <a:xfrm flipV="1">
            <a:off x="2473234" y="2461613"/>
            <a:ext cx="2382586" cy="638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D79F00C-C5B6-4023-8580-C17ACEE3185B}"/>
              </a:ext>
            </a:extLst>
          </p:cNvPr>
          <p:cNvCxnSpPr>
            <a:cxnSpLocks/>
          </p:cNvCxnSpPr>
          <p:nvPr/>
        </p:nvCxnSpPr>
        <p:spPr>
          <a:xfrm flipH="1">
            <a:off x="7183782" y="567107"/>
            <a:ext cx="446401" cy="504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0CDDF69B-F1FF-4BF7-B128-B54512AFAE0E}"/>
              </a:ext>
            </a:extLst>
          </p:cNvPr>
          <p:cNvCxnSpPr>
            <a:cxnSpLocks/>
          </p:cNvCxnSpPr>
          <p:nvPr/>
        </p:nvCxnSpPr>
        <p:spPr>
          <a:xfrm flipH="1" flipV="1">
            <a:off x="7183782" y="4238162"/>
            <a:ext cx="1612217" cy="1178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FE429CC2-4DDE-45F7-9AB2-31FFD1EDA225}"/>
              </a:ext>
            </a:extLst>
          </p:cNvPr>
          <p:cNvSpPr txBox="1"/>
          <p:nvPr/>
        </p:nvSpPr>
        <p:spPr>
          <a:xfrm>
            <a:off x="7968324" y="5463410"/>
            <a:ext cx="2553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Bus : 18 minutes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0312FB3-935B-4D75-AAB2-AD2ED24647C9}"/>
              </a:ext>
            </a:extLst>
          </p:cNvPr>
          <p:cNvSpPr txBox="1"/>
          <p:nvPr/>
        </p:nvSpPr>
        <p:spPr>
          <a:xfrm>
            <a:off x="6432316" y="164176"/>
            <a:ext cx="2553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</a:rPr>
              <a:t>Métro</a:t>
            </a:r>
            <a:r>
              <a:rPr lang="en-US" dirty="0">
                <a:latin typeface="Arial" panose="020B0604020202020204" pitchFamily="34" charset="0"/>
              </a:rPr>
              <a:t> : 13 minutes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5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llipse 67">
            <a:extLst>
              <a:ext uri="{FF2B5EF4-FFF2-40B4-BE49-F238E27FC236}">
                <a16:creationId xmlns:a16="http://schemas.microsoft.com/office/drawing/2014/main" id="{D3955070-C639-43DA-9216-F277EFB662DE}"/>
              </a:ext>
            </a:extLst>
          </p:cNvPr>
          <p:cNvSpPr/>
          <p:nvPr/>
        </p:nvSpPr>
        <p:spPr>
          <a:xfrm>
            <a:off x="3395999" y="694181"/>
            <a:ext cx="5400000" cy="540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EA0E55D-7110-4798-91AA-5B27C51B4832}"/>
              </a:ext>
            </a:extLst>
          </p:cNvPr>
          <p:cNvSpPr/>
          <p:nvPr/>
        </p:nvSpPr>
        <p:spPr>
          <a:xfrm>
            <a:off x="4296018" y="1594181"/>
            <a:ext cx="3600000" cy="360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2E2949-C6F5-40E2-B9F9-F0C4420D41F3}"/>
              </a:ext>
            </a:extLst>
          </p:cNvPr>
          <p:cNvSpPr/>
          <p:nvPr/>
        </p:nvSpPr>
        <p:spPr>
          <a:xfrm>
            <a:off x="0" y="0"/>
            <a:ext cx="2153931" cy="14282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outon d’action : accuei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3B0C64A-EC3B-40A5-AEA3-BAF7539DC7EB}"/>
              </a:ext>
            </a:extLst>
          </p:cNvPr>
          <p:cNvSpPr/>
          <p:nvPr/>
        </p:nvSpPr>
        <p:spPr>
          <a:xfrm>
            <a:off x="5843451" y="3163388"/>
            <a:ext cx="505097" cy="531223"/>
          </a:xfrm>
          <a:prstGeom prst="actionButtonHom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125D749-0B2A-4B5F-9EF2-F328CAD7351E}"/>
              </a:ext>
            </a:extLst>
          </p:cNvPr>
          <p:cNvSpPr/>
          <p:nvPr/>
        </p:nvSpPr>
        <p:spPr>
          <a:xfrm>
            <a:off x="4885509" y="228164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CA53E4A-8C47-453A-841F-56A766BE2B4A}"/>
              </a:ext>
            </a:extLst>
          </p:cNvPr>
          <p:cNvSpPr/>
          <p:nvPr/>
        </p:nvSpPr>
        <p:spPr>
          <a:xfrm>
            <a:off x="4410892" y="396675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6316090-3593-4A62-B671-825A3A7D1BD0}"/>
              </a:ext>
            </a:extLst>
          </p:cNvPr>
          <p:cNvSpPr/>
          <p:nvPr/>
        </p:nvSpPr>
        <p:spPr>
          <a:xfrm>
            <a:off x="3923212" y="558654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350923-C18B-49BF-AF10-DE43526C9B04}"/>
              </a:ext>
            </a:extLst>
          </p:cNvPr>
          <p:cNvSpPr/>
          <p:nvPr/>
        </p:nvSpPr>
        <p:spPr>
          <a:xfrm>
            <a:off x="5482046" y="71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86AEB63-BDB2-4812-9049-52B7FF8636C5}"/>
              </a:ext>
            </a:extLst>
          </p:cNvPr>
          <p:cNvSpPr/>
          <p:nvPr/>
        </p:nvSpPr>
        <p:spPr>
          <a:xfrm>
            <a:off x="7450183" y="252983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EE8185D-CC42-4AF8-821D-28FCF18B7CF5}"/>
              </a:ext>
            </a:extLst>
          </p:cNvPr>
          <p:cNvSpPr/>
          <p:nvPr/>
        </p:nvSpPr>
        <p:spPr>
          <a:xfrm>
            <a:off x="9339943" y="226858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E5192F-2202-4EEB-9CED-9F300096330D}"/>
              </a:ext>
            </a:extLst>
          </p:cNvPr>
          <p:cNvSpPr/>
          <p:nvPr/>
        </p:nvSpPr>
        <p:spPr>
          <a:xfrm>
            <a:off x="6910252" y="4078523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DB275A7-D5D8-438D-B352-8C37BAD71815}"/>
              </a:ext>
            </a:extLst>
          </p:cNvPr>
          <p:cNvSpPr/>
          <p:nvPr/>
        </p:nvSpPr>
        <p:spPr>
          <a:xfrm>
            <a:off x="7223761" y="54167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7D9E59F-5B82-435B-9160-84F27ADE1195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7630183" y="2358581"/>
            <a:ext cx="1709760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2BEF975-3CA2-4F2B-A7F4-0CE252205CF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7000252" y="2709839"/>
            <a:ext cx="539931" cy="136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B9D7B52-9D27-4063-990E-908C5E42A3E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9519943" y="1733006"/>
            <a:ext cx="1600903" cy="62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07878E6-B75C-4EF4-B1BB-E24910864C2B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7000252" y="4258523"/>
            <a:ext cx="313509" cy="115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5998C77-C3F7-402F-B048-E9AFF842F8B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4500892" y="2435285"/>
            <a:ext cx="410977" cy="153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9C2DFCA-818C-4F90-A165-8960287F9412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4975509" y="872097"/>
            <a:ext cx="532897" cy="140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BDA75E6-AE83-448F-9385-CF907C02E76E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035807" y="5596729"/>
            <a:ext cx="277954" cy="97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C3118A2-B486-43AA-B581-855771005CB1}"/>
              </a:ext>
            </a:extLst>
          </p:cNvPr>
          <p:cNvCxnSpPr>
            <a:cxnSpLocks/>
          </p:cNvCxnSpPr>
          <p:nvPr/>
        </p:nvCxnSpPr>
        <p:spPr>
          <a:xfrm>
            <a:off x="220629" y="718457"/>
            <a:ext cx="746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DFEF90C1-855F-49B5-8E02-4134AA5E5BC8}"/>
              </a:ext>
            </a:extLst>
          </p:cNvPr>
          <p:cNvSpPr/>
          <p:nvPr/>
        </p:nvSpPr>
        <p:spPr>
          <a:xfrm>
            <a:off x="523217" y="2924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0F6F590-2D54-4627-AFF1-1D86685DEAA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572046" y="261257"/>
            <a:ext cx="270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D47B30D-D3A2-4A5B-AB6B-54EEFCEF888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013212" y="4146753"/>
            <a:ext cx="487680" cy="143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47950C76-3E29-41C0-B1D1-3CBB8375D731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3859974" y="5766548"/>
            <a:ext cx="153238" cy="808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2110BE0-A6AF-4510-BF32-3DE33D3FC2B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065509" y="2371645"/>
            <a:ext cx="2384674" cy="24819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BA14081-5D87-4C82-BC2E-75C772BE8C19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7630183" y="2619839"/>
            <a:ext cx="3281657" cy="2443456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C37BC7CA-B90A-474B-A538-1197F6D926EC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1079863" y="2267141"/>
            <a:ext cx="3805646" cy="10450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559987EE-AFC2-47EA-AEBE-B175CFCCB2B8}"/>
              </a:ext>
            </a:extLst>
          </p:cNvPr>
          <p:cNvCxnSpPr>
            <a:cxnSpLocks/>
          </p:cNvCxnSpPr>
          <p:nvPr/>
        </p:nvCxnSpPr>
        <p:spPr>
          <a:xfrm flipH="1">
            <a:off x="220629" y="1071153"/>
            <a:ext cx="7851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D3C3AF24-5591-4392-BB04-4255704B836D}"/>
              </a:ext>
            </a:extLst>
          </p:cNvPr>
          <p:cNvSpPr txBox="1"/>
          <p:nvPr/>
        </p:nvSpPr>
        <p:spPr>
          <a:xfrm>
            <a:off x="1047943" y="197775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Arrêts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E9A6B9-CFF2-4C24-96FC-892F3F7A0C65}"/>
              </a:ext>
            </a:extLst>
          </p:cNvPr>
          <p:cNvSpPr txBox="1"/>
          <p:nvPr/>
        </p:nvSpPr>
        <p:spPr>
          <a:xfrm>
            <a:off x="1047943" y="502765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3F17367-932F-4EB4-8477-5F315C0697EB}"/>
              </a:ext>
            </a:extLst>
          </p:cNvPr>
          <p:cNvSpPr txBox="1"/>
          <p:nvPr/>
        </p:nvSpPr>
        <p:spPr>
          <a:xfrm>
            <a:off x="1047943" y="863126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Métro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4605D30-0407-4274-AF49-1F9DA0CD27B6}"/>
              </a:ext>
            </a:extLst>
          </p:cNvPr>
          <p:cNvSpPr txBox="1"/>
          <p:nvPr/>
        </p:nvSpPr>
        <p:spPr>
          <a:xfrm>
            <a:off x="5428811" y="4477441"/>
            <a:ext cx="16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 minutes à pied (640 m)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B288F75-3C32-4106-9866-6F3D89A3AECA}"/>
              </a:ext>
            </a:extLst>
          </p:cNvPr>
          <p:cNvSpPr txBox="1"/>
          <p:nvPr/>
        </p:nvSpPr>
        <p:spPr>
          <a:xfrm>
            <a:off x="5428106" y="5353382"/>
            <a:ext cx="16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 minutes à pied (960 m)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19E4DA3-2C41-42D9-B6CF-89C1B5B146B8}"/>
              </a:ext>
            </a:extLst>
          </p:cNvPr>
          <p:cNvSpPr/>
          <p:nvPr/>
        </p:nvSpPr>
        <p:spPr>
          <a:xfrm>
            <a:off x="7056858" y="1142458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90063ED-F047-4C52-8E03-E736D2A2A894}"/>
              </a:ext>
            </a:extLst>
          </p:cNvPr>
          <p:cNvSpPr/>
          <p:nvPr/>
        </p:nvSpPr>
        <p:spPr>
          <a:xfrm>
            <a:off x="3392442" y="62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DAF7CED-32DC-4BB8-810F-C704288194E6}"/>
              </a:ext>
            </a:extLst>
          </p:cNvPr>
          <p:cNvSpPr/>
          <p:nvPr/>
        </p:nvSpPr>
        <p:spPr>
          <a:xfrm>
            <a:off x="10342200" y="5341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979CA0BA-78E0-4612-9331-006EE5359748}"/>
              </a:ext>
            </a:extLst>
          </p:cNvPr>
          <p:cNvCxnSpPr>
            <a:cxnSpLocks/>
            <a:stCxn id="73" idx="6"/>
          </p:cNvCxnSpPr>
          <p:nvPr/>
        </p:nvCxnSpPr>
        <p:spPr>
          <a:xfrm flipV="1">
            <a:off x="10522200" y="617348"/>
            <a:ext cx="1051491" cy="675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6E85FC-0683-4C74-A30C-3A46F7D98361}"/>
              </a:ext>
            </a:extLst>
          </p:cNvPr>
          <p:cNvCxnSpPr>
            <a:cxnSpLocks/>
            <a:stCxn id="73" idx="2"/>
            <a:endCxn id="71" idx="6"/>
          </p:cNvCxnSpPr>
          <p:nvPr/>
        </p:nvCxnSpPr>
        <p:spPr>
          <a:xfrm flipH="1">
            <a:off x="7236858" y="624103"/>
            <a:ext cx="3105342" cy="60835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D5C612C-2131-48A6-8415-6DAABE484CF9}"/>
              </a:ext>
            </a:extLst>
          </p:cNvPr>
          <p:cNvCxnSpPr>
            <a:cxnSpLocks/>
            <a:stCxn id="71" idx="2"/>
            <a:endCxn id="72" idx="6"/>
          </p:cNvCxnSpPr>
          <p:nvPr/>
        </p:nvCxnSpPr>
        <p:spPr>
          <a:xfrm flipH="1" flipV="1">
            <a:off x="3572442" y="718457"/>
            <a:ext cx="3484416" cy="51400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67D4B7A7-7592-4763-B960-B90357BCFE23}"/>
              </a:ext>
            </a:extLst>
          </p:cNvPr>
          <p:cNvCxnSpPr>
            <a:cxnSpLocks/>
            <a:stCxn id="72" idx="2"/>
          </p:cNvCxnSpPr>
          <p:nvPr/>
        </p:nvCxnSpPr>
        <p:spPr>
          <a:xfrm flipH="1" flipV="1">
            <a:off x="2369718" y="197775"/>
            <a:ext cx="1022724" cy="52068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CA5CBC2-524D-485B-9D2A-183B95402E31}"/>
              </a:ext>
            </a:extLst>
          </p:cNvPr>
          <p:cNvSpPr txBox="1"/>
          <p:nvPr/>
        </p:nvSpPr>
        <p:spPr>
          <a:xfrm>
            <a:off x="204286" y="2823250"/>
            <a:ext cx="28785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Bus : 11 minutes -&gt; 2,7</a:t>
            </a:r>
          </a:p>
          <a:p>
            <a:pPr algn="ctr"/>
            <a:r>
              <a:rPr lang="en-US" dirty="0" err="1">
                <a:latin typeface="Arial" panose="020B0604020202020204" pitchFamily="34" charset="0"/>
              </a:rPr>
              <a:t>Métro</a:t>
            </a:r>
            <a:r>
              <a:rPr lang="en-US" dirty="0">
                <a:latin typeface="Arial" panose="020B0604020202020204" pitchFamily="34" charset="0"/>
              </a:rPr>
              <a:t> : 8 minutes -&gt; 3,75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59689C7-AA2E-42C8-BD63-5DA6685EFB09}"/>
              </a:ext>
            </a:extLst>
          </p:cNvPr>
          <p:cNvCxnSpPr>
            <a:cxnSpLocks/>
          </p:cNvCxnSpPr>
          <p:nvPr/>
        </p:nvCxnSpPr>
        <p:spPr>
          <a:xfrm flipV="1">
            <a:off x="2949668" y="2461613"/>
            <a:ext cx="1906152" cy="534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D79F00C-C5B6-4023-8580-C17ACEE3185B}"/>
              </a:ext>
            </a:extLst>
          </p:cNvPr>
          <p:cNvCxnSpPr>
            <a:cxnSpLocks/>
          </p:cNvCxnSpPr>
          <p:nvPr/>
        </p:nvCxnSpPr>
        <p:spPr>
          <a:xfrm flipH="1">
            <a:off x="7183782" y="567107"/>
            <a:ext cx="446401" cy="504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0CDDF69B-F1FF-4BF7-B128-B54512AFAE0E}"/>
              </a:ext>
            </a:extLst>
          </p:cNvPr>
          <p:cNvCxnSpPr>
            <a:cxnSpLocks/>
          </p:cNvCxnSpPr>
          <p:nvPr/>
        </p:nvCxnSpPr>
        <p:spPr>
          <a:xfrm flipH="1" flipV="1">
            <a:off x="7183782" y="4238162"/>
            <a:ext cx="1612217" cy="1178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FE429CC2-4DDE-45F7-9AB2-31FFD1EDA225}"/>
              </a:ext>
            </a:extLst>
          </p:cNvPr>
          <p:cNvSpPr txBox="1"/>
          <p:nvPr/>
        </p:nvSpPr>
        <p:spPr>
          <a:xfrm>
            <a:off x="7968324" y="5463410"/>
            <a:ext cx="25538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Bus : 18 minutes -&gt; 30/18 = 1,7 bus pour 30 minutes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0312FB3-935B-4D75-AAB2-AD2ED24647C9}"/>
              </a:ext>
            </a:extLst>
          </p:cNvPr>
          <p:cNvSpPr txBox="1"/>
          <p:nvPr/>
        </p:nvSpPr>
        <p:spPr>
          <a:xfrm>
            <a:off x="6432315" y="164176"/>
            <a:ext cx="3208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</a:rPr>
              <a:t>Métro</a:t>
            </a:r>
            <a:r>
              <a:rPr lang="en-US" dirty="0">
                <a:latin typeface="Arial" panose="020B0604020202020204" pitchFamily="34" charset="0"/>
              </a:rPr>
              <a:t> : 13 minutes -&gt; 2,3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D5632F1-19B2-4CEF-9507-7213294B2D2C}"/>
              </a:ext>
            </a:extLst>
          </p:cNvPr>
          <p:cNvSpPr txBox="1"/>
          <p:nvPr/>
        </p:nvSpPr>
        <p:spPr>
          <a:xfrm>
            <a:off x="92880" y="4615612"/>
            <a:ext cx="37417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Transformation pour </a:t>
            </a:r>
            <a:r>
              <a:rPr lang="en-US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avoir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fréquence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(Equivalent Doorstep Frequency) </a:t>
            </a:r>
          </a:p>
          <a:p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EDF = 30 / Temps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d’accès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total (min)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68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372</Words>
  <Application>Microsoft Office PowerPoint</Application>
  <PresentationFormat>Grand écran</PresentationFormat>
  <Paragraphs>89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Thème Office</vt:lpstr>
      <vt:lpstr>Public transport accessibility level (PTAL)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Wawrzyniak</dc:creator>
  <cp:lastModifiedBy>Vincent Wawrzyniak</cp:lastModifiedBy>
  <cp:revision>11</cp:revision>
  <dcterms:created xsi:type="dcterms:W3CDTF">2021-05-03T09:19:05Z</dcterms:created>
  <dcterms:modified xsi:type="dcterms:W3CDTF">2021-05-03T11:12:34Z</dcterms:modified>
</cp:coreProperties>
</file>