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3" r:id="rId5"/>
    <p:sldId id="269" r:id="rId6"/>
    <p:sldId id="266" r:id="rId7"/>
    <p:sldId id="268" r:id="rId8"/>
    <p:sldId id="270" r:id="rId9"/>
    <p:sldId id="271" r:id="rId10"/>
    <p:sldId id="285" r:id="rId11"/>
    <p:sldId id="286" r:id="rId12"/>
    <p:sldId id="287" r:id="rId13"/>
    <p:sldId id="272" r:id="rId14"/>
    <p:sldId id="273" r:id="rId15"/>
    <p:sldId id="274" r:id="rId16"/>
    <p:sldId id="275" r:id="rId17"/>
    <p:sldId id="281" r:id="rId18"/>
    <p:sldId id="283" r:id="rId19"/>
    <p:sldId id="276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54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36002C3-F197-41EE-98DD-45561FEE69FF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5E3FA1-86A5-425A-A5A8-20429C1DBBFE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8212" y="266256"/>
            <a:ext cx="8347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¿Qué es R?</a:t>
            </a:r>
          </a:p>
          <a:p>
            <a:endParaRPr lang="es-MX" sz="2400" dirty="0"/>
          </a:p>
          <a:p>
            <a:r>
              <a:rPr lang="es-MX" dirty="0"/>
              <a:t>Es un entorno y un lenguaje de programación orientado a objetos, para el análisis de datos, el cálculo estadístico y la generación de gráficos.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9EC4C9-0AFB-4080-B0B4-C77EBD8F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6696744" cy="418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507D2331-1975-4FA0-9337-875F4AC59BFF}"/>
              </a:ext>
            </a:extLst>
          </p:cNvPr>
          <p:cNvSpPr txBox="1"/>
          <p:nvPr/>
        </p:nvSpPr>
        <p:spPr>
          <a:xfrm>
            <a:off x="5364088" y="622241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Ventana de R para </a:t>
            </a:r>
            <a:r>
              <a:rPr lang="es-ES" dirty="0" err="1"/>
              <a:t>windows</a:t>
            </a:r>
            <a:endParaRPr lang="es-MX" dirty="0"/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B0CFE270-CF78-4CFB-8215-F0026A1B415D}"/>
              </a:ext>
            </a:extLst>
          </p:cNvPr>
          <p:cNvSpPr txBox="1"/>
          <p:nvPr/>
        </p:nvSpPr>
        <p:spPr>
          <a:xfrm>
            <a:off x="5868144" y="1543896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“Casi todo” en R son Objetos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222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21DF5C-9257-498C-A3E9-538494AD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B8DAD5-3A27-4E1F-A18D-027C4E15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6A502-7C5A-4E1C-83B9-EF0528CF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6162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7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1025E2-F108-4158-B39E-40B17B67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BF6DA8-42FC-4F90-A26F-63F15990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7F8D-F5B5-47D2-BB38-B65EFFB1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09" y="1704975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8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C0626-EAAF-46BA-8564-57A30BAF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B2E4C-12AA-48B7-AF8C-C6B53C97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F12DD-7F38-4ECA-925B-80DDF19A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33575"/>
            <a:ext cx="6219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63688" y="889843"/>
            <a:ext cx="6156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#el operador </a:t>
            </a:r>
            <a:r>
              <a:rPr lang="es-MX" dirty="0" err="1"/>
              <a:t>is</a:t>
            </a:r>
            <a:r>
              <a:rPr lang="es-MX" dirty="0"/>
              <a:t> sirve para preguntar si un objeto es de un tipo especifico</a:t>
            </a:r>
          </a:p>
          <a:p>
            <a:r>
              <a:rPr lang="es-MX" dirty="0" err="1"/>
              <a:t>is.numeric</a:t>
            </a:r>
            <a:r>
              <a:rPr lang="es-MX" dirty="0"/>
              <a:t>("42")</a:t>
            </a:r>
          </a:p>
          <a:p>
            <a:r>
              <a:rPr lang="es-MX" dirty="0" err="1"/>
              <a:t>is.numeric</a:t>
            </a:r>
            <a:r>
              <a:rPr lang="es-MX" dirty="0"/>
              <a:t>(3.12)</a:t>
            </a:r>
          </a:p>
          <a:p>
            <a:r>
              <a:rPr lang="es-MX" dirty="0" err="1"/>
              <a:t>is.logical</a:t>
            </a:r>
            <a:r>
              <a:rPr lang="es-MX" dirty="0"/>
              <a:t>(T)</a:t>
            </a:r>
          </a:p>
          <a:p>
            <a:r>
              <a:rPr lang="es-MX" dirty="0" err="1"/>
              <a:t>is.logical</a:t>
            </a:r>
            <a:r>
              <a:rPr lang="es-MX" dirty="0"/>
              <a:t>(3&lt;0)</a:t>
            </a:r>
          </a:p>
          <a:p>
            <a:r>
              <a:rPr lang="es-MX" dirty="0" err="1"/>
              <a:t>is.character</a:t>
            </a:r>
            <a:r>
              <a:rPr lang="es-MX" dirty="0"/>
              <a:t>("hola")</a:t>
            </a:r>
          </a:p>
          <a:p>
            <a:r>
              <a:rPr lang="es-MX" dirty="0"/>
              <a:t>a&lt;-3</a:t>
            </a:r>
          </a:p>
          <a:p>
            <a:r>
              <a:rPr lang="es-MX" dirty="0" err="1"/>
              <a:t>is.character</a:t>
            </a:r>
            <a:r>
              <a:rPr lang="es-MX" dirty="0"/>
              <a:t>(a)</a:t>
            </a:r>
          </a:p>
          <a:p>
            <a:endParaRPr lang="es-MX" dirty="0"/>
          </a:p>
          <a:p>
            <a:r>
              <a:rPr lang="es-MX" dirty="0"/>
              <a:t>#el operador as sirve para cambiar el tipo de dato</a:t>
            </a:r>
          </a:p>
          <a:p>
            <a:r>
              <a:rPr lang="es-MX" dirty="0" err="1"/>
              <a:t>as.numeric</a:t>
            </a:r>
            <a:r>
              <a:rPr lang="es-MX" dirty="0"/>
              <a:t>("13")/2</a:t>
            </a:r>
          </a:p>
          <a:p>
            <a:r>
              <a:rPr lang="es-MX" dirty="0" err="1"/>
              <a:t>as.numeric</a:t>
            </a:r>
            <a:r>
              <a:rPr lang="es-MX" dirty="0"/>
              <a:t>(T)+1</a:t>
            </a:r>
          </a:p>
          <a:p>
            <a:r>
              <a:rPr lang="es-MX" dirty="0" err="1"/>
              <a:t>as.character</a:t>
            </a:r>
            <a:r>
              <a:rPr lang="es-MX" dirty="0"/>
              <a:t>(3)</a:t>
            </a:r>
          </a:p>
          <a:p>
            <a:r>
              <a:rPr lang="es-MX" dirty="0" err="1"/>
              <a:t>as.character</a:t>
            </a:r>
            <a:r>
              <a:rPr lang="es-MX" dirty="0"/>
              <a:t>(</a:t>
            </a:r>
            <a:r>
              <a:rPr lang="es-MX" dirty="0" err="1"/>
              <a:t>as.logical</a:t>
            </a:r>
            <a:r>
              <a:rPr lang="es-MX" dirty="0"/>
              <a:t>(1))</a:t>
            </a:r>
          </a:p>
          <a:p>
            <a:r>
              <a:rPr lang="es-MX" dirty="0" err="1"/>
              <a:t>as.logical</a:t>
            </a:r>
            <a:r>
              <a:rPr lang="es-MX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1522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80629" y="26064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Tipos de objeto</a:t>
            </a:r>
          </a:p>
          <a:p>
            <a:r>
              <a:rPr lang="es-MX" dirty="0"/>
              <a:t>Vectores</a:t>
            </a:r>
          </a:p>
          <a:p>
            <a:r>
              <a:rPr lang="es-MX" dirty="0"/>
              <a:t>Matrices</a:t>
            </a:r>
          </a:p>
          <a:p>
            <a:r>
              <a:rPr lang="es-MX" dirty="0" err="1"/>
              <a:t>Arrays</a:t>
            </a:r>
            <a:endParaRPr lang="es-MX" dirty="0"/>
          </a:p>
          <a:p>
            <a:r>
              <a:rPr lang="es-MX" dirty="0"/>
              <a:t>Data </a:t>
            </a:r>
            <a:r>
              <a:rPr lang="es-MX" dirty="0" err="1"/>
              <a:t>frames</a:t>
            </a:r>
            <a:endParaRPr lang="es-MX" dirty="0"/>
          </a:p>
          <a:p>
            <a:r>
              <a:rPr lang="es-MX" dirty="0"/>
              <a:t>Procedimientos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17448" y="2132856"/>
            <a:ext cx="67730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Vector</a:t>
            </a:r>
          </a:p>
          <a:p>
            <a:r>
              <a:rPr lang="es-ES" dirty="0"/>
              <a:t>Una colección ordenada de datos del mismo tipo</a:t>
            </a:r>
            <a:endParaRPr lang="es-MX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err="1"/>
              <a:t>Array</a:t>
            </a:r>
            <a:endParaRPr lang="es-ES" dirty="0"/>
          </a:p>
          <a:p>
            <a:r>
              <a:rPr lang="es-ES" dirty="0"/>
              <a:t>Es una generalización </a:t>
            </a:r>
            <a:r>
              <a:rPr lang="es-ES" dirty="0" err="1"/>
              <a:t>mutidimensional</a:t>
            </a:r>
            <a:r>
              <a:rPr lang="es-ES" dirty="0"/>
              <a:t> del vector</a:t>
            </a:r>
          </a:p>
          <a:p>
            <a:r>
              <a:rPr lang="es-ES" dirty="0"/>
              <a:t>(elementos del mismo tipo)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err="1"/>
              <a:t>Matrix</a:t>
            </a:r>
            <a:endParaRPr lang="es-ES" dirty="0"/>
          </a:p>
          <a:p>
            <a:r>
              <a:rPr lang="es-ES" dirty="0"/>
              <a:t>Arreglo multidimensional de objetos </a:t>
            </a:r>
            <a:r>
              <a:rPr lang="es-ES" dirty="0" err="1"/>
              <a:t>númericos</a:t>
            </a:r>
            <a:endParaRPr lang="es-ES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Factor</a:t>
            </a:r>
          </a:p>
          <a:p>
            <a:r>
              <a:rPr lang="es-ES" dirty="0"/>
              <a:t>Es un vector con elementos cualitativos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 err="1"/>
              <a:t>List</a:t>
            </a:r>
            <a:endParaRPr lang="es-ES" dirty="0"/>
          </a:p>
          <a:p>
            <a:r>
              <a:rPr lang="es-ES" dirty="0"/>
              <a:t>Es un vector conformado por elementos de distinto tipo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Data </a:t>
            </a:r>
            <a:r>
              <a:rPr lang="es-ES" dirty="0" err="1"/>
              <a:t>frame</a:t>
            </a:r>
            <a:endParaRPr lang="es-ES" dirty="0"/>
          </a:p>
          <a:p>
            <a:r>
              <a:rPr lang="es-ES" dirty="0"/>
              <a:t>Es un arreglo </a:t>
            </a:r>
            <a:r>
              <a:rPr lang="es-ES" dirty="0" err="1"/>
              <a:t>mutidimensional</a:t>
            </a:r>
            <a:r>
              <a:rPr lang="es-ES" dirty="0"/>
              <a:t> con elementos de distinto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Procedimientos</a:t>
            </a:r>
          </a:p>
          <a:p>
            <a:r>
              <a:rPr lang="es-ES" dirty="0"/>
              <a:t>Forman parte de la estructura de programación se declaran con { y }</a:t>
            </a:r>
          </a:p>
          <a:p>
            <a:r>
              <a:rPr lang="es-ES" dirty="0"/>
              <a:t>Ejemplos: </a:t>
            </a:r>
            <a:r>
              <a:rPr lang="es-ES" dirty="0" err="1"/>
              <a:t>function</a:t>
            </a:r>
            <a:r>
              <a:rPr lang="es-ES" dirty="0"/>
              <a:t>, </a:t>
            </a:r>
            <a:r>
              <a:rPr lang="es-ES" dirty="0" err="1"/>
              <a:t>for,if</a:t>
            </a:r>
            <a:r>
              <a:rPr lang="es-ES" dirty="0"/>
              <a:t>, </a:t>
            </a:r>
            <a:r>
              <a:rPr lang="es-ES" dirty="0" err="1"/>
              <a:t>while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382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4983" y="1556792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Operaciones con vectores </a:t>
            </a:r>
            <a:r>
              <a:rPr lang="es-ES" sz="2400" dirty="0" err="1">
                <a:solidFill>
                  <a:srgbClr val="FF0000"/>
                </a:solidFill>
              </a:rPr>
              <a:t>númericos</a:t>
            </a:r>
            <a:endParaRPr lang="es-ES" sz="2400" dirty="0">
              <a:solidFill>
                <a:srgbClr val="FF0000"/>
              </a:solidFill>
            </a:endParaRPr>
          </a:p>
          <a:p>
            <a:endParaRPr lang="es-ES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Suma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s-ES" dirty="0"/>
              <a:t>, Resta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s-ES" dirty="0"/>
              <a:t>, Multiplicación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s-ES" dirty="0"/>
              <a:t> y División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Potenciación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^</a:t>
            </a:r>
            <a:r>
              <a:rPr lang="es-ES" dirty="0"/>
              <a:t> y raíz cuadrada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sqrt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División entera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%/%</a:t>
            </a:r>
            <a:r>
              <a:rPr lang="es-ES" dirty="0"/>
              <a:t> y modulo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%%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Logaritmos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log2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log10</a:t>
            </a:r>
            <a:r>
              <a:rPr lang="es-ES" dirty="0"/>
              <a:t> y exponencial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Trigonométricas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sin,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cos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tan, ....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Operadores lógicos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/>
              <a:t>Estadísticas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s-ES" dirty="0" err="1"/>
              <a:t>,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es-ES" dirty="0"/>
              <a:t>,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median</a:t>
            </a:r>
            <a:r>
              <a:rPr lang="es-ES" dirty="0" err="1"/>
              <a:t>,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s-ES" dirty="0"/>
              <a:t>,...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812091" y="4431033"/>
            <a:ext cx="53319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Operaciones con matrices</a:t>
            </a:r>
          </a:p>
          <a:p>
            <a:endParaRPr lang="es-MX" dirty="0"/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 %*% B </a:t>
            </a:r>
            <a:r>
              <a:rPr lang="es-MX" dirty="0"/>
              <a:t>: producto de matrices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t(A) </a:t>
            </a:r>
            <a:r>
              <a:rPr lang="es-MX" dirty="0"/>
              <a:t>: transpuesta de la matriz A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solve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s-MX" dirty="0"/>
              <a:t>: solución del sistema de ecuaciones </a:t>
            </a:r>
            <a:r>
              <a:rPr lang="es-MX" dirty="0" err="1"/>
              <a:t>Ax</a:t>
            </a:r>
            <a:r>
              <a:rPr lang="es-MX" dirty="0"/>
              <a:t>=b.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solve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(A) </a:t>
            </a:r>
            <a:r>
              <a:rPr lang="es-MX" dirty="0"/>
              <a:t>: inversa de la matriz A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diag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(A) </a:t>
            </a:r>
            <a:r>
              <a:rPr lang="es-MX" dirty="0"/>
              <a:t>: matriz diagonal (A es una matriz)</a:t>
            </a:r>
          </a:p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det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(A)</a:t>
            </a:r>
            <a:r>
              <a:rPr lang="es-ES" dirty="0"/>
              <a:t>: Determinante de la matriz 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066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173618" y="477365"/>
            <a:ext cx="50016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rgbClr val="FF0000"/>
                </a:solidFill>
              </a:rPr>
              <a:t>matrices.r</a:t>
            </a:r>
            <a:endParaRPr lang="pt-BR" sz="1600" dirty="0">
              <a:solidFill>
                <a:srgbClr val="FF0000"/>
              </a:solidFill>
            </a:endParaRPr>
          </a:p>
          <a:p>
            <a:endParaRPr lang="pt-BR" sz="1600" dirty="0"/>
          </a:p>
          <a:p>
            <a:r>
              <a:rPr lang="pt-BR" sz="1600" dirty="0"/>
              <a:t>A&lt;-c(1,2,3,4)</a:t>
            </a:r>
          </a:p>
          <a:p>
            <a:r>
              <a:rPr lang="pt-BR" sz="1600" dirty="0"/>
              <a:t>B&lt;-c(2,5,9,0)</a:t>
            </a:r>
          </a:p>
          <a:p>
            <a:r>
              <a:rPr lang="pt-BR" sz="1600" dirty="0"/>
              <a:t>a&lt;-c(1,2)</a:t>
            </a:r>
          </a:p>
          <a:p>
            <a:r>
              <a:rPr lang="pt-BR" sz="1600" dirty="0" err="1"/>
              <a:t>dim</a:t>
            </a:r>
            <a:r>
              <a:rPr lang="pt-BR" sz="1600" dirty="0"/>
              <a:t>(A)&lt;-c(2,2)</a:t>
            </a:r>
          </a:p>
          <a:p>
            <a:r>
              <a:rPr lang="pt-BR" sz="1600" dirty="0" err="1"/>
              <a:t>dim</a:t>
            </a:r>
            <a:r>
              <a:rPr lang="pt-BR" sz="1600" dirty="0"/>
              <a:t>(B)&lt;-c(2,2)</a:t>
            </a:r>
          </a:p>
          <a:p>
            <a:r>
              <a:rPr lang="pt-BR" sz="1600" dirty="0" err="1"/>
              <a:t>dim</a:t>
            </a:r>
            <a:r>
              <a:rPr lang="pt-BR" sz="1600" dirty="0"/>
              <a:t>(a)&lt;-c(2,1)</a:t>
            </a:r>
          </a:p>
          <a:p>
            <a:r>
              <a:rPr lang="pt-BR" sz="1600" dirty="0"/>
              <a:t>A%*%a</a:t>
            </a:r>
          </a:p>
          <a:p>
            <a:r>
              <a:rPr lang="pt-BR" sz="1600" dirty="0"/>
              <a:t>t(a)%*%A</a:t>
            </a:r>
          </a:p>
          <a:p>
            <a:endParaRPr lang="pt-BR" sz="1600" dirty="0"/>
          </a:p>
          <a:p>
            <a:r>
              <a:rPr lang="pt-BR" sz="1600" dirty="0"/>
              <a:t>D&lt;-read.csv("datos2.txt",sep=",",</a:t>
            </a:r>
            <a:r>
              <a:rPr lang="pt-BR" sz="1600" dirty="0" err="1"/>
              <a:t>quote</a:t>
            </a:r>
            <a:r>
              <a:rPr lang="pt-BR" sz="1600" dirty="0"/>
              <a:t>="\"",</a:t>
            </a:r>
            <a:r>
              <a:rPr lang="pt-BR" sz="1600" dirty="0" err="1"/>
              <a:t>head</a:t>
            </a:r>
            <a:r>
              <a:rPr lang="pt-BR" sz="1600" dirty="0"/>
              <a:t>=F)</a:t>
            </a:r>
          </a:p>
          <a:p>
            <a:r>
              <a:rPr lang="pt-BR" sz="1600" dirty="0" err="1"/>
              <a:t>is.matrix</a:t>
            </a:r>
            <a:r>
              <a:rPr lang="pt-BR" sz="1600" dirty="0"/>
              <a:t>(D)</a:t>
            </a:r>
          </a:p>
          <a:p>
            <a:r>
              <a:rPr lang="pt-BR" sz="1600" dirty="0"/>
              <a:t>D</a:t>
            </a:r>
          </a:p>
          <a:p>
            <a:r>
              <a:rPr lang="pt-BR" sz="1600" dirty="0"/>
              <a:t>D&lt;-</a:t>
            </a:r>
            <a:r>
              <a:rPr lang="pt-BR" sz="1600" dirty="0" err="1"/>
              <a:t>as.matrix</a:t>
            </a:r>
            <a:r>
              <a:rPr lang="pt-BR" sz="1600" dirty="0"/>
              <a:t>(D)</a:t>
            </a:r>
          </a:p>
          <a:p>
            <a:endParaRPr lang="pt-BR" sz="1600" dirty="0"/>
          </a:p>
          <a:p>
            <a:r>
              <a:rPr lang="pt-BR" sz="1600" dirty="0" err="1"/>
              <a:t>det</a:t>
            </a:r>
            <a:r>
              <a:rPr lang="pt-BR" sz="1600" dirty="0"/>
              <a:t>(D)</a:t>
            </a:r>
          </a:p>
          <a:p>
            <a:r>
              <a:rPr lang="pt-BR" sz="1600" dirty="0"/>
              <a:t>A%*%B</a:t>
            </a:r>
          </a:p>
          <a:p>
            <a:r>
              <a:rPr lang="pt-BR" sz="1600" dirty="0"/>
              <a:t>A*B</a:t>
            </a:r>
          </a:p>
          <a:p>
            <a:r>
              <a:rPr lang="pt-BR" sz="1600" dirty="0"/>
              <a:t>A1&lt;-solve(A)</a:t>
            </a:r>
          </a:p>
          <a:p>
            <a:r>
              <a:rPr lang="pt-BR" sz="1600" dirty="0"/>
              <a:t>solve(</a:t>
            </a:r>
            <a:r>
              <a:rPr lang="pt-BR" sz="1600" dirty="0" err="1"/>
              <a:t>A,a</a:t>
            </a:r>
            <a:r>
              <a:rPr lang="pt-BR" sz="1600" dirty="0"/>
              <a:t>)</a:t>
            </a:r>
          </a:p>
          <a:p>
            <a:r>
              <a:rPr lang="es-MX" sz="1600" dirty="0"/>
              <a:t>#otra manera</a:t>
            </a:r>
          </a:p>
          <a:p>
            <a:r>
              <a:rPr lang="es-MX" sz="1600" dirty="0"/>
              <a:t>A1%*%a</a:t>
            </a:r>
          </a:p>
          <a:p>
            <a:r>
              <a:rPr lang="es-MX" sz="1600" dirty="0"/>
              <a:t>#calcula vectores y valores propios</a:t>
            </a:r>
            <a:endParaRPr lang="pt-BR" sz="1600" dirty="0"/>
          </a:p>
          <a:p>
            <a:r>
              <a:rPr lang="pt-BR" sz="1600" dirty="0" err="1"/>
              <a:t>eigen</a:t>
            </a:r>
            <a:r>
              <a:rPr lang="pt-BR" sz="1600" dirty="0"/>
              <a:t>(A)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56917" y="275878"/>
                <a:ext cx="139749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𝐴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7" y="275878"/>
                <a:ext cx="1397498" cy="5524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118486" y="275878"/>
                <a:ext cx="1407885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𝐵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86" y="275878"/>
                <a:ext cx="1407885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75656" y="940269"/>
                <a:ext cx="89030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a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940269"/>
                <a:ext cx="890308" cy="552459"/>
              </a:xfrm>
              <a:prstGeom prst="rect">
                <a:avLst/>
              </a:prstGeom>
              <a:blipFill rotWithShape="1">
                <a:blip r:embed="rId4"/>
                <a:stretch>
                  <a:fillRect l="-5479" b="-10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66123" y="1492728"/>
                <a:ext cx="2384947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3" y="1492728"/>
                <a:ext cx="2384947" cy="5524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266123" y="2121053"/>
                <a:ext cx="3017557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3" y="2121053"/>
                <a:ext cx="3017557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35703" y="2893629"/>
                <a:ext cx="3147977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MX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" y="2893629"/>
                <a:ext cx="3147977" cy="5543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23672" y="3601297"/>
                <a:ext cx="3140539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27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2" y="3601297"/>
                <a:ext cx="3140539" cy="55431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 de flecha"/>
          <p:cNvCxnSpPr/>
          <p:nvPr/>
        </p:nvCxnSpPr>
        <p:spPr>
          <a:xfrm flipH="1" flipV="1">
            <a:off x="3283681" y="3299528"/>
            <a:ext cx="889937" cy="143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2118486" y="4155616"/>
            <a:ext cx="2042935" cy="85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266123" y="4457639"/>
                <a:ext cx="2002600" cy="555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3" y="4457639"/>
                <a:ext cx="2002600" cy="55553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573115" y="5109267"/>
                <a:ext cx="14604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𝑥</m:t>
                      </m:r>
                      <m:r>
                        <a:rPr lang="es-MX" b="0" i="1" smtClean="0">
                          <a:latin typeface="Cambria Math"/>
                        </a:rPr>
                        <m:t>+3</m:t>
                      </m:r>
                      <m:r>
                        <a:rPr lang="es-MX" b="0" i="1" smtClean="0">
                          <a:latin typeface="Cambria Math"/>
                        </a:rPr>
                        <m:t>𝑦</m:t>
                      </m:r>
                      <m:r>
                        <a:rPr lang="es-MX" b="0" i="1" smtClean="0">
                          <a:latin typeface="Cambria Math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2</m:t>
                      </m:r>
                      <m:r>
                        <a:rPr lang="es-MX" b="0" i="1" smtClean="0">
                          <a:latin typeface="Cambria Math"/>
                        </a:rPr>
                        <m:t>𝑥</m:t>
                      </m:r>
                      <m:r>
                        <a:rPr lang="es-MX" b="0" i="1" smtClean="0">
                          <a:latin typeface="Cambria Math"/>
                        </a:rPr>
                        <m:t>+4</m:t>
                      </m:r>
                      <m:r>
                        <a:rPr lang="es-MX" b="0" i="1" smtClean="0">
                          <a:latin typeface="Cambria Math"/>
                        </a:rPr>
                        <m:t>𝑦</m:t>
                      </m:r>
                      <m:r>
                        <a:rPr lang="es-MX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5" y="5109267"/>
                <a:ext cx="1460400" cy="646331"/>
              </a:xfrm>
              <a:prstGeom prst="rect">
                <a:avLst/>
              </a:prstGeom>
              <a:blipFill rotWithShape="1"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CuadroTexto"/>
              <p:cNvSpPr txBox="1"/>
              <p:nvPr/>
            </p:nvSpPr>
            <p:spPr>
              <a:xfrm>
                <a:off x="356917" y="6017172"/>
                <a:ext cx="106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𝐴𝑥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3" name="4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7" y="6017172"/>
                <a:ext cx="106266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44 Conector recto de flecha"/>
          <p:cNvCxnSpPr/>
          <p:nvPr/>
        </p:nvCxnSpPr>
        <p:spPr>
          <a:xfrm flipH="1" flipV="1">
            <a:off x="2101210" y="5109268"/>
            <a:ext cx="2060211" cy="40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1475656" y="6201838"/>
            <a:ext cx="266848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5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79912" y="59519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Procedimientos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81127" y="1772816"/>
            <a:ext cx="5670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#Estructura </a:t>
            </a:r>
            <a:r>
              <a:rPr lang="es-MX" dirty="0" err="1"/>
              <a:t>if</a:t>
            </a:r>
            <a:endParaRPr lang="es-MX" dirty="0"/>
          </a:p>
          <a:p>
            <a:r>
              <a:rPr lang="es-MX" dirty="0" err="1"/>
              <a:t>If</a:t>
            </a:r>
            <a:r>
              <a:rPr lang="es-MX" dirty="0"/>
              <a:t> (</a:t>
            </a:r>
            <a:r>
              <a:rPr lang="es-MX" dirty="0" err="1">
                <a:solidFill>
                  <a:srgbClr val="FF0000"/>
                </a:solidFill>
              </a:rPr>
              <a:t>logico</a:t>
            </a:r>
            <a:r>
              <a:rPr lang="es-MX" dirty="0"/>
              <a:t>) {</a:t>
            </a:r>
            <a:r>
              <a:rPr lang="es-MX" dirty="0">
                <a:solidFill>
                  <a:srgbClr val="FF0000"/>
                </a:solidFill>
              </a:rPr>
              <a:t>comandos</a:t>
            </a:r>
            <a:r>
              <a:rPr lang="es-MX" dirty="0"/>
              <a:t>}</a:t>
            </a:r>
          </a:p>
          <a:p>
            <a:endParaRPr lang="es-MX" dirty="0"/>
          </a:p>
          <a:p>
            <a:r>
              <a:rPr lang="es-MX" dirty="0"/>
              <a:t>#Estructura </a:t>
            </a:r>
            <a:r>
              <a:rPr lang="es-MX" dirty="0" err="1"/>
              <a:t>ifelse</a:t>
            </a:r>
            <a:endParaRPr lang="es-MX" dirty="0"/>
          </a:p>
          <a:p>
            <a:r>
              <a:rPr lang="es-MX" dirty="0" err="1"/>
              <a:t>ifelse</a:t>
            </a:r>
            <a:r>
              <a:rPr lang="es-MX" dirty="0"/>
              <a:t>(</a:t>
            </a:r>
            <a:r>
              <a:rPr lang="es-MX" dirty="0" err="1"/>
              <a:t>logico,</a:t>
            </a:r>
            <a:r>
              <a:rPr lang="es-MX" dirty="0" err="1">
                <a:solidFill>
                  <a:srgbClr val="FF0000"/>
                </a:solidFill>
              </a:rPr>
              <a:t>verdadero,falso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#Estructura </a:t>
            </a:r>
            <a:r>
              <a:rPr lang="es-MX" dirty="0" err="1"/>
              <a:t>for</a:t>
            </a:r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( </a:t>
            </a:r>
            <a:r>
              <a:rPr lang="es-MX" dirty="0">
                <a:solidFill>
                  <a:srgbClr val="FF0000"/>
                </a:solidFill>
              </a:rPr>
              <a:t>variable</a:t>
            </a:r>
            <a:r>
              <a:rPr lang="es-MX" dirty="0"/>
              <a:t> in </a:t>
            </a:r>
            <a:r>
              <a:rPr lang="es-MX" dirty="0" err="1">
                <a:solidFill>
                  <a:srgbClr val="FF0000"/>
                </a:solidFill>
              </a:rPr>
              <a:t>seq</a:t>
            </a:r>
            <a:r>
              <a:rPr lang="es-MX" dirty="0"/>
              <a:t> ){ </a:t>
            </a:r>
            <a:r>
              <a:rPr lang="es-MX" dirty="0">
                <a:solidFill>
                  <a:srgbClr val="FF0000"/>
                </a:solidFill>
              </a:rPr>
              <a:t>comandos</a:t>
            </a:r>
            <a:r>
              <a:rPr lang="es-MX" dirty="0"/>
              <a:t>}</a:t>
            </a:r>
          </a:p>
          <a:p>
            <a:endParaRPr lang="es-MX" dirty="0"/>
          </a:p>
          <a:p>
            <a:r>
              <a:rPr lang="es-MX" dirty="0"/>
              <a:t>#Estructura </a:t>
            </a:r>
            <a:r>
              <a:rPr lang="es-MX" dirty="0" err="1"/>
              <a:t>function</a:t>
            </a:r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objeto2</a:t>
            </a:r>
            <a:r>
              <a:rPr lang="es-MX" dirty="0"/>
              <a:t>&lt;-</a:t>
            </a:r>
            <a:r>
              <a:rPr lang="es-MX" dirty="0" err="1"/>
              <a:t>function</a:t>
            </a:r>
            <a:r>
              <a:rPr lang="es-MX" dirty="0"/>
              <a:t>(</a:t>
            </a:r>
            <a:r>
              <a:rPr lang="es-MX" dirty="0">
                <a:solidFill>
                  <a:srgbClr val="FF0000"/>
                </a:solidFill>
              </a:rPr>
              <a:t>objeto1</a:t>
            </a:r>
            <a:r>
              <a:rPr lang="es-MX" dirty="0"/>
              <a:t>) {</a:t>
            </a:r>
            <a:r>
              <a:rPr lang="es-MX" dirty="0">
                <a:solidFill>
                  <a:srgbClr val="FF0000"/>
                </a:solidFill>
              </a:rPr>
              <a:t>comandos</a:t>
            </a:r>
          </a:p>
          <a:p>
            <a:r>
              <a:rPr lang="es-MX" dirty="0"/>
              <a:t>	se debe incluir </a:t>
            </a:r>
            <a:r>
              <a:rPr lang="es-MX" dirty="0">
                <a:solidFill>
                  <a:srgbClr val="FF0000"/>
                </a:solidFill>
              </a:rPr>
              <a:t>objeto2&lt;-</a:t>
            </a:r>
            <a:r>
              <a:rPr lang="es-MX" dirty="0"/>
              <a:t>}</a:t>
            </a:r>
          </a:p>
          <a:p>
            <a:endParaRPr lang="es-MX" dirty="0"/>
          </a:p>
          <a:p>
            <a:r>
              <a:rPr lang="es-MX" dirty="0"/>
              <a:t>#Estructura </a:t>
            </a:r>
            <a:r>
              <a:rPr lang="es-MX" dirty="0" err="1"/>
              <a:t>while</a:t>
            </a:r>
            <a:endParaRPr lang="es-MX" dirty="0"/>
          </a:p>
          <a:p>
            <a:r>
              <a:rPr lang="es-MX" dirty="0" err="1"/>
              <a:t>while</a:t>
            </a:r>
            <a:r>
              <a:rPr lang="es-MX" dirty="0"/>
              <a:t> (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logico</a:t>
            </a:r>
            <a:r>
              <a:rPr lang="es-MX" dirty="0"/>
              <a:t>) {</a:t>
            </a:r>
            <a:r>
              <a:rPr lang="es-MX" dirty="0">
                <a:solidFill>
                  <a:srgbClr val="FF0000"/>
                </a:solidFill>
              </a:rPr>
              <a:t> comandos</a:t>
            </a:r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744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839307"/>
            <a:ext cx="1279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Gráficas</a:t>
            </a:r>
          </a:p>
          <a:p>
            <a:r>
              <a:rPr lang="es-ES" dirty="0" err="1"/>
              <a:t>plot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r>
              <a:rPr lang="es-ES" dirty="0" err="1"/>
              <a:t>boxplot</a:t>
            </a:r>
            <a:r>
              <a:rPr lang="es-ES" dirty="0"/>
              <a:t>(x)</a:t>
            </a:r>
          </a:p>
          <a:p>
            <a:r>
              <a:rPr lang="es-ES" dirty="0"/>
              <a:t>pie(x)</a:t>
            </a:r>
          </a:p>
          <a:p>
            <a:r>
              <a:rPr lang="es-ES" dirty="0" err="1"/>
              <a:t>qqplot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r>
              <a:rPr lang="es-ES" dirty="0" err="1"/>
              <a:t>qqnorm</a:t>
            </a:r>
            <a:r>
              <a:rPr lang="es-ES" dirty="0"/>
              <a:t>(x)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985099" y="3291949"/>
            <a:ext cx="18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PARAMETROS</a:t>
            </a:r>
          </a:p>
          <a:p>
            <a:r>
              <a:rPr lang="es-ES" dirty="0" err="1"/>
              <a:t>bg</a:t>
            </a:r>
            <a:endParaRPr lang="es-ES" dirty="0"/>
          </a:p>
          <a:p>
            <a:r>
              <a:rPr lang="es-ES" dirty="0" err="1"/>
              <a:t>cex</a:t>
            </a:r>
            <a:endParaRPr lang="es-ES" dirty="0"/>
          </a:p>
          <a:p>
            <a:r>
              <a:rPr lang="es-ES" dirty="0"/>
              <a:t>col</a:t>
            </a:r>
          </a:p>
          <a:p>
            <a:r>
              <a:rPr lang="es-ES" dirty="0" err="1"/>
              <a:t>font</a:t>
            </a:r>
            <a:endParaRPr lang="es-ES" dirty="0"/>
          </a:p>
          <a:p>
            <a:r>
              <a:rPr lang="es-ES" dirty="0"/>
              <a:t>las</a:t>
            </a:r>
          </a:p>
          <a:p>
            <a:r>
              <a:rPr lang="es-ES" dirty="0" err="1"/>
              <a:t>lty</a:t>
            </a:r>
            <a:endParaRPr lang="es-ES" dirty="0"/>
          </a:p>
          <a:p>
            <a:r>
              <a:rPr lang="es-ES" dirty="0" err="1"/>
              <a:t>lwd</a:t>
            </a:r>
            <a:endParaRPr lang="es-ES" dirty="0"/>
          </a:p>
          <a:p>
            <a:r>
              <a:rPr lang="es-ES" dirty="0" err="1"/>
              <a:t>pch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4379766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Gráficos de bajo nivel (adicionan)</a:t>
            </a:r>
          </a:p>
          <a:p>
            <a:r>
              <a:rPr lang="es-ES" dirty="0" err="1"/>
              <a:t>points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r>
              <a:rPr lang="es-ES" dirty="0" err="1"/>
              <a:t>text</a:t>
            </a:r>
            <a:r>
              <a:rPr lang="es-ES" dirty="0"/>
              <a:t>(</a:t>
            </a:r>
            <a:r>
              <a:rPr lang="es-ES" dirty="0" err="1"/>
              <a:t>x,y,”texto</a:t>
            </a:r>
            <a:r>
              <a:rPr lang="es-ES" dirty="0"/>
              <a:t>”)</a:t>
            </a:r>
          </a:p>
          <a:p>
            <a:r>
              <a:rPr lang="es-ES" dirty="0" err="1"/>
              <a:t>abline</a:t>
            </a:r>
            <a:r>
              <a:rPr lang="es-ES" dirty="0"/>
              <a:t>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r>
              <a:rPr lang="es-ES" dirty="0" err="1"/>
              <a:t>abline</a:t>
            </a:r>
            <a:r>
              <a:rPr lang="es-ES" dirty="0"/>
              <a:t>(h=y)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3419872" y="1977807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Opciones</a:t>
            </a:r>
          </a:p>
          <a:p>
            <a:r>
              <a:rPr lang="es-ES" dirty="0" err="1"/>
              <a:t>add</a:t>
            </a:r>
            <a:endParaRPr lang="es-ES" dirty="0"/>
          </a:p>
          <a:p>
            <a:r>
              <a:rPr lang="es-ES" dirty="0" err="1"/>
              <a:t>axes</a:t>
            </a:r>
            <a:endParaRPr lang="es-ES" dirty="0"/>
          </a:p>
          <a:p>
            <a:r>
              <a:rPr lang="es-ES" dirty="0" err="1"/>
              <a:t>type</a:t>
            </a:r>
            <a:r>
              <a:rPr lang="es-ES" dirty="0"/>
              <a:t>= “p”, “l”, “b”, “h”</a:t>
            </a:r>
          </a:p>
          <a:p>
            <a:r>
              <a:rPr lang="es-ES" dirty="0" err="1"/>
              <a:t>xlim</a:t>
            </a:r>
            <a:endParaRPr lang="es-ES" dirty="0"/>
          </a:p>
          <a:p>
            <a:r>
              <a:rPr lang="es-ES" dirty="0" err="1"/>
              <a:t>xlab</a:t>
            </a:r>
            <a:endParaRPr lang="es-MX" dirty="0"/>
          </a:p>
        </p:txBody>
      </p:sp>
      <p:pic>
        <p:nvPicPr>
          <p:cNvPr id="8" name="Picture 6" descr="Illustration of pch=0: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" y="5877272"/>
            <a:ext cx="864094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220889" y="62068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Opciones de  Gráficas</a:t>
            </a:r>
          </a:p>
        </p:txBody>
      </p:sp>
    </p:spTree>
    <p:extLst>
      <p:ext uri="{BB962C8B-B14F-4D97-AF65-F5344CB8AC3E}">
        <p14:creationId xmlns:p14="http://schemas.microsoft.com/office/powerpoint/2010/main" val="295527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04664"/>
            <a:ext cx="5581977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Importar datos</a:t>
            </a:r>
          </a:p>
          <a:p>
            <a:endParaRPr lang="es-ES" dirty="0"/>
          </a:p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>
                <a:solidFill>
                  <a:srgbClr val="FF0000"/>
                </a:solidFill>
              </a:rPr>
              <a:t>foreign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DBF</a:t>
            </a:r>
          </a:p>
          <a:p>
            <a:r>
              <a:rPr lang="es-MX" dirty="0"/>
              <a:t>read.dbf(</a:t>
            </a:r>
            <a:r>
              <a:rPr lang="es-MX" dirty="0" err="1"/>
              <a:t>file</a:t>
            </a:r>
            <a:r>
              <a:rPr lang="es-MX" dirty="0"/>
              <a:t>)</a:t>
            </a:r>
          </a:p>
          <a:p>
            <a:endParaRPr lang="es-ES" dirty="0"/>
          </a:p>
          <a:p>
            <a:r>
              <a:rPr lang="es-ES" dirty="0" err="1"/>
              <a:t>Stata</a:t>
            </a:r>
            <a:endParaRPr lang="es-ES" dirty="0"/>
          </a:p>
          <a:p>
            <a:r>
              <a:rPr lang="es-MX" dirty="0"/>
              <a:t>read.dta(</a:t>
            </a:r>
            <a:r>
              <a:rPr lang="es-MX" dirty="0" err="1"/>
              <a:t>file</a:t>
            </a:r>
            <a:r>
              <a:rPr lang="es-MX" dirty="0"/>
              <a:t>)</a:t>
            </a:r>
          </a:p>
          <a:p>
            <a:endParaRPr lang="es-ES" dirty="0"/>
          </a:p>
          <a:p>
            <a:r>
              <a:rPr lang="es-ES" dirty="0" err="1"/>
              <a:t>Epi</a:t>
            </a:r>
            <a:r>
              <a:rPr lang="es-ES" dirty="0"/>
              <a:t> </a:t>
            </a:r>
            <a:r>
              <a:rPr lang="es-ES" dirty="0" err="1"/>
              <a:t>info</a:t>
            </a:r>
            <a:endParaRPr lang="es-ES" dirty="0"/>
          </a:p>
          <a:p>
            <a:r>
              <a:rPr lang="es-MX" dirty="0" err="1"/>
              <a:t>read.epiinfo</a:t>
            </a:r>
            <a:r>
              <a:rPr lang="es-MX" dirty="0"/>
              <a:t>(</a:t>
            </a:r>
            <a:r>
              <a:rPr lang="es-MX" dirty="0" err="1"/>
              <a:t>file</a:t>
            </a:r>
            <a:r>
              <a:rPr lang="es-MX" dirty="0"/>
              <a:t>)</a:t>
            </a:r>
          </a:p>
          <a:p>
            <a:endParaRPr lang="es-ES" dirty="0"/>
          </a:p>
          <a:p>
            <a:r>
              <a:rPr lang="es-ES" dirty="0" err="1"/>
              <a:t>Minitab</a:t>
            </a:r>
            <a:endParaRPr lang="es-ES" dirty="0"/>
          </a:p>
          <a:p>
            <a:r>
              <a:rPr lang="es-MX" dirty="0"/>
              <a:t>read.mtp(</a:t>
            </a:r>
            <a:r>
              <a:rPr lang="es-MX" dirty="0" err="1"/>
              <a:t>file</a:t>
            </a:r>
            <a:r>
              <a:rPr lang="es-MX" dirty="0"/>
              <a:t>)</a:t>
            </a:r>
          </a:p>
          <a:p>
            <a:endParaRPr lang="es-ES" dirty="0"/>
          </a:p>
          <a:p>
            <a:r>
              <a:rPr lang="es-ES" dirty="0"/>
              <a:t>SPSS</a:t>
            </a:r>
          </a:p>
          <a:p>
            <a:r>
              <a:rPr lang="es-MX" dirty="0" err="1"/>
              <a:t>read.spss</a:t>
            </a:r>
            <a:r>
              <a:rPr lang="es-MX" dirty="0"/>
              <a:t>(</a:t>
            </a:r>
            <a:r>
              <a:rPr lang="es-MX" dirty="0" err="1"/>
              <a:t>file</a:t>
            </a:r>
            <a:r>
              <a:rPr lang="es-MX" dirty="0"/>
              <a:t>)</a:t>
            </a:r>
          </a:p>
          <a:p>
            <a:endParaRPr lang="es-ES" dirty="0"/>
          </a:p>
          <a:p>
            <a:r>
              <a:rPr lang="es-ES" dirty="0"/>
              <a:t>SAS</a:t>
            </a:r>
          </a:p>
          <a:p>
            <a:r>
              <a:rPr lang="es-MX" dirty="0"/>
              <a:t>read.ssd(</a:t>
            </a:r>
            <a:r>
              <a:rPr lang="es-MX" dirty="0" err="1"/>
              <a:t>libname</a:t>
            </a:r>
            <a:r>
              <a:rPr lang="es-MX" dirty="0"/>
              <a:t>, </a:t>
            </a:r>
            <a:r>
              <a:rPr lang="es-MX" dirty="0" err="1"/>
              <a:t>sectionnames</a:t>
            </a:r>
            <a:r>
              <a:rPr lang="es-MX" dirty="0"/>
              <a:t>, </a:t>
            </a:r>
            <a:r>
              <a:rPr lang="es-MX" dirty="0" err="1"/>
              <a:t>tmpXport</a:t>
            </a:r>
            <a:r>
              <a:rPr lang="es-MX" dirty="0"/>
              <a:t>=</a:t>
            </a:r>
            <a:r>
              <a:rPr lang="es-MX" dirty="0" err="1"/>
              <a:t>tempfile</a:t>
            </a:r>
            <a:r>
              <a:rPr lang="es-MX" dirty="0"/>
              <a:t>(), </a:t>
            </a:r>
          </a:p>
          <a:p>
            <a:r>
              <a:rPr lang="es-MX" dirty="0" err="1"/>
              <a:t>tmpProgLoc</a:t>
            </a:r>
            <a:r>
              <a:rPr lang="es-MX" dirty="0"/>
              <a:t>=</a:t>
            </a:r>
            <a:r>
              <a:rPr lang="es-MX" dirty="0" err="1"/>
              <a:t>tempfile</a:t>
            </a:r>
            <a:r>
              <a:rPr lang="es-MX" dirty="0"/>
              <a:t>(), </a:t>
            </a:r>
            <a:r>
              <a:rPr lang="es-MX" dirty="0" err="1"/>
              <a:t>sascmd</a:t>
            </a:r>
            <a:r>
              <a:rPr lang="es-MX" dirty="0"/>
              <a:t>="</a:t>
            </a:r>
            <a:r>
              <a:rPr lang="es-MX" dirty="0" err="1"/>
              <a:t>sas</a:t>
            </a:r>
            <a:r>
              <a:rPr lang="es-MX" dirty="0"/>
              <a:t>")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613559" y="3198328"/>
            <a:ext cx="1529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library</a:t>
            </a:r>
            <a:r>
              <a:rPr lang="es-ES" dirty="0"/>
              <a:t>(</a:t>
            </a:r>
            <a:r>
              <a:rPr lang="es-ES" dirty="0" err="1">
                <a:solidFill>
                  <a:srgbClr val="FF0000"/>
                </a:solidFill>
              </a:rPr>
              <a:t>xlsx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read.xlsx(</a:t>
            </a:r>
            <a:r>
              <a:rPr lang="es-ES" dirty="0" err="1"/>
              <a:t>file</a:t>
            </a:r>
            <a:r>
              <a:rPr lang="es-ES" dirty="0"/>
              <a:t>)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660232" y="213285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read.csv(</a:t>
            </a:r>
            <a:r>
              <a:rPr lang="es-ES" dirty="0" err="1"/>
              <a:t>file</a:t>
            </a:r>
            <a:r>
              <a:rPr lang="es-E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89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43204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VENTAJAS</a:t>
            </a:r>
          </a:p>
          <a:p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Capacidad de manipular y</a:t>
            </a:r>
          </a:p>
          <a:p>
            <a:r>
              <a:rPr lang="es-MX" dirty="0"/>
              <a:t>modificar datos y funciones (lenguaje de programación).</a:t>
            </a:r>
          </a:p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Gráficos de alta calidad.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MX" dirty="0"/>
              <a:t>Hay extensiones específicas a nuevas áreas como </a:t>
            </a:r>
            <a:r>
              <a:rPr lang="es-MX" dirty="0" err="1"/>
              <a:t>bioinformática</a:t>
            </a:r>
            <a:r>
              <a:rPr lang="es-MX" dirty="0"/>
              <a:t>,</a:t>
            </a:r>
          </a:p>
          <a:p>
            <a:r>
              <a:rPr lang="es-MX" dirty="0" err="1"/>
              <a:t>geoestadística</a:t>
            </a:r>
            <a:r>
              <a:rPr lang="es-MX" dirty="0"/>
              <a:t>  y modelos gráficos.</a:t>
            </a:r>
          </a:p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Lenguaje orientado a objetos con sintaxis (relativamente) intuitiva.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Se adquiere sin costo alguno.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Existe versiones para Windows, </a:t>
            </a:r>
            <a:r>
              <a:rPr lang="es-ES" dirty="0" err="1"/>
              <a:t>MAC’s</a:t>
            </a:r>
            <a:r>
              <a:rPr lang="es-ES" dirty="0"/>
              <a:t> y Linux.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4788024" y="332656"/>
            <a:ext cx="3888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DESVENTAJAS</a:t>
            </a:r>
          </a:p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No existe soporte técnico.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Interfaz GUI poco “amigable”.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Requiere de precisión en la sintaxis.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87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260" y="116632"/>
            <a:ext cx="331798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4796" y="377280"/>
            <a:ext cx="2670622" cy="266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6804" y="3977680"/>
            <a:ext cx="26688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4276" y="3833664"/>
            <a:ext cx="29573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956604" y="325760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Gráficos en 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5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306504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664474"/>
            <a:ext cx="1959688" cy="194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356992"/>
            <a:ext cx="296516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995936" y="2924944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Gráficos en R</a:t>
            </a:r>
            <a:endParaRPr lang="es-MX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4747" y="3874501"/>
            <a:ext cx="368681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7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283968" y="358241"/>
            <a:ext cx="4142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Generar un objeto</a:t>
            </a:r>
          </a:p>
          <a:p>
            <a:r>
              <a:rPr lang="es-ES" dirty="0"/>
              <a:t>Para generar un objeto, utilizamos “ </a:t>
            </a:r>
            <a:r>
              <a:rPr lang="es-ES" dirty="0">
                <a:solidFill>
                  <a:srgbClr val="FF0000"/>
                </a:solidFill>
              </a:rPr>
              <a:t>&lt;- </a:t>
            </a:r>
            <a:r>
              <a:rPr lang="es-ES" dirty="0"/>
              <a:t>”</a:t>
            </a:r>
          </a:p>
          <a:p>
            <a:r>
              <a:rPr lang="es-ES" dirty="0"/>
              <a:t>Opcionalmente se  puede usar “-&gt;” y “=”</a:t>
            </a:r>
          </a:p>
          <a:p>
            <a:r>
              <a:rPr lang="es-ES" dirty="0"/>
              <a:t>en la mayoría de la literatura no se usan 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30064" y="2713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25172"/>
              </p:ext>
            </p:extLst>
          </p:nvPr>
        </p:nvGraphicFramePr>
        <p:xfrm>
          <a:off x="6660232" y="1632493"/>
          <a:ext cx="1252190" cy="2530556"/>
        </p:xfrm>
        <a:graphic>
          <a:graphicData uri="http://schemas.openxmlformats.org/drawingml/2006/table">
            <a:tbl>
              <a:tblPr/>
              <a:tblGrid>
                <a:gridCol w="125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a&lt;-1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b&lt;-2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d&lt;-4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 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3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 (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)/d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[1] 0.75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 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 </a:t>
                      </a:r>
                    </a:p>
                    <a:p>
                      <a:pPr marL="0" indent="0" algn="l" fontAlgn="t">
                        <a:buFont typeface="Wingdings" pitchFamily="2" charset="2"/>
                        <a:buNone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1.5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Lucida Console"/>
                      </a:endParaRPr>
                    </a:p>
                  </a:txBody>
                  <a:tcPr marL="46257" marR="0" marT="0" marB="61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62050" y="4024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45382" y="5093532"/>
            <a:ext cx="243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>
                <a:solidFill>
                  <a:srgbClr val="FF0000"/>
                </a:solidFill>
              </a:rPr>
              <a:t>Primeros Comandos</a:t>
            </a:r>
          </a:p>
          <a:p>
            <a:r>
              <a:rPr lang="es-MX" dirty="0" err="1"/>
              <a:t>ls</a:t>
            </a:r>
            <a:r>
              <a:rPr lang="es-MX" dirty="0"/>
              <a:t> ( )</a:t>
            </a:r>
          </a:p>
          <a:p>
            <a:r>
              <a:rPr lang="es-MX" dirty="0" err="1"/>
              <a:t>rm</a:t>
            </a:r>
            <a:r>
              <a:rPr lang="es-MX" dirty="0"/>
              <a:t> ( )</a:t>
            </a:r>
          </a:p>
          <a:p>
            <a:r>
              <a:rPr lang="es-MX" dirty="0" err="1"/>
              <a:t>save</a:t>
            </a:r>
            <a:r>
              <a:rPr lang="es-MX" dirty="0"/>
              <a:t>()</a:t>
            </a:r>
          </a:p>
          <a:p>
            <a:r>
              <a:rPr lang="es-MX" dirty="0"/>
              <a:t>load()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4311"/>
              </p:ext>
            </p:extLst>
          </p:nvPr>
        </p:nvGraphicFramePr>
        <p:xfrm>
          <a:off x="892423" y="885345"/>
          <a:ext cx="2265478" cy="2804876"/>
        </p:xfrm>
        <a:graphic>
          <a:graphicData uri="http://schemas.openxmlformats.org/drawingml/2006/table">
            <a:tbl>
              <a:tblPr/>
              <a:tblGrid>
                <a:gridCol w="226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029"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&gt;3+2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[1] 5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sqrt(10)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[1] 3.162278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4^2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[1] 16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pi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[1] 3.141593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&gt; sin(pi/2) </a:t>
                      </a:r>
                    </a:p>
                    <a:p>
                      <a:pPr marL="0" indent="0" algn="l" fontAlgn="t">
                        <a:buFontTx/>
                        <a:buNone/>
                      </a:pPr>
                      <a:r>
                        <a:rPr lang="da-DK" sz="1800" dirty="0">
                          <a:solidFill>
                            <a:schemeClr val="tx1"/>
                          </a:solidFill>
                          <a:effectLst/>
                          <a:latin typeface="Lucida Console"/>
                        </a:rPr>
                        <a:t>[1] 1</a:t>
                      </a:r>
                    </a:p>
                  </a:txBody>
                  <a:tcPr marL="46257" marR="0" marT="0" marB="61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2050" y="40246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28608" y="35824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R como calculadora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651149" y="3701172"/>
            <a:ext cx="326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Tipos de Archivo “nativos” de R</a:t>
            </a:r>
          </a:p>
          <a:p>
            <a:r>
              <a:rPr lang="es-ES" dirty="0"/>
              <a:t>Datos	     (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rdata</a:t>
            </a:r>
            <a:r>
              <a:rPr lang="es-ES" dirty="0"/>
              <a:t>)</a:t>
            </a:r>
          </a:p>
          <a:p>
            <a:r>
              <a:rPr lang="es-ES" dirty="0"/>
              <a:t>Scripts        (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.r</a:t>
            </a:r>
            <a:r>
              <a:rPr lang="es-ES" dirty="0"/>
              <a:t>)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220072" y="462450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>
                <a:solidFill>
                  <a:srgbClr val="FF0000"/>
                </a:solidFill>
              </a:rPr>
              <a:t>Comandos de navegación en el disco duro</a:t>
            </a:r>
          </a:p>
          <a:p>
            <a:r>
              <a:rPr lang="es-MX" dirty="0" err="1"/>
              <a:t>getwd</a:t>
            </a:r>
            <a:r>
              <a:rPr lang="es-MX" dirty="0"/>
              <a:t>( )</a:t>
            </a:r>
          </a:p>
          <a:p>
            <a:r>
              <a:rPr lang="es-MX" dirty="0" err="1"/>
              <a:t>dir.create</a:t>
            </a:r>
            <a:r>
              <a:rPr lang="es-MX" dirty="0"/>
              <a:t>(“directorio” )</a:t>
            </a:r>
          </a:p>
          <a:p>
            <a:r>
              <a:rPr lang="es-MX" dirty="0" err="1"/>
              <a:t>list.files</a:t>
            </a:r>
            <a:r>
              <a:rPr lang="es-MX" dirty="0"/>
              <a:t> ( )</a:t>
            </a:r>
          </a:p>
          <a:p>
            <a:r>
              <a:rPr lang="es-MX" dirty="0" err="1"/>
              <a:t>setwd</a:t>
            </a:r>
            <a:r>
              <a:rPr lang="es-MX" dirty="0"/>
              <a:t>( “directorio”)</a:t>
            </a:r>
          </a:p>
          <a:p>
            <a:r>
              <a:rPr lang="es-MX" dirty="0" err="1"/>
              <a:t>file.remove</a:t>
            </a:r>
            <a:r>
              <a:rPr lang="es-MX" dirty="0"/>
              <a:t> ( )</a:t>
            </a:r>
          </a:p>
        </p:txBody>
      </p:sp>
    </p:spTree>
    <p:extLst>
      <p:ext uri="{BB962C8B-B14F-4D97-AF65-F5344CB8AC3E}">
        <p14:creationId xmlns:p14="http://schemas.microsoft.com/office/powerpoint/2010/main" val="316136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7035" y="26064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Editores y </a:t>
            </a:r>
            <a:r>
              <a:rPr lang="es-MX" dirty="0" err="1">
                <a:solidFill>
                  <a:srgbClr val="FF0000"/>
                </a:solidFill>
              </a:rPr>
              <a:t>GUI’s</a:t>
            </a:r>
            <a:r>
              <a:rPr lang="es-MX" dirty="0">
                <a:solidFill>
                  <a:srgbClr val="FF0000"/>
                </a:solidFill>
              </a:rPr>
              <a:t> para 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Tinn</a:t>
            </a:r>
            <a:r>
              <a:rPr lang="es-MX" dirty="0"/>
              <a:t>-R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RStudio</a:t>
            </a:r>
            <a:r>
              <a:rPr lang="en-US" b="1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rattle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Rpad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RPMG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gWidgets</a:t>
            </a:r>
            <a:r>
              <a:rPr lang="en-U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Red-R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 </a:t>
            </a:r>
            <a:r>
              <a:rPr lang="en-US" dirty="0" err="1"/>
              <a:t>AnalyticFlow</a:t>
            </a:r>
            <a:r>
              <a:rPr lang="en-U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latticist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R-</a:t>
            </a:r>
            <a:r>
              <a:rPr lang="es-MX" dirty="0" err="1"/>
              <a:t>WinEdt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Xemacs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RCommander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035" y="2708920"/>
            <a:ext cx="6518063" cy="407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5940152" y="226058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 Studio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235594" y="465313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http://rstudio.org/</a:t>
            </a:r>
          </a:p>
        </p:txBody>
      </p:sp>
    </p:spTree>
    <p:extLst>
      <p:ext uri="{BB962C8B-B14F-4D97-AF65-F5344CB8AC3E}">
        <p14:creationId xmlns:p14="http://schemas.microsoft.com/office/powerpoint/2010/main" val="372304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685669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296340" y="557414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Memoria RAM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636886" y="622448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Disco Duro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115608" y="299695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Funciones y </a:t>
            </a:r>
          </a:p>
          <a:p>
            <a:r>
              <a:rPr lang="es-ES" dirty="0"/>
              <a:t>Operadores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67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3793" y="1052736"/>
            <a:ext cx="3096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Sensibilidad a</a:t>
            </a:r>
          </a:p>
          <a:p>
            <a:r>
              <a:rPr lang="es-MX" dirty="0">
                <a:solidFill>
                  <a:srgbClr val="FF0000"/>
                </a:solidFill>
              </a:rPr>
              <a:t>Mayúsculas</a:t>
            </a:r>
          </a:p>
          <a:p>
            <a:endParaRPr lang="es-MX" dirty="0"/>
          </a:p>
          <a:p>
            <a:r>
              <a:rPr lang="es-MX" dirty="0"/>
              <a:t>&gt; Peso&lt;-10</a:t>
            </a:r>
          </a:p>
          <a:p>
            <a:r>
              <a:rPr lang="es-MX" dirty="0"/>
              <a:t>&gt; peso&lt;-5</a:t>
            </a:r>
          </a:p>
          <a:p>
            <a:r>
              <a:rPr lang="es-MX" dirty="0"/>
              <a:t>&gt; </a:t>
            </a:r>
            <a:r>
              <a:rPr lang="es-MX" dirty="0" err="1"/>
              <a:t>PEso</a:t>
            </a:r>
            <a:r>
              <a:rPr lang="es-MX" dirty="0"/>
              <a:t>&lt;-8</a:t>
            </a:r>
          </a:p>
          <a:p>
            <a:r>
              <a:rPr lang="it-IT" dirty="0"/>
              <a:t>&gt; ls() </a:t>
            </a:r>
          </a:p>
          <a:p>
            <a:r>
              <a:rPr lang="it-IT" dirty="0"/>
              <a:t>[1] "peso" "Peso" "PEso"</a:t>
            </a:r>
          </a:p>
          <a:p>
            <a:r>
              <a:rPr lang="it-IT" dirty="0"/>
              <a:t>&gt; Peso </a:t>
            </a:r>
          </a:p>
          <a:p>
            <a:r>
              <a:rPr lang="it-IT" dirty="0"/>
              <a:t>[1] 10 </a:t>
            </a:r>
          </a:p>
          <a:p>
            <a:r>
              <a:rPr lang="it-IT" dirty="0"/>
              <a:t>&gt; peso </a:t>
            </a:r>
          </a:p>
          <a:p>
            <a:r>
              <a:rPr lang="it-IT" dirty="0"/>
              <a:t>[1] 5 </a:t>
            </a:r>
          </a:p>
          <a:p>
            <a:r>
              <a:rPr lang="it-IT" dirty="0"/>
              <a:t>&gt; PEso </a:t>
            </a:r>
          </a:p>
          <a:p>
            <a:r>
              <a:rPr lang="it-IT" dirty="0"/>
              <a:t>[1] 8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91434" y="332656"/>
            <a:ext cx="227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s-ES" dirty="0">
                <a:solidFill>
                  <a:srgbClr val="FF0000"/>
                </a:solidFill>
              </a:rPr>
              <a:t>Tipos de dato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/>
              <a:t>númericos</a:t>
            </a:r>
            <a:r>
              <a:rPr lang="es-E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texto </a:t>
            </a:r>
          </a:p>
          <a:p>
            <a:pPr marL="271463"/>
            <a:r>
              <a:rPr lang="es-ES" dirty="0">
                <a:solidFill>
                  <a:srgbClr val="FF0000"/>
                </a:solidFill>
              </a:rPr>
              <a:t>Se declaran con “”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Lógicos</a:t>
            </a:r>
          </a:p>
          <a:p>
            <a:pPr marL="271463"/>
            <a:r>
              <a:rPr lang="es-ES" dirty="0">
                <a:solidFill>
                  <a:srgbClr val="FF0000"/>
                </a:solidFill>
              </a:rPr>
              <a:t>FALSE, TRUE</a:t>
            </a:r>
          </a:p>
          <a:p>
            <a:pPr marL="271463"/>
            <a:r>
              <a:rPr lang="es-ES" dirty="0">
                <a:solidFill>
                  <a:srgbClr val="FF0000"/>
                </a:solidFill>
              </a:rPr>
              <a:t>F ,T</a:t>
            </a:r>
          </a:p>
          <a:p>
            <a:pPr marL="271463"/>
            <a:r>
              <a:rPr lang="es-ES" dirty="0">
                <a:solidFill>
                  <a:srgbClr val="FF0000"/>
                </a:solidFill>
              </a:rPr>
              <a:t>0,1 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940152" y="424610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Tipos de objeto</a:t>
            </a:r>
          </a:p>
          <a:p>
            <a:r>
              <a:rPr lang="es-MX" dirty="0"/>
              <a:t>Vectores</a:t>
            </a:r>
          </a:p>
          <a:p>
            <a:r>
              <a:rPr lang="es-MX" dirty="0"/>
              <a:t>Matrices</a:t>
            </a:r>
          </a:p>
          <a:p>
            <a:r>
              <a:rPr lang="es-MX" dirty="0" err="1"/>
              <a:t>Arrays</a:t>
            </a:r>
            <a:endParaRPr lang="es-MX" dirty="0"/>
          </a:p>
          <a:p>
            <a:r>
              <a:rPr lang="es-MX" dirty="0"/>
              <a:t>Data </a:t>
            </a:r>
            <a:r>
              <a:rPr lang="es-MX" dirty="0" err="1"/>
              <a:t>frames</a:t>
            </a:r>
            <a:endParaRPr lang="es-MX" dirty="0"/>
          </a:p>
          <a:p>
            <a:r>
              <a:rPr lang="es-MX" dirty="0"/>
              <a:t>Procedimientos</a:t>
            </a:r>
          </a:p>
        </p:txBody>
      </p:sp>
    </p:spTree>
    <p:extLst>
      <p:ext uri="{BB962C8B-B14F-4D97-AF65-F5344CB8AC3E}">
        <p14:creationId xmlns:p14="http://schemas.microsoft.com/office/powerpoint/2010/main" val="146670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292080" y="2564904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</a:rPr>
              <a:t>textos.r</a:t>
            </a:r>
            <a:endParaRPr lang="es-MX" dirty="0">
              <a:solidFill>
                <a:srgbClr val="FF0000"/>
              </a:solidFill>
            </a:endParaRPr>
          </a:p>
          <a:p>
            <a:endParaRPr lang="es-MX" dirty="0"/>
          </a:p>
          <a:p>
            <a:r>
              <a:rPr lang="es-MX" dirty="0"/>
              <a:t>a&lt;-"hola"</a:t>
            </a:r>
          </a:p>
          <a:p>
            <a:r>
              <a:rPr lang="es-MX" dirty="0"/>
              <a:t>b&lt;-"a todos"</a:t>
            </a:r>
          </a:p>
          <a:p>
            <a:r>
              <a:rPr lang="es-MX" dirty="0"/>
              <a:t>paste(</a:t>
            </a:r>
            <a:r>
              <a:rPr lang="es-MX" dirty="0" err="1"/>
              <a:t>a,b</a:t>
            </a:r>
            <a:r>
              <a:rPr lang="es-MX" dirty="0"/>
              <a:t>)</a:t>
            </a:r>
          </a:p>
          <a:p>
            <a:r>
              <a:rPr lang="es-MX" dirty="0"/>
              <a:t>c&lt;-"como </a:t>
            </a:r>
            <a:r>
              <a:rPr lang="es-MX" dirty="0" err="1"/>
              <a:t>estan</a:t>
            </a:r>
            <a:r>
              <a:rPr lang="es-MX" dirty="0"/>
              <a:t>?"</a:t>
            </a:r>
          </a:p>
          <a:p>
            <a:r>
              <a:rPr lang="es-MX" dirty="0"/>
              <a:t>paste(</a:t>
            </a:r>
            <a:r>
              <a:rPr lang="es-MX" dirty="0" err="1"/>
              <a:t>a,b,c</a:t>
            </a:r>
            <a:r>
              <a:rPr lang="es-MX" dirty="0"/>
              <a:t>)</a:t>
            </a:r>
          </a:p>
          <a:p>
            <a:r>
              <a:rPr lang="es-MX" dirty="0" err="1"/>
              <a:t>nchar</a:t>
            </a:r>
            <a:r>
              <a:rPr lang="es-MX" dirty="0"/>
              <a:t>(a)</a:t>
            </a:r>
          </a:p>
          <a:p>
            <a:r>
              <a:rPr lang="es-MX" dirty="0"/>
              <a:t>grep("</a:t>
            </a:r>
            <a:r>
              <a:rPr lang="es-MX" dirty="0" err="1"/>
              <a:t>todos",b</a:t>
            </a:r>
            <a:r>
              <a:rPr lang="es-MX" dirty="0"/>
              <a:t>)</a:t>
            </a:r>
          </a:p>
          <a:p>
            <a:r>
              <a:rPr lang="es-MX" dirty="0" err="1"/>
              <a:t>may</a:t>
            </a:r>
            <a:r>
              <a:rPr lang="es-MX" dirty="0"/>
              <a:t>&lt;-</a:t>
            </a:r>
            <a:r>
              <a:rPr lang="es-MX" dirty="0" err="1"/>
              <a:t>toupper</a:t>
            </a:r>
            <a:r>
              <a:rPr lang="es-MX" dirty="0"/>
              <a:t>(a)</a:t>
            </a:r>
          </a:p>
          <a:p>
            <a:r>
              <a:rPr lang="es-MX" dirty="0"/>
              <a:t>z&lt;-paste(</a:t>
            </a:r>
            <a:r>
              <a:rPr lang="es-MX" dirty="0" err="1"/>
              <a:t>may,b</a:t>
            </a:r>
            <a:r>
              <a:rPr lang="es-MX" dirty="0"/>
              <a:t>)</a:t>
            </a:r>
          </a:p>
          <a:p>
            <a:r>
              <a:rPr lang="es-MX" dirty="0"/>
              <a:t>b2&lt;-sub("</a:t>
            </a:r>
            <a:r>
              <a:rPr lang="es-MX" dirty="0" err="1"/>
              <a:t>todos","nadie",b</a:t>
            </a:r>
            <a:r>
              <a:rPr lang="es-MX" dirty="0"/>
              <a:t>)</a:t>
            </a:r>
          </a:p>
          <a:p>
            <a:r>
              <a:rPr lang="es-MX" dirty="0"/>
              <a:t>paste(may,b2,c)</a:t>
            </a:r>
          </a:p>
          <a:p>
            <a:r>
              <a:rPr lang="es-MX" dirty="0" err="1"/>
              <a:t>tolower</a:t>
            </a:r>
            <a:r>
              <a:rPr lang="es-MX" dirty="0"/>
              <a:t>(paste(may,b2,c))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404664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Datos tipo texto</a:t>
            </a:r>
          </a:p>
          <a:p>
            <a:endParaRPr lang="es-MX" dirty="0"/>
          </a:p>
          <a:p>
            <a:pPr>
              <a:tabLst>
                <a:tab pos="2152650" algn="l"/>
              </a:tabLst>
            </a:pPr>
            <a:r>
              <a:rPr lang="es-MX" dirty="0"/>
              <a:t>se declaran con “ ”</a:t>
            </a:r>
            <a:br>
              <a:rPr lang="es-MX" dirty="0"/>
            </a:br>
            <a:r>
              <a:rPr lang="es-MX" dirty="0"/>
              <a:t>paste(t1,t2)	concatena t1 con t2</a:t>
            </a:r>
          </a:p>
          <a:p>
            <a:pPr>
              <a:tabLst>
                <a:tab pos="2152650" algn="l"/>
              </a:tabLst>
            </a:pPr>
            <a:r>
              <a:rPr lang="es-MX" dirty="0" err="1"/>
              <a:t>nchar</a:t>
            </a:r>
            <a:r>
              <a:rPr lang="es-MX" dirty="0"/>
              <a:t>(t1)	cuenta cuantos 	caracteres hay en t1</a:t>
            </a:r>
          </a:p>
          <a:p>
            <a:pPr>
              <a:tabLst>
                <a:tab pos="2152650" algn="l"/>
              </a:tabLst>
            </a:pPr>
            <a:r>
              <a:rPr lang="es-MX" dirty="0"/>
              <a:t>grep(t1,t2)	busca a t1 dentro de t2</a:t>
            </a:r>
          </a:p>
          <a:p>
            <a:pPr>
              <a:tabLst>
                <a:tab pos="2152650" algn="l"/>
              </a:tabLst>
            </a:pPr>
            <a:r>
              <a:rPr lang="es-MX" dirty="0" err="1"/>
              <a:t>toupper</a:t>
            </a:r>
            <a:r>
              <a:rPr lang="es-MX" dirty="0"/>
              <a:t>(t1)	cambia t1 a mayúsculas</a:t>
            </a:r>
            <a:br>
              <a:rPr lang="es-MX" dirty="0"/>
            </a:br>
            <a:r>
              <a:rPr lang="es-MX" dirty="0" err="1"/>
              <a:t>tolower</a:t>
            </a:r>
            <a:r>
              <a:rPr lang="es-MX" dirty="0"/>
              <a:t>(t1)	cambia t2 a minúsculas</a:t>
            </a:r>
            <a:br>
              <a:rPr lang="es-MX" dirty="0"/>
            </a:br>
            <a:r>
              <a:rPr lang="es-MX" dirty="0"/>
              <a:t>sub(t1,t2,t)	cambia  t1 que esta en t</a:t>
            </a:r>
          </a:p>
          <a:p>
            <a:pPr>
              <a:tabLst>
                <a:tab pos="2152650" algn="l"/>
              </a:tabLst>
            </a:pPr>
            <a:r>
              <a:rPr lang="es-MX" dirty="0"/>
              <a:t>	por t2</a:t>
            </a:r>
          </a:p>
        </p:txBody>
      </p:sp>
    </p:spTree>
    <p:extLst>
      <p:ext uri="{BB962C8B-B14F-4D97-AF65-F5344CB8AC3E}">
        <p14:creationId xmlns:p14="http://schemas.microsoft.com/office/powerpoint/2010/main" val="2741381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1848</TotalTime>
  <Words>1288</Words>
  <Application>Microsoft Office PowerPoint</Application>
  <PresentationFormat>On-screen Show (4:3)</PresentationFormat>
  <Paragraphs>294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Candara</vt:lpstr>
      <vt:lpstr>Lucida Console</vt:lpstr>
      <vt:lpstr>Symbol</vt:lpstr>
      <vt:lpstr>Wingdings</vt:lpstr>
      <vt:lpstr>Forma de onda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Grafos1</dc:creator>
  <cp:lastModifiedBy>Eliezer Flores</cp:lastModifiedBy>
  <cp:revision>89</cp:revision>
  <dcterms:created xsi:type="dcterms:W3CDTF">2013-09-04T19:20:54Z</dcterms:created>
  <dcterms:modified xsi:type="dcterms:W3CDTF">2021-03-04T23:10:37Z</dcterms:modified>
</cp:coreProperties>
</file>