
<file path=[Content_Types].xml><?xml version="1.0" encoding="utf-8"?>
<Types xmlns="http://schemas.openxmlformats.org/package/2006/content-types">
  <Default Extension="png" ContentType="image/png"/>
  <Default Extension="tmp"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
  </p:notesMasterIdLst>
  <p:handoutMasterIdLst>
    <p:handoutMasterId r:id="rId24"/>
  </p:handoutMasterIdLst>
  <p:sldIdLst>
    <p:sldId id="279" r:id="rId2"/>
    <p:sldId id="271" r:id="rId3"/>
    <p:sldId id="299" r:id="rId4"/>
    <p:sldId id="314" r:id="rId5"/>
    <p:sldId id="311" r:id="rId6"/>
    <p:sldId id="310" r:id="rId7"/>
    <p:sldId id="257" r:id="rId8"/>
    <p:sldId id="281" r:id="rId9"/>
    <p:sldId id="300" r:id="rId10"/>
    <p:sldId id="297" r:id="rId11"/>
    <p:sldId id="301" r:id="rId12"/>
    <p:sldId id="302" r:id="rId13"/>
    <p:sldId id="303" r:id="rId14"/>
    <p:sldId id="304" r:id="rId15"/>
    <p:sldId id="305" r:id="rId16"/>
    <p:sldId id="306" r:id="rId17"/>
    <p:sldId id="309" r:id="rId18"/>
    <p:sldId id="307" r:id="rId19"/>
    <p:sldId id="308" r:id="rId20"/>
    <p:sldId id="312" r:id="rId21"/>
    <p:sldId id="31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VU PHAM" initials="CP" lastIdx="1" clrIdx="0">
    <p:extLst>
      <p:ext uri="{19B8F6BF-5375-455C-9EA6-DF929625EA0E}">
        <p15:presenceInfo xmlns:p15="http://schemas.microsoft.com/office/powerpoint/2012/main" userId="CAMVU P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274"/>
    <a:srgbClr val="681B63"/>
    <a:srgbClr val="6D369E"/>
    <a:srgbClr val="00297A"/>
    <a:srgbClr val="340E31"/>
    <a:srgbClr val="451257"/>
    <a:srgbClr val="B9315B"/>
    <a:srgbClr val="35467B"/>
    <a:srgbClr val="B48CD8"/>
    <a:srgbClr val="C331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6" autoAdjust="0"/>
    <p:restoredTop sz="84327" autoAdjust="0"/>
  </p:normalViewPr>
  <p:slideViewPr>
    <p:cSldViewPr snapToGrid="0" snapToObjects="1">
      <p:cViewPr varScale="1">
        <p:scale>
          <a:sx n="120" d="100"/>
          <a:sy n="120" d="100"/>
        </p:scale>
        <p:origin x="132" y="3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5" d="100"/>
          <a:sy n="85" d="100"/>
        </p:scale>
        <p:origin x="392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31T03:43:14.091" idx="1">
    <p:pos x="10" y="10"/>
    <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8" Type="http://schemas.openxmlformats.org/officeDocument/2006/relationships/slide" Target="../slides/slide3.xml"/><Relationship Id="rId3" Type="http://schemas.openxmlformats.org/officeDocument/2006/relationships/slide" Target="../slides/slide9.xml"/><Relationship Id="rId7" Type="http://schemas.openxmlformats.org/officeDocument/2006/relationships/slide" Target="../slides/slide20.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3.xml"/><Relationship Id="rId5" Type="http://schemas.openxmlformats.org/officeDocument/2006/relationships/slide" Target="../slides/slide11.xml"/><Relationship Id="rId4" Type="http://schemas.openxmlformats.org/officeDocument/2006/relationships/slide" Target="../slides/slide10.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630B6-A62B-4DFC-986A-1D6A28B2515C}"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95C877A8-7610-4C94-8C9D-5CEAA7B66E5D}">
      <dgm:prSet/>
      <dgm:spPr/>
      <dgm:t>
        <a:bodyPr/>
        <a:lstStyle/>
        <a:p>
          <a:r>
            <a:rPr lang="en-US" dirty="0"/>
            <a:t>Exploitation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1C34924C-F12E-4764-8B23-AAD983FABD08}" type="parTrans" cxnId="{38A2566E-F76C-4262-B0A7-CD8AE92DA43B}">
      <dgm:prSet/>
      <dgm:spPr/>
      <dgm:t>
        <a:bodyPr/>
        <a:lstStyle/>
        <a:p>
          <a:endParaRPr lang="en-US"/>
        </a:p>
      </dgm:t>
    </dgm:pt>
    <dgm:pt modelId="{7A73EFCD-C615-4F2B-8DE1-09D14A6806B4}" type="sibTrans" cxnId="{38A2566E-F76C-4262-B0A7-CD8AE92DA43B}">
      <dgm:prSet/>
      <dgm:spPr/>
      <dgm:t>
        <a:bodyPr/>
        <a:lstStyle/>
        <a:p>
          <a:endParaRPr lang="en-US"/>
        </a:p>
      </dgm:t>
    </dgm:pt>
    <dgm:pt modelId="{AD724CC7-EB5E-4EEF-A34A-63BCB91E5F1C}">
      <dgm:prSet/>
      <dgm:spPr/>
      <dgm:t>
        <a:bodyPr/>
        <a:lstStyle/>
        <a:p>
          <a:r>
            <a:rPr lang="en-US"/>
            <a:t>The backbone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EB31A75-6121-469F-9427-67541EB530FF}" type="parTrans" cxnId="{64E1C41B-E236-4BB7-8421-CF0C6DB7AE6C}">
      <dgm:prSet/>
      <dgm:spPr/>
      <dgm:t>
        <a:bodyPr/>
        <a:lstStyle/>
        <a:p>
          <a:endParaRPr lang="en-US"/>
        </a:p>
      </dgm:t>
    </dgm:pt>
    <dgm:pt modelId="{3B932392-B128-4B8F-8211-76A31C894E92}" type="sibTrans" cxnId="{64E1C41B-E236-4BB7-8421-CF0C6DB7AE6C}">
      <dgm:prSet/>
      <dgm:spPr/>
      <dgm:t>
        <a:bodyPr/>
        <a:lstStyle/>
        <a:p>
          <a:endParaRPr lang="en-US"/>
        </a:p>
      </dgm:t>
    </dgm:pt>
    <dgm:pt modelId="{5F78865C-C629-49FE-A5CA-974A2EDAC556}">
      <dgm:prSet/>
      <dgm:spPr/>
      <dgm:t>
        <a:bodyPr/>
        <a:lstStyle/>
        <a:p>
          <a:r>
            <a:rPr lang="en-US"/>
            <a:t>Plans</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2FBB811-A088-4608-B8C1-823E48043B2D}" type="parTrans" cxnId="{11687A52-4949-472D-BEE0-4A6932F8F984}">
      <dgm:prSet/>
      <dgm:spPr/>
      <dgm:t>
        <a:bodyPr/>
        <a:lstStyle/>
        <a:p>
          <a:endParaRPr lang="en-US"/>
        </a:p>
      </dgm:t>
    </dgm:pt>
    <dgm:pt modelId="{A68BDF74-887E-43FE-BC5E-0F59840E969A}" type="sibTrans" cxnId="{11687A52-4949-472D-BEE0-4A6932F8F984}">
      <dgm:prSet/>
      <dgm:spPr/>
      <dgm:t>
        <a:bodyPr/>
        <a:lstStyle/>
        <a:p>
          <a:endParaRPr lang="en-US"/>
        </a:p>
      </dgm:t>
    </dgm:pt>
    <dgm:pt modelId="{40B498B9-4C41-4C77-AE6F-13C0E899F716}">
      <dgm:prSet/>
      <dgm:spPr/>
      <dgm:t>
        <a:bodyPr/>
        <a:lstStyle/>
        <a:p>
          <a:r>
            <a:rPr lang="en-US"/>
            <a:t>Further plans</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AA7C5EB0-6645-426B-9596-3A404498FB2C}" type="parTrans" cxnId="{304266EE-D099-49A0-AB19-D8C3E31F2913}">
      <dgm:prSet/>
      <dgm:spPr/>
      <dgm:t>
        <a:bodyPr/>
        <a:lstStyle/>
        <a:p>
          <a:endParaRPr lang="en-US"/>
        </a:p>
      </dgm:t>
    </dgm:pt>
    <dgm:pt modelId="{8252FDC5-777B-4E8D-817F-AC750FB538E5}" type="sibTrans" cxnId="{304266EE-D099-49A0-AB19-D8C3E31F2913}">
      <dgm:prSet/>
      <dgm:spPr/>
      <dgm:t>
        <a:bodyPr/>
        <a:lstStyle/>
        <a:p>
          <a:endParaRPr lang="en-US"/>
        </a:p>
      </dgm:t>
    </dgm:pt>
    <dgm:pt modelId="{E34CE356-FBE8-47D0-B5A3-2DEBD6797575}">
      <dgm:prSet/>
      <dgm:spPr/>
      <dgm:t>
        <a:bodyPr/>
        <a:lstStyle/>
        <a:p>
          <a:r>
            <a:rPr lang="en-US"/>
            <a:t>Summarize goal</a:t>
          </a:r>
          <a:endParaRPr lang="en-US"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C47B18E7-4FCB-4D12-8279-E91C3F93B441}" type="parTrans" cxnId="{A597DA9D-071D-4B6D-9E30-C72F7844A328}">
      <dgm:prSet/>
      <dgm:spPr/>
      <dgm:t>
        <a:bodyPr/>
        <a:lstStyle/>
        <a:p>
          <a:endParaRPr lang="en-US"/>
        </a:p>
      </dgm:t>
    </dgm:pt>
    <dgm:pt modelId="{36F2F955-F2B2-42B1-AE14-4EA165060B90}" type="sibTrans" cxnId="{A597DA9D-071D-4B6D-9E30-C72F7844A328}">
      <dgm:prSet/>
      <dgm:spPr/>
      <dgm:t>
        <a:bodyPr/>
        <a:lstStyle/>
        <a:p>
          <a:endParaRPr lang="en-US"/>
        </a:p>
      </dgm:t>
    </dgm:pt>
    <dgm:pt modelId="{D1C71FC4-0AB0-4649-857A-8531596AC0A2}">
      <dgm:prSet/>
      <dgm:spPr/>
      <dgm:t>
        <a:bodyPr/>
        <a:lstStyle/>
        <a:p>
          <a:r>
            <a:rPr lang="en-US"/>
            <a:t>Demo</a:t>
          </a:r>
          <a:endParaRPr lang="en-US" dirty="0"/>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A5C24BD3-CF71-4ECA-9262-C4D730118DCB}" type="parTrans" cxnId="{4A4FE895-5A3C-4684-9AC4-E2DDA16F541C}">
      <dgm:prSet/>
      <dgm:spPr/>
      <dgm:t>
        <a:bodyPr/>
        <a:lstStyle/>
        <a:p>
          <a:endParaRPr lang="en-US"/>
        </a:p>
      </dgm:t>
    </dgm:pt>
    <dgm:pt modelId="{737505CE-0E0D-4848-BEE6-9E9198FF7753}" type="sibTrans" cxnId="{4A4FE895-5A3C-4684-9AC4-E2DDA16F541C}">
      <dgm:prSet/>
      <dgm:spPr/>
      <dgm:t>
        <a:bodyPr/>
        <a:lstStyle/>
        <a:p>
          <a:endParaRPr lang="en-US"/>
        </a:p>
      </dgm:t>
    </dgm:pt>
    <dgm:pt modelId="{1DE63F4F-341F-4C5B-9FB4-6439A7661762}">
      <dgm:prSet/>
      <dgm:spPr/>
      <dgm:t>
        <a:bodyPr/>
        <a:lstStyle/>
        <a:p>
          <a:r>
            <a:rPr lang="en-US" dirty="0"/>
            <a:t>Questions &amp; Answers</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6324B709-10D8-4C15-AA7E-863B19C66BF5}" type="parTrans" cxnId="{0043C283-821F-4C2A-B25A-291EEDDA975D}">
      <dgm:prSet/>
      <dgm:spPr/>
      <dgm:t>
        <a:bodyPr/>
        <a:lstStyle/>
        <a:p>
          <a:endParaRPr lang="en-US"/>
        </a:p>
      </dgm:t>
    </dgm:pt>
    <dgm:pt modelId="{09E23507-8B5F-4C84-85A5-3E63CB204891}" type="sibTrans" cxnId="{0043C283-821F-4C2A-B25A-291EEDDA975D}">
      <dgm:prSet/>
      <dgm:spPr/>
      <dgm:t>
        <a:bodyPr/>
        <a:lstStyle/>
        <a:p>
          <a:endParaRPr lang="en-US"/>
        </a:p>
      </dgm:t>
    </dgm:pt>
    <dgm:pt modelId="{5BA21E78-AEFB-44A9-AA69-A1A8BC1F5C8D}">
      <dgm:prSet/>
      <dgm:spPr/>
      <dgm:t>
        <a:bodyPr/>
        <a:lstStyle/>
        <a:p>
          <a:r>
            <a:rPr lang="en-US" dirty="0"/>
            <a:t>Introduction</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20BCC58F-E976-4516-B95D-C8E90DC69821}" type="sibTrans" cxnId="{7F223B8E-B2C5-46F5-B8F4-4A59C0147BA9}">
      <dgm:prSet/>
      <dgm:spPr/>
      <dgm:t>
        <a:bodyPr/>
        <a:lstStyle/>
        <a:p>
          <a:endParaRPr lang="en-US"/>
        </a:p>
      </dgm:t>
    </dgm:pt>
    <dgm:pt modelId="{B1538844-1F36-414F-8636-28514E0B10ED}" type="parTrans" cxnId="{7F223B8E-B2C5-46F5-B8F4-4A59C0147BA9}">
      <dgm:prSet/>
      <dgm:spPr/>
      <dgm:t>
        <a:bodyPr/>
        <a:lstStyle/>
        <a:p>
          <a:endParaRPr lang="en-US"/>
        </a:p>
      </dgm:t>
    </dgm:pt>
    <dgm:pt modelId="{3C300F2D-9F80-4457-9A18-14DB79426278}">
      <dgm:prSet/>
      <dgm:spPr/>
      <dgm:t>
        <a:bodyPr/>
        <a:lstStyle/>
        <a:p>
          <a:r>
            <a:rPr lang="en-US" dirty="0"/>
            <a:t>Design Thinking</a:t>
          </a:r>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6165F2F8-8C22-4755-ABE9-CBD8721A1EF0}" type="parTrans" cxnId="{66E9775B-329A-46E0-8DDC-8CFD642EB27F}">
      <dgm:prSet/>
      <dgm:spPr/>
      <dgm:t>
        <a:bodyPr/>
        <a:lstStyle/>
        <a:p>
          <a:endParaRPr lang="en-US"/>
        </a:p>
      </dgm:t>
    </dgm:pt>
    <dgm:pt modelId="{566BE255-F2A5-4AF2-B7A4-810E843E229E}" type="sibTrans" cxnId="{66E9775B-329A-46E0-8DDC-8CFD642EB27F}">
      <dgm:prSet/>
      <dgm:spPr/>
      <dgm:t>
        <a:bodyPr/>
        <a:lstStyle/>
        <a:p>
          <a:endParaRPr lang="en-US"/>
        </a:p>
      </dgm:t>
    </dgm:pt>
    <dgm:pt modelId="{55B19DEA-CF3C-4E01-AE67-4B1375028D07}" type="pres">
      <dgm:prSet presAssocID="{ABF630B6-A62B-4DFC-986A-1D6A28B2515C}" presName="compositeShape" presStyleCnt="0">
        <dgm:presLayoutVars>
          <dgm:dir/>
          <dgm:resizeHandles/>
        </dgm:presLayoutVars>
      </dgm:prSet>
      <dgm:spPr/>
    </dgm:pt>
    <dgm:pt modelId="{4BC74FA4-F9DD-406A-8F58-7BD0D9775B2B}" type="pres">
      <dgm:prSet presAssocID="{ABF630B6-A62B-4DFC-986A-1D6A28B2515C}" presName="pyramid" presStyleLbl="node1" presStyleIdx="0" presStyleCnt="1" custLinFactNeighborX="-23432" custLinFactNeighborY="-2479"/>
      <dgm:spPr>
        <a:gradFill flip="none" rotWithShape="1">
          <a:gsLst>
            <a:gs pos="94000">
              <a:srgbClr val="35467B"/>
            </a:gs>
            <a:gs pos="15000">
              <a:srgbClr val="340E31"/>
            </a:gs>
          </a:gsLst>
          <a:lin ang="0" scaled="1"/>
          <a:tileRect/>
        </a:gradFill>
      </dgm:spPr>
    </dgm:pt>
    <dgm:pt modelId="{763F7A29-E705-4E53-BB88-0B6202A9EFA6}" type="pres">
      <dgm:prSet presAssocID="{ABF630B6-A62B-4DFC-986A-1D6A28B2515C}" presName="theList" presStyleCnt="0"/>
      <dgm:spPr/>
    </dgm:pt>
    <dgm:pt modelId="{2BD38ACF-9C16-45B2-8652-886300CF07DB}" type="pres">
      <dgm:prSet presAssocID="{5BA21E78-AEFB-44A9-AA69-A1A8BC1F5C8D}" presName="aNode" presStyleLbl="fgAcc1" presStyleIdx="0" presStyleCnt="9">
        <dgm:presLayoutVars>
          <dgm:bulletEnabled val="1"/>
        </dgm:presLayoutVars>
      </dgm:prSet>
      <dgm:spPr/>
    </dgm:pt>
    <dgm:pt modelId="{C30318DD-CE3F-4DFE-A0F7-82ACC1AD4622}" type="pres">
      <dgm:prSet presAssocID="{5BA21E78-AEFB-44A9-AA69-A1A8BC1F5C8D}" presName="aSpace" presStyleCnt="0"/>
      <dgm:spPr/>
    </dgm:pt>
    <dgm:pt modelId="{E393EFE5-6452-4DA8-A3C7-0C62B591BEB3}" type="pres">
      <dgm:prSet presAssocID="{3C300F2D-9F80-4457-9A18-14DB79426278}" presName="aNode" presStyleLbl="fgAcc1" presStyleIdx="1" presStyleCnt="9">
        <dgm:presLayoutVars>
          <dgm:bulletEnabled val="1"/>
        </dgm:presLayoutVars>
      </dgm:prSet>
      <dgm:spPr/>
    </dgm:pt>
    <dgm:pt modelId="{B723917B-45D8-4CE6-871C-59E4398A74D4}" type="pres">
      <dgm:prSet presAssocID="{3C300F2D-9F80-4457-9A18-14DB79426278}" presName="aSpace" presStyleCnt="0"/>
      <dgm:spPr/>
    </dgm:pt>
    <dgm:pt modelId="{F36A2C1A-A40F-44D2-B20A-8B418191FD4E}" type="pres">
      <dgm:prSet presAssocID="{95C877A8-7610-4C94-8C9D-5CEAA7B66E5D}" presName="aNode" presStyleLbl="fgAcc1" presStyleIdx="2" presStyleCnt="9">
        <dgm:presLayoutVars>
          <dgm:bulletEnabled val="1"/>
        </dgm:presLayoutVars>
      </dgm:prSet>
      <dgm:spPr/>
    </dgm:pt>
    <dgm:pt modelId="{AC6695C1-DC98-482C-AEB3-853F508AD9F9}" type="pres">
      <dgm:prSet presAssocID="{95C877A8-7610-4C94-8C9D-5CEAA7B66E5D}" presName="aSpace" presStyleCnt="0"/>
      <dgm:spPr/>
    </dgm:pt>
    <dgm:pt modelId="{33A76A3C-66E4-40FA-BA5A-B99DF54CE24D}" type="pres">
      <dgm:prSet presAssocID="{AD724CC7-EB5E-4EEF-A34A-63BCB91E5F1C}" presName="aNode" presStyleLbl="fgAcc1" presStyleIdx="3" presStyleCnt="9">
        <dgm:presLayoutVars>
          <dgm:bulletEnabled val="1"/>
        </dgm:presLayoutVars>
      </dgm:prSet>
      <dgm:spPr/>
    </dgm:pt>
    <dgm:pt modelId="{443CC694-463E-4FC0-AF38-0C2EB7445326}" type="pres">
      <dgm:prSet presAssocID="{AD724CC7-EB5E-4EEF-A34A-63BCB91E5F1C}" presName="aSpace" presStyleCnt="0"/>
      <dgm:spPr/>
    </dgm:pt>
    <dgm:pt modelId="{996A173C-4800-47A1-A85A-B62D766FAB7C}" type="pres">
      <dgm:prSet presAssocID="{5F78865C-C629-49FE-A5CA-974A2EDAC556}" presName="aNode" presStyleLbl="fgAcc1" presStyleIdx="4" presStyleCnt="9">
        <dgm:presLayoutVars>
          <dgm:bulletEnabled val="1"/>
        </dgm:presLayoutVars>
      </dgm:prSet>
      <dgm:spPr/>
    </dgm:pt>
    <dgm:pt modelId="{BFC966E8-9874-4339-B9BB-E2F607B01366}" type="pres">
      <dgm:prSet presAssocID="{5F78865C-C629-49FE-A5CA-974A2EDAC556}" presName="aSpace" presStyleCnt="0"/>
      <dgm:spPr/>
    </dgm:pt>
    <dgm:pt modelId="{325097C4-9191-46C6-9358-52B283B6FB03}" type="pres">
      <dgm:prSet presAssocID="{40B498B9-4C41-4C77-AE6F-13C0E899F716}" presName="aNode" presStyleLbl="fgAcc1" presStyleIdx="5" presStyleCnt="9">
        <dgm:presLayoutVars>
          <dgm:bulletEnabled val="1"/>
        </dgm:presLayoutVars>
      </dgm:prSet>
      <dgm:spPr/>
    </dgm:pt>
    <dgm:pt modelId="{B3FF032B-EE4E-4C8D-B36B-5210C1E72738}" type="pres">
      <dgm:prSet presAssocID="{40B498B9-4C41-4C77-AE6F-13C0E899F716}" presName="aSpace" presStyleCnt="0"/>
      <dgm:spPr/>
    </dgm:pt>
    <dgm:pt modelId="{137DD074-50F0-4526-96F7-8649DB7902F6}" type="pres">
      <dgm:prSet presAssocID="{E34CE356-FBE8-47D0-B5A3-2DEBD6797575}" presName="aNode" presStyleLbl="fgAcc1" presStyleIdx="6" presStyleCnt="9">
        <dgm:presLayoutVars>
          <dgm:bulletEnabled val="1"/>
        </dgm:presLayoutVars>
      </dgm:prSet>
      <dgm:spPr/>
    </dgm:pt>
    <dgm:pt modelId="{43344710-295A-4FEF-85D9-6554902C31A8}" type="pres">
      <dgm:prSet presAssocID="{E34CE356-FBE8-47D0-B5A3-2DEBD6797575}" presName="aSpace" presStyleCnt="0"/>
      <dgm:spPr/>
    </dgm:pt>
    <dgm:pt modelId="{F7D247FE-307C-42F6-9047-2348FECB33B7}" type="pres">
      <dgm:prSet presAssocID="{D1C71FC4-0AB0-4649-857A-8531596AC0A2}" presName="aNode" presStyleLbl="fgAcc1" presStyleIdx="7" presStyleCnt="9">
        <dgm:presLayoutVars>
          <dgm:bulletEnabled val="1"/>
        </dgm:presLayoutVars>
      </dgm:prSet>
      <dgm:spPr/>
    </dgm:pt>
    <dgm:pt modelId="{7E6BAD17-297F-415B-8119-4AEB3183EC49}" type="pres">
      <dgm:prSet presAssocID="{D1C71FC4-0AB0-4649-857A-8531596AC0A2}" presName="aSpace" presStyleCnt="0"/>
      <dgm:spPr/>
    </dgm:pt>
    <dgm:pt modelId="{DFC6FB4A-A1F1-40AA-9D0B-085E0A5AB4A0}" type="pres">
      <dgm:prSet presAssocID="{1DE63F4F-341F-4C5B-9FB4-6439A7661762}" presName="aNode" presStyleLbl="fgAcc1" presStyleIdx="8" presStyleCnt="9">
        <dgm:presLayoutVars>
          <dgm:bulletEnabled val="1"/>
        </dgm:presLayoutVars>
      </dgm:prSet>
      <dgm:spPr/>
    </dgm:pt>
    <dgm:pt modelId="{ABEBFA8E-1EF7-4216-92F0-A6A704BF70C0}" type="pres">
      <dgm:prSet presAssocID="{1DE63F4F-341F-4C5B-9FB4-6439A7661762}" presName="aSpace" presStyleCnt="0"/>
      <dgm:spPr/>
    </dgm:pt>
  </dgm:ptLst>
  <dgm:cxnLst>
    <dgm:cxn modelId="{AFAC4905-8F00-4BEC-B333-E76BC2574877}" type="presOf" srcId="{1DE63F4F-341F-4C5B-9FB4-6439A7661762}" destId="{DFC6FB4A-A1F1-40AA-9D0B-085E0A5AB4A0}" srcOrd="0" destOrd="0" presId="urn:microsoft.com/office/officeart/2005/8/layout/pyramid2"/>
    <dgm:cxn modelId="{64E1C41B-E236-4BB7-8421-CF0C6DB7AE6C}" srcId="{ABF630B6-A62B-4DFC-986A-1D6A28B2515C}" destId="{AD724CC7-EB5E-4EEF-A34A-63BCB91E5F1C}" srcOrd="3" destOrd="0" parTransId="{6EB31A75-6121-469F-9427-67541EB530FF}" sibTransId="{3B932392-B128-4B8F-8211-76A31C894E92}"/>
    <dgm:cxn modelId="{5AFF9E33-4A55-4813-BEB5-66410CBEEB21}" type="presOf" srcId="{D1C71FC4-0AB0-4649-857A-8531596AC0A2}" destId="{F7D247FE-307C-42F6-9047-2348FECB33B7}" srcOrd="0" destOrd="0" presId="urn:microsoft.com/office/officeart/2005/8/layout/pyramid2"/>
    <dgm:cxn modelId="{66E9775B-329A-46E0-8DDC-8CFD642EB27F}" srcId="{ABF630B6-A62B-4DFC-986A-1D6A28B2515C}" destId="{3C300F2D-9F80-4457-9A18-14DB79426278}" srcOrd="1" destOrd="0" parTransId="{6165F2F8-8C22-4755-ABE9-CBD8721A1EF0}" sibTransId="{566BE255-F2A5-4AF2-B7A4-810E843E229E}"/>
    <dgm:cxn modelId="{1B1E704A-7A7F-41D5-A024-384129365408}" type="presOf" srcId="{95C877A8-7610-4C94-8C9D-5CEAA7B66E5D}" destId="{F36A2C1A-A40F-44D2-B20A-8B418191FD4E}" srcOrd="0" destOrd="0" presId="urn:microsoft.com/office/officeart/2005/8/layout/pyramid2"/>
    <dgm:cxn modelId="{38A2566E-F76C-4262-B0A7-CD8AE92DA43B}" srcId="{ABF630B6-A62B-4DFC-986A-1D6A28B2515C}" destId="{95C877A8-7610-4C94-8C9D-5CEAA7B66E5D}" srcOrd="2" destOrd="0" parTransId="{1C34924C-F12E-4764-8B23-AAD983FABD08}" sibTransId="{7A73EFCD-C615-4F2B-8DE1-09D14A6806B4}"/>
    <dgm:cxn modelId="{FAB23751-9F37-4991-B82C-26E3293CAE92}" type="presOf" srcId="{3C300F2D-9F80-4457-9A18-14DB79426278}" destId="{E393EFE5-6452-4DA8-A3C7-0C62B591BEB3}" srcOrd="0" destOrd="0" presId="urn:microsoft.com/office/officeart/2005/8/layout/pyramid2"/>
    <dgm:cxn modelId="{11687A52-4949-472D-BEE0-4A6932F8F984}" srcId="{ABF630B6-A62B-4DFC-986A-1D6A28B2515C}" destId="{5F78865C-C629-49FE-A5CA-974A2EDAC556}" srcOrd="4" destOrd="0" parTransId="{32FBB811-A088-4608-B8C1-823E48043B2D}" sibTransId="{A68BDF74-887E-43FE-BC5E-0F59840E969A}"/>
    <dgm:cxn modelId="{1152887E-2490-4BDF-8F41-784415851670}" type="presOf" srcId="{5BA21E78-AEFB-44A9-AA69-A1A8BC1F5C8D}" destId="{2BD38ACF-9C16-45B2-8652-886300CF07DB}" srcOrd="0" destOrd="0" presId="urn:microsoft.com/office/officeart/2005/8/layout/pyramid2"/>
    <dgm:cxn modelId="{0043C283-821F-4C2A-B25A-291EEDDA975D}" srcId="{ABF630B6-A62B-4DFC-986A-1D6A28B2515C}" destId="{1DE63F4F-341F-4C5B-9FB4-6439A7661762}" srcOrd="8" destOrd="0" parTransId="{6324B709-10D8-4C15-AA7E-863B19C66BF5}" sibTransId="{09E23507-8B5F-4C84-85A5-3E63CB204891}"/>
    <dgm:cxn modelId="{E7A8448C-2598-4AED-BAAA-B1DBE0C5BADB}" type="presOf" srcId="{AD724CC7-EB5E-4EEF-A34A-63BCB91E5F1C}" destId="{33A76A3C-66E4-40FA-BA5A-B99DF54CE24D}" srcOrd="0" destOrd="0" presId="urn:microsoft.com/office/officeart/2005/8/layout/pyramid2"/>
    <dgm:cxn modelId="{7F223B8E-B2C5-46F5-B8F4-4A59C0147BA9}" srcId="{ABF630B6-A62B-4DFC-986A-1D6A28B2515C}" destId="{5BA21E78-AEFB-44A9-AA69-A1A8BC1F5C8D}" srcOrd="0" destOrd="0" parTransId="{B1538844-1F36-414F-8636-28514E0B10ED}" sibTransId="{20BCC58F-E976-4516-B95D-C8E90DC69821}"/>
    <dgm:cxn modelId="{4A4FE895-5A3C-4684-9AC4-E2DDA16F541C}" srcId="{ABF630B6-A62B-4DFC-986A-1D6A28B2515C}" destId="{D1C71FC4-0AB0-4649-857A-8531596AC0A2}" srcOrd="7" destOrd="0" parTransId="{A5C24BD3-CF71-4ECA-9262-C4D730118DCB}" sibTransId="{737505CE-0E0D-4848-BEE6-9E9198FF7753}"/>
    <dgm:cxn modelId="{A597DA9D-071D-4B6D-9E30-C72F7844A328}" srcId="{ABF630B6-A62B-4DFC-986A-1D6A28B2515C}" destId="{E34CE356-FBE8-47D0-B5A3-2DEBD6797575}" srcOrd="6" destOrd="0" parTransId="{C47B18E7-4FCB-4D12-8279-E91C3F93B441}" sibTransId="{36F2F955-F2B2-42B1-AE14-4EA165060B90}"/>
    <dgm:cxn modelId="{1EFD8AB1-7C16-4B5F-861C-FC4265587B46}" type="presOf" srcId="{E34CE356-FBE8-47D0-B5A3-2DEBD6797575}" destId="{137DD074-50F0-4526-96F7-8649DB7902F6}" srcOrd="0" destOrd="0" presId="urn:microsoft.com/office/officeart/2005/8/layout/pyramid2"/>
    <dgm:cxn modelId="{2EA3D2B4-F68D-4861-9852-57971648F77B}" type="presOf" srcId="{5F78865C-C629-49FE-A5CA-974A2EDAC556}" destId="{996A173C-4800-47A1-A85A-B62D766FAB7C}" srcOrd="0" destOrd="0" presId="urn:microsoft.com/office/officeart/2005/8/layout/pyramid2"/>
    <dgm:cxn modelId="{82C51EC1-17B9-48B8-AC25-B80C528A28E4}" type="presOf" srcId="{ABF630B6-A62B-4DFC-986A-1D6A28B2515C}" destId="{55B19DEA-CF3C-4E01-AE67-4B1375028D07}" srcOrd="0" destOrd="0" presId="urn:microsoft.com/office/officeart/2005/8/layout/pyramid2"/>
    <dgm:cxn modelId="{0D072DE8-8A14-4460-AD86-5D14F415DC44}" type="presOf" srcId="{40B498B9-4C41-4C77-AE6F-13C0E899F716}" destId="{325097C4-9191-46C6-9358-52B283B6FB03}" srcOrd="0" destOrd="0" presId="urn:microsoft.com/office/officeart/2005/8/layout/pyramid2"/>
    <dgm:cxn modelId="{304266EE-D099-49A0-AB19-D8C3E31F2913}" srcId="{ABF630B6-A62B-4DFC-986A-1D6A28B2515C}" destId="{40B498B9-4C41-4C77-AE6F-13C0E899F716}" srcOrd="5" destOrd="0" parTransId="{AA7C5EB0-6645-426B-9596-3A404498FB2C}" sibTransId="{8252FDC5-777B-4E8D-817F-AC750FB538E5}"/>
    <dgm:cxn modelId="{C045D1C0-CB27-4358-B65B-4B18E3BA9717}" type="presParOf" srcId="{55B19DEA-CF3C-4E01-AE67-4B1375028D07}" destId="{4BC74FA4-F9DD-406A-8F58-7BD0D9775B2B}" srcOrd="0" destOrd="0" presId="urn:microsoft.com/office/officeart/2005/8/layout/pyramid2"/>
    <dgm:cxn modelId="{C488AC90-43D0-4953-8DAD-805D3046040C}" type="presParOf" srcId="{55B19DEA-CF3C-4E01-AE67-4B1375028D07}" destId="{763F7A29-E705-4E53-BB88-0B6202A9EFA6}" srcOrd="1" destOrd="0" presId="urn:microsoft.com/office/officeart/2005/8/layout/pyramid2"/>
    <dgm:cxn modelId="{66822C6B-8DCC-4110-8AAE-C769BF874800}" type="presParOf" srcId="{763F7A29-E705-4E53-BB88-0B6202A9EFA6}" destId="{2BD38ACF-9C16-45B2-8652-886300CF07DB}" srcOrd="0" destOrd="0" presId="urn:microsoft.com/office/officeart/2005/8/layout/pyramid2"/>
    <dgm:cxn modelId="{2FD20247-53B5-429C-BB03-F5A0AEFE0429}" type="presParOf" srcId="{763F7A29-E705-4E53-BB88-0B6202A9EFA6}" destId="{C30318DD-CE3F-4DFE-A0F7-82ACC1AD4622}" srcOrd="1" destOrd="0" presId="urn:microsoft.com/office/officeart/2005/8/layout/pyramid2"/>
    <dgm:cxn modelId="{24BE7AE5-1E16-4F36-9F87-0234EBC93DF1}" type="presParOf" srcId="{763F7A29-E705-4E53-BB88-0B6202A9EFA6}" destId="{E393EFE5-6452-4DA8-A3C7-0C62B591BEB3}" srcOrd="2" destOrd="0" presId="urn:microsoft.com/office/officeart/2005/8/layout/pyramid2"/>
    <dgm:cxn modelId="{77D56A06-D27A-4BB6-B289-39C7CEA43BB0}" type="presParOf" srcId="{763F7A29-E705-4E53-BB88-0B6202A9EFA6}" destId="{B723917B-45D8-4CE6-871C-59E4398A74D4}" srcOrd="3" destOrd="0" presId="urn:microsoft.com/office/officeart/2005/8/layout/pyramid2"/>
    <dgm:cxn modelId="{8C47E761-0065-43BF-BD17-D5561F392B27}" type="presParOf" srcId="{763F7A29-E705-4E53-BB88-0B6202A9EFA6}" destId="{F36A2C1A-A40F-44D2-B20A-8B418191FD4E}" srcOrd="4" destOrd="0" presId="urn:microsoft.com/office/officeart/2005/8/layout/pyramid2"/>
    <dgm:cxn modelId="{DF37707D-67C0-4A5F-94F9-8CCF3321E269}" type="presParOf" srcId="{763F7A29-E705-4E53-BB88-0B6202A9EFA6}" destId="{AC6695C1-DC98-482C-AEB3-853F508AD9F9}" srcOrd="5" destOrd="0" presId="urn:microsoft.com/office/officeart/2005/8/layout/pyramid2"/>
    <dgm:cxn modelId="{C197B122-1540-44B6-85AC-000ADE454CDF}" type="presParOf" srcId="{763F7A29-E705-4E53-BB88-0B6202A9EFA6}" destId="{33A76A3C-66E4-40FA-BA5A-B99DF54CE24D}" srcOrd="6" destOrd="0" presId="urn:microsoft.com/office/officeart/2005/8/layout/pyramid2"/>
    <dgm:cxn modelId="{946417C1-074A-4527-8B72-0FF300A78BC7}" type="presParOf" srcId="{763F7A29-E705-4E53-BB88-0B6202A9EFA6}" destId="{443CC694-463E-4FC0-AF38-0C2EB7445326}" srcOrd="7" destOrd="0" presId="urn:microsoft.com/office/officeart/2005/8/layout/pyramid2"/>
    <dgm:cxn modelId="{67EF54E9-18F3-45C4-9B89-94688F50C582}" type="presParOf" srcId="{763F7A29-E705-4E53-BB88-0B6202A9EFA6}" destId="{996A173C-4800-47A1-A85A-B62D766FAB7C}" srcOrd="8" destOrd="0" presId="urn:microsoft.com/office/officeart/2005/8/layout/pyramid2"/>
    <dgm:cxn modelId="{8E859689-FDDB-4E1C-9E50-9C2E9D4E6D2F}" type="presParOf" srcId="{763F7A29-E705-4E53-BB88-0B6202A9EFA6}" destId="{BFC966E8-9874-4339-B9BB-E2F607B01366}" srcOrd="9" destOrd="0" presId="urn:microsoft.com/office/officeart/2005/8/layout/pyramid2"/>
    <dgm:cxn modelId="{5B10FA29-F742-40DA-AE5F-5F9722CAEA05}" type="presParOf" srcId="{763F7A29-E705-4E53-BB88-0B6202A9EFA6}" destId="{325097C4-9191-46C6-9358-52B283B6FB03}" srcOrd="10" destOrd="0" presId="urn:microsoft.com/office/officeart/2005/8/layout/pyramid2"/>
    <dgm:cxn modelId="{53B34090-FE14-49EB-9A58-E84258290A6F}" type="presParOf" srcId="{763F7A29-E705-4E53-BB88-0B6202A9EFA6}" destId="{B3FF032B-EE4E-4C8D-B36B-5210C1E72738}" srcOrd="11" destOrd="0" presId="urn:microsoft.com/office/officeart/2005/8/layout/pyramid2"/>
    <dgm:cxn modelId="{CCB4A0BA-460B-4B0D-BAFE-2D2999EA4E78}" type="presParOf" srcId="{763F7A29-E705-4E53-BB88-0B6202A9EFA6}" destId="{137DD074-50F0-4526-96F7-8649DB7902F6}" srcOrd="12" destOrd="0" presId="urn:microsoft.com/office/officeart/2005/8/layout/pyramid2"/>
    <dgm:cxn modelId="{01964334-6113-4ABA-AEAD-CBDB438C98EB}" type="presParOf" srcId="{763F7A29-E705-4E53-BB88-0B6202A9EFA6}" destId="{43344710-295A-4FEF-85D9-6554902C31A8}" srcOrd="13" destOrd="0" presId="urn:microsoft.com/office/officeart/2005/8/layout/pyramid2"/>
    <dgm:cxn modelId="{DE32E3F3-B83B-41C6-A697-67C960E9D5D1}" type="presParOf" srcId="{763F7A29-E705-4E53-BB88-0B6202A9EFA6}" destId="{F7D247FE-307C-42F6-9047-2348FECB33B7}" srcOrd="14" destOrd="0" presId="urn:microsoft.com/office/officeart/2005/8/layout/pyramid2"/>
    <dgm:cxn modelId="{08494DAB-0439-463E-A595-53D37AFD05A6}" type="presParOf" srcId="{763F7A29-E705-4E53-BB88-0B6202A9EFA6}" destId="{7E6BAD17-297F-415B-8119-4AEB3183EC49}" srcOrd="15" destOrd="0" presId="urn:microsoft.com/office/officeart/2005/8/layout/pyramid2"/>
    <dgm:cxn modelId="{E782BBC7-BA28-4AC2-BB8C-ADCE153D08B2}" type="presParOf" srcId="{763F7A29-E705-4E53-BB88-0B6202A9EFA6}" destId="{DFC6FB4A-A1F1-40AA-9D0B-085E0A5AB4A0}" srcOrd="16" destOrd="0" presId="urn:microsoft.com/office/officeart/2005/8/layout/pyramid2"/>
    <dgm:cxn modelId="{E572582B-D560-4D17-B30F-C29E63BE3BCF}" type="presParOf" srcId="{763F7A29-E705-4E53-BB88-0B6202A9EFA6}" destId="{ABEBFA8E-1EF7-4216-92F0-A6A704BF70C0}" srcOrd="17"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74FA4-F9DD-406A-8F58-7BD0D9775B2B}">
      <dsp:nvSpPr>
        <dsp:cNvPr id="0" name=""/>
        <dsp:cNvSpPr/>
      </dsp:nvSpPr>
      <dsp:spPr>
        <a:xfrm>
          <a:off x="0" y="0"/>
          <a:ext cx="5111749" cy="5111749"/>
        </a:xfrm>
        <a:prstGeom prst="triangle">
          <a:avLst/>
        </a:prstGeom>
        <a:gradFill flip="none" rotWithShape="1">
          <a:gsLst>
            <a:gs pos="94000">
              <a:srgbClr val="35467B"/>
            </a:gs>
            <a:gs pos="15000">
              <a:srgbClr val="340E31"/>
            </a:gs>
          </a:gsLst>
          <a:lin ang="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38ACF-9C16-45B2-8652-886300CF07DB}">
      <dsp:nvSpPr>
        <dsp:cNvPr id="0" name=""/>
        <dsp:cNvSpPr/>
      </dsp:nvSpPr>
      <dsp:spPr>
        <a:xfrm>
          <a:off x="2633797" y="511393"/>
          <a:ext cx="3322637" cy="4038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Introduction</a:t>
          </a:r>
        </a:p>
      </dsp:txBody>
      <dsp:txXfrm>
        <a:off x="2653511" y="531107"/>
        <a:ext cx="3283209" cy="364420"/>
      </dsp:txXfrm>
    </dsp:sp>
    <dsp:sp modelId="{E393EFE5-6452-4DA8-A3C7-0C62B591BEB3}">
      <dsp:nvSpPr>
        <dsp:cNvPr id="0" name=""/>
        <dsp:cNvSpPr/>
      </dsp:nvSpPr>
      <dsp:spPr>
        <a:xfrm>
          <a:off x="2633797" y="965722"/>
          <a:ext cx="3322637" cy="4038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Design Thinking</a:t>
          </a:r>
        </a:p>
      </dsp:txBody>
      <dsp:txXfrm>
        <a:off x="2653511" y="985436"/>
        <a:ext cx="3283209" cy="364420"/>
      </dsp:txXfrm>
    </dsp:sp>
    <dsp:sp modelId="{F36A2C1A-A40F-44D2-B20A-8B418191FD4E}">
      <dsp:nvSpPr>
        <dsp:cNvPr id="0" name=""/>
        <dsp:cNvSpPr/>
      </dsp:nvSpPr>
      <dsp:spPr>
        <a:xfrm>
          <a:off x="2633797" y="1420051"/>
          <a:ext cx="3322637" cy="4038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Exploitation</a:t>
          </a:r>
        </a:p>
      </dsp:txBody>
      <dsp:txXfrm>
        <a:off x="2653511" y="1439765"/>
        <a:ext cx="3283209" cy="364420"/>
      </dsp:txXfrm>
    </dsp:sp>
    <dsp:sp modelId="{33A76A3C-66E4-40FA-BA5A-B99DF54CE24D}">
      <dsp:nvSpPr>
        <dsp:cNvPr id="0" name=""/>
        <dsp:cNvSpPr/>
      </dsp:nvSpPr>
      <dsp:spPr>
        <a:xfrm>
          <a:off x="2633797" y="1874381"/>
          <a:ext cx="3322637" cy="4038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backbone</a:t>
          </a:r>
        </a:p>
      </dsp:txBody>
      <dsp:txXfrm>
        <a:off x="2653511" y="1894095"/>
        <a:ext cx="3283209" cy="364420"/>
      </dsp:txXfrm>
    </dsp:sp>
    <dsp:sp modelId="{996A173C-4800-47A1-A85A-B62D766FAB7C}">
      <dsp:nvSpPr>
        <dsp:cNvPr id="0" name=""/>
        <dsp:cNvSpPr/>
      </dsp:nvSpPr>
      <dsp:spPr>
        <a:xfrm>
          <a:off x="2633797" y="2328710"/>
          <a:ext cx="3322637" cy="4038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Plans</a:t>
          </a:r>
        </a:p>
      </dsp:txBody>
      <dsp:txXfrm>
        <a:off x="2653511" y="2348424"/>
        <a:ext cx="3283209" cy="364420"/>
      </dsp:txXfrm>
    </dsp:sp>
    <dsp:sp modelId="{325097C4-9191-46C6-9358-52B283B6FB03}">
      <dsp:nvSpPr>
        <dsp:cNvPr id="0" name=""/>
        <dsp:cNvSpPr/>
      </dsp:nvSpPr>
      <dsp:spPr>
        <a:xfrm>
          <a:off x="2633797" y="2783039"/>
          <a:ext cx="3322637" cy="4038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Further plans</a:t>
          </a:r>
        </a:p>
      </dsp:txBody>
      <dsp:txXfrm>
        <a:off x="2653511" y="2802753"/>
        <a:ext cx="3283209" cy="364420"/>
      </dsp:txXfrm>
    </dsp:sp>
    <dsp:sp modelId="{137DD074-50F0-4526-96F7-8649DB7902F6}">
      <dsp:nvSpPr>
        <dsp:cNvPr id="0" name=""/>
        <dsp:cNvSpPr/>
      </dsp:nvSpPr>
      <dsp:spPr>
        <a:xfrm>
          <a:off x="2633797" y="3237368"/>
          <a:ext cx="3322637" cy="4038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Summarize goal</a:t>
          </a:r>
          <a:endParaRPr lang="en-US" sz="1600" kern="1200" dirty="0"/>
        </a:p>
      </dsp:txBody>
      <dsp:txXfrm>
        <a:off x="2653511" y="3257082"/>
        <a:ext cx="3283209" cy="364420"/>
      </dsp:txXfrm>
    </dsp:sp>
    <dsp:sp modelId="{F7D247FE-307C-42F6-9047-2348FECB33B7}">
      <dsp:nvSpPr>
        <dsp:cNvPr id="0" name=""/>
        <dsp:cNvSpPr/>
      </dsp:nvSpPr>
      <dsp:spPr>
        <a:xfrm>
          <a:off x="2633797" y="3691698"/>
          <a:ext cx="3322637" cy="4038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Demo</a:t>
          </a:r>
          <a:endParaRPr lang="en-US" sz="1600" kern="1200" dirty="0"/>
        </a:p>
      </dsp:txBody>
      <dsp:txXfrm>
        <a:off x="2653511" y="3711412"/>
        <a:ext cx="3283209" cy="364420"/>
      </dsp:txXfrm>
    </dsp:sp>
    <dsp:sp modelId="{DFC6FB4A-A1F1-40AA-9D0B-085E0A5AB4A0}">
      <dsp:nvSpPr>
        <dsp:cNvPr id="0" name=""/>
        <dsp:cNvSpPr/>
      </dsp:nvSpPr>
      <dsp:spPr>
        <a:xfrm>
          <a:off x="2633797" y="4146027"/>
          <a:ext cx="3322637" cy="4038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Questions &amp; Answers</a:t>
          </a:r>
        </a:p>
      </dsp:txBody>
      <dsp:txXfrm>
        <a:off x="2653511" y="4165741"/>
        <a:ext cx="3283209" cy="36442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B3F387-B35D-A841-99B4-060C1C84766D}" type="datetimeFigureOut">
              <a:rPr lang="en-US" smtClean="0"/>
              <a:t>2/4/2019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A36A74-8C7B-724B-A3BD-D1CEA6E4CBD7}" type="slidenum">
              <a:rPr lang="en-US" smtClean="0"/>
              <a:t>‹#›</a:t>
            </a:fld>
            <a:endParaRPr lang="en-US" dirty="0"/>
          </a:p>
        </p:txBody>
      </p:sp>
    </p:spTree>
    <p:extLst>
      <p:ext uri="{BB962C8B-B14F-4D97-AF65-F5344CB8AC3E}">
        <p14:creationId xmlns:p14="http://schemas.microsoft.com/office/powerpoint/2010/main" val="446512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0EBAA-F096-A245-9BDB-806C6436B7AC}" type="datetimeFigureOut">
              <a:rPr lang="en-US" smtClean="0"/>
              <a:t>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1E907-56D7-A743-B715-5A24B9222540}" type="slidenum">
              <a:rPr lang="en-US" smtClean="0"/>
              <a:t>‹#›</a:t>
            </a:fld>
            <a:endParaRPr lang="en-US" dirty="0"/>
          </a:p>
        </p:txBody>
      </p:sp>
    </p:spTree>
    <p:extLst>
      <p:ext uri="{BB962C8B-B14F-4D97-AF65-F5344CB8AC3E}">
        <p14:creationId xmlns:p14="http://schemas.microsoft.com/office/powerpoint/2010/main" val="123280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To summarize our goal is to use IBM WA to change the way we maintain, update, IPL and test on the DFSMS native systems.</a:t>
            </a:r>
          </a:p>
          <a:p>
            <a:pPr lvl="0"/>
            <a:r>
              <a:rPr lang="en-US" sz="1200" kern="1200" dirty="0">
                <a:solidFill>
                  <a:schemeClr val="tx1"/>
                </a:solidFill>
                <a:effectLst/>
                <a:latin typeface="+mn-lt"/>
                <a:ea typeface="+mn-ea"/>
                <a:cs typeface="+mn-cs"/>
              </a:rPr>
              <a:t>The positives</a:t>
            </a:r>
          </a:p>
          <a:p>
            <a:pPr lvl="1"/>
            <a:r>
              <a:rPr lang="en-US" sz="1200" kern="1200" dirty="0">
                <a:solidFill>
                  <a:schemeClr val="tx1"/>
                </a:solidFill>
                <a:effectLst/>
                <a:latin typeface="+mn-lt"/>
                <a:ea typeface="+mn-ea"/>
                <a:cs typeface="+mn-cs"/>
              </a:rPr>
              <a:t>Much of this will use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in Node.js environment and should be interesting to new hires.</a:t>
            </a:r>
          </a:p>
          <a:p>
            <a:pPr lvl="1"/>
            <a:r>
              <a:rPr lang="en-US" sz="1200" kern="1200" dirty="0">
                <a:solidFill>
                  <a:schemeClr val="tx1"/>
                </a:solidFill>
                <a:effectLst/>
                <a:latin typeface="+mn-lt"/>
                <a:ea typeface="+mn-ea"/>
                <a:cs typeface="+mn-cs"/>
              </a:rPr>
              <a:t>Gives developers and testers access to native systems running with multiple releases using the latest processors and real DASD, that they can provision, where they the user can alter and IPL when it fits their schedule or timeline.</a:t>
            </a:r>
          </a:p>
          <a:p>
            <a:pPr lvl="1"/>
            <a:r>
              <a:rPr lang="en-US" sz="1200" kern="1200" dirty="0">
                <a:solidFill>
                  <a:schemeClr val="tx1"/>
                </a:solidFill>
                <a:effectLst/>
                <a:latin typeface="+mn-lt"/>
                <a:ea typeface="+mn-ea"/>
                <a:cs typeface="+mn-cs"/>
              </a:rPr>
              <a:t>A significant portion of the tasks being completed are done in batch so there is history and documentation.</a:t>
            </a:r>
          </a:p>
          <a:p>
            <a:pPr lvl="1"/>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MESx</a:t>
            </a:r>
            <a:r>
              <a:rPr lang="en-US" sz="1200" kern="1200" dirty="0">
                <a:solidFill>
                  <a:schemeClr val="tx1"/>
                </a:solidFill>
                <a:effectLst/>
                <a:latin typeface="+mn-lt"/>
                <a:ea typeface="+mn-ea"/>
                <a:cs typeface="+mn-cs"/>
              </a:rPr>
              <a:t> system configuration and maintenance processes can easily be changed as we own all the parts.</a:t>
            </a:r>
          </a:p>
          <a:p>
            <a:pPr lvl="1"/>
            <a:r>
              <a:rPr lang="en-US" sz="1200" kern="1200" dirty="0">
                <a:solidFill>
                  <a:schemeClr val="tx1"/>
                </a:solidFill>
                <a:effectLst/>
                <a:latin typeface="+mn-lt"/>
                <a:ea typeface="+mn-ea"/>
                <a:cs typeface="+mn-cs"/>
              </a:rPr>
              <a:t>Generating and initiating regression testing from a chatbot expands the resources available to developers without increasing their workload.</a:t>
            </a:r>
          </a:p>
          <a:p>
            <a:pPr lvl="1"/>
            <a:r>
              <a:rPr lang="en-US" sz="1200" kern="1200" dirty="0">
                <a:solidFill>
                  <a:schemeClr val="tx1"/>
                </a:solidFill>
                <a:effectLst/>
                <a:latin typeface="+mn-lt"/>
                <a:ea typeface="+mn-ea"/>
                <a:cs typeface="+mn-cs"/>
              </a:rPr>
              <a:t>Being able to do an SMPE install and IPL a z/OS native system from a IBM Watson Assistant chatbot is pretty cool.  </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11</a:t>
            </a:fld>
            <a:endParaRPr lang="en-US" dirty="0"/>
          </a:p>
        </p:txBody>
      </p:sp>
    </p:spTree>
    <p:extLst>
      <p:ext uri="{BB962C8B-B14F-4D97-AF65-F5344CB8AC3E}">
        <p14:creationId xmlns:p14="http://schemas.microsoft.com/office/powerpoint/2010/main" val="893717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E91E907-56D7-A743-B715-5A24B9222540}" type="slidenum">
              <a:rPr lang="en-US" smtClean="0"/>
              <a:t>12</a:t>
            </a:fld>
            <a:endParaRPr lang="en-US" dirty="0"/>
          </a:p>
        </p:txBody>
      </p:sp>
    </p:spTree>
    <p:extLst>
      <p:ext uri="{BB962C8B-B14F-4D97-AF65-F5344CB8AC3E}">
        <p14:creationId xmlns:p14="http://schemas.microsoft.com/office/powerpoint/2010/main" val="4184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13</a:t>
            </a:fld>
            <a:endParaRPr lang="en-US" dirty="0"/>
          </a:p>
        </p:txBody>
      </p:sp>
    </p:spTree>
    <p:extLst>
      <p:ext uri="{BB962C8B-B14F-4D97-AF65-F5344CB8AC3E}">
        <p14:creationId xmlns:p14="http://schemas.microsoft.com/office/powerpoint/2010/main" val="61431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14</a:t>
            </a:fld>
            <a:endParaRPr lang="en-US" dirty="0"/>
          </a:p>
        </p:txBody>
      </p:sp>
    </p:spTree>
    <p:extLst>
      <p:ext uri="{BB962C8B-B14F-4D97-AF65-F5344CB8AC3E}">
        <p14:creationId xmlns:p14="http://schemas.microsoft.com/office/powerpoint/2010/main" val="708266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15</a:t>
            </a:fld>
            <a:endParaRPr lang="en-US" dirty="0"/>
          </a:p>
        </p:txBody>
      </p:sp>
    </p:spTree>
    <p:extLst>
      <p:ext uri="{BB962C8B-B14F-4D97-AF65-F5344CB8AC3E}">
        <p14:creationId xmlns:p14="http://schemas.microsoft.com/office/powerpoint/2010/main" val="2467067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16</a:t>
            </a:fld>
            <a:endParaRPr lang="en-US" dirty="0"/>
          </a:p>
        </p:txBody>
      </p:sp>
    </p:spTree>
    <p:extLst>
      <p:ext uri="{BB962C8B-B14F-4D97-AF65-F5344CB8AC3E}">
        <p14:creationId xmlns:p14="http://schemas.microsoft.com/office/powerpoint/2010/main" val="3966194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17</a:t>
            </a:fld>
            <a:endParaRPr lang="en-US" dirty="0"/>
          </a:p>
        </p:txBody>
      </p:sp>
    </p:spTree>
    <p:extLst>
      <p:ext uri="{BB962C8B-B14F-4D97-AF65-F5344CB8AC3E}">
        <p14:creationId xmlns:p14="http://schemas.microsoft.com/office/powerpoint/2010/main" val="3637199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18</a:t>
            </a:fld>
            <a:endParaRPr lang="en-US" dirty="0"/>
          </a:p>
        </p:txBody>
      </p:sp>
    </p:spTree>
    <p:extLst>
      <p:ext uri="{BB962C8B-B14F-4D97-AF65-F5344CB8AC3E}">
        <p14:creationId xmlns:p14="http://schemas.microsoft.com/office/powerpoint/2010/main" val="3778314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19</a:t>
            </a:fld>
            <a:endParaRPr lang="en-US" dirty="0"/>
          </a:p>
        </p:txBody>
      </p:sp>
    </p:spTree>
    <p:extLst>
      <p:ext uri="{BB962C8B-B14F-4D97-AF65-F5344CB8AC3E}">
        <p14:creationId xmlns:p14="http://schemas.microsoft.com/office/powerpoint/2010/main" val="3845995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20</a:t>
            </a:fld>
            <a:endParaRPr lang="en-US" dirty="0"/>
          </a:p>
        </p:txBody>
      </p:sp>
    </p:spTree>
    <p:extLst>
      <p:ext uri="{BB962C8B-B14F-4D97-AF65-F5344CB8AC3E}">
        <p14:creationId xmlns:p14="http://schemas.microsoft.com/office/powerpoint/2010/main" val="363722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200" kern="1200" dirty="0">
                <a:solidFill>
                  <a:schemeClr val="tx1"/>
                </a:solidFill>
                <a:effectLst/>
                <a:latin typeface="+mn-lt"/>
                <a:ea typeface="+mn-ea"/>
                <a:cs typeface="+mn-cs"/>
              </a:rPr>
              <a:t>IBM Watson Assistant is an app or a tool and like any other app or tool it is pointless and actually counter productive to use if it does not truly help the users of the tool.</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Our journey into using IBM Watson Assistant begin with an entry in an </a:t>
            </a:r>
            <a:r>
              <a:rPr lang="en-US" sz="1200" b="1" kern="1200" dirty="0">
                <a:solidFill>
                  <a:schemeClr val="tx1"/>
                </a:solidFill>
                <a:effectLst/>
                <a:latin typeface="+mn-lt"/>
                <a:ea typeface="+mn-ea"/>
                <a:cs typeface="+mn-cs"/>
              </a:rPr>
              <a:t>IBM Weekly Newsletter</a:t>
            </a:r>
            <a:r>
              <a:rPr lang="en-US" sz="1200" kern="1200" dirty="0">
                <a:solidFill>
                  <a:schemeClr val="tx1"/>
                </a:solidFill>
                <a:effectLst/>
                <a:latin typeface="+mn-lt"/>
                <a:ea typeface="+mn-ea"/>
                <a:cs typeface="+mn-cs"/>
              </a:rPr>
              <a:t> from CSTL announcing the availability of a chat bot interface to query SMPE maintenance.</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initial attempts to use their chatbot were unsuccessful yet we still had conversations with Min TK Cheng/China/IBM and Jia BJ Liu/China/IBM@IBMCN in September of 2018 to discuss further.</a:t>
            </a:r>
            <a:endParaRPr dirty="0"/>
          </a:p>
        </p:txBody>
      </p:sp>
    </p:spTree>
    <p:extLst>
      <p:ext uri="{BB962C8B-B14F-4D97-AF65-F5344CB8AC3E}">
        <p14:creationId xmlns:p14="http://schemas.microsoft.com/office/powerpoint/2010/main" val="246439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endParaRPr dirty="0"/>
          </a:p>
        </p:txBody>
      </p:sp>
    </p:spTree>
    <p:extLst>
      <p:ext uri="{BB962C8B-B14F-4D97-AF65-F5344CB8AC3E}">
        <p14:creationId xmlns:p14="http://schemas.microsoft.com/office/powerpoint/2010/main" val="319194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5</a:t>
            </a:fld>
            <a:endParaRPr lang="en-US" dirty="0"/>
          </a:p>
        </p:txBody>
      </p:sp>
    </p:spTree>
    <p:extLst>
      <p:ext uri="{BB962C8B-B14F-4D97-AF65-F5344CB8AC3E}">
        <p14:creationId xmlns:p14="http://schemas.microsoft.com/office/powerpoint/2010/main" val="508986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6</a:t>
            </a:fld>
            <a:endParaRPr lang="en-US" dirty="0"/>
          </a:p>
        </p:txBody>
      </p:sp>
    </p:spTree>
    <p:extLst>
      <p:ext uri="{BB962C8B-B14F-4D97-AF65-F5344CB8AC3E}">
        <p14:creationId xmlns:p14="http://schemas.microsoft.com/office/powerpoint/2010/main" val="81710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200" kern="1200" dirty="0">
                <a:solidFill>
                  <a:schemeClr val="tx1"/>
                </a:solidFill>
                <a:effectLst/>
                <a:latin typeface="+mn-lt"/>
                <a:ea typeface="+mn-ea"/>
                <a:cs typeface="+mn-cs"/>
              </a:rPr>
              <a:t>+ There are 10 native systems as part of this configuration spread across three </a:t>
            </a:r>
            <a:r>
              <a:rPr lang="en-US" sz="1200" kern="1200" dirty="0" err="1">
                <a:solidFill>
                  <a:schemeClr val="tx1"/>
                </a:solidFill>
                <a:effectLst/>
                <a:latin typeface="+mn-lt"/>
                <a:ea typeface="+mn-ea"/>
                <a:cs typeface="+mn-cs"/>
              </a:rPr>
              <a:t>sysplexes</a:t>
            </a:r>
            <a:r>
              <a:rPr lang="en-US" sz="1200" kern="1200" dirty="0">
                <a:solidFill>
                  <a:schemeClr val="tx1"/>
                </a:solidFill>
                <a:effectLst/>
                <a:latin typeface="+mn-lt"/>
                <a:ea typeface="+mn-ea"/>
                <a:cs typeface="+mn-cs"/>
              </a:rPr>
              <a:t> running a mix of R2.1 to R2.4</a:t>
            </a:r>
          </a:p>
          <a:p>
            <a:pPr lvl="0"/>
            <a:r>
              <a:rPr lang="en-US" sz="1200" kern="1200" dirty="0">
                <a:solidFill>
                  <a:schemeClr val="tx1"/>
                </a:solidFill>
                <a:effectLst/>
                <a:latin typeface="+mn-lt"/>
                <a:ea typeface="+mn-ea"/>
                <a:cs typeface="+mn-cs"/>
              </a:rPr>
              <a:t>+ These 10 systems, the way they are configured and maintained coupled with our willingness and ability to change how we work are the keys to making IBM WA a useful tool for DFSMS.</a:t>
            </a:r>
          </a:p>
          <a:p>
            <a:pPr lvl="0"/>
            <a:r>
              <a:rPr lang="en-US" sz="1200" kern="1200" dirty="0">
                <a:solidFill>
                  <a:schemeClr val="tx1"/>
                </a:solidFill>
                <a:effectLst/>
                <a:latin typeface="+mn-lt"/>
                <a:ea typeface="+mn-ea"/>
                <a:cs typeface="+mn-cs"/>
              </a:rPr>
              <a:t>+ Each user on these systems is giving dedicated devices and a unique SMS storage group.</a:t>
            </a:r>
          </a:p>
          <a:p>
            <a:r>
              <a:rPr lang="en-US" sz="1200" kern="1200" dirty="0">
                <a:solidFill>
                  <a:schemeClr val="tx1"/>
                </a:solidFill>
                <a:effectLst/>
                <a:latin typeface="+mn-lt"/>
                <a:ea typeface="+mn-ea"/>
                <a:cs typeface="+mn-cs"/>
              </a:rPr>
              <a:t>+ The users of these native systems include DFSMS testers and developers, Level 2, other teams outside of DFSMS and even strategic IBM partners (</a:t>
            </a:r>
            <a:r>
              <a:rPr lang="en-US" sz="1200" kern="1200" dirty="0" err="1">
                <a:solidFill>
                  <a:schemeClr val="tx1"/>
                </a:solidFill>
                <a:effectLst/>
                <a:latin typeface="+mn-lt"/>
                <a:ea typeface="+mn-ea"/>
                <a:cs typeface="+mn-cs"/>
              </a:rPr>
              <a:t>TeraCloud</a:t>
            </a:r>
            <a:r>
              <a:rPr lang="en-US" sz="1200" kern="1200" dirty="0">
                <a:solidFill>
                  <a:schemeClr val="tx1"/>
                </a:solidFill>
                <a:effectLst/>
                <a:latin typeface="+mn-lt"/>
                <a:ea typeface="+mn-ea"/>
                <a:cs typeface="+mn-cs"/>
              </a:rPr>
              <a: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Arial" panose="020B0604020202020204" pitchFamily="34" charset="0"/>
              <a:buChar cha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0"/>
              </a:spcAft>
              <a:buFont typeface="Arial" panose="020B0604020202020204" pitchFamily="34" charset="0"/>
              <a:buNone/>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One of our directions is to enhance the use of IBM Watson Assistant to </a:t>
            </a:r>
            <a:r>
              <a:rPr lang="en-US"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perform the device and storage group assignments </a:t>
            </a: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mentioned previously.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Device assignments used to be kept in a Lotus Notes database.  Locating free or assigned devices was a tedious and time consuming effort.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Bef>
                <a:spcPts val="0"/>
              </a:spcBef>
              <a:spcAft>
                <a:spcPts val="0"/>
              </a:spcAft>
              <a:buFont typeface="Arial" panose="020B0604020202020204" pitchFamily="34" charset="0"/>
              <a:buChar char="*"/>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Device assignments have now been moved in spreadsheets stored in IBM Box with macros added to search and display free or device assignment by user 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07000"/>
              </a:lnSpc>
              <a:spcBef>
                <a:spcPts val="0"/>
              </a:spcBef>
              <a:spcAft>
                <a:spcPts val="0"/>
              </a:spcAft>
              <a:buFont typeface="Arial" panose="020B0604020202020204" pitchFamily="34" charset="0"/>
              <a:buChar char="*"/>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 are currently looking at moving these from IBM Box to GitHub with the idea being that storing in GitHub will allow us access from one of our </a:t>
            </a:r>
            <a:r>
              <a:rPr lang="en-US"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MESx</a:t>
            </a: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native systems.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0" marR="0" lvl="3" indent="-342900">
              <a:lnSpc>
                <a:spcPct val="107000"/>
              </a:lnSpc>
              <a:spcBef>
                <a:spcPts val="0"/>
              </a:spcBef>
              <a:spcAft>
                <a:spcPts val="0"/>
              </a:spcAft>
              <a:buFont typeface="Arial" panose="020B0604020202020204" pitchFamily="34" charset="0"/>
              <a:buChar char="*"/>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When we can access device assignment spreadsheets from a native system we can query or alter these assignments.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0" marR="0" lvl="3" indent="-342900">
              <a:lnSpc>
                <a:spcPct val="107000"/>
              </a:lnSpc>
              <a:spcBef>
                <a:spcPts val="0"/>
              </a:spcBef>
              <a:spcAft>
                <a:spcPts val="0"/>
              </a:spcAft>
              <a:buFont typeface="Arial" panose="020B0604020202020204" pitchFamily="34" charset="0"/>
              <a:buChar char="*"/>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Once we can query device assignments from a native system developers and testers acquire and return devices as needed.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171700" marR="0" lvl="4" indent="-342900">
              <a:lnSpc>
                <a:spcPct val="107000"/>
              </a:lnSpc>
              <a:spcBef>
                <a:spcPts val="0"/>
              </a:spcBef>
              <a:spcAft>
                <a:spcPts val="0"/>
              </a:spcAft>
              <a:buFont typeface="Arial" panose="020B0604020202020204" pitchFamily="34" charset="0"/>
              <a:buChar char="*"/>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Once we can do the device assignments we will change how regression test cases are generated, currently an ISPF dialog, to use user specified devices.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effectLst/>
                <a:latin typeface="Arial" panose="020B0604020202020204" pitchFamily="34" charset="0"/>
                <a:ea typeface="Calibri" panose="020F0502020204030204" pitchFamily="34" charset="0"/>
              </a:rPr>
              <a:t>The next step will be to take these test cases generated with the user specified devices and have JAT/Jenkins run and monitor these tests. </a:t>
            </a:r>
            <a:endParaRPr dirty="0"/>
          </a:p>
        </p:txBody>
      </p:sp>
    </p:spTree>
    <p:extLst>
      <p:ext uri="{BB962C8B-B14F-4D97-AF65-F5344CB8AC3E}">
        <p14:creationId xmlns:p14="http://schemas.microsoft.com/office/powerpoint/2010/main" val="2646871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Another direction in which we intend to exploit IBM WA is the process we use to update the operating systems, drivers, on our native systems. </a:t>
            </a:r>
          </a:p>
          <a:p>
            <a:pPr lvl="1"/>
            <a:r>
              <a:rPr lang="en-US" sz="1200" kern="1200" dirty="0">
                <a:solidFill>
                  <a:schemeClr val="tx1"/>
                </a:solidFill>
                <a:effectLst/>
                <a:latin typeface="+mn-lt"/>
                <a:ea typeface="+mn-ea"/>
                <a:cs typeface="+mn-cs"/>
              </a:rPr>
              <a:t>Currently we use an ISPF dialog to generate JCL to copy drivers from our Driver Build team.</a:t>
            </a:r>
          </a:p>
          <a:p>
            <a:pPr lvl="1"/>
            <a:r>
              <a:rPr lang="en-US" sz="1200" kern="1200" dirty="0">
                <a:solidFill>
                  <a:schemeClr val="tx1"/>
                </a:solidFill>
                <a:effectLst/>
                <a:latin typeface="+mn-lt"/>
                <a:ea typeface="+mn-ea"/>
                <a:cs typeface="+mn-cs"/>
              </a:rPr>
              <a:t>This JCL is a series of batch jobs, some run on a z/OS guest under VM and some on run on a native system.  </a:t>
            </a:r>
          </a:p>
          <a:p>
            <a:pPr lvl="1"/>
            <a:r>
              <a:rPr lang="en-US" sz="1200" kern="1200" dirty="0">
                <a:solidFill>
                  <a:schemeClr val="tx1"/>
                </a:solidFill>
                <a:effectLst/>
                <a:latin typeface="+mn-lt"/>
                <a:ea typeface="+mn-ea"/>
                <a:cs typeface="+mn-cs"/>
              </a:rPr>
              <a:t>These jobs are run by a self-contained job scheduler, a </a:t>
            </a:r>
            <a:r>
              <a:rPr lang="en-US" sz="1200" kern="1200" dirty="0" err="1">
                <a:solidFill>
                  <a:schemeClr val="tx1"/>
                </a:solidFill>
                <a:effectLst/>
                <a:latin typeface="+mn-lt"/>
                <a:ea typeface="+mn-ea"/>
                <a:cs typeface="+mn-cs"/>
              </a:rPr>
              <a:t>rexx</a:t>
            </a:r>
            <a:r>
              <a:rPr lang="en-US" sz="1200" kern="1200" dirty="0">
                <a:solidFill>
                  <a:schemeClr val="tx1"/>
                </a:solidFill>
                <a:effectLst/>
                <a:latin typeface="+mn-lt"/>
                <a:ea typeface="+mn-ea"/>
                <a:cs typeface="+mn-cs"/>
              </a:rPr>
              <a:t> exec that exploits the SDSF interface, so one job is run on the VM guest and one on the native side.</a:t>
            </a:r>
          </a:p>
          <a:p>
            <a:pPr lvl="0"/>
            <a:r>
              <a:rPr lang="en-US" sz="1200" kern="1200" dirty="0">
                <a:solidFill>
                  <a:schemeClr val="tx1"/>
                </a:solidFill>
                <a:effectLst/>
                <a:latin typeface="+mn-lt"/>
                <a:ea typeface="+mn-ea"/>
                <a:cs typeface="+mn-cs"/>
              </a:rPr>
              <a:t>	Additional jobs are required to reinstall additional maintenance we have not on the driver but we are working on automating this also.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We are currently working to add an interface that would allow the JCL to be generated from a batch job run on a </a:t>
            </a:r>
            <a:r>
              <a:rPr lang="en-US" sz="1200" kern="1200" dirty="0" err="1">
                <a:solidFill>
                  <a:schemeClr val="tx1"/>
                </a:solidFill>
                <a:effectLst/>
                <a:latin typeface="+mn-lt"/>
                <a:ea typeface="+mn-ea"/>
                <a:cs typeface="+mn-cs"/>
              </a:rPr>
              <a:t>MESx</a:t>
            </a:r>
            <a:r>
              <a:rPr lang="en-US" sz="1200" kern="1200" dirty="0">
                <a:solidFill>
                  <a:schemeClr val="tx1"/>
                </a:solidFill>
                <a:effectLst/>
                <a:latin typeface="+mn-lt"/>
                <a:ea typeface="+mn-ea"/>
                <a:cs typeface="+mn-cs"/>
              </a:rPr>
              <a:t> native system. (Any batch job we can run IBM WA can run.)</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Once we figure out how to run kick off bringing up an z/OS guest we can automate this end to end with an IBM WA chatbot. </a:t>
            </a:r>
          </a:p>
          <a:p>
            <a:pPr lvl="1"/>
            <a:r>
              <a:rPr lang="en-US" sz="1200" kern="1200" dirty="0">
                <a:solidFill>
                  <a:schemeClr val="tx1"/>
                </a:solidFill>
                <a:effectLst/>
                <a:latin typeface="+mn-lt"/>
                <a:ea typeface="+mn-ea"/>
                <a:cs typeface="+mn-cs"/>
              </a:rPr>
              <a:t>This may not sound like a big deal for our 10 systems but Jeff Watson who reports to Naomi </a:t>
            </a:r>
            <a:r>
              <a:rPr lang="en-US" sz="1200" kern="1200" dirty="0" err="1">
                <a:solidFill>
                  <a:schemeClr val="tx1"/>
                </a:solidFill>
                <a:effectLst/>
                <a:latin typeface="+mn-lt"/>
                <a:ea typeface="+mn-ea"/>
                <a:cs typeface="+mn-cs"/>
              </a:rPr>
              <a:t>Htoo</a:t>
            </a:r>
            <a:r>
              <a:rPr lang="en-US" sz="1200" kern="1200" dirty="0">
                <a:solidFill>
                  <a:schemeClr val="tx1"/>
                </a:solidFill>
                <a:effectLst/>
                <a:latin typeface="+mn-lt"/>
                <a:ea typeface="+mn-ea"/>
                <a:cs typeface="+mn-cs"/>
              </a:rPr>
              <a:t>-Mosher is tasked with maintaining over 100 systems in the Tucson data center.  </a:t>
            </a:r>
          </a:p>
          <a:p>
            <a:pPr lvl="1"/>
            <a:r>
              <a:rPr lang="en-US" sz="1200" kern="1200" dirty="0">
                <a:solidFill>
                  <a:schemeClr val="tx1"/>
                </a:solidFill>
                <a:effectLst/>
                <a:latin typeface="+mn-lt"/>
                <a:ea typeface="+mn-ea"/>
                <a:cs typeface="+mn-cs"/>
              </a:rPr>
              <a:t>Jeff's goal is to reconfigure his systems to emulate our </a:t>
            </a:r>
            <a:r>
              <a:rPr lang="en-US" sz="1200" kern="1200" dirty="0" err="1">
                <a:solidFill>
                  <a:schemeClr val="tx1"/>
                </a:solidFill>
                <a:effectLst/>
                <a:latin typeface="+mn-lt"/>
                <a:ea typeface="+mn-ea"/>
                <a:cs typeface="+mn-cs"/>
              </a:rPr>
              <a:t>MESx</a:t>
            </a:r>
            <a:r>
              <a:rPr lang="en-US" sz="1200" kern="1200" dirty="0">
                <a:solidFill>
                  <a:schemeClr val="tx1"/>
                </a:solidFill>
                <a:effectLst/>
                <a:latin typeface="+mn-lt"/>
                <a:ea typeface="+mn-ea"/>
                <a:cs typeface="+mn-cs"/>
              </a:rPr>
              <a:t> systems and use our same driver copy </a:t>
            </a:r>
            <a:r>
              <a:rPr lang="en-US" sz="1200" kern="1200" dirty="0" err="1">
                <a:solidFill>
                  <a:schemeClr val="tx1"/>
                </a:solidFill>
                <a:effectLst/>
                <a:latin typeface="+mn-lt"/>
                <a:ea typeface="+mn-ea"/>
                <a:cs typeface="+mn-cs"/>
              </a:rPr>
              <a:t>proces</a:t>
            </a:r>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This has already been done for three systems in Guadalajara Mexico.  </a:t>
            </a:r>
          </a:p>
          <a:p>
            <a:endParaRPr lang="en-US" dirty="0"/>
          </a:p>
        </p:txBody>
      </p:sp>
      <p:sp>
        <p:nvSpPr>
          <p:cNvPr id="4" name="Slide Number Placeholder 3"/>
          <p:cNvSpPr>
            <a:spLocks noGrp="1"/>
          </p:cNvSpPr>
          <p:nvPr>
            <p:ph type="sldNum" sz="quarter" idx="5"/>
          </p:nvPr>
        </p:nvSpPr>
        <p:spPr/>
        <p:txBody>
          <a:bodyPr/>
          <a:lstStyle/>
          <a:p>
            <a:fld id="{AE91E907-56D7-A743-B715-5A24B9222540}" type="slidenum">
              <a:rPr lang="en-US" smtClean="0"/>
              <a:t>10</a:t>
            </a:fld>
            <a:endParaRPr lang="en-US" dirty="0"/>
          </a:p>
        </p:txBody>
      </p:sp>
    </p:spTree>
    <p:extLst>
      <p:ext uri="{BB962C8B-B14F-4D97-AF65-F5344CB8AC3E}">
        <p14:creationId xmlns:p14="http://schemas.microsoft.com/office/powerpoint/2010/main" val="319285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28962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01071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51488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3" name="Title 1"/>
          <p:cNvSpPr txBox="1">
            <a:spLocks noGrp="1"/>
          </p:cNvSpPr>
          <p:nvPr>
            <p:ph type="title"/>
          </p:nvPr>
        </p:nvSpPr>
        <p:spPr>
          <a:xfrm>
            <a:off x="677271" y="1087654"/>
            <a:ext cx="10301812" cy="820738"/>
          </a:xfrm>
          <a:prstGeom prst="rect">
            <a:avLst/>
          </a:prstGeom>
          <a:noFill/>
          <a:ln>
            <a:noFill/>
          </a:ln>
        </p:spPr>
        <p:txBody>
          <a:bodyPr vert="horz" wrap="square" lIns="91440" tIns="45720" rIns="91440" bIns="45720" anchor="b" anchorCtr="0" compatLnSpc="1">
            <a:noAutofit/>
          </a:bodyPr>
          <a:lstStyle>
            <a:lvl1pPr marL="0" marR="0" lvl="0" indent="0" fontAlgn="auto" hangingPunct="0">
              <a:spcBef>
                <a:spcPts val="0"/>
              </a:spcBef>
              <a:spcAft>
                <a:spcPts val="0"/>
              </a:spcAft>
              <a:tabLst/>
              <a:defRPr lang="en-US" sz="2800" b="1" i="0" u="none" strike="noStrike" cap="none" spc="0" baseline="0">
                <a:solidFill>
                  <a:srgbClr val="3B0256"/>
                </a:solidFill>
                <a:uFillTx/>
                <a:latin typeface="Arial"/>
                <a:ea typeface="MS PGothic" pitchFamily="34"/>
                <a:cs typeface="Arial"/>
              </a:defRPr>
            </a:lvl1pPr>
          </a:lstStyle>
          <a:p>
            <a:pPr lvl="0"/>
            <a:r>
              <a:rPr lang="en-US"/>
              <a:t>Click to edit Master title style</a:t>
            </a:r>
          </a:p>
        </p:txBody>
      </p:sp>
      <p:sp>
        <p:nvSpPr>
          <p:cNvPr id="4" name="Subtitle 2"/>
          <p:cNvSpPr txBox="1">
            <a:spLocks noGrp="1"/>
          </p:cNvSpPr>
          <p:nvPr>
            <p:ph type="subTitle" sz="quarter" idx="4294967295"/>
          </p:nvPr>
        </p:nvSpPr>
        <p:spPr>
          <a:xfrm>
            <a:off x="677271" y="2136714"/>
            <a:ext cx="10301812" cy="547926"/>
          </a:xfrm>
          <a:prstGeom prst="rect">
            <a:avLst/>
          </a:prstGeom>
          <a:noFill/>
          <a:ln>
            <a:noFill/>
          </a:ln>
        </p:spPr>
        <p:txBody>
          <a:bodyPr vert="horz" wrap="square" lIns="91440" tIns="45720" rIns="91440" bIns="45720" anchor="t" anchorCtr="0" compatLnSpc="1">
            <a:noAutofit/>
          </a:bodyPr>
          <a:lstStyle>
            <a:lvl1pPr marL="0" marR="0" lvl="0" indent="0" fontAlgn="auto" hangingPunct="0">
              <a:lnSpc>
                <a:spcPct val="100000"/>
              </a:lnSpc>
              <a:spcBef>
                <a:spcPts val="1200"/>
              </a:spcBef>
              <a:spcAft>
                <a:spcPts val="0"/>
              </a:spcAft>
              <a:buNone/>
              <a:tabLst/>
              <a:defRPr lang="en-US" sz="2000" b="0" i="0" u="none" strike="noStrike" cap="none" spc="0" baseline="0">
                <a:solidFill>
                  <a:srgbClr val="000000"/>
                </a:solidFill>
                <a:uFillTx/>
                <a:latin typeface="Arial"/>
                <a:ea typeface="MS PGothic" pitchFamily="34"/>
                <a:cs typeface="Arial"/>
              </a:defRPr>
            </a:lvl1pPr>
          </a:lstStyle>
          <a:p>
            <a:pPr lvl="0"/>
            <a:r>
              <a:rPr lang="en-US"/>
              <a:t>Click to edit Master subtitle style</a:t>
            </a:r>
          </a:p>
        </p:txBody>
      </p:sp>
      <p:sp>
        <p:nvSpPr>
          <p:cNvPr id="10" name="Line 4"/>
          <p:cNvSpPr/>
          <p:nvPr userDrawn="1"/>
        </p:nvSpPr>
        <p:spPr>
          <a:xfrm flipV="1">
            <a:off x="274640" y="596500"/>
            <a:ext cx="11421389" cy="4571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11" name="Picture 13"/>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pic>
        <p:nvPicPr>
          <p:cNvPr id="13" name="Picture 9"/>
          <p:cNvPicPr>
            <a:picLocks noChangeAspect="1"/>
          </p:cNvPicPr>
          <p:nvPr userDrawn="1"/>
        </p:nvPicPr>
        <p:blipFill rotWithShape="1">
          <a:blip r:embed="rId3"/>
          <a:srcRect t="8622"/>
          <a:stretch/>
        </p:blipFill>
        <p:spPr>
          <a:xfrm>
            <a:off x="332614" y="5166360"/>
            <a:ext cx="11584279" cy="1211181"/>
          </a:xfrm>
          <a:prstGeom prst="rect">
            <a:avLst/>
          </a:prstGeom>
          <a:noFill/>
          <a:ln cap="flat">
            <a:noFill/>
          </a:ln>
        </p:spPr>
      </p:pic>
    </p:spTree>
    <p:extLst>
      <p:ext uri="{BB962C8B-B14F-4D97-AF65-F5344CB8AC3E}">
        <p14:creationId xmlns:p14="http://schemas.microsoft.com/office/powerpoint/2010/main" val="20364943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userDrawn="1">
  <p:cSld name="Title + 3 columns">
    <p:spTree>
      <p:nvGrpSpPr>
        <p:cNvPr id="1" name="Shape 212"/>
        <p:cNvGrpSpPr/>
        <p:nvPr/>
      </p:nvGrpSpPr>
      <p:grpSpPr>
        <a:xfrm>
          <a:off x="0" y="0"/>
          <a:ext cx="0" cy="0"/>
          <a:chOff x="0" y="0"/>
          <a:chExt cx="0" cy="0"/>
        </a:xfrm>
      </p:grpSpPr>
      <p:grpSp>
        <p:nvGrpSpPr>
          <p:cNvPr id="2" name="Group 1">
            <a:extLst>
              <a:ext uri="{FF2B5EF4-FFF2-40B4-BE49-F238E27FC236}">
                <a16:creationId xmlns:a16="http://schemas.microsoft.com/office/drawing/2014/main" id="{7E312F7A-794B-4BE8-9DAD-DE6505F68404}"/>
              </a:ext>
            </a:extLst>
          </p:cNvPr>
          <p:cNvGrpSpPr/>
          <p:nvPr userDrawn="1"/>
        </p:nvGrpSpPr>
        <p:grpSpPr>
          <a:xfrm>
            <a:off x="19009" y="69944"/>
            <a:ext cx="1333977" cy="1270043"/>
            <a:chOff x="19009" y="69944"/>
            <a:chExt cx="3252200" cy="3096332"/>
          </a:xfrm>
        </p:grpSpPr>
        <p:sp>
          <p:nvSpPr>
            <p:cNvPr id="213" name="Google Shape;213;p7"/>
            <p:cNvSpPr/>
            <p:nvPr/>
          </p:nvSpPr>
          <p:spPr>
            <a:xfrm rot="5400000">
              <a:off x="850242" y="454944"/>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25000">
                  <a:srgbClr val="D92E1C"/>
                </a:gs>
                <a:gs pos="100000">
                  <a:srgbClr val="EDD15B"/>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dirty="0">
                <a:solidFill>
                  <a:srgbClr val="FFFFFF"/>
                </a:solidFill>
                <a:latin typeface="Helvetica Neue"/>
                <a:ea typeface="Helvetica Neue"/>
                <a:cs typeface="Helvetica Neue"/>
                <a:sym typeface="Helvetica Neue"/>
              </a:endParaRPr>
            </a:p>
          </p:txBody>
        </p:sp>
        <p:sp>
          <p:nvSpPr>
            <p:cNvPr id="218" name="Google Shape;218;p7"/>
            <p:cNvSpPr/>
            <p:nvPr/>
          </p:nvSpPr>
          <p:spPr>
            <a:xfrm rot="10800000" flipH="1">
              <a:off x="19009" y="1657444"/>
              <a:ext cx="1093200" cy="946800"/>
            </a:xfrm>
            <a:prstGeom prst="hexagon">
              <a:avLst>
                <a:gd name="adj" fmla="val 28678"/>
                <a:gd name="vf" fmla="val 115470"/>
              </a:avLst>
            </a:prstGeom>
            <a:noFill/>
            <a:ln w="9525" cap="flat" cmpd="sng">
              <a:solidFill>
                <a:srgbClr val="4B135A"/>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7"/>
            <p:cNvSpPr/>
            <p:nvPr/>
          </p:nvSpPr>
          <p:spPr>
            <a:xfrm rot="10800000" flipH="1">
              <a:off x="1035010" y="2165610"/>
              <a:ext cx="571600" cy="494800"/>
            </a:xfrm>
            <a:prstGeom prst="hexagon">
              <a:avLst>
                <a:gd name="adj" fmla="val 28678"/>
                <a:gd name="vf" fmla="val 115470"/>
              </a:avLst>
            </a:prstGeom>
            <a:solidFill>
              <a:srgbClr val="7216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7"/>
            <p:cNvSpPr/>
            <p:nvPr/>
          </p:nvSpPr>
          <p:spPr>
            <a:xfrm rot="10800000" flipH="1">
              <a:off x="2178009" y="69944"/>
              <a:ext cx="1093200" cy="946800"/>
            </a:xfrm>
            <a:prstGeom prst="hexagon">
              <a:avLst>
                <a:gd name="adj" fmla="val 28678"/>
                <a:gd name="vf" fmla="val 115470"/>
              </a:avLst>
            </a:prstGeom>
            <a:noFill/>
            <a:ln w="76200" cap="flat" cmpd="sng">
              <a:solidFill>
                <a:srgbClr val="54145E"/>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7"/>
            <p:cNvSpPr/>
            <p:nvPr/>
          </p:nvSpPr>
          <p:spPr>
            <a:xfrm rot="10800000" flipH="1">
              <a:off x="621177" y="364044"/>
              <a:ext cx="478400" cy="414000"/>
            </a:xfrm>
            <a:prstGeom prst="hexagon">
              <a:avLst>
                <a:gd name="adj" fmla="val 28678"/>
                <a:gd name="vf" fmla="val 115470"/>
              </a:avLst>
            </a:prstGeom>
            <a:solidFill>
              <a:srgbClr val="BA325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2" name="Google Shape;222;p7"/>
            <p:cNvGrpSpPr/>
            <p:nvPr/>
          </p:nvGrpSpPr>
          <p:grpSpPr>
            <a:xfrm>
              <a:off x="2490489" y="326902"/>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D72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76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7"/>
            <p:cNvSpPr/>
            <p:nvPr/>
          </p:nvSpPr>
          <p:spPr>
            <a:xfrm>
              <a:off x="454911" y="1939047"/>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A82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6" name="Google Shape;226;p7"/>
            <p:cNvGrpSpPr/>
            <p:nvPr/>
          </p:nvGrpSpPr>
          <p:grpSpPr>
            <a:xfrm>
              <a:off x="1389811" y="932401"/>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5" name="Google Shape;235;p7"/>
            <p:cNvGrpSpPr/>
            <p:nvPr/>
          </p:nvGrpSpPr>
          <p:grpSpPr>
            <a:xfrm>
              <a:off x="631789" y="2699519"/>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0" name="Line 4">
            <a:extLst>
              <a:ext uri="{FF2B5EF4-FFF2-40B4-BE49-F238E27FC236}">
                <a16:creationId xmlns:a16="http://schemas.microsoft.com/office/drawing/2014/main" id="{3C6C7656-63C2-47A1-AB93-311347825523}"/>
              </a:ext>
            </a:extLst>
          </p:cNvPr>
          <p:cNvSpPr/>
          <p:nvPr userDrawn="1"/>
        </p:nvSpPr>
        <p:spPr>
          <a:xfrm flipV="1">
            <a:off x="1438863" y="550583"/>
            <a:ext cx="10341109" cy="46112"/>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31" name="Picture 13">
            <a:extLst>
              <a:ext uri="{FF2B5EF4-FFF2-40B4-BE49-F238E27FC236}">
                <a16:creationId xmlns:a16="http://schemas.microsoft.com/office/drawing/2014/main" id="{D95698FD-EE50-4564-A819-9A160CA7B8E4}"/>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spTree>
    <p:extLst>
      <p:ext uri="{BB962C8B-B14F-4D97-AF65-F5344CB8AC3E}">
        <p14:creationId xmlns:p14="http://schemas.microsoft.com/office/powerpoint/2010/main" val="273801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preserve="1">
  <p:cSld name="1_Title + 3 columns">
    <p:spTree>
      <p:nvGrpSpPr>
        <p:cNvPr id="1" name="Shape 212"/>
        <p:cNvGrpSpPr/>
        <p:nvPr/>
      </p:nvGrpSpPr>
      <p:grpSpPr>
        <a:xfrm>
          <a:off x="0" y="0"/>
          <a:ext cx="0" cy="0"/>
          <a:chOff x="0" y="0"/>
          <a:chExt cx="0" cy="0"/>
        </a:xfrm>
      </p:grpSpPr>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dirty="0"/>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dirty="0"/>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dirty="0"/>
          </a:p>
        </p:txBody>
      </p:sp>
      <p:grpSp>
        <p:nvGrpSpPr>
          <p:cNvPr id="2" name="Group 1">
            <a:extLst>
              <a:ext uri="{FF2B5EF4-FFF2-40B4-BE49-F238E27FC236}">
                <a16:creationId xmlns:a16="http://schemas.microsoft.com/office/drawing/2014/main" id="{7E312F7A-794B-4BE8-9DAD-DE6505F68404}"/>
              </a:ext>
            </a:extLst>
          </p:cNvPr>
          <p:cNvGrpSpPr/>
          <p:nvPr userDrawn="1"/>
        </p:nvGrpSpPr>
        <p:grpSpPr>
          <a:xfrm>
            <a:off x="19009" y="69944"/>
            <a:ext cx="2159000" cy="2055526"/>
            <a:chOff x="19009" y="69944"/>
            <a:chExt cx="3252200" cy="3096332"/>
          </a:xfrm>
        </p:grpSpPr>
        <p:sp>
          <p:nvSpPr>
            <p:cNvPr id="213" name="Google Shape;213;p7"/>
            <p:cNvSpPr/>
            <p:nvPr/>
          </p:nvSpPr>
          <p:spPr>
            <a:xfrm rot="5400000">
              <a:off x="850242" y="454944"/>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25000">
                  <a:srgbClr val="D92E1C"/>
                </a:gs>
                <a:gs pos="100000">
                  <a:srgbClr val="EDD15B"/>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dirty="0">
                <a:solidFill>
                  <a:srgbClr val="FFFFFF"/>
                </a:solidFill>
                <a:latin typeface="Helvetica Neue"/>
                <a:ea typeface="Helvetica Neue"/>
                <a:cs typeface="Helvetica Neue"/>
                <a:sym typeface="Helvetica Neue"/>
              </a:endParaRPr>
            </a:p>
          </p:txBody>
        </p:sp>
        <p:sp>
          <p:nvSpPr>
            <p:cNvPr id="218" name="Google Shape;218;p7"/>
            <p:cNvSpPr/>
            <p:nvPr/>
          </p:nvSpPr>
          <p:spPr>
            <a:xfrm rot="10800000" flipH="1">
              <a:off x="19009" y="1657444"/>
              <a:ext cx="1093200" cy="946800"/>
            </a:xfrm>
            <a:prstGeom prst="hexagon">
              <a:avLst>
                <a:gd name="adj" fmla="val 28678"/>
                <a:gd name="vf" fmla="val 115470"/>
              </a:avLst>
            </a:prstGeom>
            <a:noFill/>
            <a:ln w="9525" cap="flat" cmpd="sng">
              <a:solidFill>
                <a:srgbClr val="4B135A"/>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7"/>
            <p:cNvSpPr/>
            <p:nvPr/>
          </p:nvSpPr>
          <p:spPr>
            <a:xfrm rot="10800000" flipH="1">
              <a:off x="1035010" y="2165610"/>
              <a:ext cx="571600" cy="494800"/>
            </a:xfrm>
            <a:prstGeom prst="hexagon">
              <a:avLst>
                <a:gd name="adj" fmla="val 28678"/>
                <a:gd name="vf" fmla="val 115470"/>
              </a:avLst>
            </a:prstGeom>
            <a:solidFill>
              <a:srgbClr val="7216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7"/>
            <p:cNvSpPr/>
            <p:nvPr/>
          </p:nvSpPr>
          <p:spPr>
            <a:xfrm rot="10800000" flipH="1">
              <a:off x="2178009" y="69944"/>
              <a:ext cx="1093200" cy="946800"/>
            </a:xfrm>
            <a:prstGeom prst="hexagon">
              <a:avLst>
                <a:gd name="adj" fmla="val 28678"/>
                <a:gd name="vf" fmla="val 115470"/>
              </a:avLst>
            </a:prstGeom>
            <a:noFill/>
            <a:ln w="76200" cap="flat" cmpd="sng">
              <a:solidFill>
                <a:srgbClr val="54145E"/>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7"/>
            <p:cNvSpPr/>
            <p:nvPr/>
          </p:nvSpPr>
          <p:spPr>
            <a:xfrm rot="10800000" flipH="1">
              <a:off x="621177" y="364044"/>
              <a:ext cx="478400" cy="414000"/>
            </a:xfrm>
            <a:prstGeom prst="hexagon">
              <a:avLst>
                <a:gd name="adj" fmla="val 28678"/>
                <a:gd name="vf" fmla="val 115470"/>
              </a:avLst>
            </a:prstGeom>
            <a:solidFill>
              <a:srgbClr val="BA325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2" name="Google Shape;222;p7"/>
            <p:cNvGrpSpPr/>
            <p:nvPr/>
          </p:nvGrpSpPr>
          <p:grpSpPr>
            <a:xfrm>
              <a:off x="2490489" y="326902"/>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D72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76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7"/>
            <p:cNvSpPr/>
            <p:nvPr/>
          </p:nvSpPr>
          <p:spPr>
            <a:xfrm>
              <a:off x="454911" y="1939047"/>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A82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6" name="Google Shape;226;p7"/>
            <p:cNvGrpSpPr/>
            <p:nvPr/>
          </p:nvGrpSpPr>
          <p:grpSpPr>
            <a:xfrm>
              <a:off x="1389811" y="932401"/>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5" name="Google Shape;235;p7"/>
            <p:cNvGrpSpPr/>
            <p:nvPr/>
          </p:nvGrpSpPr>
          <p:grpSpPr>
            <a:xfrm>
              <a:off x="631789" y="2699519"/>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0" name="Line 4">
            <a:extLst>
              <a:ext uri="{FF2B5EF4-FFF2-40B4-BE49-F238E27FC236}">
                <a16:creationId xmlns:a16="http://schemas.microsoft.com/office/drawing/2014/main" id="{3C6C7656-63C2-47A1-AB93-311347825523}"/>
              </a:ext>
            </a:extLst>
          </p:cNvPr>
          <p:cNvSpPr/>
          <p:nvPr userDrawn="1"/>
        </p:nvSpPr>
        <p:spPr>
          <a:xfrm flipV="1">
            <a:off x="2179986" y="550583"/>
            <a:ext cx="9599986" cy="46112"/>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31" name="Picture 13">
            <a:extLst>
              <a:ext uri="{FF2B5EF4-FFF2-40B4-BE49-F238E27FC236}">
                <a16:creationId xmlns:a16="http://schemas.microsoft.com/office/drawing/2014/main" id="{D95698FD-EE50-4564-A819-9A160CA7B8E4}"/>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sp>
        <p:nvSpPr>
          <p:cNvPr id="33" name="Google Shape;217;p7">
            <a:extLst>
              <a:ext uri="{FF2B5EF4-FFF2-40B4-BE49-F238E27FC236}">
                <a16:creationId xmlns:a16="http://schemas.microsoft.com/office/drawing/2014/main" id="{F814EAA9-0C13-4129-B41F-E964E11F4118}"/>
              </a:ext>
            </a:extLst>
          </p:cNvPr>
          <p:cNvSpPr txBox="1">
            <a:spLocks noGrp="1"/>
          </p:cNvSpPr>
          <p:nvPr>
            <p:ph type="body" idx="10"/>
          </p:nvPr>
        </p:nvSpPr>
        <p:spPr>
          <a:xfrm>
            <a:off x="1996112" y="52672"/>
            <a:ext cx="7365692" cy="475190"/>
          </a:xfrm>
          <a:prstGeom prst="rect">
            <a:avLst/>
          </a:prstGeom>
        </p:spPr>
        <p:txBody>
          <a:bodyPr spcFirstLastPara="1" wrap="square" lIns="91425" tIns="91425" rIns="91425" bIns="91425" anchor="t" anchorCtr="0"/>
          <a:lstStyle>
            <a:lvl1pPr marL="186262" lvl="0" indent="0" rtl="0">
              <a:spcBef>
                <a:spcPts val="800"/>
              </a:spcBef>
              <a:spcAft>
                <a:spcPts val="0"/>
              </a:spcAft>
              <a:buSzPts val="1400"/>
              <a:buNone/>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dirty="0"/>
          </a:p>
        </p:txBody>
      </p:sp>
    </p:spTree>
    <p:extLst>
      <p:ext uri="{BB962C8B-B14F-4D97-AF65-F5344CB8AC3E}">
        <p14:creationId xmlns:p14="http://schemas.microsoft.com/office/powerpoint/2010/main" val="179221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reserve="1">
  <p:cSld name="1_Title + 3 columns">
    <p:spTree>
      <p:nvGrpSpPr>
        <p:cNvPr id="1" name="Shape 212"/>
        <p:cNvGrpSpPr/>
        <p:nvPr/>
      </p:nvGrpSpPr>
      <p:grpSpPr>
        <a:xfrm>
          <a:off x="0" y="0"/>
          <a:ext cx="0" cy="0"/>
          <a:chOff x="0" y="0"/>
          <a:chExt cx="0" cy="0"/>
        </a:xfrm>
      </p:grpSpPr>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dirty="0"/>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dirty="0"/>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dirty="0"/>
          </a:p>
        </p:txBody>
      </p:sp>
      <p:sp>
        <p:nvSpPr>
          <p:cNvPr id="30" name="Line 4">
            <a:extLst>
              <a:ext uri="{FF2B5EF4-FFF2-40B4-BE49-F238E27FC236}">
                <a16:creationId xmlns:a16="http://schemas.microsoft.com/office/drawing/2014/main" id="{3C6C7656-63C2-47A1-AB93-311347825523}"/>
              </a:ext>
            </a:extLst>
          </p:cNvPr>
          <p:cNvSpPr/>
          <p:nvPr userDrawn="1"/>
        </p:nvSpPr>
        <p:spPr>
          <a:xfrm flipV="1">
            <a:off x="358140" y="550583"/>
            <a:ext cx="11421832" cy="46112"/>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31" name="Picture 13">
            <a:extLst>
              <a:ext uri="{FF2B5EF4-FFF2-40B4-BE49-F238E27FC236}">
                <a16:creationId xmlns:a16="http://schemas.microsoft.com/office/drawing/2014/main" id="{D95698FD-EE50-4564-A819-9A160CA7B8E4}"/>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sp>
        <p:nvSpPr>
          <p:cNvPr id="33" name="Google Shape;217;p7">
            <a:extLst>
              <a:ext uri="{FF2B5EF4-FFF2-40B4-BE49-F238E27FC236}">
                <a16:creationId xmlns:a16="http://schemas.microsoft.com/office/drawing/2014/main" id="{F814EAA9-0C13-4129-B41F-E964E11F4118}"/>
              </a:ext>
            </a:extLst>
          </p:cNvPr>
          <p:cNvSpPr txBox="1">
            <a:spLocks noGrp="1"/>
          </p:cNvSpPr>
          <p:nvPr>
            <p:ph type="body" idx="10"/>
          </p:nvPr>
        </p:nvSpPr>
        <p:spPr>
          <a:xfrm>
            <a:off x="1996112" y="52672"/>
            <a:ext cx="7365692" cy="475190"/>
          </a:xfrm>
          <a:prstGeom prst="rect">
            <a:avLst/>
          </a:prstGeom>
        </p:spPr>
        <p:txBody>
          <a:bodyPr spcFirstLastPara="1" wrap="square" lIns="91425" tIns="91425" rIns="91425" bIns="91425" anchor="t" anchorCtr="0"/>
          <a:lstStyle>
            <a:lvl1pPr marL="186262" lvl="0" indent="0" rtl="0">
              <a:spcBef>
                <a:spcPts val="800"/>
              </a:spcBef>
              <a:spcAft>
                <a:spcPts val="0"/>
              </a:spcAft>
              <a:buSzPts val="1400"/>
              <a:buNone/>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dirty="0"/>
          </a:p>
        </p:txBody>
      </p:sp>
    </p:spTree>
    <p:extLst>
      <p:ext uri="{BB962C8B-B14F-4D97-AF65-F5344CB8AC3E}">
        <p14:creationId xmlns:p14="http://schemas.microsoft.com/office/powerpoint/2010/main" val="329565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userDrawn="1">
  <p:cSld name="Title + 1 column">
    <p:spTree>
      <p:nvGrpSpPr>
        <p:cNvPr id="1" name="Shape 129"/>
        <p:cNvGrpSpPr/>
        <p:nvPr/>
      </p:nvGrpSpPr>
      <p:grpSpPr>
        <a:xfrm>
          <a:off x="0" y="0"/>
          <a:ext cx="0" cy="0"/>
          <a:chOff x="0" y="0"/>
          <a:chExt cx="0" cy="0"/>
        </a:xfrm>
      </p:grpSpPr>
      <p:grpSp>
        <p:nvGrpSpPr>
          <p:cNvPr id="3" name="Group 2">
            <a:extLst>
              <a:ext uri="{FF2B5EF4-FFF2-40B4-BE49-F238E27FC236}">
                <a16:creationId xmlns:a16="http://schemas.microsoft.com/office/drawing/2014/main" id="{B4EEA3A6-A3F5-4487-8C3E-93735619CD17}"/>
              </a:ext>
            </a:extLst>
          </p:cNvPr>
          <p:cNvGrpSpPr/>
          <p:nvPr userDrawn="1"/>
        </p:nvGrpSpPr>
        <p:grpSpPr>
          <a:xfrm>
            <a:off x="10757333" y="5016764"/>
            <a:ext cx="1376301" cy="1445936"/>
            <a:chOff x="10249545" y="4483283"/>
            <a:chExt cx="1884090" cy="1979417"/>
          </a:xfrm>
        </p:grpSpPr>
        <p:sp>
          <p:nvSpPr>
            <p:cNvPr id="130" name="Google Shape;130;p5"/>
            <p:cNvSpPr/>
            <p:nvPr/>
          </p:nvSpPr>
          <p:spPr>
            <a:xfrm rot="10800000" flipH="1">
              <a:off x="10548288" y="5206394"/>
              <a:ext cx="998392" cy="864367"/>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B74345"/>
                </a:gs>
                <a:gs pos="100000">
                  <a:srgbClr val="601043"/>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8" name="Google Shape;138;p5"/>
            <p:cNvSpPr/>
            <p:nvPr/>
          </p:nvSpPr>
          <p:spPr>
            <a:xfrm rot="10800000" flipH="1">
              <a:off x="11342505" y="5733203"/>
              <a:ext cx="791130" cy="685183"/>
            </a:xfrm>
            <a:prstGeom prst="hexagon">
              <a:avLst>
                <a:gd name="adj" fmla="val 28678"/>
                <a:gd name="vf" fmla="val 115470"/>
              </a:avLst>
            </a:prstGeom>
            <a:noFill/>
            <a:ln w="9525" cap="flat" cmpd="sng">
              <a:solidFill>
                <a:srgbClr val="24184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rot="10800000" flipH="1">
              <a:off x="10993256" y="6104622"/>
              <a:ext cx="413657" cy="358078"/>
            </a:xfrm>
            <a:prstGeom prst="hexagon">
              <a:avLst>
                <a:gd name="adj" fmla="val 28678"/>
                <a:gd name="vf" fmla="val 115470"/>
              </a:avLst>
            </a:prstGeom>
            <a:solidFill>
              <a:srgbClr val="7030A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rot="10800000" flipH="1">
              <a:off x="10700429" y="4483283"/>
              <a:ext cx="791130" cy="684893"/>
            </a:xfrm>
            <a:prstGeom prst="hexagon">
              <a:avLst>
                <a:gd name="adj" fmla="val 28678"/>
                <a:gd name="vf" fmla="val 115470"/>
              </a:avLst>
            </a:prstGeom>
            <a:solidFill>
              <a:srgbClr val="7515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5"/>
            <p:cNvSpPr/>
            <p:nvPr/>
          </p:nvSpPr>
          <p:spPr>
            <a:xfrm rot="10800000" flipH="1">
              <a:off x="11342506" y="5039819"/>
              <a:ext cx="346210" cy="299605"/>
            </a:xfrm>
            <a:prstGeom prst="hexagon">
              <a:avLst>
                <a:gd name="adj" fmla="val 28678"/>
                <a:gd name="vf" fmla="val 115470"/>
              </a:avLst>
            </a:prstGeom>
            <a:noFill/>
            <a:ln w="19050" cap="flat" cmpd="sng">
              <a:solidFill>
                <a:srgbClr val="D03F4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11618387" y="5956129"/>
              <a:ext cx="239368" cy="23935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49145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5"/>
            <p:cNvGrpSpPr/>
            <p:nvPr/>
          </p:nvGrpSpPr>
          <p:grpSpPr>
            <a:xfrm>
              <a:off x="10249545" y="4957357"/>
              <a:ext cx="439636" cy="421718"/>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10951284" y="4694092"/>
              <a:ext cx="289427" cy="26326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D2414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55" name="Google Shape;155;p5"/>
          <p:cNvGrpSpPr/>
          <p:nvPr userDrawn="1"/>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 name="Line 4">
            <a:extLst>
              <a:ext uri="{FF2B5EF4-FFF2-40B4-BE49-F238E27FC236}">
                <a16:creationId xmlns:a16="http://schemas.microsoft.com/office/drawing/2014/main" id="{CDA653BF-B1A0-49E7-B83D-C5543C11C831}"/>
              </a:ext>
            </a:extLst>
          </p:cNvPr>
          <p:cNvSpPr/>
          <p:nvPr userDrawn="1"/>
        </p:nvSpPr>
        <p:spPr>
          <a:xfrm flipV="1">
            <a:off x="274640" y="596500"/>
            <a:ext cx="11421389" cy="4571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45" name="Picture 13">
            <a:extLst>
              <a:ext uri="{FF2B5EF4-FFF2-40B4-BE49-F238E27FC236}">
                <a16:creationId xmlns:a16="http://schemas.microsoft.com/office/drawing/2014/main" id="{2F094C0A-FC4B-43B3-8B63-3A6870A5A077}"/>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spTree>
    <p:extLst>
      <p:ext uri="{BB962C8B-B14F-4D97-AF65-F5344CB8AC3E}">
        <p14:creationId xmlns:p14="http://schemas.microsoft.com/office/powerpoint/2010/main" val="1445605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preserve="1" userDrawn="1">
  <p:cSld name="1_Title + 1 column">
    <p:spTree>
      <p:nvGrpSpPr>
        <p:cNvPr id="1" name="Shape 129"/>
        <p:cNvGrpSpPr/>
        <p:nvPr/>
      </p:nvGrpSpPr>
      <p:grpSpPr>
        <a:xfrm>
          <a:off x="0" y="0"/>
          <a:ext cx="0" cy="0"/>
          <a:chOff x="0" y="0"/>
          <a:chExt cx="0" cy="0"/>
        </a:xfrm>
      </p:grpSpPr>
      <p:grpSp>
        <p:nvGrpSpPr>
          <p:cNvPr id="2" name="Group 1">
            <a:extLst>
              <a:ext uri="{FF2B5EF4-FFF2-40B4-BE49-F238E27FC236}">
                <a16:creationId xmlns:a16="http://schemas.microsoft.com/office/drawing/2014/main" id="{2A468FFA-9B3E-4151-8B0D-E00B614462EF}"/>
              </a:ext>
            </a:extLst>
          </p:cNvPr>
          <p:cNvGrpSpPr/>
          <p:nvPr userDrawn="1"/>
        </p:nvGrpSpPr>
        <p:grpSpPr>
          <a:xfrm rot="10800000">
            <a:off x="10751852" y="645768"/>
            <a:ext cx="1376301" cy="1445936"/>
            <a:chOff x="8078940" y="4010482"/>
            <a:chExt cx="1376301" cy="1445936"/>
          </a:xfrm>
        </p:grpSpPr>
        <p:sp>
          <p:nvSpPr>
            <p:cNvPr id="130" name="Google Shape;130;p5"/>
            <p:cNvSpPr/>
            <p:nvPr/>
          </p:nvSpPr>
          <p:spPr>
            <a:xfrm rot="10800000" flipH="1">
              <a:off x="8297168" y="4538704"/>
              <a:ext cx="729311" cy="631408"/>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B74345"/>
                </a:gs>
                <a:gs pos="100000">
                  <a:srgbClr val="601043"/>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8" name="Google Shape;138;p5"/>
            <p:cNvSpPr/>
            <p:nvPr/>
          </p:nvSpPr>
          <p:spPr>
            <a:xfrm rot="10800000" flipH="1">
              <a:off x="8877332" y="4923531"/>
              <a:ext cx="577909" cy="500516"/>
            </a:xfrm>
            <a:prstGeom prst="hexagon">
              <a:avLst>
                <a:gd name="adj" fmla="val 28678"/>
                <a:gd name="vf" fmla="val 115470"/>
              </a:avLst>
            </a:prstGeom>
            <a:noFill/>
            <a:ln w="9525" cap="flat" cmpd="sng">
              <a:solidFill>
                <a:srgbClr val="24184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rot="10800000" flipH="1">
              <a:off x="8622210" y="5194847"/>
              <a:ext cx="302171" cy="261571"/>
            </a:xfrm>
            <a:prstGeom prst="hexagon">
              <a:avLst>
                <a:gd name="adj" fmla="val 28678"/>
                <a:gd name="vf" fmla="val 115470"/>
              </a:avLst>
            </a:prstGeom>
            <a:solidFill>
              <a:srgbClr val="7030A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rot="10800000" flipH="1">
              <a:off x="8408304" y="4010482"/>
              <a:ext cx="577909" cy="500305"/>
            </a:xfrm>
            <a:prstGeom prst="hexagon">
              <a:avLst>
                <a:gd name="adj" fmla="val 28678"/>
                <a:gd name="vf" fmla="val 115470"/>
              </a:avLst>
            </a:prstGeom>
            <a:solidFill>
              <a:srgbClr val="7515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1" name="Google Shape;141;p5"/>
            <p:cNvSpPr/>
            <p:nvPr/>
          </p:nvSpPr>
          <p:spPr>
            <a:xfrm rot="10800000" flipH="1">
              <a:off x="8877333" y="4417024"/>
              <a:ext cx="252901" cy="218857"/>
            </a:xfrm>
            <a:prstGeom prst="hexagon">
              <a:avLst>
                <a:gd name="adj" fmla="val 28678"/>
                <a:gd name="vf" fmla="val 115470"/>
              </a:avLst>
            </a:prstGeom>
            <a:noFill/>
            <a:ln w="19050" cap="flat" cmpd="sng">
              <a:solidFill>
                <a:srgbClr val="D03F4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9078860" y="5086375"/>
              <a:ext cx="174855" cy="17484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49145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5"/>
            <p:cNvGrpSpPr/>
            <p:nvPr/>
          </p:nvGrpSpPr>
          <p:grpSpPr>
            <a:xfrm>
              <a:off x="8078940" y="4356786"/>
              <a:ext cx="321148" cy="308059"/>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4" name="Google Shape;154;p5"/>
          <p:cNvSpPr/>
          <p:nvPr/>
        </p:nvSpPr>
        <p:spPr>
          <a:xfrm>
            <a:off x="11404123" y="1757181"/>
            <a:ext cx="211422" cy="19231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D2414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5" name="Google Shape;155;p5"/>
          <p:cNvGrpSpPr/>
          <p:nvPr userDrawn="1"/>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 name="Line 4">
            <a:extLst>
              <a:ext uri="{FF2B5EF4-FFF2-40B4-BE49-F238E27FC236}">
                <a16:creationId xmlns:a16="http://schemas.microsoft.com/office/drawing/2014/main" id="{CDA653BF-B1A0-49E7-B83D-C5543C11C831}"/>
              </a:ext>
            </a:extLst>
          </p:cNvPr>
          <p:cNvSpPr/>
          <p:nvPr userDrawn="1"/>
        </p:nvSpPr>
        <p:spPr>
          <a:xfrm flipV="1">
            <a:off x="274640" y="596500"/>
            <a:ext cx="11421389" cy="4571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45" name="Picture 13">
            <a:extLst>
              <a:ext uri="{FF2B5EF4-FFF2-40B4-BE49-F238E27FC236}">
                <a16:creationId xmlns:a16="http://schemas.microsoft.com/office/drawing/2014/main" id="{2F094C0A-FC4B-43B3-8B63-3A6870A5A077}"/>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spTree>
    <p:extLst>
      <p:ext uri="{BB962C8B-B14F-4D97-AF65-F5344CB8AC3E}">
        <p14:creationId xmlns:p14="http://schemas.microsoft.com/office/powerpoint/2010/main" val="289904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preserve="1" userDrawn="1">
  <p:cSld name="1_Title + 1 column">
    <p:spTree>
      <p:nvGrpSpPr>
        <p:cNvPr id="1" name="Shape 129"/>
        <p:cNvGrpSpPr/>
        <p:nvPr/>
      </p:nvGrpSpPr>
      <p:grpSpPr>
        <a:xfrm>
          <a:off x="0" y="0"/>
          <a:ext cx="0" cy="0"/>
          <a:chOff x="0" y="0"/>
          <a:chExt cx="0" cy="0"/>
        </a:xfrm>
      </p:grpSpPr>
      <p:grpSp>
        <p:nvGrpSpPr>
          <p:cNvPr id="2" name="Group 1">
            <a:extLst>
              <a:ext uri="{FF2B5EF4-FFF2-40B4-BE49-F238E27FC236}">
                <a16:creationId xmlns:a16="http://schemas.microsoft.com/office/drawing/2014/main" id="{E477B980-45CA-496C-96A9-6DDA11CA1099}"/>
              </a:ext>
            </a:extLst>
          </p:cNvPr>
          <p:cNvGrpSpPr/>
          <p:nvPr userDrawn="1"/>
        </p:nvGrpSpPr>
        <p:grpSpPr>
          <a:xfrm flipH="1">
            <a:off x="95250" y="4431250"/>
            <a:ext cx="1867545" cy="1979417"/>
            <a:chOff x="10249545" y="4483283"/>
            <a:chExt cx="1884090" cy="1979417"/>
          </a:xfrm>
        </p:grpSpPr>
        <p:sp>
          <p:nvSpPr>
            <p:cNvPr id="130" name="Google Shape;130;p5"/>
            <p:cNvSpPr/>
            <p:nvPr/>
          </p:nvSpPr>
          <p:spPr>
            <a:xfrm rot="10800000" flipH="1">
              <a:off x="10548288" y="5206394"/>
              <a:ext cx="998392" cy="864367"/>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B74345"/>
                </a:gs>
                <a:gs pos="100000">
                  <a:srgbClr val="601043"/>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8" name="Google Shape;138;p5"/>
            <p:cNvSpPr/>
            <p:nvPr/>
          </p:nvSpPr>
          <p:spPr>
            <a:xfrm rot="10800000" flipH="1">
              <a:off x="11342505" y="5733203"/>
              <a:ext cx="791130" cy="685183"/>
            </a:xfrm>
            <a:prstGeom prst="hexagon">
              <a:avLst>
                <a:gd name="adj" fmla="val 28678"/>
                <a:gd name="vf" fmla="val 115470"/>
              </a:avLst>
            </a:prstGeom>
            <a:noFill/>
            <a:ln w="9525" cap="flat" cmpd="sng">
              <a:solidFill>
                <a:srgbClr val="24184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rot="10800000" flipH="1">
              <a:off x="10993256" y="6104622"/>
              <a:ext cx="413657" cy="358078"/>
            </a:xfrm>
            <a:prstGeom prst="hexagon">
              <a:avLst>
                <a:gd name="adj" fmla="val 28678"/>
                <a:gd name="vf" fmla="val 115470"/>
              </a:avLst>
            </a:prstGeom>
            <a:solidFill>
              <a:srgbClr val="7030A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rot="10800000" flipH="1">
              <a:off x="10700429" y="4483283"/>
              <a:ext cx="791130" cy="684893"/>
            </a:xfrm>
            <a:prstGeom prst="hexagon">
              <a:avLst>
                <a:gd name="adj" fmla="val 28678"/>
                <a:gd name="vf" fmla="val 115470"/>
              </a:avLst>
            </a:prstGeom>
            <a:solidFill>
              <a:srgbClr val="7515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5"/>
            <p:cNvSpPr/>
            <p:nvPr/>
          </p:nvSpPr>
          <p:spPr>
            <a:xfrm rot="10800000" flipH="1">
              <a:off x="11342506" y="5039819"/>
              <a:ext cx="346210" cy="299605"/>
            </a:xfrm>
            <a:prstGeom prst="hexagon">
              <a:avLst>
                <a:gd name="adj" fmla="val 28678"/>
                <a:gd name="vf" fmla="val 115470"/>
              </a:avLst>
            </a:prstGeom>
            <a:noFill/>
            <a:ln w="19050" cap="flat" cmpd="sng">
              <a:solidFill>
                <a:srgbClr val="D03F4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11618387" y="5956129"/>
              <a:ext cx="239368" cy="23935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49145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5"/>
            <p:cNvGrpSpPr/>
            <p:nvPr/>
          </p:nvGrpSpPr>
          <p:grpSpPr>
            <a:xfrm>
              <a:off x="10249545" y="4957357"/>
              <a:ext cx="439636" cy="421718"/>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10951284" y="4694092"/>
              <a:ext cx="289427" cy="26326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D2414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55" name="Google Shape;155;p5"/>
          <p:cNvGrpSpPr/>
          <p:nvPr userDrawn="1"/>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 name="Line 4">
            <a:extLst>
              <a:ext uri="{FF2B5EF4-FFF2-40B4-BE49-F238E27FC236}">
                <a16:creationId xmlns:a16="http://schemas.microsoft.com/office/drawing/2014/main" id="{CDA653BF-B1A0-49E7-B83D-C5543C11C831}"/>
              </a:ext>
            </a:extLst>
          </p:cNvPr>
          <p:cNvSpPr/>
          <p:nvPr userDrawn="1"/>
        </p:nvSpPr>
        <p:spPr>
          <a:xfrm flipV="1">
            <a:off x="274640" y="596500"/>
            <a:ext cx="11421389" cy="4571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45" name="Picture 13">
            <a:extLst>
              <a:ext uri="{FF2B5EF4-FFF2-40B4-BE49-F238E27FC236}">
                <a16:creationId xmlns:a16="http://schemas.microsoft.com/office/drawing/2014/main" id="{2F094C0A-FC4B-43B3-8B63-3A6870A5A077}"/>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spTree>
    <p:extLst>
      <p:ext uri="{BB962C8B-B14F-4D97-AF65-F5344CB8AC3E}">
        <p14:creationId xmlns:p14="http://schemas.microsoft.com/office/powerpoint/2010/main" val="89256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preserve="1" userDrawn="1">
  <p:cSld name="1_Title + 1 column">
    <p:spTree>
      <p:nvGrpSpPr>
        <p:cNvPr id="1" name="Shape 129"/>
        <p:cNvGrpSpPr/>
        <p:nvPr/>
      </p:nvGrpSpPr>
      <p:grpSpPr>
        <a:xfrm>
          <a:off x="0" y="0"/>
          <a:ext cx="0" cy="0"/>
          <a:chOff x="0" y="0"/>
          <a:chExt cx="0" cy="0"/>
        </a:xfrm>
      </p:grpSpPr>
      <p:grpSp>
        <p:nvGrpSpPr>
          <p:cNvPr id="2" name="Group 1">
            <a:extLst>
              <a:ext uri="{FF2B5EF4-FFF2-40B4-BE49-F238E27FC236}">
                <a16:creationId xmlns:a16="http://schemas.microsoft.com/office/drawing/2014/main" id="{E477B980-45CA-496C-96A9-6DDA11CA1099}"/>
              </a:ext>
            </a:extLst>
          </p:cNvPr>
          <p:cNvGrpSpPr/>
          <p:nvPr userDrawn="1"/>
        </p:nvGrpSpPr>
        <p:grpSpPr>
          <a:xfrm flipH="1">
            <a:off x="95250" y="4431250"/>
            <a:ext cx="1867545" cy="1979417"/>
            <a:chOff x="10249545" y="4483283"/>
            <a:chExt cx="1884090" cy="1979417"/>
          </a:xfrm>
        </p:grpSpPr>
        <p:sp>
          <p:nvSpPr>
            <p:cNvPr id="130" name="Google Shape;130;p5"/>
            <p:cNvSpPr/>
            <p:nvPr/>
          </p:nvSpPr>
          <p:spPr>
            <a:xfrm rot="10800000" flipH="1">
              <a:off x="10548288" y="5206394"/>
              <a:ext cx="998392" cy="864367"/>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B74345"/>
                </a:gs>
                <a:gs pos="100000">
                  <a:srgbClr val="601043"/>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8" name="Google Shape;138;p5"/>
            <p:cNvSpPr/>
            <p:nvPr/>
          </p:nvSpPr>
          <p:spPr>
            <a:xfrm rot="10800000" flipH="1">
              <a:off x="11342505" y="5733203"/>
              <a:ext cx="791130" cy="685183"/>
            </a:xfrm>
            <a:prstGeom prst="hexagon">
              <a:avLst>
                <a:gd name="adj" fmla="val 28678"/>
                <a:gd name="vf" fmla="val 115470"/>
              </a:avLst>
            </a:prstGeom>
            <a:noFill/>
            <a:ln w="9525" cap="flat" cmpd="sng">
              <a:solidFill>
                <a:srgbClr val="24184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rot="10800000" flipH="1">
              <a:off x="10993256" y="6104622"/>
              <a:ext cx="413657" cy="358078"/>
            </a:xfrm>
            <a:prstGeom prst="hexagon">
              <a:avLst>
                <a:gd name="adj" fmla="val 28678"/>
                <a:gd name="vf" fmla="val 115470"/>
              </a:avLst>
            </a:prstGeom>
            <a:solidFill>
              <a:srgbClr val="7030A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rot="10800000" flipH="1">
              <a:off x="10700429" y="4483283"/>
              <a:ext cx="791130" cy="684893"/>
            </a:xfrm>
            <a:prstGeom prst="hexagon">
              <a:avLst>
                <a:gd name="adj" fmla="val 28678"/>
                <a:gd name="vf" fmla="val 115470"/>
              </a:avLst>
            </a:prstGeom>
            <a:solidFill>
              <a:srgbClr val="7515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5"/>
            <p:cNvSpPr/>
            <p:nvPr/>
          </p:nvSpPr>
          <p:spPr>
            <a:xfrm rot="10800000" flipH="1">
              <a:off x="11342506" y="5039819"/>
              <a:ext cx="346210" cy="299605"/>
            </a:xfrm>
            <a:prstGeom prst="hexagon">
              <a:avLst>
                <a:gd name="adj" fmla="val 28678"/>
                <a:gd name="vf" fmla="val 115470"/>
              </a:avLst>
            </a:prstGeom>
            <a:noFill/>
            <a:ln w="19050" cap="flat" cmpd="sng">
              <a:solidFill>
                <a:srgbClr val="D03F4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11618387" y="5956129"/>
              <a:ext cx="239368" cy="23935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49145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5"/>
            <p:cNvGrpSpPr/>
            <p:nvPr/>
          </p:nvGrpSpPr>
          <p:grpSpPr>
            <a:xfrm>
              <a:off x="10249545" y="4957357"/>
              <a:ext cx="439636" cy="421718"/>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10951284" y="4694092"/>
              <a:ext cx="289427" cy="26326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D2414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55" name="Google Shape;155;p5"/>
          <p:cNvGrpSpPr/>
          <p:nvPr userDrawn="1"/>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 name="Line 4">
            <a:extLst>
              <a:ext uri="{FF2B5EF4-FFF2-40B4-BE49-F238E27FC236}">
                <a16:creationId xmlns:a16="http://schemas.microsoft.com/office/drawing/2014/main" id="{CDA653BF-B1A0-49E7-B83D-C5543C11C831}"/>
              </a:ext>
            </a:extLst>
          </p:cNvPr>
          <p:cNvSpPr/>
          <p:nvPr userDrawn="1"/>
        </p:nvSpPr>
        <p:spPr>
          <a:xfrm flipV="1">
            <a:off x="274640" y="596500"/>
            <a:ext cx="11421389" cy="4571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45" name="Picture 13">
            <a:extLst>
              <a:ext uri="{FF2B5EF4-FFF2-40B4-BE49-F238E27FC236}">
                <a16:creationId xmlns:a16="http://schemas.microsoft.com/office/drawing/2014/main" id="{2F094C0A-FC4B-43B3-8B63-3A6870A5A077}"/>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grpSp>
        <p:nvGrpSpPr>
          <p:cNvPr id="28" name="Group 27">
            <a:extLst>
              <a:ext uri="{FF2B5EF4-FFF2-40B4-BE49-F238E27FC236}">
                <a16:creationId xmlns:a16="http://schemas.microsoft.com/office/drawing/2014/main" id="{222B8B46-1B88-4B34-992F-AE0D3D975BB6}"/>
              </a:ext>
            </a:extLst>
          </p:cNvPr>
          <p:cNvGrpSpPr/>
          <p:nvPr userDrawn="1"/>
        </p:nvGrpSpPr>
        <p:grpSpPr>
          <a:xfrm flipH="1">
            <a:off x="10072758" y="705237"/>
            <a:ext cx="1966841" cy="3988307"/>
            <a:chOff x="224977" y="2370699"/>
            <a:chExt cx="1999182" cy="3988307"/>
          </a:xfrm>
        </p:grpSpPr>
        <p:pic>
          <p:nvPicPr>
            <p:cNvPr id="29" name="Picture 2" descr="Image result for watson assistant">
              <a:extLst>
                <a:ext uri="{FF2B5EF4-FFF2-40B4-BE49-F238E27FC236}">
                  <a16:creationId xmlns:a16="http://schemas.microsoft.com/office/drawing/2014/main" id="{A34D63E7-8EBA-403C-88E2-8F48679D810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1237982" y="3998125"/>
              <a:ext cx="744207" cy="737729"/>
            </a:xfrm>
            <a:prstGeom prst="rect">
              <a:avLst/>
            </a:prstGeom>
            <a:noFill/>
            <a:extLst>
              <a:ext uri="{909E8E84-426E-40DD-AFC4-6F175D3DCCD1}">
                <a14:hiddenFill xmlns:a14="http://schemas.microsoft.com/office/drawing/2010/main">
                  <a:solidFill>
                    <a:srgbClr val="FFFFFF"/>
                  </a:solidFill>
                </a14:hiddenFill>
              </a:ext>
            </a:extLst>
          </p:spPr>
        </p:pic>
        <p:sp>
          <p:nvSpPr>
            <p:cNvPr id="30" name="Google Shape;77;p3">
              <a:extLst>
                <a:ext uri="{FF2B5EF4-FFF2-40B4-BE49-F238E27FC236}">
                  <a16:creationId xmlns:a16="http://schemas.microsoft.com/office/drawing/2014/main" id="{9AD59AF8-F686-432A-88C8-08EA8142A639}"/>
                </a:ext>
              </a:extLst>
            </p:cNvPr>
            <p:cNvSpPr/>
            <p:nvPr/>
          </p:nvSpPr>
          <p:spPr>
            <a:xfrm rot="10800000" flipH="1">
              <a:off x="224977" y="5579515"/>
              <a:ext cx="900345" cy="779491"/>
            </a:xfrm>
            <a:prstGeom prst="hexagon">
              <a:avLst>
                <a:gd name="adj" fmla="val 28678"/>
                <a:gd name="vf" fmla="val 115470"/>
              </a:avLst>
            </a:prstGeom>
            <a:solidFill>
              <a:srgbClr val="4512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219;p7">
              <a:extLst>
                <a:ext uri="{FF2B5EF4-FFF2-40B4-BE49-F238E27FC236}">
                  <a16:creationId xmlns:a16="http://schemas.microsoft.com/office/drawing/2014/main" id="{4E09F33F-10A9-4FE5-8CFB-280B08ACB981}"/>
                </a:ext>
              </a:extLst>
            </p:cNvPr>
            <p:cNvSpPr/>
            <p:nvPr/>
          </p:nvSpPr>
          <p:spPr>
            <a:xfrm rot="10800000" flipH="1">
              <a:off x="1014443" y="2501786"/>
              <a:ext cx="316032" cy="273570"/>
            </a:xfrm>
            <a:prstGeom prst="hexagon">
              <a:avLst>
                <a:gd name="adj" fmla="val 28678"/>
                <a:gd name="vf" fmla="val 115470"/>
              </a:avLst>
            </a:prstGeom>
            <a:solidFill>
              <a:srgbClr val="7216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220;p7">
              <a:extLst>
                <a:ext uri="{FF2B5EF4-FFF2-40B4-BE49-F238E27FC236}">
                  <a16:creationId xmlns:a16="http://schemas.microsoft.com/office/drawing/2014/main" id="{AF41FF97-354C-4B85-B1D5-63E5F397A892}"/>
                </a:ext>
              </a:extLst>
            </p:cNvPr>
            <p:cNvSpPr/>
            <p:nvPr/>
          </p:nvSpPr>
          <p:spPr>
            <a:xfrm rot="10800000" flipH="1">
              <a:off x="1023506" y="3083873"/>
              <a:ext cx="624370" cy="540755"/>
            </a:xfrm>
            <a:prstGeom prst="hexagon">
              <a:avLst>
                <a:gd name="adj" fmla="val 28678"/>
                <a:gd name="vf" fmla="val 115470"/>
              </a:avLst>
            </a:prstGeom>
            <a:noFill/>
            <a:ln w="76200" cap="flat" cmpd="sng">
              <a:solidFill>
                <a:srgbClr val="54145E"/>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49;p3">
              <a:extLst>
                <a:ext uri="{FF2B5EF4-FFF2-40B4-BE49-F238E27FC236}">
                  <a16:creationId xmlns:a16="http://schemas.microsoft.com/office/drawing/2014/main" id="{00618996-006B-4460-94CC-5EDA925E269B}"/>
                </a:ext>
              </a:extLst>
            </p:cNvPr>
            <p:cNvSpPr/>
            <p:nvPr/>
          </p:nvSpPr>
          <p:spPr>
            <a:xfrm rot="10800000" flipH="1">
              <a:off x="374506" y="2651738"/>
              <a:ext cx="787944" cy="682169"/>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681B63"/>
                </a:gs>
                <a:gs pos="100000">
                  <a:srgbClr val="EFB85E"/>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4" name="Google Shape;50;p3">
              <a:extLst>
                <a:ext uri="{FF2B5EF4-FFF2-40B4-BE49-F238E27FC236}">
                  <a16:creationId xmlns:a16="http://schemas.microsoft.com/office/drawing/2014/main" id="{36725CB7-65F4-4497-BAD0-718A4FCD3649}"/>
                </a:ext>
              </a:extLst>
            </p:cNvPr>
            <p:cNvSpPr/>
            <p:nvPr/>
          </p:nvSpPr>
          <p:spPr>
            <a:xfrm rot="5400000">
              <a:off x="1026664" y="3739467"/>
              <a:ext cx="1111520" cy="128347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noFill/>
            <a:ln w="152400">
              <a:gradFill>
                <a:gsLst>
                  <a:gs pos="0">
                    <a:srgbClr val="B9315B"/>
                  </a:gs>
                  <a:gs pos="100000">
                    <a:srgbClr val="451257"/>
                  </a:gs>
                </a:gsLst>
                <a:lin ang="5400000" scaled="1"/>
              </a:grad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5" name="Google Shape;56;p3">
              <a:extLst>
                <a:ext uri="{FF2B5EF4-FFF2-40B4-BE49-F238E27FC236}">
                  <a16:creationId xmlns:a16="http://schemas.microsoft.com/office/drawing/2014/main" id="{7EC0342F-D229-4664-9DA2-75D8FC3C23CA}"/>
                </a:ext>
              </a:extLst>
            </p:cNvPr>
            <p:cNvSpPr/>
            <p:nvPr/>
          </p:nvSpPr>
          <p:spPr>
            <a:xfrm rot="10800000" flipH="1">
              <a:off x="1051360" y="5994029"/>
              <a:ext cx="394086" cy="341085"/>
            </a:xfrm>
            <a:prstGeom prst="hexagon">
              <a:avLst>
                <a:gd name="adj" fmla="val 28678"/>
                <a:gd name="vf" fmla="val 115470"/>
              </a:avLst>
            </a:prstGeom>
            <a:solidFill>
              <a:srgbClr val="EFB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 name="Google Shape;61;p3">
              <a:extLst>
                <a:ext uri="{FF2B5EF4-FFF2-40B4-BE49-F238E27FC236}">
                  <a16:creationId xmlns:a16="http://schemas.microsoft.com/office/drawing/2014/main" id="{F24679EA-298B-491F-9F24-2C37007FDE22}"/>
                </a:ext>
              </a:extLst>
            </p:cNvPr>
            <p:cNvGrpSpPr/>
            <p:nvPr/>
          </p:nvGrpSpPr>
          <p:grpSpPr>
            <a:xfrm>
              <a:off x="679283" y="2842142"/>
              <a:ext cx="188453" cy="298745"/>
              <a:chOff x="6718575" y="2318625"/>
              <a:chExt cx="256950" cy="407375"/>
            </a:xfrm>
          </p:grpSpPr>
          <p:sp>
            <p:nvSpPr>
              <p:cNvPr id="61" name="Google Shape;62;p3">
                <a:extLst>
                  <a:ext uri="{FF2B5EF4-FFF2-40B4-BE49-F238E27FC236}">
                    <a16:creationId xmlns:a16="http://schemas.microsoft.com/office/drawing/2014/main" id="{83EFFC07-3C9C-41B1-B428-2B5A19E2AC70}"/>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3;p3">
                <a:extLst>
                  <a:ext uri="{FF2B5EF4-FFF2-40B4-BE49-F238E27FC236}">
                    <a16:creationId xmlns:a16="http://schemas.microsoft.com/office/drawing/2014/main" id="{0A2A7C61-7A55-4ECA-A8DF-4593EC05CA23}"/>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4;p3">
                <a:extLst>
                  <a:ext uri="{FF2B5EF4-FFF2-40B4-BE49-F238E27FC236}">
                    <a16:creationId xmlns:a16="http://schemas.microsoft.com/office/drawing/2014/main" id="{70AC7206-128D-4B85-A214-9E53F864BD67}"/>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5;p3">
                <a:extLst>
                  <a:ext uri="{FF2B5EF4-FFF2-40B4-BE49-F238E27FC236}">
                    <a16:creationId xmlns:a16="http://schemas.microsoft.com/office/drawing/2014/main" id="{2B198FE3-CA4F-4A8F-916F-DEFD7786BC97}"/>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6;p3">
                <a:extLst>
                  <a:ext uri="{FF2B5EF4-FFF2-40B4-BE49-F238E27FC236}">
                    <a16:creationId xmlns:a16="http://schemas.microsoft.com/office/drawing/2014/main" id="{1BD60DBF-B34A-4633-8BD6-A21E58A724E7}"/>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7;p3">
                <a:extLst>
                  <a:ext uri="{FF2B5EF4-FFF2-40B4-BE49-F238E27FC236}">
                    <a16:creationId xmlns:a16="http://schemas.microsoft.com/office/drawing/2014/main" id="{0DF85AA6-2F8D-41E8-ADA1-09FF73F2FBAB}"/>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8;p3">
                <a:extLst>
                  <a:ext uri="{FF2B5EF4-FFF2-40B4-BE49-F238E27FC236}">
                    <a16:creationId xmlns:a16="http://schemas.microsoft.com/office/drawing/2014/main" id="{1CC111B2-3719-40C4-9E2C-9EF919025175}"/>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9;p3">
                <a:extLst>
                  <a:ext uri="{FF2B5EF4-FFF2-40B4-BE49-F238E27FC236}">
                    <a16:creationId xmlns:a16="http://schemas.microsoft.com/office/drawing/2014/main" id="{81650135-42F8-4626-BBFF-57EE540E581B}"/>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 name="Google Shape;75;p3">
              <a:extLst>
                <a:ext uri="{FF2B5EF4-FFF2-40B4-BE49-F238E27FC236}">
                  <a16:creationId xmlns:a16="http://schemas.microsoft.com/office/drawing/2014/main" id="{BAF7B49D-276E-4FA4-B423-0DFCD1904826}"/>
                </a:ext>
              </a:extLst>
            </p:cNvPr>
            <p:cNvSpPr/>
            <p:nvPr/>
          </p:nvSpPr>
          <p:spPr>
            <a:xfrm rot="10800000" flipH="1">
              <a:off x="1005344" y="5417729"/>
              <a:ext cx="624369" cy="540755"/>
            </a:xfrm>
            <a:prstGeom prst="hexagon">
              <a:avLst>
                <a:gd name="adj" fmla="val 28678"/>
                <a:gd name="vf" fmla="val 115470"/>
              </a:avLst>
            </a:prstGeom>
            <a:noFill/>
            <a:ln w="9525" cap="flat" cmpd="sng">
              <a:solidFill>
                <a:srgbClr val="C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78;p3">
              <a:extLst>
                <a:ext uri="{FF2B5EF4-FFF2-40B4-BE49-F238E27FC236}">
                  <a16:creationId xmlns:a16="http://schemas.microsoft.com/office/drawing/2014/main" id="{0A0F6569-AF0A-48B5-9D4F-B459297A842B}"/>
                </a:ext>
              </a:extLst>
            </p:cNvPr>
            <p:cNvSpPr/>
            <p:nvPr/>
          </p:nvSpPr>
          <p:spPr>
            <a:xfrm rot="10800000" flipH="1">
              <a:off x="767217" y="2370699"/>
              <a:ext cx="273233" cy="236452"/>
            </a:xfrm>
            <a:prstGeom prst="hexagon">
              <a:avLst>
                <a:gd name="adj" fmla="val 28678"/>
                <a:gd name="vf" fmla="val 115470"/>
              </a:avLst>
            </a:prstGeom>
            <a:noFill/>
            <a:ln w="19050" cap="flat" cmpd="sng">
              <a:solidFill>
                <a:srgbClr val="681B6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79;p3">
              <a:extLst>
                <a:ext uri="{FF2B5EF4-FFF2-40B4-BE49-F238E27FC236}">
                  <a16:creationId xmlns:a16="http://schemas.microsoft.com/office/drawing/2014/main" id="{27704209-A588-4F5F-B982-79FE7C3251C1}"/>
                </a:ext>
              </a:extLst>
            </p:cNvPr>
            <p:cNvSpPr/>
            <p:nvPr/>
          </p:nvSpPr>
          <p:spPr>
            <a:xfrm>
              <a:off x="1223073" y="5593665"/>
              <a:ext cx="188913" cy="188901"/>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681B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 name="Google Shape;80;p3">
              <a:extLst>
                <a:ext uri="{FF2B5EF4-FFF2-40B4-BE49-F238E27FC236}">
                  <a16:creationId xmlns:a16="http://schemas.microsoft.com/office/drawing/2014/main" id="{03AE8CA2-D404-4AF8-8D43-30AC8C2FA7A8}"/>
                </a:ext>
              </a:extLst>
            </p:cNvPr>
            <p:cNvGrpSpPr/>
            <p:nvPr/>
          </p:nvGrpSpPr>
          <p:grpSpPr>
            <a:xfrm>
              <a:off x="408533" y="3526700"/>
              <a:ext cx="475831" cy="456437"/>
              <a:chOff x="5241175" y="4959100"/>
              <a:chExt cx="539775" cy="517775"/>
            </a:xfrm>
          </p:grpSpPr>
          <p:sp>
            <p:nvSpPr>
              <p:cNvPr id="55" name="Google Shape;81;p3">
                <a:extLst>
                  <a:ext uri="{FF2B5EF4-FFF2-40B4-BE49-F238E27FC236}">
                    <a16:creationId xmlns:a16="http://schemas.microsoft.com/office/drawing/2014/main" id="{ECB4AA56-BEC6-4EFE-9B89-08C5769BF2AD}"/>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82;p3">
                <a:extLst>
                  <a:ext uri="{FF2B5EF4-FFF2-40B4-BE49-F238E27FC236}">
                    <a16:creationId xmlns:a16="http://schemas.microsoft.com/office/drawing/2014/main" id="{E6543A2E-6B9A-4E32-9BE9-B6AC415D19FB}"/>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83;p3">
                <a:extLst>
                  <a:ext uri="{FF2B5EF4-FFF2-40B4-BE49-F238E27FC236}">
                    <a16:creationId xmlns:a16="http://schemas.microsoft.com/office/drawing/2014/main" id="{ED69F9E0-53BD-4DCB-AA86-86C8B076F25E}"/>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84;p3">
                <a:extLst>
                  <a:ext uri="{FF2B5EF4-FFF2-40B4-BE49-F238E27FC236}">
                    <a16:creationId xmlns:a16="http://schemas.microsoft.com/office/drawing/2014/main" id="{E82C594D-70AF-4353-9CCB-B22FD2A7130E}"/>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85;p3">
                <a:extLst>
                  <a:ext uri="{FF2B5EF4-FFF2-40B4-BE49-F238E27FC236}">
                    <a16:creationId xmlns:a16="http://schemas.microsoft.com/office/drawing/2014/main" id="{C4288CA3-2912-4891-A496-B8831E6E280A}"/>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86;p3">
                <a:extLst>
                  <a:ext uri="{FF2B5EF4-FFF2-40B4-BE49-F238E27FC236}">
                    <a16:creationId xmlns:a16="http://schemas.microsoft.com/office/drawing/2014/main" id="{750A6BB4-6037-4BE4-A2E5-9A9DE4CE9048}"/>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 name="Google Shape;87;p3">
              <a:extLst>
                <a:ext uri="{FF2B5EF4-FFF2-40B4-BE49-F238E27FC236}">
                  <a16:creationId xmlns:a16="http://schemas.microsoft.com/office/drawing/2014/main" id="{3E9F8930-6F57-4C49-A536-5AD87106EA47}"/>
                </a:ext>
              </a:extLst>
            </p:cNvPr>
            <p:cNvSpPr/>
            <p:nvPr/>
          </p:nvSpPr>
          <p:spPr>
            <a:xfrm>
              <a:off x="482770" y="5794260"/>
              <a:ext cx="384743" cy="34996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3227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 name="Google Shape;222;p7">
              <a:extLst>
                <a:ext uri="{FF2B5EF4-FFF2-40B4-BE49-F238E27FC236}">
                  <a16:creationId xmlns:a16="http://schemas.microsoft.com/office/drawing/2014/main" id="{8760C2EF-782E-4ECA-922C-FC674F56BFBF}"/>
                </a:ext>
              </a:extLst>
            </p:cNvPr>
            <p:cNvGrpSpPr/>
            <p:nvPr/>
          </p:nvGrpSpPr>
          <p:grpSpPr>
            <a:xfrm>
              <a:off x="1206684" y="3207922"/>
              <a:ext cx="267449" cy="247236"/>
              <a:chOff x="5975075" y="2327500"/>
              <a:chExt cx="420100" cy="388350"/>
            </a:xfrm>
          </p:grpSpPr>
          <p:sp>
            <p:nvSpPr>
              <p:cNvPr id="53" name="Google Shape;223;p7">
                <a:extLst>
                  <a:ext uri="{FF2B5EF4-FFF2-40B4-BE49-F238E27FC236}">
                    <a16:creationId xmlns:a16="http://schemas.microsoft.com/office/drawing/2014/main" id="{285B5912-CD77-42CB-9DBC-E5F2DCE7D7D1}"/>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D72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224;p7">
                <a:extLst>
                  <a:ext uri="{FF2B5EF4-FFF2-40B4-BE49-F238E27FC236}">
                    <a16:creationId xmlns:a16="http://schemas.microsoft.com/office/drawing/2014/main" id="{C1C77B22-CE36-42DA-98B9-7108E425A609}"/>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76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 name="Google Shape;218;p7">
              <a:extLst>
                <a:ext uri="{FF2B5EF4-FFF2-40B4-BE49-F238E27FC236}">
                  <a16:creationId xmlns:a16="http://schemas.microsoft.com/office/drawing/2014/main" id="{F39C1A32-2D71-4159-9956-88EE18877E42}"/>
                </a:ext>
              </a:extLst>
            </p:cNvPr>
            <p:cNvSpPr/>
            <p:nvPr/>
          </p:nvSpPr>
          <p:spPr>
            <a:xfrm rot="10800000" flipH="1">
              <a:off x="453459" y="4791562"/>
              <a:ext cx="660368" cy="571932"/>
            </a:xfrm>
            <a:prstGeom prst="hexagon">
              <a:avLst>
                <a:gd name="adj" fmla="val 28678"/>
                <a:gd name="vf" fmla="val 115470"/>
              </a:avLst>
            </a:prstGeom>
            <a:noFill/>
            <a:ln w="9525" cap="flat" cmpd="sng">
              <a:solidFill>
                <a:srgbClr val="4B135A"/>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221;p7">
              <a:extLst>
                <a:ext uri="{FF2B5EF4-FFF2-40B4-BE49-F238E27FC236}">
                  <a16:creationId xmlns:a16="http://schemas.microsoft.com/office/drawing/2014/main" id="{DF840A95-6591-4DB5-A935-57770FAD581F}"/>
                </a:ext>
              </a:extLst>
            </p:cNvPr>
            <p:cNvSpPr/>
            <p:nvPr/>
          </p:nvSpPr>
          <p:spPr>
            <a:xfrm rot="10800000" flipH="1">
              <a:off x="1082387" y="5107871"/>
              <a:ext cx="288987" cy="250084"/>
            </a:xfrm>
            <a:prstGeom prst="hexagon">
              <a:avLst>
                <a:gd name="adj" fmla="val 28678"/>
                <a:gd name="vf" fmla="val 115470"/>
              </a:avLst>
            </a:prstGeom>
            <a:solidFill>
              <a:srgbClr val="BA325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225;p7">
              <a:extLst>
                <a:ext uri="{FF2B5EF4-FFF2-40B4-BE49-F238E27FC236}">
                  <a16:creationId xmlns:a16="http://schemas.microsoft.com/office/drawing/2014/main" id="{6BBDCF2D-DC1E-4C1A-A508-1086BF286A8B}"/>
                </a:ext>
              </a:extLst>
            </p:cNvPr>
            <p:cNvSpPr/>
            <p:nvPr/>
          </p:nvSpPr>
          <p:spPr>
            <a:xfrm>
              <a:off x="703495" y="4961670"/>
              <a:ext cx="133750" cy="23172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A82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 name="Google Shape;235;p7">
              <a:extLst>
                <a:ext uri="{FF2B5EF4-FFF2-40B4-BE49-F238E27FC236}">
                  <a16:creationId xmlns:a16="http://schemas.microsoft.com/office/drawing/2014/main" id="{CFAF221B-7865-4678-817D-3A54A8B07802}"/>
                </a:ext>
              </a:extLst>
            </p:cNvPr>
            <p:cNvGrpSpPr/>
            <p:nvPr/>
          </p:nvGrpSpPr>
          <p:grpSpPr>
            <a:xfrm>
              <a:off x="1486675" y="5198301"/>
              <a:ext cx="276166" cy="281954"/>
              <a:chOff x="3951850" y="2985350"/>
              <a:chExt cx="407950" cy="416500"/>
            </a:xfrm>
          </p:grpSpPr>
          <p:sp>
            <p:nvSpPr>
              <p:cNvPr id="49" name="Google Shape;236;p7">
                <a:extLst>
                  <a:ext uri="{FF2B5EF4-FFF2-40B4-BE49-F238E27FC236}">
                    <a16:creationId xmlns:a16="http://schemas.microsoft.com/office/drawing/2014/main" id="{2CC3D7A2-9816-4166-9555-08B64222A461}"/>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237;p7">
                <a:extLst>
                  <a:ext uri="{FF2B5EF4-FFF2-40B4-BE49-F238E27FC236}">
                    <a16:creationId xmlns:a16="http://schemas.microsoft.com/office/drawing/2014/main" id="{9A5C8DB6-3843-4EAA-A479-A829449C32B3}"/>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238;p7">
                <a:extLst>
                  <a:ext uri="{FF2B5EF4-FFF2-40B4-BE49-F238E27FC236}">
                    <a16:creationId xmlns:a16="http://schemas.microsoft.com/office/drawing/2014/main" id="{109D3314-0323-43A5-9D19-5CF363038AB6}"/>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239;p7">
                <a:extLst>
                  <a:ext uri="{FF2B5EF4-FFF2-40B4-BE49-F238E27FC236}">
                    <a16:creationId xmlns:a16="http://schemas.microsoft.com/office/drawing/2014/main" id="{B98F1224-C1F3-4D5D-AF08-C8506535DAF7}"/>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51702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607" y="638690"/>
            <a:ext cx="10515600" cy="539650"/>
          </a:xfrm>
        </p:spPr>
        <p:txBody>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7" name="Line 4"/>
          <p:cNvSpPr/>
          <p:nvPr userDrawn="1"/>
        </p:nvSpPr>
        <p:spPr>
          <a:xfrm flipV="1">
            <a:off x="104607" y="515206"/>
            <a:ext cx="11785814" cy="4571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8" name="Picture 13"/>
          <p:cNvPicPr>
            <a:picLocks noChangeAspect="1"/>
          </p:cNvPicPr>
          <p:nvPr userDrawn="1"/>
        </p:nvPicPr>
        <p:blipFill>
          <a:blip r:embed="rId2"/>
          <a:srcRect r="28327" b="-1923"/>
          <a:stretch>
            <a:fillRect/>
          </a:stretch>
        </p:blipFill>
        <p:spPr>
          <a:xfrm>
            <a:off x="11020925" y="132009"/>
            <a:ext cx="869495" cy="329726"/>
          </a:xfrm>
          <a:prstGeom prst="rect">
            <a:avLst/>
          </a:prstGeom>
          <a:noFill/>
          <a:ln cap="flat">
            <a:noFill/>
          </a:ln>
        </p:spPr>
      </p:pic>
      <p:sp>
        <p:nvSpPr>
          <p:cNvPr id="9" name="TextBox 10"/>
          <p:cNvSpPr txBox="1"/>
          <p:nvPr userDrawn="1"/>
        </p:nvSpPr>
        <p:spPr>
          <a:xfrm>
            <a:off x="104607" y="171286"/>
            <a:ext cx="6339877"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1" u="none" strike="noStrike" kern="1200" cap="none" spc="0" baseline="0" dirty="0">
                <a:solidFill>
                  <a:srgbClr val="000000"/>
                </a:solidFill>
                <a:uFillTx/>
                <a:latin typeface="Arial"/>
                <a:ea typeface="MS PGothic"/>
                <a:cs typeface="Arial"/>
              </a:rPr>
              <a:t>How Device Services will use Watson Assistant to Increase Productivity </a:t>
            </a:r>
          </a:p>
        </p:txBody>
      </p:sp>
    </p:spTree>
    <p:extLst>
      <p:ext uri="{BB962C8B-B14F-4D97-AF65-F5344CB8AC3E}">
        <p14:creationId xmlns:p14="http://schemas.microsoft.com/office/powerpoint/2010/main" val="348880811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userDrawn="1">
  <p:cSld name="Subtitle">
    <p:spTree>
      <p:nvGrpSpPr>
        <p:cNvPr id="1" name="Shape 48"/>
        <p:cNvGrpSpPr/>
        <p:nvPr/>
      </p:nvGrpSpPr>
      <p:grpSpPr>
        <a:xfrm>
          <a:off x="0" y="0"/>
          <a:ext cx="0" cy="0"/>
          <a:chOff x="0" y="0"/>
          <a:chExt cx="0" cy="0"/>
        </a:xfrm>
      </p:grpSpPr>
      <p:sp>
        <p:nvSpPr>
          <p:cNvPr id="41" name="Line 4">
            <a:extLst>
              <a:ext uri="{FF2B5EF4-FFF2-40B4-BE49-F238E27FC236}">
                <a16:creationId xmlns:a16="http://schemas.microsoft.com/office/drawing/2014/main" id="{9361B3F1-00A8-4D61-84BD-DC81EB65CB30}"/>
              </a:ext>
            </a:extLst>
          </p:cNvPr>
          <p:cNvSpPr/>
          <p:nvPr userDrawn="1"/>
        </p:nvSpPr>
        <p:spPr>
          <a:xfrm flipV="1">
            <a:off x="274640" y="596500"/>
            <a:ext cx="11421389" cy="4571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42" name="Picture 13">
            <a:extLst>
              <a:ext uri="{FF2B5EF4-FFF2-40B4-BE49-F238E27FC236}">
                <a16:creationId xmlns:a16="http://schemas.microsoft.com/office/drawing/2014/main" id="{9A19D401-CC53-4AA4-8CFB-4FF2CB45D50B}"/>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grpSp>
        <p:nvGrpSpPr>
          <p:cNvPr id="6" name="Group 5">
            <a:extLst>
              <a:ext uri="{FF2B5EF4-FFF2-40B4-BE49-F238E27FC236}">
                <a16:creationId xmlns:a16="http://schemas.microsoft.com/office/drawing/2014/main" id="{A105E296-4626-4195-9DF5-72B36E579392}"/>
              </a:ext>
            </a:extLst>
          </p:cNvPr>
          <p:cNvGrpSpPr/>
          <p:nvPr userDrawn="1"/>
        </p:nvGrpSpPr>
        <p:grpSpPr>
          <a:xfrm>
            <a:off x="224977" y="2370699"/>
            <a:ext cx="1999182" cy="3988307"/>
            <a:chOff x="224977" y="2370699"/>
            <a:chExt cx="1999182" cy="3988307"/>
          </a:xfrm>
        </p:grpSpPr>
        <p:pic>
          <p:nvPicPr>
            <p:cNvPr id="6146" name="Picture 2" descr="Image result for watson assistant">
              <a:extLst>
                <a:ext uri="{FF2B5EF4-FFF2-40B4-BE49-F238E27FC236}">
                  <a16:creationId xmlns:a16="http://schemas.microsoft.com/office/drawing/2014/main" id="{0CA77325-83FB-4E02-BB2B-CC5635A0850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2808" y="4018317"/>
              <a:ext cx="737729" cy="737729"/>
            </a:xfrm>
            <a:prstGeom prst="rect">
              <a:avLst/>
            </a:prstGeom>
            <a:noFill/>
            <a:extLst>
              <a:ext uri="{909E8E84-426E-40DD-AFC4-6F175D3DCCD1}">
                <a14:hiddenFill xmlns:a14="http://schemas.microsoft.com/office/drawing/2010/main">
                  <a:solidFill>
                    <a:srgbClr val="FFFFFF"/>
                  </a:solidFill>
                </a14:hiddenFill>
              </a:ext>
            </a:extLst>
          </p:spPr>
        </p:pic>
        <p:sp>
          <p:nvSpPr>
            <p:cNvPr id="77" name="Google Shape;77;p3"/>
            <p:cNvSpPr/>
            <p:nvPr/>
          </p:nvSpPr>
          <p:spPr>
            <a:xfrm rot="10800000" flipH="1">
              <a:off x="224977" y="5579515"/>
              <a:ext cx="900345" cy="779491"/>
            </a:xfrm>
            <a:prstGeom prst="hexagon">
              <a:avLst>
                <a:gd name="adj" fmla="val 28678"/>
                <a:gd name="vf" fmla="val 115470"/>
              </a:avLst>
            </a:prstGeom>
            <a:solidFill>
              <a:srgbClr val="4512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219;p7">
              <a:extLst>
                <a:ext uri="{FF2B5EF4-FFF2-40B4-BE49-F238E27FC236}">
                  <a16:creationId xmlns:a16="http://schemas.microsoft.com/office/drawing/2014/main" id="{5C462B13-3759-4F2F-AA6A-8965DBAD6D35}"/>
                </a:ext>
              </a:extLst>
            </p:cNvPr>
            <p:cNvSpPr/>
            <p:nvPr/>
          </p:nvSpPr>
          <p:spPr>
            <a:xfrm rot="10800000" flipH="1">
              <a:off x="1014443" y="2501786"/>
              <a:ext cx="316032" cy="273570"/>
            </a:xfrm>
            <a:prstGeom prst="hexagon">
              <a:avLst>
                <a:gd name="adj" fmla="val 28678"/>
                <a:gd name="vf" fmla="val 115470"/>
              </a:avLst>
            </a:prstGeom>
            <a:solidFill>
              <a:srgbClr val="7216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220;p7">
              <a:extLst>
                <a:ext uri="{FF2B5EF4-FFF2-40B4-BE49-F238E27FC236}">
                  <a16:creationId xmlns:a16="http://schemas.microsoft.com/office/drawing/2014/main" id="{9945635A-BFE2-4F0A-8FD9-3C8713555CB5}"/>
                </a:ext>
              </a:extLst>
            </p:cNvPr>
            <p:cNvSpPr/>
            <p:nvPr/>
          </p:nvSpPr>
          <p:spPr>
            <a:xfrm rot="10800000" flipH="1">
              <a:off x="1023506" y="3083873"/>
              <a:ext cx="624370" cy="540755"/>
            </a:xfrm>
            <a:prstGeom prst="hexagon">
              <a:avLst>
                <a:gd name="adj" fmla="val 28678"/>
                <a:gd name="vf" fmla="val 115470"/>
              </a:avLst>
            </a:prstGeom>
            <a:noFill/>
            <a:ln w="76200" cap="flat" cmpd="sng">
              <a:solidFill>
                <a:srgbClr val="54145E"/>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3"/>
            <p:cNvSpPr/>
            <p:nvPr/>
          </p:nvSpPr>
          <p:spPr>
            <a:xfrm rot="10800000" flipH="1">
              <a:off x="374506" y="2651738"/>
              <a:ext cx="787944" cy="682169"/>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681B63"/>
                </a:gs>
                <a:gs pos="100000">
                  <a:srgbClr val="EFB85E"/>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1026664" y="3739467"/>
              <a:ext cx="1111520" cy="128347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noFill/>
            <a:ln w="152400">
              <a:gradFill>
                <a:gsLst>
                  <a:gs pos="0">
                    <a:srgbClr val="B9315B"/>
                  </a:gs>
                  <a:gs pos="100000">
                    <a:srgbClr val="451257"/>
                  </a:gs>
                </a:gsLst>
                <a:lin ang="5400000" scaled="1"/>
              </a:grad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6" name="Google Shape;56;p3"/>
            <p:cNvSpPr/>
            <p:nvPr/>
          </p:nvSpPr>
          <p:spPr>
            <a:xfrm rot="10800000" flipH="1">
              <a:off x="1051360" y="5994029"/>
              <a:ext cx="394086" cy="341085"/>
            </a:xfrm>
            <a:prstGeom prst="hexagon">
              <a:avLst>
                <a:gd name="adj" fmla="val 28678"/>
                <a:gd name="vf" fmla="val 115470"/>
              </a:avLst>
            </a:prstGeom>
            <a:solidFill>
              <a:srgbClr val="EFB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3"/>
            <p:cNvGrpSpPr/>
            <p:nvPr/>
          </p:nvGrpSpPr>
          <p:grpSpPr>
            <a:xfrm>
              <a:off x="679283" y="2842142"/>
              <a:ext cx="188453" cy="298745"/>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3"/>
            <p:cNvSpPr/>
            <p:nvPr/>
          </p:nvSpPr>
          <p:spPr>
            <a:xfrm rot="10800000" flipH="1">
              <a:off x="1005344" y="5417729"/>
              <a:ext cx="624369" cy="540755"/>
            </a:xfrm>
            <a:prstGeom prst="hexagon">
              <a:avLst>
                <a:gd name="adj" fmla="val 28678"/>
                <a:gd name="vf" fmla="val 115470"/>
              </a:avLst>
            </a:prstGeom>
            <a:noFill/>
            <a:ln w="9525" cap="flat" cmpd="sng">
              <a:solidFill>
                <a:srgbClr val="C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10800000" flipH="1">
              <a:off x="767217" y="2370699"/>
              <a:ext cx="273233" cy="236452"/>
            </a:xfrm>
            <a:prstGeom prst="hexagon">
              <a:avLst>
                <a:gd name="adj" fmla="val 28678"/>
                <a:gd name="vf" fmla="val 115470"/>
              </a:avLst>
            </a:prstGeom>
            <a:noFill/>
            <a:ln w="19050" cap="flat" cmpd="sng">
              <a:solidFill>
                <a:srgbClr val="681B6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223073" y="5593665"/>
              <a:ext cx="188913" cy="188901"/>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681B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408533" y="3526700"/>
              <a:ext cx="475831" cy="456437"/>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a:off x="482770" y="5794260"/>
              <a:ext cx="384743" cy="34996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3227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 name="Google Shape;222;p7">
              <a:extLst>
                <a:ext uri="{FF2B5EF4-FFF2-40B4-BE49-F238E27FC236}">
                  <a16:creationId xmlns:a16="http://schemas.microsoft.com/office/drawing/2014/main" id="{DAE8F68B-5810-4BE0-8791-68B0ACCE2C47}"/>
                </a:ext>
              </a:extLst>
            </p:cNvPr>
            <p:cNvGrpSpPr/>
            <p:nvPr/>
          </p:nvGrpSpPr>
          <p:grpSpPr>
            <a:xfrm>
              <a:off x="1206684" y="3207922"/>
              <a:ext cx="267449" cy="247236"/>
              <a:chOff x="5975075" y="2327500"/>
              <a:chExt cx="420100" cy="388350"/>
            </a:xfrm>
          </p:grpSpPr>
          <p:sp>
            <p:nvSpPr>
              <p:cNvPr id="106" name="Google Shape;223;p7">
                <a:extLst>
                  <a:ext uri="{FF2B5EF4-FFF2-40B4-BE49-F238E27FC236}">
                    <a16:creationId xmlns:a16="http://schemas.microsoft.com/office/drawing/2014/main" id="{FB46E418-8116-4214-AB7B-9B325410B49C}"/>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D72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224;p7">
                <a:extLst>
                  <a:ext uri="{FF2B5EF4-FFF2-40B4-BE49-F238E27FC236}">
                    <a16:creationId xmlns:a16="http://schemas.microsoft.com/office/drawing/2014/main" id="{179F9F70-E1C3-4A0A-AEAC-7C16C70A2DB7}"/>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76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218;p7">
              <a:extLst>
                <a:ext uri="{FF2B5EF4-FFF2-40B4-BE49-F238E27FC236}">
                  <a16:creationId xmlns:a16="http://schemas.microsoft.com/office/drawing/2014/main" id="{05B9AFA2-1986-4E21-86BC-F730DA6D9DE3}"/>
                </a:ext>
              </a:extLst>
            </p:cNvPr>
            <p:cNvSpPr/>
            <p:nvPr/>
          </p:nvSpPr>
          <p:spPr>
            <a:xfrm rot="10800000" flipH="1">
              <a:off x="453459" y="4791562"/>
              <a:ext cx="660368" cy="571932"/>
            </a:xfrm>
            <a:prstGeom prst="hexagon">
              <a:avLst>
                <a:gd name="adj" fmla="val 28678"/>
                <a:gd name="vf" fmla="val 115470"/>
              </a:avLst>
            </a:prstGeom>
            <a:noFill/>
            <a:ln w="9525" cap="flat" cmpd="sng">
              <a:solidFill>
                <a:srgbClr val="4B135A"/>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221;p7">
              <a:extLst>
                <a:ext uri="{FF2B5EF4-FFF2-40B4-BE49-F238E27FC236}">
                  <a16:creationId xmlns:a16="http://schemas.microsoft.com/office/drawing/2014/main" id="{559A665E-38F6-473B-AF62-73CF0290F260}"/>
                </a:ext>
              </a:extLst>
            </p:cNvPr>
            <p:cNvSpPr/>
            <p:nvPr/>
          </p:nvSpPr>
          <p:spPr>
            <a:xfrm rot="10800000" flipH="1">
              <a:off x="1082387" y="5107871"/>
              <a:ext cx="288987" cy="250084"/>
            </a:xfrm>
            <a:prstGeom prst="hexagon">
              <a:avLst>
                <a:gd name="adj" fmla="val 28678"/>
                <a:gd name="vf" fmla="val 115470"/>
              </a:avLst>
            </a:prstGeom>
            <a:solidFill>
              <a:srgbClr val="BA325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225;p7">
              <a:extLst>
                <a:ext uri="{FF2B5EF4-FFF2-40B4-BE49-F238E27FC236}">
                  <a16:creationId xmlns:a16="http://schemas.microsoft.com/office/drawing/2014/main" id="{7907F1AF-441D-4CC6-9DF6-45E95B4FCE07}"/>
                </a:ext>
              </a:extLst>
            </p:cNvPr>
            <p:cNvSpPr/>
            <p:nvPr/>
          </p:nvSpPr>
          <p:spPr>
            <a:xfrm>
              <a:off x="703495" y="4961670"/>
              <a:ext cx="133750" cy="23172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A82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 name="Google Shape;235;p7">
              <a:extLst>
                <a:ext uri="{FF2B5EF4-FFF2-40B4-BE49-F238E27FC236}">
                  <a16:creationId xmlns:a16="http://schemas.microsoft.com/office/drawing/2014/main" id="{8A4B177E-6010-490D-9CD5-DCBB887874D4}"/>
                </a:ext>
              </a:extLst>
            </p:cNvPr>
            <p:cNvGrpSpPr/>
            <p:nvPr/>
          </p:nvGrpSpPr>
          <p:grpSpPr>
            <a:xfrm>
              <a:off x="1486675" y="5198301"/>
              <a:ext cx="276166" cy="281954"/>
              <a:chOff x="3951850" y="2985350"/>
              <a:chExt cx="407950" cy="416500"/>
            </a:xfrm>
          </p:grpSpPr>
          <p:sp>
            <p:nvSpPr>
              <p:cNvPr id="94" name="Google Shape;236;p7">
                <a:extLst>
                  <a:ext uri="{FF2B5EF4-FFF2-40B4-BE49-F238E27FC236}">
                    <a16:creationId xmlns:a16="http://schemas.microsoft.com/office/drawing/2014/main" id="{6E3EF218-C30A-48F5-8E33-19147174B8A2}"/>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237;p7">
                <a:extLst>
                  <a:ext uri="{FF2B5EF4-FFF2-40B4-BE49-F238E27FC236}">
                    <a16:creationId xmlns:a16="http://schemas.microsoft.com/office/drawing/2014/main" id="{2F4FD2E7-BEDB-4B77-81C6-B734C726E1D1}"/>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238;p7">
                <a:extLst>
                  <a:ext uri="{FF2B5EF4-FFF2-40B4-BE49-F238E27FC236}">
                    <a16:creationId xmlns:a16="http://schemas.microsoft.com/office/drawing/2014/main" id="{111335DA-A4A9-4D1A-A373-3F15E7626AF6}"/>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239;p7">
                <a:extLst>
                  <a:ext uri="{FF2B5EF4-FFF2-40B4-BE49-F238E27FC236}">
                    <a16:creationId xmlns:a16="http://schemas.microsoft.com/office/drawing/2014/main" id="{2ABFDC28-77A5-4E04-A566-4AB0BB27D513}"/>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394904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ubtitle" preserve="1" userDrawn="1">
  <p:cSld name="1_Subtitle">
    <p:spTree>
      <p:nvGrpSpPr>
        <p:cNvPr id="1" name="Shape 48"/>
        <p:cNvGrpSpPr/>
        <p:nvPr/>
      </p:nvGrpSpPr>
      <p:grpSpPr>
        <a:xfrm>
          <a:off x="0" y="0"/>
          <a:ext cx="0" cy="0"/>
          <a:chOff x="0" y="0"/>
          <a:chExt cx="0" cy="0"/>
        </a:xfrm>
      </p:grpSpPr>
      <p:sp>
        <p:nvSpPr>
          <p:cNvPr id="41" name="Line 4">
            <a:extLst>
              <a:ext uri="{FF2B5EF4-FFF2-40B4-BE49-F238E27FC236}">
                <a16:creationId xmlns:a16="http://schemas.microsoft.com/office/drawing/2014/main" id="{9361B3F1-00A8-4D61-84BD-DC81EB65CB30}"/>
              </a:ext>
            </a:extLst>
          </p:cNvPr>
          <p:cNvSpPr/>
          <p:nvPr userDrawn="1"/>
        </p:nvSpPr>
        <p:spPr>
          <a:xfrm flipV="1">
            <a:off x="274640" y="596500"/>
            <a:ext cx="11421389" cy="4571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42" name="Picture 13">
            <a:extLst>
              <a:ext uri="{FF2B5EF4-FFF2-40B4-BE49-F238E27FC236}">
                <a16:creationId xmlns:a16="http://schemas.microsoft.com/office/drawing/2014/main" id="{9A19D401-CC53-4AA4-8CFB-4FF2CB45D50B}"/>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grpSp>
        <p:nvGrpSpPr>
          <p:cNvPr id="6" name="Group 5">
            <a:extLst>
              <a:ext uri="{FF2B5EF4-FFF2-40B4-BE49-F238E27FC236}">
                <a16:creationId xmlns:a16="http://schemas.microsoft.com/office/drawing/2014/main" id="{A105E296-4626-4195-9DF5-72B36E579392}"/>
              </a:ext>
            </a:extLst>
          </p:cNvPr>
          <p:cNvGrpSpPr/>
          <p:nvPr userDrawn="1"/>
        </p:nvGrpSpPr>
        <p:grpSpPr>
          <a:xfrm flipH="1">
            <a:off x="10072758" y="705237"/>
            <a:ext cx="1966841" cy="3988307"/>
            <a:chOff x="224977" y="2370699"/>
            <a:chExt cx="1999182" cy="3988307"/>
          </a:xfrm>
        </p:grpSpPr>
        <p:pic>
          <p:nvPicPr>
            <p:cNvPr id="6146" name="Picture 2" descr="Image result for watson assistant">
              <a:extLst>
                <a:ext uri="{FF2B5EF4-FFF2-40B4-BE49-F238E27FC236}">
                  <a16:creationId xmlns:a16="http://schemas.microsoft.com/office/drawing/2014/main" id="{0CA77325-83FB-4E02-BB2B-CC5635A0850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1237982" y="3998125"/>
              <a:ext cx="744207" cy="737729"/>
            </a:xfrm>
            <a:prstGeom prst="rect">
              <a:avLst/>
            </a:prstGeom>
            <a:noFill/>
            <a:extLst>
              <a:ext uri="{909E8E84-426E-40DD-AFC4-6F175D3DCCD1}">
                <a14:hiddenFill xmlns:a14="http://schemas.microsoft.com/office/drawing/2010/main">
                  <a:solidFill>
                    <a:srgbClr val="FFFFFF"/>
                  </a:solidFill>
                </a14:hiddenFill>
              </a:ext>
            </a:extLst>
          </p:spPr>
        </p:pic>
        <p:sp>
          <p:nvSpPr>
            <p:cNvPr id="77" name="Google Shape;77;p3"/>
            <p:cNvSpPr/>
            <p:nvPr/>
          </p:nvSpPr>
          <p:spPr>
            <a:xfrm rot="10800000" flipH="1">
              <a:off x="224977" y="5579515"/>
              <a:ext cx="900345" cy="779491"/>
            </a:xfrm>
            <a:prstGeom prst="hexagon">
              <a:avLst>
                <a:gd name="adj" fmla="val 28678"/>
                <a:gd name="vf" fmla="val 115470"/>
              </a:avLst>
            </a:prstGeom>
            <a:solidFill>
              <a:srgbClr val="4512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219;p7">
              <a:extLst>
                <a:ext uri="{FF2B5EF4-FFF2-40B4-BE49-F238E27FC236}">
                  <a16:creationId xmlns:a16="http://schemas.microsoft.com/office/drawing/2014/main" id="{5C462B13-3759-4F2F-AA6A-8965DBAD6D35}"/>
                </a:ext>
              </a:extLst>
            </p:cNvPr>
            <p:cNvSpPr/>
            <p:nvPr/>
          </p:nvSpPr>
          <p:spPr>
            <a:xfrm rot="10800000" flipH="1">
              <a:off x="1014443" y="2501786"/>
              <a:ext cx="316032" cy="273570"/>
            </a:xfrm>
            <a:prstGeom prst="hexagon">
              <a:avLst>
                <a:gd name="adj" fmla="val 28678"/>
                <a:gd name="vf" fmla="val 115470"/>
              </a:avLst>
            </a:prstGeom>
            <a:solidFill>
              <a:srgbClr val="7216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220;p7">
              <a:extLst>
                <a:ext uri="{FF2B5EF4-FFF2-40B4-BE49-F238E27FC236}">
                  <a16:creationId xmlns:a16="http://schemas.microsoft.com/office/drawing/2014/main" id="{9945635A-BFE2-4F0A-8FD9-3C8713555CB5}"/>
                </a:ext>
              </a:extLst>
            </p:cNvPr>
            <p:cNvSpPr/>
            <p:nvPr/>
          </p:nvSpPr>
          <p:spPr>
            <a:xfrm rot="10800000" flipH="1">
              <a:off x="1023506" y="3083873"/>
              <a:ext cx="624370" cy="540755"/>
            </a:xfrm>
            <a:prstGeom prst="hexagon">
              <a:avLst>
                <a:gd name="adj" fmla="val 28678"/>
                <a:gd name="vf" fmla="val 115470"/>
              </a:avLst>
            </a:prstGeom>
            <a:noFill/>
            <a:ln w="76200" cap="flat" cmpd="sng">
              <a:solidFill>
                <a:srgbClr val="54145E"/>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3"/>
            <p:cNvSpPr/>
            <p:nvPr/>
          </p:nvSpPr>
          <p:spPr>
            <a:xfrm rot="10800000" flipH="1">
              <a:off x="374506" y="2651738"/>
              <a:ext cx="787944" cy="682169"/>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681B63"/>
                </a:gs>
                <a:gs pos="100000">
                  <a:srgbClr val="EFB85E"/>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1026664" y="3739467"/>
              <a:ext cx="1111520" cy="128347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noFill/>
            <a:ln w="152400">
              <a:gradFill>
                <a:gsLst>
                  <a:gs pos="0">
                    <a:srgbClr val="B9315B"/>
                  </a:gs>
                  <a:gs pos="100000">
                    <a:srgbClr val="451257"/>
                  </a:gs>
                </a:gsLst>
                <a:lin ang="5400000" scaled="1"/>
              </a:grad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6" name="Google Shape;56;p3"/>
            <p:cNvSpPr/>
            <p:nvPr/>
          </p:nvSpPr>
          <p:spPr>
            <a:xfrm rot="10800000" flipH="1">
              <a:off x="1051360" y="5994029"/>
              <a:ext cx="394086" cy="341085"/>
            </a:xfrm>
            <a:prstGeom prst="hexagon">
              <a:avLst>
                <a:gd name="adj" fmla="val 28678"/>
                <a:gd name="vf" fmla="val 115470"/>
              </a:avLst>
            </a:prstGeom>
            <a:solidFill>
              <a:srgbClr val="EFB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3"/>
            <p:cNvGrpSpPr/>
            <p:nvPr/>
          </p:nvGrpSpPr>
          <p:grpSpPr>
            <a:xfrm>
              <a:off x="679283" y="2842142"/>
              <a:ext cx="188453" cy="298745"/>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D740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3"/>
            <p:cNvSpPr/>
            <p:nvPr/>
          </p:nvSpPr>
          <p:spPr>
            <a:xfrm rot="10800000" flipH="1">
              <a:off x="1005344" y="5417729"/>
              <a:ext cx="624369" cy="540755"/>
            </a:xfrm>
            <a:prstGeom prst="hexagon">
              <a:avLst>
                <a:gd name="adj" fmla="val 28678"/>
                <a:gd name="vf" fmla="val 115470"/>
              </a:avLst>
            </a:prstGeom>
            <a:noFill/>
            <a:ln w="9525" cap="flat" cmpd="sng">
              <a:solidFill>
                <a:srgbClr val="C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10800000" flipH="1">
              <a:off x="767217" y="2370699"/>
              <a:ext cx="273233" cy="236452"/>
            </a:xfrm>
            <a:prstGeom prst="hexagon">
              <a:avLst>
                <a:gd name="adj" fmla="val 28678"/>
                <a:gd name="vf" fmla="val 115470"/>
              </a:avLst>
            </a:prstGeom>
            <a:noFill/>
            <a:ln w="19050" cap="flat" cmpd="sng">
              <a:solidFill>
                <a:srgbClr val="681B6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223073" y="5593665"/>
              <a:ext cx="188913" cy="188901"/>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681B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408533" y="3526700"/>
              <a:ext cx="475831" cy="456437"/>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451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a:off x="482770" y="5794260"/>
              <a:ext cx="384743" cy="34996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3227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 name="Google Shape;222;p7">
              <a:extLst>
                <a:ext uri="{FF2B5EF4-FFF2-40B4-BE49-F238E27FC236}">
                  <a16:creationId xmlns:a16="http://schemas.microsoft.com/office/drawing/2014/main" id="{DAE8F68B-5810-4BE0-8791-68B0ACCE2C47}"/>
                </a:ext>
              </a:extLst>
            </p:cNvPr>
            <p:cNvGrpSpPr/>
            <p:nvPr/>
          </p:nvGrpSpPr>
          <p:grpSpPr>
            <a:xfrm>
              <a:off x="1206684" y="3207922"/>
              <a:ext cx="267449" cy="247236"/>
              <a:chOff x="5975075" y="2327500"/>
              <a:chExt cx="420100" cy="388350"/>
            </a:xfrm>
          </p:grpSpPr>
          <p:sp>
            <p:nvSpPr>
              <p:cNvPr id="106" name="Google Shape;223;p7">
                <a:extLst>
                  <a:ext uri="{FF2B5EF4-FFF2-40B4-BE49-F238E27FC236}">
                    <a16:creationId xmlns:a16="http://schemas.microsoft.com/office/drawing/2014/main" id="{FB46E418-8116-4214-AB7B-9B325410B49C}"/>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D72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224;p7">
                <a:extLst>
                  <a:ext uri="{FF2B5EF4-FFF2-40B4-BE49-F238E27FC236}">
                    <a16:creationId xmlns:a16="http://schemas.microsoft.com/office/drawing/2014/main" id="{179F9F70-E1C3-4A0A-AEAC-7C16C70A2DB7}"/>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76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218;p7">
              <a:extLst>
                <a:ext uri="{FF2B5EF4-FFF2-40B4-BE49-F238E27FC236}">
                  <a16:creationId xmlns:a16="http://schemas.microsoft.com/office/drawing/2014/main" id="{05B9AFA2-1986-4E21-86BC-F730DA6D9DE3}"/>
                </a:ext>
              </a:extLst>
            </p:cNvPr>
            <p:cNvSpPr/>
            <p:nvPr/>
          </p:nvSpPr>
          <p:spPr>
            <a:xfrm rot="10800000" flipH="1">
              <a:off x="453459" y="4791562"/>
              <a:ext cx="660368" cy="571932"/>
            </a:xfrm>
            <a:prstGeom prst="hexagon">
              <a:avLst>
                <a:gd name="adj" fmla="val 28678"/>
                <a:gd name="vf" fmla="val 115470"/>
              </a:avLst>
            </a:prstGeom>
            <a:noFill/>
            <a:ln w="9525" cap="flat" cmpd="sng">
              <a:solidFill>
                <a:srgbClr val="4B135A"/>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221;p7">
              <a:extLst>
                <a:ext uri="{FF2B5EF4-FFF2-40B4-BE49-F238E27FC236}">
                  <a16:creationId xmlns:a16="http://schemas.microsoft.com/office/drawing/2014/main" id="{559A665E-38F6-473B-AF62-73CF0290F260}"/>
                </a:ext>
              </a:extLst>
            </p:cNvPr>
            <p:cNvSpPr/>
            <p:nvPr/>
          </p:nvSpPr>
          <p:spPr>
            <a:xfrm rot="10800000" flipH="1">
              <a:off x="1082387" y="5107871"/>
              <a:ext cx="288987" cy="250084"/>
            </a:xfrm>
            <a:prstGeom prst="hexagon">
              <a:avLst>
                <a:gd name="adj" fmla="val 28678"/>
                <a:gd name="vf" fmla="val 115470"/>
              </a:avLst>
            </a:prstGeom>
            <a:solidFill>
              <a:srgbClr val="BA325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225;p7">
              <a:extLst>
                <a:ext uri="{FF2B5EF4-FFF2-40B4-BE49-F238E27FC236}">
                  <a16:creationId xmlns:a16="http://schemas.microsoft.com/office/drawing/2014/main" id="{7907F1AF-441D-4CC6-9DF6-45E95B4FCE07}"/>
                </a:ext>
              </a:extLst>
            </p:cNvPr>
            <p:cNvSpPr/>
            <p:nvPr/>
          </p:nvSpPr>
          <p:spPr>
            <a:xfrm>
              <a:off x="703495" y="4961670"/>
              <a:ext cx="133750" cy="23172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A82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 name="Google Shape;235;p7">
              <a:extLst>
                <a:ext uri="{FF2B5EF4-FFF2-40B4-BE49-F238E27FC236}">
                  <a16:creationId xmlns:a16="http://schemas.microsoft.com/office/drawing/2014/main" id="{8A4B177E-6010-490D-9CD5-DCBB887874D4}"/>
                </a:ext>
              </a:extLst>
            </p:cNvPr>
            <p:cNvGrpSpPr/>
            <p:nvPr/>
          </p:nvGrpSpPr>
          <p:grpSpPr>
            <a:xfrm>
              <a:off x="1486675" y="5198301"/>
              <a:ext cx="276166" cy="281954"/>
              <a:chOff x="3951850" y="2985350"/>
              <a:chExt cx="407950" cy="416500"/>
            </a:xfrm>
          </p:grpSpPr>
          <p:sp>
            <p:nvSpPr>
              <p:cNvPr id="94" name="Google Shape;236;p7">
                <a:extLst>
                  <a:ext uri="{FF2B5EF4-FFF2-40B4-BE49-F238E27FC236}">
                    <a16:creationId xmlns:a16="http://schemas.microsoft.com/office/drawing/2014/main" id="{6E3EF218-C30A-48F5-8E33-19147174B8A2}"/>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237;p7">
                <a:extLst>
                  <a:ext uri="{FF2B5EF4-FFF2-40B4-BE49-F238E27FC236}">
                    <a16:creationId xmlns:a16="http://schemas.microsoft.com/office/drawing/2014/main" id="{2F4FD2E7-BEDB-4B77-81C6-B734C726E1D1}"/>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238;p7">
                <a:extLst>
                  <a:ext uri="{FF2B5EF4-FFF2-40B4-BE49-F238E27FC236}">
                    <a16:creationId xmlns:a16="http://schemas.microsoft.com/office/drawing/2014/main" id="{111335DA-A4A9-4D1A-A373-3F15E7626AF6}"/>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239;p7">
                <a:extLst>
                  <a:ext uri="{FF2B5EF4-FFF2-40B4-BE49-F238E27FC236}">
                    <a16:creationId xmlns:a16="http://schemas.microsoft.com/office/drawing/2014/main" id="{2ABFDC28-77A5-4E04-A566-4AB0BB27D513}"/>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33605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1 column" preserve="1" userDrawn="1">
  <p:cSld name="1_Title + 1 column">
    <p:spTree>
      <p:nvGrpSpPr>
        <p:cNvPr id="1" name="Shape 129"/>
        <p:cNvGrpSpPr/>
        <p:nvPr/>
      </p:nvGrpSpPr>
      <p:grpSpPr>
        <a:xfrm>
          <a:off x="0" y="0"/>
          <a:ext cx="0" cy="0"/>
          <a:chOff x="0" y="0"/>
          <a:chExt cx="0" cy="0"/>
        </a:xfrm>
      </p:grpSpPr>
      <p:grpSp>
        <p:nvGrpSpPr>
          <p:cNvPr id="2" name="Group 1">
            <a:extLst>
              <a:ext uri="{FF2B5EF4-FFF2-40B4-BE49-F238E27FC236}">
                <a16:creationId xmlns:a16="http://schemas.microsoft.com/office/drawing/2014/main" id="{E477B980-45CA-496C-96A9-6DDA11CA1099}"/>
              </a:ext>
            </a:extLst>
          </p:cNvPr>
          <p:cNvGrpSpPr/>
          <p:nvPr userDrawn="1"/>
        </p:nvGrpSpPr>
        <p:grpSpPr>
          <a:xfrm flipH="1">
            <a:off x="95250" y="5168494"/>
            <a:ext cx="1171968" cy="1242173"/>
            <a:chOff x="10249545" y="4483283"/>
            <a:chExt cx="1884090" cy="1979417"/>
          </a:xfrm>
        </p:grpSpPr>
        <p:sp>
          <p:nvSpPr>
            <p:cNvPr id="130" name="Google Shape;130;p5"/>
            <p:cNvSpPr/>
            <p:nvPr/>
          </p:nvSpPr>
          <p:spPr>
            <a:xfrm rot="10800000" flipH="1">
              <a:off x="10548288" y="5206394"/>
              <a:ext cx="998392" cy="864367"/>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B74345"/>
                </a:gs>
                <a:gs pos="100000">
                  <a:srgbClr val="601043"/>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8" name="Google Shape;138;p5"/>
            <p:cNvSpPr/>
            <p:nvPr/>
          </p:nvSpPr>
          <p:spPr>
            <a:xfrm rot="10800000" flipH="1">
              <a:off x="11342505" y="5733203"/>
              <a:ext cx="791130" cy="685183"/>
            </a:xfrm>
            <a:prstGeom prst="hexagon">
              <a:avLst>
                <a:gd name="adj" fmla="val 28678"/>
                <a:gd name="vf" fmla="val 115470"/>
              </a:avLst>
            </a:prstGeom>
            <a:noFill/>
            <a:ln w="9525" cap="flat" cmpd="sng">
              <a:solidFill>
                <a:srgbClr val="24184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rot="10800000" flipH="1">
              <a:off x="10993256" y="6104622"/>
              <a:ext cx="413657" cy="358078"/>
            </a:xfrm>
            <a:prstGeom prst="hexagon">
              <a:avLst>
                <a:gd name="adj" fmla="val 28678"/>
                <a:gd name="vf" fmla="val 115470"/>
              </a:avLst>
            </a:prstGeom>
            <a:solidFill>
              <a:srgbClr val="7030A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rot="10800000" flipH="1">
              <a:off x="10700429" y="4483283"/>
              <a:ext cx="791130" cy="684893"/>
            </a:xfrm>
            <a:prstGeom prst="hexagon">
              <a:avLst>
                <a:gd name="adj" fmla="val 28678"/>
                <a:gd name="vf" fmla="val 115470"/>
              </a:avLst>
            </a:prstGeom>
            <a:solidFill>
              <a:srgbClr val="7515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5"/>
            <p:cNvSpPr/>
            <p:nvPr/>
          </p:nvSpPr>
          <p:spPr>
            <a:xfrm rot="10800000" flipH="1">
              <a:off x="11342506" y="5039819"/>
              <a:ext cx="346210" cy="299605"/>
            </a:xfrm>
            <a:prstGeom prst="hexagon">
              <a:avLst>
                <a:gd name="adj" fmla="val 28678"/>
                <a:gd name="vf" fmla="val 115470"/>
              </a:avLst>
            </a:prstGeom>
            <a:noFill/>
            <a:ln w="19050" cap="flat" cmpd="sng">
              <a:solidFill>
                <a:srgbClr val="D03F4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11618387" y="5956129"/>
              <a:ext cx="239368" cy="23935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49145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5"/>
            <p:cNvGrpSpPr/>
            <p:nvPr/>
          </p:nvGrpSpPr>
          <p:grpSpPr>
            <a:xfrm>
              <a:off x="10249545" y="4957357"/>
              <a:ext cx="439636" cy="421718"/>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31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10951284" y="4694092"/>
              <a:ext cx="289427" cy="26326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D2414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55" name="Google Shape;155;p5"/>
          <p:cNvGrpSpPr/>
          <p:nvPr userDrawn="1"/>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 name="Line 4">
            <a:extLst>
              <a:ext uri="{FF2B5EF4-FFF2-40B4-BE49-F238E27FC236}">
                <a16:creationId xmlns:a16="http://schemas.microsoft.com/office/drawing/2014/main" id="{CDA653BF-B1A0-49E7-B83D-C5543C11C831}"/>
              </a:ext>
            </a:extLst>
          </p:cNvPr>
          <p:cNvSpPr/>
          <p:nvPr userDrawn="1"/>
        </p:nvSpPr>
        <p:spPr>
          <a:xfrm flipV="1">
            <a:off x="274640" y="596500"/>
            <a:ext cx="11421389" cy="4571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6345"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pic>
        <p:nvPicPr>
          <p:cNvPr id="45" name="Picture 13">
            <a:extLst>
              <a:ext uri="{FF2B5EF4-FFF2-40B4-BE49-F238E27FC236}">
                <a16:creationId xmlns:a16="http://schemas.microsoft.com/office/drawing/2014/main" id="{2F094C0A-FC4B-43B3-8B63-3A6870A5A077}"/>
              </a:ext>
            </a:extLst>
          </p:cNvPr>
          <p:cNvPicPr>
            <a:picLocks noChangeAspect="1"/>
          </p:cNvPicPr>
          <p:nvPr userDrawn="1"/>
        </p:nvPicPr>
        <p:blipFill>
          <a:blip r:embed="rId2"/>
          <a:srcRect r="28327" b="-1923"/>
          <a:stretch>
            <a:fillRect/>
          </a:stretch>
        </p:blipFill>
        <p:spPr>
          <a:xfrm>
            <a:off x="10757334" y="177516"/>
            <a:ext cx="938695" cy="355966"/>
          </a:xfrm>
          <a:prstGeom prst="rect">
            <a:avLst/>
          </a:prstGeom>
          <a:noFill/>
          <a:ln cap="flat">
            <a:noFill/>
          </a:ln>
        </p:spPr>
      </p:pic>
    </p:spTree>
    <p:extLst>
      <p:ext uri="{BB962C8B-B14F-4D97-AF65-F5344CB8AC3E}">
        <p14:creationId xmlns:p14="http://schemas.microsoft.com/office/powerpoint/2010/main" val="387763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84623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55898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60965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25909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9273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90427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a:t>2/4/2019</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412471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937" y="374753"/>
            <a:ext cx="10515600" cy="53965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55320" y="1767868"/>
            <a:ext cx="10515600" cy="33238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4"/>
          <p:cNvSpPr/>
          <p:nvPr userDrawn="1"/>
        </p:nvSpPr>
        <p:spPr>
          <a:xfrm>
            <a:off x="274640" y="6449300"/>
            <a:ext cx="11708813" cy="6134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9528"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Arial"/>
              <a:ea typeface="MS PGothic"/>
              <a:cs typeface="Arial"/>
            </a:endParaRPr>
          </a:p>
        </p:txBody>
      </p:sp>
      <p:sp>
        <p:nvSpPr>
          <p:cNvPr id="8" name="Rectangle 7"/>
          <p:cNvSpPr txBox="1"/>
          <p:nvPr userDrawn="1"/>
        </p:nvSpPr>
        <p:spPr>
          <a:xfrm>
            <a:off x="274640" y="6482596"/>
            <a:ext cx="1225749" cy="266703"/>
          </a:xfrm>
          <a:prstGeom prst="rect">
            <a:avLst/>
          </a:prstGeom>
          <a:noFill/>
          <a:ln cap="flat">
            <a:noFill/>
          </a:ln>
        </p:spPr>
        <p:txBody>
          <a:bodyPr vert="horz" wrap="square" lIns="92070" tIns="46040" rIns="92070" bIns="4604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CA8A5C-057E-4AC9-8B2A-75D1D00CA847}" type="slidenum">
              <a:rPr/>
              <a:t>‹#›</a:t>
            </a:fld>
            <a:endParaRPr lang="en-US" sz="1050" b="1" i="0" u="none" strike="noStrike" kern="1200" cap="none" spc="0" baseline="0" dirty="0">
              <a:solidFill>
                <a:srgbClr val="000000"/>
              </a:solidFill>
              <a:uFillTx/>
              <a:latin typeface="Arial" pitchFamily="34"/>
              <a:ea typeface="HelvNeue Light for IBM" pitchFamily="34"/>
              <a:cs typeface="Arial" pitchFamily="34"/>
            </a:endParaRPr>
          </a:p>
        </p:txBody>
      </p:sp>
      <p:sp>
        <p:nvSpPr>
          <p:cNvPr id="9" name="Rectangle 6"/>
          <p:cNvSpPr/>
          <p:nvPr userDrawn="1"/>
        </p:nvSpPr>
        <p:spPr>
          <a:xfrm>
            <a:off x="4023570" y="6510650"/>
            <a:ext cx="7815504" cy="238649"/>
          </a:xfrm>
          <a:prstGeom prst="rect">
            <a:avLst/>
          </a:prstGeom>
          <a:noFill/>
          <a:ln cap="flat">
            <a:noFill/>
            <a:prstDash val="solid"/>
          </a:ln>
        </p:spPr>
        <p:txBody>
          <a:bodyPr vert="horz" wrap="square" lIns="92070" tIns="46040" rIns="0" bIns="4604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dirty="0">
                <a:solidFill>
                  <a:srgbClr val="000000"/>
                </a:solidFill>
                <a:uFillTx/>
                <a:latin typeface="Arial" pitchFamily="34"/>
                <a:ea typeface="MS PGothic" pitchFamily="34"/>
                <a:cs typeface="Arial"/>
              </a:rPr>
              <a:t>© 2018 IBM Corporation                                                                                                                            IBM Confidential</a:t>
            </a:r>
          </a:p>
        </p:txBody>
      </p:sp>
    </p:spTree>
    <p:extLst>
      <p:ext uri="{BB962C8B-B14F-4D97-AF65-F5344CB8AC3E}">
        <p14:creationId xmlns:p14="http://schemas.microsoft.com/office/powerpoint/2010/main" val="162261131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5" r:id="rId13"/>
    <p:sldLayoutId id="2147483670" r:id="rId14"/>
    <p:sldLayoutId id="2147483667" r:id="rId15"/>
    <p:sldLayoutId id="2147483666" r:id="rId16"/>
    <p:sldLayoutId id="2147483676" r:id="rId17"/>
    <p:sldLayoutId id="2147483668" r:id="rId18"/>
    <p:sldLayoutId id="2147483675" r:id="rId19"/>
    <p:sldLayoutId id="2147483673" r:id="rId20"/>
    <p:sldLayoutId id="2147483674" r:id="rId21"/>
    <p:sldLayoutId id="2147483669" r:id="rId22"/>
  </p:sldLayoutIdLst>
  <p:txStyles>
    <p:titleStyle>
      <a:lvl1pPr algn="l" defTabSz="914400" rtl="0" eaLnBrk="1" latinLnBrk="0" hangingPunct="1">
        <a:lnSpc>
          <a:spcPct val="90000"/>
        </a:lnSpc>
        <a:spcBef>
          <a:spcPct val="0"/>
        </a:spcBef>
        <a:buNone/>
        <a:defRPr sz="4000" b="1" kern="1200">
          <a:solidFill>
            <a:srgbClr val="7030A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2.xml"/><Relationship Id="rId5" Type="http://schemas.openxmlformats.org/officeDocument/2006/relationships/image" Target="../media/image7.tm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12.xml"/><Relationship Id="rId1" Type="http://schemas.openxmlformats.org/officeDocument/2006/relationships/slideLayout" Target="../slideLayouts/slideLayout21.xml"/><Relationship Id="rId5" Type="http://schemas.openxmlformats.org/officeDocument/2006/relationships/image" Target="../media/image33.pn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33.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14.xml"/><Relationship Id="rId1" Type="http://schemas.openxmlformats.org/officeDocument/2006/relationships/slideLayout" Target="../slideLayouts/slideLayout21.xml"/><Relationship Id="rId5" Type="http://schemas.openxmlformats.org/officeDocument/2006/relationships/image" Target="../media/image33.png"/><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15.xml"/><Relationship Id="rId1" Type="http://schemas.openxmlformats.org/officeDocument/2006/relationships/slideLayout" Target="../slideLayouts/slideLayout21.xml"/><Relationship Id="rId5" Type="http://schemas.openxmlformats.org/officeDocument/2006/relationships/image" Target="../media/image33.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ibm.com/dfsms-devicesupport/watson-zos" TargetMode="External"/><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image" Target="../media/image33.png"/><Relationship Id="rId5" Type="http://schemas.openxmlformats.org/officeDocument/2006/relationships/slide" Target="slide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1.xml"/><Relationship Id="rId5" Type="http://schemas.openxmlformats.org/officeDocument/2006/relationships/image" Target="../media/image33.png"/><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hyperlink" Target="localhost:3000/" TargetMode="External"/><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9.png"/><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33.png"/><Relationship Id="rId5" Type="http://schemas.openxmlformats.org/officeDocument/2006/relationships/slide" Target="slide2.xml"/><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3" Type="http://schemas.openxmlformats.org/officeDocument/2006/relationships/image" Target="../media/image4.tmp"/><Relationship Id="rId7" Type="http://schemas.openxmlformats.org/officeDocument/2006/relationships/slide" Target="slide2.xml"/><Relationship Id="rId2" Type="http://schemas.openxmlformats.org/officeDocument/2006/relationships/image" Target="../media/image41.png"/><Relationship Id="rId1" Type="http://schemas.openxmlformats.org/officeDocument/2006/relationships/slideLayout" Target="../slideLayouts/slideLayout22.xml"/><Relationship Id="rId6" Type="http://schemas.openxmlformats.org/officeDocument/2006/relationships/image" Target="../media/image7.tmp"/><Relationship Id="rId5" Type="http://schemas.openxmlformats.org/officeDocument/2006/relationships/image" Target="../media/image6.png"/><Relationship Id="rId4" Type="http://schemas.openxmlformats.org/officeDocument/2006/relationships/image" Target="../media/image5.tmp"/></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svg"/><Relationship Id="rId10" Type="http://schemas.openxmlformats.org/officeDocument/2006/relationships/slide" Target="slide2.xml"/><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comments" Target="../comments/comment1.xml"/><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slide" Target="slide2.xml"/><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574" y="677285"/>
            <a:ext cx="10301812" cy="820738"/>
          </a:xfrm>
        </p:spPr>
        <p:txBody>
          <a:bodyPr/>
          <a:lstStyle/>
          <a:p>
            <a:pPr algn="ctr"/>
            <a:r>
              <a:rPr lang="en-US" dirty="0"/>
              <a:t>z/OS DFSMS Exploitation of Watson Assistant (WA)</a:t>
            </a:r>
          </a:p>
        </p:txBody>
      </p:sp>
      <p:sp>
        <p:nvSpPr>
          <p:cNvPr id="3" name="Subtitle 2"/>
          <p:cNvSpPr>
            <a:spLocks noGrp="1"/>
          </p:cNvSpPr>
          <p:nvPr>
            <p:ph type="subTitle" sz="quarter" idx="4294967295"/>
          </p:nvPr>
        </p:nvSpPr>
        <p:spPr>
          <a:xfrm>
            <a:off x="969953" y="1610753"/>
            <a:ext cx="9639054" cy="2260207"/>
          </a:xfrm>
        </p:spPr>
        <p:txBody>
          <a:bodyPr vert="horz" lIns="91440" tIns="45720" rIns="91440" bIns="45720" rtlCol="0" anchor="t">
            <a:normAutofit fontScale="77500" lnSpcReduction="20000"/>
          </a:bodyPr>
          <a:lstStyle/>
          <a:p>
            <a:pPr marL="0" indent="0" algn="ctr">
              <a:lnSpc>
                <a:spcPct val="120000"/>
              </a:lnSpc>
              <a:buNone/>
            </a:pPr>
            <a:r>
              <a:rPr lang="en-US" b="0" dirty="0"/>
              <a:t>Trinh Nguyen - Kevin Miner - Camvu Pham</a:t>
            </a:r>
            <a:br>
              <a:rPr lang="en-US" b="0" dirty="0"/>
            </a:br>
            <a:endParaRPr lang="en-US" b="0" dirty="0"/>
          </a:p>
          <a:p>
            <a:pPr marL="0" indent="0" algn="ctr">
              <a:buNone/>
            </a:pPr>
            <a:endParaRPr lang="en-US" b="0" dirty="0"/>
          </a:p>
          <a:p>
            <a:pPr marL="0" indent="0" algn="ctr">
              <a:buNone/>
            </a:pPr>
            <a:br>
              <a:rPr lang="en-US" b="0" dirty="0"/>
            </a:br>
            <a:endParaRPr lang="en-US" b="0" dirty="0"/>
          </a:p>
          <a:p>
            <a:pPr marL="0" indent="0" algn="ctr">
              <a:buNone/>
            </a:pPr>
            <a:r>
              <a:rPr lang="en-US" sz="1800" b="0" dirty="0"/>
              <a:t>Supporting Manager:</a:t>
            </a:r>
            <a:br>
              <a:rPr lang="en-US" sz="2100" b="0" dirty="0"/>
            </a:br>
            <a:r>
              <a:rPr lang="en-US" b="0" dirty="0"/>
              <a:t>Mauricio </a:t>
            </a:r>
            <a:r>
              <a:rPr lang="en-US" b="0" dirty="0" err="1"/>
              <a:t>Adames</a:t>
            </a:r>
            <a:endParaRPr lang="en-US" b="0" dirty="0"/>
          </a:p>
        </p:txBody>
      </p:sp>
      <p:pic>
        <p:nvPicPr>
          <p:cNvPr id="4" name="Picture 3" descr="A person posing for a photo&#10;&#10;Description generated with very high confidence">
            <a:extLst>
              <a:ext uri="{FF2B5EF4-FFF2-40B4-BE49-F238E27FC236}">
                <a16:creationId xmlns:a16="http://schemas.microsoft.com/office/drawing/2014/main" id="{4C28DC0C-1426-46E4-9749-9099C3087747}"/>
              </a:ext>
            </a:extLst>
          </p:cNvPr>
          <p:cNvPicPr>
            <a:picLocks noChangeAspect="1"/>
          </p:cNvPicPr>
          <p:nvPr/>
        </p:nvPicPr>
        <p:blipFill rotWithShape="1">
          <a:blip r:embed="rId2">
            <a:extLst>
              <a:ext uri="{28A0092B-C50C-407E-A947-70E740481C1C}">
                <a14:useLocalDpi xmlns:a14="http://schemas.microsoft.com/office/drawing/2010/main" val="0"/>
              </a:ext>
            </a:extLst>
          </a:blip>
          <a:srcRect t="2948"/>
          <a:stretch/>
        </p:blipFill>
        <p:spPr>
          <a:xfrm>
            <a:off x="5210000" y="1993504"/>
            <a:ext cx="1105054" cy="1100216"/>
          </a:xfrm>
          <a:prstGeom prst="rect">
            <a:avLst/>
          </a:prstGeom>
        </p:spPr>
      </p:pic>
      <p:pic>
        <p:nvPicPr>
          <p:cNvPr id="5" name="Picture 4" descr="A person standing in front of a rock&#10;&#10;Description generated with very high confidence">
            <a:extLst>
              <a:ext uri="{FF2B5EF4-FFF2-40B4-BE49-F238E27FC236}">
                <a16:creationId xmlns:a16="http://schemas.microsoft.com/office/drawing/2014/main" id="{EB09F1B0-AE81-4672-AD5D-3798D92B5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956" y="1998192"/>
            <a:ext cx="1066949" cy="1095528"/>
          </a:xfrm>
          <a:prstGeom prst="rect">
            <a:avLst/>
          </a:prstGeom>
        </p:spPr>
      </p:pic>
      <p:pic>
        <p:nvPicPr>
          <p:cNvPr id="1026" name="Picture 2">
            <a:extLst>
              <a:ext uri="{FF2B5EF4-FFF2-40B4-BE49-F238E27FC236}">
                <a16:creationId xmlns:a16="http://schemas.microsoft.com/office/drawing/2014/main" id="{A72F5037-F0B7-4AA7-841B-3E6D8057F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829" y="1996442"/>
            <a:ext cx="109537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erson posing for the camera&#10;&#10;Description generated with very high confidence">
            <a:extLst>
              <a:ext uri="{FF2B5EF4-FFF2-40B4-BE49-F238E27FC236}">
                <a16:creationId xmlns:a16="http://schemas.microsoft.com/office/drawing/2014/main" id="{B9025CB0-B1F8-437A-BBE8-3350AC0853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9052" y="3860481"/>
            <a:ext cx="1086002" cy="1086002"/>
          </a:xfrm>
          <a:prstGeom prst="rect">
            <a:avLst/>
          </a:prstGeom>
        </p:spPr>
      </p:pic>
      <p:sp>
        <p:nvSpPr>
          <p:cNvPr id="6" name="TextBox 5">
            <a:extLst>
              <a:ext uri="{FF2B5EF4-FFF2-40B4-BE49-F238E27FC236}">
                <a16:creationId xmlns:a16="http://schemas.microsoft.com/office/drawing/2014/main" id="{50E01C6D-CB34-49E6-B9B1-F24153A20FDF}"/>
              </a:ext>
            </a:extLst>
          </p:cNvPr>
          <p:cNvSpPr txBox="1"/>
          <p:nvPr/>
        </p:nvSpPr>
        <p:spPr>
          <a:xfrm>
            <a:off x="181374" y="297755"/>
            <a:ext cx="3521946" cy="646331"/>
          </a:xfrm>
          <a:prstGeom prst="rect">
            <a:avLst/>
          </a:prstGeom>
          <a:noFill/>
        </p:spPr>
        <p:txBody>
          <a:bodyPr wrap="square" rtlCol="0">
            <a:spAutoFit/>
          </a:bodyPr>
          <a:lstStyle/>
          <a:p>
            <a:r>
              <a:rPr lang="en-US" dirty="0"/>
              <a:t>February 4th, 2019 – Draft 3</a:t>
            </a:r>
          </a:p>
          <a:p>
            <a:endParaRPr lang="en-US" dirty="0"/>
          </a:p>
        </p:txBody>
      </p:sp>
    </p:spTree>
    <p:extLst>
      <p:ext uri="{BB962C8B-B14F-4D97-AF65-F5344CB8AC3E}">
        <p14:creationId xmlns:p14="http://schemas.microsoft.com/office/powerpoint/2010/main" val="317048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75660" y="626110"/>
            <a:ext cx="9105900" cy="701675"/>
          </a:xfrm>
        </p:spPr>
        <p:txBody>
          <a:bodyPr/>
          <a:lstStyle/>
          <a:p>
            <a:r>
              <a:rPr lang="en-US" dirty="0"/>
              <a:t>Other plans we have for Watson Assistant, </a:t>
            </a:r>
          </a:p>
        </p:txBody>
      </p:sp>
      <p:sp>
        <p:nvSpPr>
          <p:cNvPr id="4" name="Google Shape;342;p12">
            <a:extLst>
              <a:ext uri="{FF2B5EF4-FFF2-40B4-BE49-F238E27FC236}">
                <a16:creationId xmlns:a16="http://schemas.microsoft.com/office/drawing/2014/main" id="{BF407F30-3145-44C8-AFA9-108C5128E53D}"/>
              </a:ext>
            </a:extLst>
          </p:cNvPr>
          <p:cNvSpPr txBox="1">
            <a:spLocks/>
          </p:cNvSpPr>
          <p:nvPr/>
        </p:nvSpPr>
        <p:spPr>
          <a:xfrm>
            <a:off x="18683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5" name="Content Placeholder 2">
            <a:extLst>
              <a:ext uri="{FF2B5EF4-FFF2-40B4-BE49-F238E27FC236}">
                <a16:creationId xmlns:a16="http://schemas.microsoft.com/office/drawing/2014/main" id="{B37BCB2D-B930-4014-AC67-63B88DA3A645}"/>
              </a:ext>
            </a:extLst>
          </p:cNvPr>
          <p:cNvSpPr txBox="1">
            <a:spLocks/>
          </p:cNvSpPr>
          <p:nvPr/>
        </p:nvSpPr>
        <p:spPr>
          <a:xfrm>
            <a:off x="631743" y="1597766"/>
            <a:ext cx="11364259" cy="49029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ð"/>
            </a:pPr>
            <a:r>
              <a:rPr lang="en-US" sz="1600" dirty="0">
                <a:solidFill>
                  <a:schemeClr val="accent6">
                    <a:lumMod val="75000"/>
                  </a:schemeClr>
                </a:solidFill>
                <a:latin typeface="+mj-lt"/>
                <a:cs typeface="Arial" panose="020B0604020202020204" pitchFamily="34" charset="0"/>
              </a:rPr>
              <a:t>Change </a:t>
            </a:r>
            <a:r>
              <a:rPr lang="en-US" sz="1600" dirty="0">
                <a:solidFill>
                  <a:srgbClr val="6D369E"/>
                </a:solidFill>
                <a:latin typeface="+mj-lt"/>
                <a:cs typeface="Arial" panose="020B0604020202020204" pitchFamily="34" charset="0"/>
              </a:rPr>
              <a:t>the way we update our native systems </a:t>
            </a:r>
            <a:r>
              <a:rPr lang="en-US" sz="1600" dirty="0">
                <a:solidFill>
                  <a:schemeClr val="accent6">
                    <a:lumMod val="75000"/>
                  </a:schemeClr>
                </a:solidFill>
                <a:latin typeface="+mj-lt"/>
                <a:cs typeface="Arial" panose="020B0604020202020204" pitchFamily="34" charset="0"/>
              </a:rPr>
              <a:t>when Driver Build provides an updated driver. </a:t>
            </a:r>
          </a:p>
          <a:p>
            <a:pPr>
              <a:lnSpc>
                <a:spcPct val="150000"/>
              </a:lnSpc>
              <a:buFont typeface="Wingdings" panose="05000000000000000000" pitchFamily="2" charset="2"/>
              <a:buChar char="ð"/>
            </a:pPr>
            <a:r>
              <a:rPr lang="en-US" sz="1600" dirty="0">
                <a:solidFill>
                  <a:schemeClr val="accent6">
                    <a:lumMod val="75000"/>
                  </a:schemeClr>
                </a:solidFill>
                <a:latin typeface="+mj-lt"/>
                <a:cs typeface="Arial" panose="020B0604020202020204" pitchFamily="34" charset="0"/>
              </a:rPr>
              <a:t>Currently we use ISPF dialogs and JCL skeletons to generate JCL to copy an updated driver.</a:t>
            </a:r>
          </a:p>
          <a:p>
            <a:pPr lvl="1">
              <a:lnSpc>
                <a:spcPct val="150000"/>
              </a:lnSpc>
              <a:buFont typeface="Courier New" panose="02070309020205020404" pitchFamily="49" charset="0"/>
              <a:buChar char="o"/>
            </a:pPr>
            <a:r>
              <a:rPr lang="en-US" sz="1400" dirty="0">
                <a:solidFill>
                  <a:schemeClr val="accent6">
                    <a:lumMod val="75000"/>
                  </a:schemeClr>
                </a:solidFill>
                <a:latin typeface="+mj-lt"/>
                <a:cs typeface="Arial" panose="020B0604020202020204" pitchFamily="34" charset="0"/>
              </a:rPr>
              <a:t>Which generates a series of jobs we run on an EC machine, z/OS guest under VM, and the target native system.</a:t>
            </a:r>
          </a:p>
          <a:p>
            <a:pPr lvl="1">
              <a:lnSpc>
                <a:spcPct val="150000"/>
              </a:lnSpc>
              <a:buFont typeface="Courier New" panose="02070309020205020404" pitchFamily="49" charset="0"/>
              <a:buChar char="o"/>
            </a:pPr>
            <a:r>
              <a:rPr lang="en-US" sz="1400" dirty="0">
                <a:solidFill>
                  <a:schemeClr val="accent6">
                    <a:lumMod val="75000"/>
                  </a:schemeClr>
                </a:solidFill>
                <a:latin typeface="+mj-lt"/>
                <a:cs typeface="Arial" panose="020B0604020202020204" pitchFamily="34" charset="0"/>
              </a:rPr>
              <a:t>These jobs are run by a self-contained job scheduler, a REXX exec that uses the SDSF REXX interface, which submits each job in series.</a:t>
            </a:r>
          </a:p>
          <a:p>
            <a:pPr lvl="1">
              <a:lnSpc>
                <a:spcPct val="150000"/>
              </a:lnSpc>
              <a:buFont typeface="Courier New" panose="02070309020205020404" pitchFamily="49" charset="0"/>
              <a:buChar char="o"/>
            </a:pPr>
            <a:r>
              <a:rPr lang="en-US" sz="1400" dirty="0">
                <a:solidFill>
                  <a:schemeClr val="accent6">
                    <a:lumMod val="75000"/>
                  </a:schemeClr>
                </a:solidFill>
                <a:latin typeface="+mj-lt"/>
                <a:cs typeface="Arial" panose="020B0604020202020204" pitchFamily="34" charset="0"/>
              </a:rPr>
              <a:t>Additional jobs are required to reinstall additional maintenance we have not on the driver. </a:t>
            </a:r>
          </a:p>
          <a:p>
            <a:pPr marL="457200" lvl="1" indent="0">
              <a:lnSpc>
                <a:spcPct val="150000"/>
              </a:lnSpc>
              <a:buNone/>
            </a:pPr>
            <a:r>
              <a:rPr lang="en-US" sz="1600" i="0" dirty="0">
                <a:solidFill>
                  <a:schemeClr val="accent6">
                    <a:lumMod val="75000"/>
                  </a:schemeClr>
                </a:solidFill>
                <a:latin typeface="+mj-lt"/>
                <a:cs typeface="Arial" panose="020B0604020202020204" pitchFamily="34" charset="0"/>
              </a:rPr>
              <a:t>We are working on an interface that will </a:t>
            </a:r>
            <a:r>
              <a:rPr lang="en-US" sz="1600" i="0" dirty="0">
                <a:solidFill>
                  <a:srgbClr val="6D369E"/>
                </a:solidFill>
                <a:latin typeface="+mj-lt"/>
                <a:cs typeface="Arial" panose="020B0604020202020204" pitchFamily="34" charset="0"/>
              </a:rPr>
              <a:t>allow these jobs to be generated by a Watson Assistant chatbot command </a:t>
            </a:r>
            <a:r>
              <a:rPr lang="en-US" sz="1600" i="0" dirty="0">
                <a:solidFill>
                  <a:schemeClr val="accent6">
                    <a:lumMod val="75000"/>
                  </a:schemeClr>
                </a:solidFill>
                <a:latin typeface="+mj-lt"/>
                <a:cs typeface="Arial" panose="020B0604020202020204" pitchFamily="34" charset="0"/>
              </a:rPr>
              <a:t>that invokes a job or task run on a native systems and </a:t>
            </a:r>
            <a:r>
              <a:rPr lang="en-US" sz="1600" i="0" dirty="0">
                <a:solidFill>
                  <a:srgbClr val="6D369E"/>
                </a:solidFill>
                <a:latin typeface="+mj-lt"/>
                <a:cs typeface="Arial" panose="020B0604020202020204" pitchFamily="34" charset="0"/>
              </a:rPr>
              <a:t>automate missing maintenance reinstallation</a:t>
            </a:r>
            <a:r>
              <a:rPr lang="en-US" sz="1600" i="0" dirty="0">
                <a:solidFill>
                  <a:schemeClr val="accent6">
                    <a:lumMod val="75000"/>
                  </a:schemeClr>
                </a:solidFill>
                <a:latin typeface="+mj-lt"/>
                <a:cs typeface="Arial" panose="020B0604020202020204" pitchFamily="34" charset="0"/>
              </a:rPr>
              <a:t>.</a:t>
            </a:r>
          </a:p>
          <a:p>
            <a:pPr>
              <a:lnSpc>
                <a:spcPct val="150000"/>
              </a:lnSpc>
              <a:buFont typeface="Wingdings" panose="05000000000000000000" pitchFamily="2" charset="2"/>
              <a:buChar char="ð"/>
            </a:pPr>
            <a:r>
              <a:rPr lang="en-US" sz="1600" dirty="0">
                <a:solidFill>
                  <a:schemeClr val="accent6">
                    <a:lumMod val="75000"/>
                  </a:schemeClr>
                </a:solidFill>
                <a:latin typeface="+mj-lt"/>
                <a:cs typeface="Arial" panose="020B0604020202020204" pitchFamily="34" charset="0"/>
              </a:rPr>
              <a:t>Once we figure out how to automate bringing up an EC machine and start the required jobs, </a:t>
            </a:r>
            <a:r>
              <a:rPr lang="en-US" sz="1600" dirty="0">
                <a:solidFill>
                  <a:srgbClr val="6D369E"/>
                </a:solidFill>
                <a:latin typeface="+mj-lt"/>
                <a:cs typeface="Arial" panose="020B0604020202020204" pitchFamily="34" charset="0"/>
              </a:rPr>
              <a:t>updating a native system in end to end automation </a:t>
            </a:r>
            <a:r>
              <a:rPr lang="en-US" sz="1600" dirty="0">
                <a:solidFill>
                  <a:schemeClr val="accent6">
                    <a:lumMod val="75000"/>
                  </a:schemeClr>
                </a:solidFill>
                <a:latin typeface="+mj-lt"/>
                <a:cs typeface="Arial" panose="020B0604020202020204" pitchFamily="34" charset="0"/>
              </a:rPr>
              <a:t>could be invoked by Watson Assistant.</a:t>
            </a:r>
          </a:p>
          <a:p>
            <a:pPr lvl="1">
              <a:lnSpc>
                <a:spcPct val="150000"/>
              </a:lnSpc>
            </a:pPr>
            <a:r>
              <a:rPr lang="en-US" sz="1400" b="0" i="0" dirty="0">
                <a:solidFill>
                  <a:schemeClr val="bg1">
                    <a:lumMod val="50000"/>
                  </a:schemeClr>
                </a:solidFill>
                <a:latin typeface="+mj-lt"/>
                <a:cs typeface="Arial" panose="020B0604020202020204" pitchFamily="34" charset="0"/>
              </a:rPr>
              <a:t>This doesn’t sound like a big deal for our 10 systems but Jeff Watson who reports to Naomi </a:t>
            </a:r>
            <a:r>
              <a:rPr lang="en-US" sz="1400" b="0" i="0" dirty="0" err="1">
                <a:solidFill>
                  <a:schemeClr val="bg1">
                    <a:lumMod val="50000"/>
                  </a:schemeClr>
                </a:solidFill>
                <a:latin typeface="+mj-lt"/>
                <a:cs typeface="Arial" panose="020B0604020202020204" pitchFamily="34" charset="0"/>
              </a:rPr>
              <a:t>Htoo</a:t>
            </a:r>
            <a:r>
              <a:rPr lang="en-US" sz="1400" b="0" i="0" dirty="0">
                <a:solidFill>
                  <a:schemeClr val="bg1">
                    <a:lumMod val="50000"/>
                  </a:schemeClr>
                </a:solidFill>
                <a:latin typeface="+mj-lt"/>
                <a:cs typeface="Arial" panose="020B0604020202020204" pitchFamily="34" charset="0"/>
              </a:rPr>
              <a:t>-Mosher is tasked with maintaining over 100 systems in the Tucson data center.</a:t>
            </a:r>
          </a:p>
          <a:p>
            <a:pPr lvl="1">
              <a:lnSpc>
                <a:spcPct val="150000"/>
              </a:lnSpc>
            </a:pPr>
            <a:r>
              <a:rPr lang="en-US" sz="1400" b="0" i="0" dirty="0">
                <a:solidFill>
                  <a:schemeClr val="bg1">
                    <a:lumMod val="50000"/>
                  </a:schemeClr>
                </a:solidFill>
                <a:latin typeface="+mj-lt"/>
                <a:cs typeface="Arial" panose="020B0604020202020204" pitchFamily="34" charset="0"/>
              </a:rPr>
              <a:t>Jeff is already using our driver copy process for their systems in Guadalajara, Mexico</a:t>
            </a:r>
            <a:r>
              <a:rPr lang="en-US" sz="1200" b="0" i="0" dirty="0">
                <a:solidFill>
                  <a:schemeClr val="bg1">
                    <a:lumMod val="50000"/>
                  </a:schemeClr>
                </a:solidFill>
                <a:latin typeface="+mj-lt"/>
                <a:cs typeface="Arial" panose="020B0604020202020204" pitchFamily="34" charset="0"/>
              </a:rPr>
              <a:t>.</a:t>
            </a:r>
          </a:p>
        </p:txBody>
      </p:sp>
      <p:sp>
        <p:nvSpPr>
          <p:cNvPr id="8" name="Rectangle 7">
            <a:hlinkClick r:id="rId3" action="ppaction://hlinksldjump"/>
            <a:extLst>
              <a:ext uri="{FF2B5EF4-FFF2-40B4-BE49-F238E27FC236}">
                <a16:creationId xmlns:a16="http://schemas.microsoft.com/office/drawing/2014/main" id="{608B3FEF-FAE4-49C1-9FD2-D141A7F218D1}"/>
              </a:ext>
            </a:extLst>
          </p:cNvPr>
          <p:cNvSpPr/>
          <p:nvPr/>
        </p:nvSpPr>
        <p:spPr>
          <a:xfrm>
            <a:off x="0" y="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99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2;p12">
            <a:extLst>
              <a:ext uri="{FF2B5EF4-FFF2-40B4-BE49-F238E27FC236}">
                <a16:creationId xmlns:a16="http://schemas.microsoft.com/office/drawing/2014/main" id="{BF407F30-3145-44C8-AFA9-108C5128E53D}"/>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5" name="Content Placeholder 2">
            <a:extLst>
              <a:ext uri="{FF2B5EF4-FFF2-40B4-BE49-F238E27FC236}">
                <a16:creationId xmlns:a16="http://schemas.microsoft.com/office/drawing/2014/main" id="{B37BCB2D-B930-4014-AC67-63B88DA3A645}"/>
              </a:ext>
            </a:extLst>
          </p:cNvPr>
          <p:cNvSpPr txBox="1">
            <a:spLocks/>
          </p:cNvSpPr>
          <p:nvPr/>
        </p:nvSpPr>
        <p:spPr>
          <a:xfrm>
            <a:off x="141107" y="1269310"/>
            <a:ext cx="12025493" cy="59065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solidFill>
                  <a:srgbClr val="0070C0"/>
                </a:solidFill>
                <a:latin typeface="+mj-lt"/>
                <a:cs typeface="Arial" panose="020B0604020202020204" pitchFamily="34" charset="0"/>
              </a:rPr>
              <a:t>Use IBM WA to change the way we maintain, update, IPL and test on the DFSMS native systems </a:t>
            </a:r>
          </a:p>
        </p:txBody>
      </p:sp>
      <p:sp>
        <p:nvSpPr>
          <p:cNvPr id="6" name="Title 1">
            <a:extLst>
              <a:ext uri="{FF2B5EF4-FFF2-40B4-BE49-F238E27FC236}">
                <a16:creationId xmlns:a16="http://schemas.microsoft.com/office/drawing/2014/main" id="{9D856E14-9BD1-4BF6-BA99-E17727C9DAFE}"/>
              </a:ext>
            </a:extLst>
          </p:cNvPr>
          <p:cNvSpPr txBox="1">
            <a:spLocks/>
          </p:cNvSpPr>
          <p:nvPr/>
        </p:nvSpPr>
        <p:spPr>
          <a:xfrm>
            <a:off x="8075158" y="626110"/>
            <a:ext cx="499364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rgbClr val="7030A0"/>
                </a:solidFill>
                <a:latin typeface="+mj-lt"/>
                <a:ea typeface="+mj-ea"/>
                <a:cs typeface="+mj-cs"/>
              </a:defRPr>
            </a:lvl1pPr>
          </a:lstStyle>
          <a:p>
            <a:r>
              <a:rPr lang="en-US" sz="3200" dirty="0"/>
              <a:t>To summarize our goal,  </a:t>
            </a:r>
          </a:p>
        </p:txBody>
      </p:sp>
      <p:sp>
        <p:nvSpPr>
          <p:cNvPr id="9" name="Rectangle 8">
            <a:extLst>
              <a:ext uri="{FF2B5EF4-FFF2-40B4-BE49-F238E27FC236}">
                <a16:creationId xmlns:a16="http://schemas.microsoft.com/office/drawing/2014/main" id="{524A3BC8-BFAE-4ED1-90C1-094AA49DADD5}"/>
              </a:ext>
            </a:extLst>
          </p:cNvPr>
          <p:cNvSpPr/>
          <p:nvPr/>
        </p:nvSpPr>
        <p:spPr>
          <a:xfrm>
            <a:off x="141107" y="1320111"/>
            <a:ext cx="11720693" cy="590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Pentagon 9">
            <a:extLst>
              <a:ext uri="{FF2B5EF4-FFF2-40B4-BE49-F238E27FC236}">
                <a16:creationId xmlns:a16="http://schemas.microsoft.com/office/drawing/2014/main" id="{CE0E677B-8B01-4C4B-93E9-20B0B539A26A}"/>
              </a:ext>
            </a:extLst>
          </p:cNvPr>
          <p:cNvSpPr/>
          <p:nvPr/>
        </p:nvSpPr>
        <p:spPr>
          <a:xfrm>
            <a:off x="179207" y="2184400"/>
            <a:ext cx="2881493" cy="482600"/>
          </a:xfrm>
          <a:prstGeom prst="homePlat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FA71085-1E61-4EE9-9404-0F6A8E616DC7}"/>
              </a:ext>
            </a:extLst>
          </p:cNvPr>
          <p:cNvSpPr txBox="1"/>
          <p:nvPr/>
        </p:nvSpPr>
        <p:spPr>
          <a:xfrm>
            <a:off x="179207" y="2194867"/>
            <a:ext cx="2730500" cy="461665"/>
          </a:xfrm>
          <a:prstGeom prst="rect">
            <a:avLst/>
          </a:prstGeom>
          <a:noFill/>
        </p:spPr>
        <p:txBody>
          <a:bodyPr wrap="square" rtlCol="0">
            <a:spAutoFit/>
          </a:bodyPr>
          <a:lstStyle/>
          <a:p>
            <a:r>
              <a:rPr lang="en-US" sz="2400" dirty="0">
                <a:solidFill>
                  <a:srgbClr val="FFFFFF"/>
                </a:solidFill>
              </a:rPr>
              <a:t>The positives:</a:t>
            </a:r>
            <a:endParaRPr lang="en-US" dirty="0">
              <a:solidFill>
                <a:srgbClr val="FFFFFF"/>
              </a:solidFill>
            </a:endParaRPr>
          </a:p>
        </p:txBody>
      </p:sp>
      <p:sp>
        <p:nvSpPr>
          <p:cNvPr id="13" name="TextBox 12">
            <a:extLst>
              <a:ext uri="{FF2B5EF4-FFF2-40B4-BE49-F238E27FC236}">
                <a16:creationId xmlns:a16="http://schemas.microsoft.com/office/drawing/2014/main" id="{02BB936A-648B-4A4C-9A98-9BB05EE11D78}"/>
              </a:ext>
            </a:extLst>
          </p:cNvPr>
          <p:cNvSpPr txBox="1"/>
          <p:nvPr/>
        </p:nvSpPr>
        <p:spPr>
          <a:xfrm>
            <a:off x="387706" y="2882189"/>
            <a:ext cx="10798454" cy="3046988"/>
          </a:xfrm>
          <a:prstGeom prst="rect">
            <a:avLst/>
          </a:prstGeom>
          <a:noFill/>
        </p:spPr>
        <p:txBody>
          <a:bodyPr wrap="square" rtlCol="0">
            <a:spAutoFit/>
          </a:bodyPr>
          <a:lstStyle/>
          <a:p>
            <a:pPr marL="285750" lvl="0" indent="-285750">
              <a:buFont typeface="Wingdings" panose="05000000000000000000" pitchFamily="2" charset="2"/>
              <a:buChar char="Ø"/>
            </a:pPr>
            <a:r>
              <a:rPr lang="en-US" sz="1600" dirty="0">
                <a:solidFill>
                  <a:schemeClr val="accent6">
                    <a:lumMod val="75000"/>
                  </a:schemeClr>
                </a:solidFill>
              </a:rPr>
              <a:t>Much of this will use </a:t>
            </a:r>
            <a:r>
              <a:rPr lang="en-US" sz="1600" dirty="0" err="1">
                <a:solidFill>
                  <a:schemeClr val="accent6">
                    <a:lumMod val="75000"/>
                  </a:schemeClr>
                </a:solidFill>
              </a:rPr>
              <a:t>Javascript</a:t>
            </a:r>
            <a:r>
              <a:rPr lang="en-US" sz="1600" dirty="0">
                <a:solidFill>
                  <a:schemeClr val="accent6">
                    <a:lumMod val="75000"/>
                  </a:schemeClr>
                </a:solidFill>
              </a:rPr>
              <a:t> with Cloud services and should be </a:t>
            </a:r>
            <a:r>
              <a:rPr lang="en-US" sz="1600" dirty="0">
                <a:solidFill>
                  <a:srgbClr val="6D369E"/>
                </a:solidFill>
              </a:rPr>
              <a:t>interesting to new hires</a:t>
            </a:r>
            <a:r>
              <a:rPr lang="en-US" sz="1600" dirty="0">
                <a:solidFill>
                  <a:schemeClr val="accent6">
                    <a:lumMod val="75000"/>
                  </a:schemeClr>
                </a:solidFill>
              </a:rPr>
              <a:t>.</a:t>
            </a:r>
            <a:br>
              <a:rPr lang="en-US" sz="1600" dirty="0">
                <a:solidFill>
                  <a:schemeClr val="accent6">
                    <a:lumMod val="75000"/>
                  </a:schemeClr>
                </a:solidFill>
              </a:rPr>
            </a:br>
            <a:endParaRPr lang="en-US" sz="1600" dirty="0">
              <a:solidFill>
                <a:schemeClr val="accent6">
                  <a:lumMod val="75000"/>
                </a:schemeClr>
              </a:solidFill>
            </a:endParaRPr>
          </a:p>
          <a:p>
            <a:pPr marL="285750" lvl="0" indent="-285750">
              <a:buFont typeface="Wingdings" panose="05000000000000000000" pitchFamily="2" charset="2"/>
              <a:buChar char="Ø"/>
            </a:pPr>
            <a:r>
              <a:rPr lang="en-US" sz="1600" dirty="0">
                <a:solidFill>
                  <a:schemeClr val="accent6">
                    <a:lumMod val="75000"/>
                  </a:schemeClr>
                </a:solidFill>
              </a:rPr>
              <a:t>Gives developers and testers </a:t>
            </a:r>
            <a:r>
              <a:rPr lang="en-US" sz="1600" dirty="0">
                <a:solidFill>
                  <a:srgbClr val="6D369E"/>
                </a:solidFill>
              </a:rPr>
              <a:t>access to native systems </a:t>
            </a:r>
            <a:r>
              <a:rPr lang="en-US" sz="1600" dirty="0">
                <a:solidFill>
                  <a:schemeClr val="accent6">
                    <a:lumMod val="75000"/>
                  </a:schemeClr>
                </a:solidFill>
              </a:rPr>
              <a:t>running with </a:t>
            </a:r>
            <a:r>
              <a:rPr lang="en-US" sz="1600" dirty="0">
                <a:solidFill>
                  <a:srgbClr val="6D369E"/>
                </a:solidFill>
              </a:rPr>
              <a:t>multiple releases </a:t>
            </a:r>
            <a:r>
              <a:rPr lang="en-US" sz="1600" dirty="0">
                <a:solidFill>
                  <a:schemeClr val="accent6">
                    <a:lumMod val="75000"/>
                  </a:schemeClr>
                </a:solidFill>
              </a:rPr>
              <a:t>using the </a:t>
            </a:r>
            <a:r>
              <a:rPr lang="en-US" sz="1600" dirty="0">
                <a:solidFill>
                  <a:srgbClr val="6D369E"/>
                </a:solidFill>
              </a:rPr>
              <a:t>latest processors and real DASD</a:t>
            </a:r>
            <a:r>
              <a:rPr lang="en-US" sz="1600" dirty="0">
                <a:solidFill>
                  <a:schemeClr val="accent6">
                    <a:lumMod val="75000"/>
                  </a:schemeClr>
                </a:solidFill>
              </a:rPr>
              <a:t>, that they can </a:t>
            </a:r>
            <a:r>
              <a:rPr lang="en-US" sz="1600" dirty="0">
                <a:solidFill>
                  <a:srgbClr val="6D369E"/>
                </a:solidFill>
              </a:rPr>
              <a:t>provision</a:t>
            </a:r>
            <a:r>
              <a:rPr lang="en-US" sz="1600" dirty="0">
                <a:solidFill>
                  <a:schemeClr val="accent6">
                    <a:lumMod val="75000"/>
                  </a:schemeClr>
                </a:solidFill>
              </a:rPr>
              <a:t>, where they the user can </a:t>
            </a:r>
            <a:r>
              <a:rPr lang="en-US" sz="1600" dirty="0">
                <a:solidFill>
                  <a:srgbClr val="6D369E"/>
                </a:solidFill>
              </a:rPr>
              <a:t>alter and IPL </a:t>
            </a:r>
            <a:r>
              <a:rPr lang="en-US" sz="1600" dirty="0">
                <a:solidFill>
                  <a:schemeClr val="accent6">
                    <a:lumMod val="75000"/>
                  </a:schemeClr>
                </a:solidFill>
              </a:rPr>
              <a:t>when it fits their schedule or timeline.</a:t>
            </a:r>
            <a:br>
              <a:rPr lang="en-US" sz="1600" dirty="0">
                <a:solidFill>
                  <a:schemeClr val="accent6">
                    <a:lumMod val="75000"/>
                  </a:schemeClr>
                </a:solidFill>
              </a:rPr>
            </a:br>
            <a:endParaRPr lang="en-US" sz="1600" dirty="0">
              <a:solidFill>
                <a:schemeClr val="accent6">
                  <a:lumMod val="75000"/>
                </a:schemeClr>
              </a:solidFill>
            </a:endParaRPr>
          </a:p>
          <a:p>
            <a:pPr marL="285750" lvl="0" indent="-285750">
              <a:buFont typeface="Wingdings" panose="05000000000000000000" pitchFamily="2" charset="2"/>
              <a:buChar char="Ø"/>
            </a:pPr>
            <a:r>
              <a:rPr lang="en-US" sz="1600" dirty="0">
                <a:solidFill>
                  <a:schemeClr val="accent6">
                    <a:lumMod val="75000"/>
                  </a:schemeClr>
                </a:solidFill>
              </a:rPr>
              <a:t>The </a:t>
            </a:r>
            <a:r>
              <a:rPr lang="en-US" sz="1600" dirty="0" err="1">
                <a:solidFill>
                  <a:schemeClr val="accent6">
                    <a:lumMod val="75000"/>
                  </a:schemeClr>
                </a:solidFill>
              </a:rPr>
              <a:t>MESx</a:t>
            </a:r>
            <a:r>
              <a:rPr lang="en-US" sz="1600" dirty="0">
                <a:solidFill>
                  <a:schemeClr val="accent6">
                    <a:lumMod val="75000"/>
                  </a:schemeClr>
                </a:solidFill>
              </a:rPr>
              <a:t> system </a:t>
            </a:r>
            <a:r>
              <a:rPr lang="en-US" sz="1600" dirty="0">
                <a:solidFill>
                  <a:srgbClr val="6D369E"/>
                </a:solidFill>
              </a:rPr>
              <a:t>configuration and maintenance processes can easily be changed </a:t>
            </a:r>
            <a:r>
              <a:rPr lang="en-US" sz="1600" dirty="0">
                <a:solidFill>
                  <a:schemeClr val="accent6">
                    <a:lumMod val="75000"/>
                  </a:schemeClr>
                </a:solidFill>
              </a:rPr>
              <a:t>as we own all the parts.</a:t>
            </a:r>
            <a:br>
              <a:rPr lang="en-US" sz="1600" dirty="0">
                <a:solidFill>
                  <a:schemeClr val="accent6">
                    <a:lumMod val="75000"/>
                  </a:schemeClr>
                </a:solidFill>
              </a:rPr>
            </a:br>
            <a:endParaRPr lang="en-US" sz="1600" dirty="0">
              <a:solidFill>
                <a:schemeClr val="accent6">
                  <a:lumMod val="75000"/>
                </a:schemeClr>
              </a:solidFill>
            </a:endParaRPr>
          </a:p>
          <a:p>
            <a:pPr marL="285750" lvl="0" indent="-285750">
              <a:buFont typeface="Wingdings" panose="05000000000000000000" pitchFamily="2" charset="2"/>
              <a:buChar char="Ø"/>
            </a:pPr>
            <a:r>
              <a:rPr lang="en-US" sz="1600" dirty="0">
                <a:solidFill>
                  <a:schemeClr val="accent6">
                    <a:lumMod val="75000"/>
                  </a:schemeClr>
                </a:solidFill>
              </a:rPr>
              <a:t>Generating and initiating regression testing from a chatbot </a:t>
            </a:r>
            <a:r>
              <a:rPr lang="en-US" sz="1600" dirty="0">
                <a:solidFill>
                  <a:srgbClr val="6D369E"/>
                </a:solidFill>
              </a:rPr>
              <a:t>expands the resources available to developers </a:t>
            </a:r>
            <a:r>
              <a:rPr lang="en-US" sz="1600" dirty="0">
                <a:solidFill>
                  <a:schemeClr val="accent6">
                    <a:lumMod val="75000"/>
                  </a:schemeClr>
                </a:solidFill>
              </a:rPr>
              <a:t>without increasing their workload.</a:t>
            </a:r>
            <a:br>
              <a:rPr lang="en-US" sz="1600" dirty="0">
                <a:solidFill>
                  <a:schemeClr val="accent6">
                    <a:lumMod val="75000"/>
                  </a:schemeClr>
                </a:solidFill>
              </a:rPr>
            </a:br>
            <a:endParaRPr lang="en-US" sz="1600" dirty="0">
              <a:solidFill>
                <a:schemeClr val="accent6">
                  <a:lumMod val="75000"/>
                </a:schemeClr>
              </a:solidFill>
            </a:endParaRPr>
          </a:p>
          <a:p>
            <a:pPr marL="285750" indent="-285750">
              <a:buFont typeface="Wingdings" panose="05000000000000000000" pitchFamily="2" charset="2"/>
              <a:buChar char="Ø"/>
            </a:pPr>
            <a:r>
              <a:rPr lang="en-US" sz="1600" dirty="0">
                <a:solidFill>
                  <a:schemeClr val="accent6">
                    <a:lumMod val="75000"/>
                  </a:schemeClr>
                </a:solidFill>
              </a:rPr>
              <a:t>Being able to do an SMPE install and IPL a z/OS native system from a IBM Watson Assistant chatbot is </a:t>
            </a:r>
            <a:r>
              <a:rPr lang="en-US" sz="1600" dirty="0">
                <a:solidFill>
                  <a:srgbClr val="6D369E"/>
                </a:solidFill>
              </a:rPr>
              <a:t>pretty cool</a:t>
            </a:r>
            <a:r>
              <a:rPr lang="en-US" sz="1600" dirty="0">
                <a:solidFill>
                  <a:schemeClr val="accent6">
                    <a:lumMod val="75000"/>
                  </a:schemeClr>
                </a:solidFill>
              </a:rPr>
              <a:t>.  </a:t>
            </a:r>
            <a:br>
              <a:rPr lang="en-US" sz="1600" dirty="0"/>
            </a:br>
            <a:endParaRPr lang="en-US" sz="1600" dirty="0"/>
          </a:p>
        </p:txBody>
      </p:sp>
    </p:spTree>
    <p:extLst>
      <p:ext uri="{BB962C8B-B14F-4D97-AF65-F5344CB8AC3E}">
        <p14:creationId xmlns:p14="http://schemas.microsoft.com/office/powerpoint/2010/main" val="157116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F8FAC2-543C-433F-A42A-3D0139AD8A1B}"/>
              </a:ext>
            </a:extLst>
          </p:cNvPr>
          <p:cNvSpPr/>
          <p:nvPr/>
        </p:nvSpPr>
        <p:spPr>
          <a:xfrm>
            <a:off x="57853" y="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42;p12">
            <a:extLst>
              <a:ext uri="{FF2B5EF4-FFF2-40B4-BE49-F238E27FC236}">
                <a16:creationId xmlns:a16="http://schemas.microsoft.com/office/drawing/2014/main" id="{BF407F30-3145-44C8-AFA9-108C5128E53D}"/>
              </a:ext>
            </a:extLst>
          </p:cNvPr>
          <p:cNvSpPr txBox="1">
            <a:spLocks/>
          </p:cNvSpPr>
          <p:nvPr/>
        </p:nvSpPr>
        <p:spPr>
          <a:xfrm>
            <a:off x="1343304"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8" name="TextBox 7">
            <a:extLst>
              <a:ext uri="{FF2B5EF4-FFF2-40B4-BE49-F238E27FC236}">
                <a16:creationId xmlns:a16="http://schemas.microsoft.com/office/drawing/2014/main" id="{72BC27D7-E62C-4575-8C39-F1D9A3AAD738}"/>
              </a:ext>
            </a:extLst>
          </p:cNvPr>
          <p:cNvSpPr txBox="1"/>
          <p:nvPr/>
        </p:nvSpPr>
        <p:spPr>
          <a:xfrm>
            <a:off x="124165" y="1508336"/>
            <a:ext cx="11720693"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2">
                    <a:lumMod val="50000"/>
                  </a:schemeClr>
                </a:solidFill>
              </a:rPr>
              <a:t>z/OS is a complicated platform and we have done a lot of behind the scenes work in the configuration and maintenance process to make this possible. When this breaks someone has to go into the abyss and put it back together.</a:t>
            </a:r>
          </a:p>
          <a:p>
            <a:pPr marL="285750" indent="-285750">
              <a:buFont typeface="Wingdings" panose="05000000000000000000" pitchFamily="2" charset="2"/>
              <a:buChar char="§"/>
            </a:pPr>
            <a:endParaRPr lang="en-US" dirty="0">
              <a:solidFill>
                <a:schemeClr val="tx1">
                  <a:lumMod val="65000"/>
                  <a:lumOff val="35000"/>
                </a:schemeClr>
              </a:solidFill>
            </a:endParaRPr>
          </a:p>
          <a:p>
            <a:pPr marL="285750" indent="-285750">
              <a:buFont typeface="Wingdings" panose="05000000000000000000" pitchFamily="2" charset="2"/>
              <a:buChar char="§"/>
            </a:pPr>
            <a:r>
              <a:rPr lang="en-US" dirty="0">
                <a:solidFill>
                  <a:schemeClr val="accent2">
                    <a:lumMod val="50000"/>
                  </a:schemeClr>
                </a:solidFill>
              </a:rPr>
              <a:t>Currently, the tool is published via the access to a physical local workstation working as a server. </a:t>
            </a:r>
          </a:p>
          <a:p>
            <a:pPr marL="742950" lvl="1" indent="-285750">
              <a:buFont typeface="Wingdings 2" panose="05020102010507070707" pitchFamily="18" charset="2"/>
              <a:buChar char=""/>
            </a:pPr>
            <a:r>
              <a:rPr lang="en-US" dirty="0">
                <a:solidFill>
                  <a:schemeClr val="bg2">
                    <a:lumMod val="25000"/>
                  </a:schemeClr>
                </a:solidFill>
              </a:rPr>
              <a:t>This machine needs to be up with our app running for the tool to be accessible.</a:t>
            </a:r>
          </a:p>
          <a:p>
            <a:pPr marL="742950" lvl="1" indent="-285750">
              <a:buFont typeface="Wingdings 2" panose="05020102010507070707" pitchFamily="18" charset="2"/>
              <a:buChar char=""/>
            </a:pPr>
            <a:r>
              <a:rPr lang="en-US" dirty="0">
                <a:solidFill>
                  <a:schemeClr val="bg2">
                    <a:lumMod val="25000"/>
                  </a:schemeClr>
                </a:solidFill>
              </a:rPr>
              <a:t>The performance of the tool has to take impact from the connection quality on the local workstation.</a:t>
            </a:r>
          </a:p>
          <a:p>
            <a:pPr marL="742950" lvl="1" indent="-285750">
              <a:buFont typeface="Wingdings 2" panose="05020102010507070707" pitchFamily="18" charset="2"/>
              <a:buChar char=""/>
            </a:pPr>
            <a:r>
              <a:rPr lang="en-US" dirty="0">
                <a:solidFill>
                  <a:schemeClr val="bg2">
                    <a:lumMod val="25000"/>
                  </a:schemeClr>
                </a:solidFill>
              </a:rPr>
              <a:t>Only one tool builder can work on this workstation. Merging the work of other contributors in building, maintaining and fixing problems with the tool has to depend on the work of the local workstation owner.</a:t>
            </a:r>
          </a:p>
          <a:p>
            <a:pPr marL="742950" lvl="1" indent="-285750">
              <a:buFont typeface="Wingdings 2" panose="05020102010507070707" pitchFamily="18" charset="2"/>
              <a:buChar char=""/>
            </a:pPr>
            <a:r>
              <a:rPr lang="en-US" dirty="0">
                <a:solidFill>
                  <a:schemeClr val="bg2">
                    <a:lumMod val="25000"/>
                  </a:schemeClr>
                </a:solidFill>
              </a:rPr>
              <a:t>There are potential security problems in giving access to local mobile workstation.</a:t>
            </a:r>
            <a:br>
              <a:rPr lang="en-US" dirty="0"/>
            </a:br>
            <a:endParaRPr lang="en-US" dirty="0"/>
          </a:p>
          <a:p>
            <a:pPr marL="742950" lvl="1" indent="-285750">
              <a:buClr>
                <a:srgbClr val="7030A0"/>
              </a:buClr>
              <a:buSzPct val="150000"/>
              <a:buFont typeface="Wingdings" panose="05000000000000000000" pitchFamily="2" charset="2"/>
              <a:buChar char=""/>
            </a:pPr>
            <a:r>
              <a:rPr lang="en-US" dirty="0"/>
              <a:t> Solution:</a:t>
            </a:r>
            <a:r>
              <a:rPr lang="en-US" dirty="0">
                <a:solidFill>
                  <a:srgbClr val="0070C0"/>
                </a:solidFill>
              </a:rPr>
              <a:t> A virtual machine can be provisioned by Cloud service </a:t>
            </a:r>
          </a:p>
          <a:p>
            <a:pPr lvl="1">
              <a:buClr>
                <a:srgbClr val="7030A0"/>
              </a:buClr>
              <a:buSzPct val="150000"/>
            </a:pPr>
            <a:r>
              <a:rPr lang="en-US" dirty="0">
                <a:solidFill>
                  <a:srgbClr val="0070C0"/>
                </a:solidFill>
              </a:rPr>
              <a:t>and designated to be the server for the Watson bot tool, where all </a:t>
            </a:r>
          </a:p>
          <a:p>
            <a:pPr lvl="1">
              <a:buClr>
                <a:srgbClr val="7030A0"/>
              </a:buClr>
              <a:buSzPct val="150000"/>
            </a:pPr>
            <a:r>
              <a:rPr lang="en-US" dirty="0">
                <a:solidFill>
                  <a:srgbClr val="0070C0"/>
                </a:solidFill>
              </a:rPr>
              <a:t>the tool developers can log in and work on the app.</a:t>
            </a:r>
          </a:p>
        </p:txBody>
      </p:sp>
      <p:sp>
        <p:nvSpPr>
          <p:cNvPr id="14" name="Title 1">
            <a:extLst>
              <a:ext uri="{FF2B5EF4-FFF2-40B4-BE49-F238E27FC236}">
                <a16:creationId xmlns:a16="http://schemas.microsoft.com/office/drawing/2014/main" id="{3DA12458-E813-445A-A514-B6440CDBEECA}"/>
              </a:ext>
            </a:extLst>
          </p:cNvPr>
          <p:cNvSpPr txBox="1">
            <a:spLocks/>
          </p:cNvSpPr>
          <p:nvPr/>
        </p:nvSpPr>
        <p:spPr>
          <a:xfrm>
            <a:off x="2098307" y="626110"/>
            <a:ext cx="10970491"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rgbClr val="7030A0"/>
                </a:solidFill>
                <a:latin typeface="+mj-lt"/>
                <a:ea typeface="+mj-ea"/>
                <a:cs typeface="+mj-cs"/>
              </a:defRPr>
            </a:lvl1pPr>
          </a:lstStyle>
          <a:p>
            <a:r>
              <a:rPr lang="en-US" sz="3200" dirty="0"/>
              <a:t>Roadblocks to exploiting the Device Services Native Systems,  </a:t>
            </a:r>
          </a:p>
        </p:txBody>
      </p:sp>
      <p:pic>
        <p:nvPicPr>
          <p:cNvPr id="2" name="Picture 1">
            <a:extLst>
              <a:ext uri="{FF2B5EF4-FFF2-40B4-BE49-F238E27FC236}">
                <a16:creationId xmlns:a16="http://schemas.microsoft.com/office/drawing/2014/main" id="{95C4F44D-91E6-46FF-9AA1-BC630427CC3C}"/>
              </a:ext>
            </a:extLst>
          </p:cNvPr>
          <p:cNvPicPr>
            <a:picLocks noChangeAspect="1"/>
          </p:cNvPicPr>
          <p:nvPr/>
        </p:nvPicPr>
        <p:blipFill>
          <a:blip r:embed="rId3"/>
          <a:stretch>
            <a:fillRect/>
          </a:stretch>
        </p:blipFill>
        <p:spPr>
          <a:xfrm>
            <a:off x="7047066" y="4144299"/>
            <a:ext cx="4864104" cy="2026952"/>
          </a:xfrm>
          <a:prstGeom prst="rect">
            <a:avLst/>
          </a:prstGeom>
        </p:spPr>
      </p:pic>
      <p:sp>
        <p:nvSpPr>
          <p:cNvPr id="13" name="Rectangle 12">
            <a:hlinkClick r:id="rId4" action="ppaction://hlinksldjump"/>
            <a:extLst>
              <a:ext uri="{FF2B5EF4-FFF2-40B4-BE49-F238E27FC236}">
                <a16:creationId xmlns:a16="http://schemas.microsoft.com/office/drawing/2014/main" id="{1FE51F9E-F7C2-4FB4-94CB-16C2E09A4558}"/>
              </a:ext>
            </a:extLst>
          </p:cNvPr>
          <p:cNvSpPr/>
          <p:nvPr/>
        </p:nvSpPr>
        <p:spPr>
          <a:xfrm>
            <a:off x="-57853" y="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343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2;p12">
            <a:extLst>
              <a:ext uri="{FF2B5EF4-FFF2-40B4-BE49-F238E27FC236}">
                <a16:creationId xmlns:a16="http://schemas.microsoft.com/office/drawing/2014/main" id="{A023D3AB-FC8A-4DEF-BD8D-676115CD02A4}"/>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3" name="Title 1">
            <a:extLst>
              <a:ext uri="{FF2B5EF4-FFF2-40B4-BE49-F238E27FC236}">
                <a16:creationId xmlns:a16="http://schemas.microsoft.com/office/drawing/2014/main" id="{E14C6339-17CD-453F-83DD-D010E7CDA454}"/>
              </a:ext>
            </a:extLst>
          </p:cNvPr>
          <p:cNvSpPr txBox="1">
            <a:spLocks/>
          </p:cNvSpPr>
          <p:nvPr/>
        </p:nvSpPr>
        <p:spPr>
          <a:xfrm>
            <a:off x="9529962" y="470775"/>
            <a:ext cx="1713499" cy="855879"/>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dirty="0"/>
              <a:t>Demo</a:t>
            </a:r>
          </a:p>
        </p:txBody>
      </p:sp>
      <p:sp>
        <p:nvSpPr>
          <p:cNvPr id="15" name="Freeform: Shape 14">
            <a:hlinkHover r:id="" action="ppaction://noaction" highlightClick="1"/>
            <a:extLst>
              <a:ext uri="{FF2B5EF4-FFF2-40B4-BE49-F238E27FC236}">
                <a16:creationId xmlns:a16="http://schemas.microsoft.com/office/drawing/2014/main" id="{171A54EE-D9CD-4E47-B746-9F7AF8A0C132}"/>
              </a:ext>
            </a:extLst>
          </p:cNvPr>
          <p:cNvSpPr/>
          <p:nvPr/>
        </p:nvSpPr>
        <p:spPr>
          <a:xfrm>
            <a:off x="278858"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Snapshots</a:t>
            </a:r>
          </a:p>
        </p:txBody>
      </p:sp>
      <p:sp>
        <p:nvSpPr>
          <p:cNvPr id="16" name="Arrow: Right 15">
            <a:extLst>
              <a:ext uri="{FF2B5EF4-FFF2-40B4-BE49-F238E27FC236}">
                <a16:creationId xmlns:a16="http://schemas.microsoft.com/office/drawing/2014/main" id="{36C1C0F7-7761-43AA-8FE1-CA06B9360799}"/>
              </a:ext>
            </a:extLst>
          </p:cNvPr>
          <p:cNvSpPr/>
          <p:nvPr/>
        </p:nvSpPr>
        <p:spPr>
          <a:xfrm rot="5400000">
            <a:off x="916226" y="118125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Freeform: Shape 16">
            <a:hlinkHover r:id="" action="ppaction://noaction" highlightClick="1"/>
            <a:extLst>
              <a:ext uri="{FF2B5EF4-FFF2-40B4-BE49-F238E27FC236}">
                <a16:creationId xmlns:a16="http://schemas.microsoft.com/office/drawing/2014/main" id="{B5F1A2E7-9110-41BB-ABDE-BBFFC5AFCC69}"/>
              </a:ext>
            </a:extLst>
          </p:cNvPr>
          <p:cNvSpPr/>
          <p:nvPr/>
        </p:nvSpPr>
        <p:spPr>
          <a:xfrm>
            <a:off x="278858" y="126874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dirty="0"/>
              <a:t>Chatbot interface</a:t>
            </a:r>
          </a:p>
        </p:txBody>
      </p:sp>
      <p:sp>
        <p:nvSpPr>
          <p:cNvPr id="18" name="Arrow: Right 17">
            <a:extLst>
              <a:ext uri="{FF2B5EF4-FFF2-40B4-BE49-F238E27FC236}">
                <a16:creationId xmlns:a16="http://schemas.microsoft.com/office/drawing/2014/main" id="{1E8D59B8-CAC6-4CD9-AA48-41316A07E74B}"/>
              </a:ext>
            </a:extLst>
          </p:cNvPr>
          <p:cNvSpPr/>
          <p:nvPr/>
        </p:nvSpPr>
        <p:spPr>
          <a:xfrm rot="5400000">
            <a:off x="916226" y="163116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Freeform: Shape 18">
            <a:hlinkHover r:id="" action="ppaction://noaction" highlightClick="1"/>
            <a:extLst>
              <a:ext uri="{FF2B5EF4-FFF2-40B4-BE49-F238E27FC236}">
                <a16:creationId xmlns:a16="http://schemas.microsoft.com/office/drawing/2014/main" id="{C1CDF48D-A9B2-468F-A929-9330EF32C102}"/>
              </a:ext>
            </a:extLst>
          </p:cNvPr>
          <p:cNvSpPr/>
          <p:nvPr/>
        </p:nvSpPr>
        <p:spPr>
          <a:xfrm>
            <a:off x="278858" y="1718647"/>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Console window on Window PowerShell</a:t>
            </a:r>
          </a:p>
        </p:txBody>
      </p:sp>
      <p:sp>
        <p:nvSpPr>
          <p:cNvPr id="20" name="Arrow: Right 19">
            <a:extLst>
              <a:ext uri="{FF2B5EF4-FFF2-40B4-BE49-F238E27FC236}">
                <a16:creationId xmlns:a16="http://schemas.microsoft.com/office/drawing/2014/main" id="{E75847B3-D8E0-4FAA-8CAB-68C7AD764C81}"/>
              </a:ext>
            </a:extLst>
          </p:cNvPr>
          <p:cNvSpPr/>
          <p:nvPr/>
        </p:nvSpPr>
        <p:spPr>
          <a:xfrm rot="5400000">
            <a:off x="916226" y="2081072"/>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reeform: Shape 20">
            <a:hlinkHover r:id="" action="ppaction://noaction" highlightClick="1"/>
            <a:extLst>
              <a:ext uri="{FF2B5EF4-FFF2-40B4-BE49-F238E27FC236}">
                <a16:creationId xmlns:a16="http://schemas.microsoft.com/office/drawing/2014/main" id="{7FFC6469-4F78-4B73-96C5-B94E89754A35}"/>
              </a:ext>
            </a:extLst>
          </p:cNvPr>
          <p:cNvSpPr/>
          <p:nvPr/>
        </p:nvSpPr>
        <p:spPr>
          <a:xfrm>
            <a:off x="278858" y="216855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Dialog settings in Watson Assistant Skill</a:t>
            </a:r>
          </a:p>
        </p:txBody>
      </p:sp>
      <p:sp>
        <p:nvSpPr>
          <p:cNvPr id="22" name="Arrow: Right 21">
            <a:extLst>
              <a:ext uri="{FF2B5EF4-FFF2-40B4-BE49-F238E27FC236}">
                <a16:creationId xmlns:a16="http://schemas.microsoft.com/office/drawing/2014/main" id="{49F7CE45-051F-43ED-BF0A-B18FA03C19AD}"/>
              </a:ext>
            </a:extLst>
          </p:cNvPr>
          <p:cNvSpPr/>
          <p:nvPr/>
        </p:nvSpPr>
        <p:spPr>
          <a:xfrm rot="5400000">
            <a:off x="916226" y="253097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Freeform: Shape 22">
            <a:hlinkHover r:id="" action="ppaction://noaction" highlightClick="1"/>
            <a:extLst>
              <a:ext uri="{FF2B5EF4-FFF2-40B4-BE49-F238E27FC236}">
                <a16:creationId xmlns:a16="http://schemas.microsoft.com/office/drawing/2014/main" id="{9D6BA306-377B-4EDF-9D24-E1916B54DD2C}"/>
              </a:ext>
            </a:extLst>
          </p:cNvPr>
          <p:cNvSpPr/>
          <p:nvPr/>
        </p:nvSpPr>
        <p:spPr>
          <a:xfrm>
            <a:off x="278858" y="261846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Client Action code in Node.js</a:t>
            </a:r>
          </a:p>
        </p:txBody>
      </p:sp>
      <p:sp>
        <p:nvSpPr>
          <p:cNvPr id="24" name="Arrow: Right 23">
            <a:extLst>
              <a:ext uri="{FF2B5EF4-FFF2-40B4-BE49-F238E27FC236}">
                <a16:creationId xmlns:a16="http://schemas.microsoft.com/office/drawing/2014/main" id="{4A622DF1-93F0-4ED3-8CFC-587C0F027754}"/>
              </a:ext>
            </a:extLst>
          </p:cNvPr>
          <p:cNvSpPr/>
          <p:nvPr/>
        </p:nvSpPr>
        <p:spPr>
          <a:xfrm rot="5400000">
            <a:off x="916226" y="298088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Freeform: Shape 24">
            <a:hlinkHover r:id="" action="ppaction://noaction" highlightClick="1"/>
            <a:extLst>
              <a:ext uri="{FF2B5EF4-FFF2-40B4-BE49-F238E27FC236}">
                <a16:creationId xmlns:a16="http://schemas.microsoft.com/office/drawing/2014/main" id="{AA50A499-2816-4C5A-945C-AF0B7F1804B9}"/>
              </a:ext>
            </a:extLst>
          </p:cNvPr>
          <p:cNvSpPr/>
          <p:nvPr/>
        </p:nvSpPr>
        <p:spPr>
          <a:xfrm>
            <a:off x="278858" y="3068368"/>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Project repository </a:t>
            </a:r>
          </a:p>
        </p:txBody>
      </p:sp>
      <p:sp>
        <p:nvSpPr>
          <p:cNvPr id="26" name="Freeform: Shape 25">
            <a:hlinkHover r:id="" action="ppaction://noaction" highlightClick="1"/>
            <a:extLst>
              <a:ext uri="{FF2B5EF4-FFF2-40B4-BE49-F238E27FC236}">
                <a16:creationId xmlns:a16="http://schemas.microsoft.com/office/drawing/2014/main" id="{3AC9FED4-11E7-4157-9752-A0598238198B}"/>
              </a:ext>
            </a:extLst>
          </p:cNvPr>
          <p:cNvSpPr/>
          <p:nvPr/>
        </p:nvSpPr>
        <p:spPr>
          <a:xfrm>
            <a:off x="1798543"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a:t>Flow</a:t>
            </a:r>
          </a:p>
        </p:txBody>
      </p:sp>
      <p:sp>
        <p:nvSpPr>
          <p:cNvPr id="27" name="Freeform: Shape 26">
            <a:extLst>
              <a:ext uri="{FF2B5EF4-FFF2-40B4-BE49-F238E27FC236}">
                <a16:creationId xmlns:a16="http://schemas.microsoft.com/office/drawing/2014/main" id="{F890EF0E-9C1D-41AE-8911-C7678194A6DF}"/>
              </a:ext>
            </a:extLst>
          </p:cNvPr>
          <p:cNvSpPr/>
          <p:nvPr/>
        </p:nvSpPr>
        <p:spPr>
          <a:xfrm>
            <a:off x="3318229"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Action</a:t>
            </a:r>
          </a:p>
        </p:txBody>
      </p:sp>
      <p:pic>
        <p:nvPicPr>
          <p:cNvPr id="31" name="Picture 30" descr="Watson Assistant Chat App - Mozilla Firefox">
            <a:extLst>
              <a:ext uri="{FF2B5EF4-FFF2-40B4-BE49-F238E27FC236}">
                <a16:creationId xmlns:a16="http://schemas.microsoft.com/office/drawing/2014/main" id="{8D9EC3F6-A6BC-4839-B257-58FBDA9CC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421" y="1268741"/>
            <a:ext cx="5873306" cy="4968190"/>
          </a:xfrm>
          <a:prstGeom prst="rect">
            <a:avLst/>
          </a:prstGeom>
        </p:spPr>
      </p:pic>
      <p:pic>
        <p:nvPicPr>
          <p:cNvPr id="34" name="Picture 33">
            <a:hlinkClick r:id="rId4" action="ppaction://hlinksldjump"/>
            <a:extLst>
              <a:ext uri="{FF2B5EF4-FFF2-40B4-BE49-F238E27FC236}">
                <a16:creationId xmlns:a16="http://schemas.microsoft.com/office/drawing/2014/main" id="{11F9AE08-83EB-4465-8607-DE42554485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1169" y="6088380"/>
            <a:ext cx="429928" cy="429928"/>
          </a:xfrm>
          <a:prstGeom prst="rect">
            <a:avLst/>
          </a:prstGeom>
        </p:spPr>
      </p:pic>
    </p:spTree>
    <p:extLst>
      <p:ext uri="{BB962C8B-B14F-4D97-AF65-F5344CB8AC3E}">
        <p14:creationId xmlns:p14="http://schemas.microsoft.com/office/powerpoint/2010/main" val="226210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2;p12">
            <a:extLst>
              <a:ext uri="{FF2B5EF4-FFF2-40B4-BE49-F238E27FC236}">
                <a16:creationId xmlns:a16="http://schemas.microsoft.com/office/drawing/2014/main" id="{A023D3AB-FC8A-4DEF-BD8D-676115CD02A4}"/>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3" name="Title 1">
            <a:extLst>
              <a:ext uri="{FF2B5EF4-FFF2-40B4-BE49-F238E27FC236}">
                <a16:creationId xmlns:a16="http://schemas.microsoft.com/office/drawing/2014/main" id="{E14C6339-17CD-453F-83DD-D010E7CDA454}"/>
              </a:ext>
            </a:extLst>
          </p:cNvPr>
          <p:cNvSpPr txBox="1">
            <a:spLocks/>
          </p:cNvSpPr>
          <p:nvPr/>
        </p:nvSpPr>
        <p:spPr>
          <a:xfrm>
            <a:off x="9529962" y="470775"/>
            <a:ext cx="1713499" cy="855879"/>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dirty="0"/>
              <a:t>Demo</a:t>
            </a:r>
          </a:p>
        </p:txBody>
      </p:sp>
      <p:sp>
        <p:nvSpPr>
          <p:cNvPr id="15" name="Freeform: Shape 14">
            <a:hlinkHover r:id="" action="ppaction://noaction" highlightClick="1"/>
            <a:extLst>
              <a:ext uri="{FF2B5EF4-FFF2-40B4-BE49-F238E27FC236}">
                <a16:creationId xmlns:a16="http://schemas.microsoft.com/office/drawing/2014/main" id="{171A54EE-D9CD-4E47-B746-9F7AF8A0C132}"/>
              </a:ext>
            </a:extLst>
          </p:cNvPr>
          <p:cNvSpPr/>
          <p:nvPr/>
        </p:nvSpPr>
        <p:spPr>
          <a:xfrm>
            <a:off x="278858"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Snapshots</a:t>
            </a:r>
          </a:p>
        </p:txBody>
      </p:sp>
      <p:sp>
        <p:nvSpPr>
          <p:cNvPr id="16" name="Arrow: Right 15">
            <a:extLst>
              <a:ext uri="{FF2B5EF4-FFF2-40B4-BE49-F238E27FC236}">
                <a16:creationId xmlns:a16="http://schemas.microsoft.com/office/drawing/2014/main" id="{36C1C0F7-7761-43AA-8FE1-CA06B9360799}"/>
              </a:ext>
            </a:extLst>
          </p:cNvPr>
          <p:cNvSpPr/>
          <p:nvPr/>
        </p:nvSpPr>
        <p:spPr>
          <a:xfrm rot="5400000">
            <a:off x="916226" y="118125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Freeform: Shape 16">
            <a:hlinkHover r:id="" action="ppaction://noaction" highlightClick="1"/>
            <a:extLst>
              <a:ext uri="{FF2B5EF4-FFF2-40B4-BE49-F238E27FC236}">
                <a16:creationId xmlns:a16="http://schemas.microsoft.com/office/drawing/2014/main" id="{B5F1A2E7-9110-41BB-ABDE-BBFFC5AFCC69}"/>
              </a:ext>
            </a:extLst>
          </p:cNvPr>
          <p:cNvSpPr/>
          <p:nvPr/>
        </p:nvSpPr>
        <p:spPr>
          <a:xfrm>
            <a:off x="278858" y="126874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Chatbot interface</a:t>
            </a:r>
          </a:p>
        </p:txBody>
      </p:sp>
      <p:sp>
        <p:nvSpPr>
          <p:cNvPr id="18" name="Arrow: Right 17">
            <a:extLst>
              <a:ext uri="{FF2B5EF4-FFF2-40B4-BE49-F238E27FC236}">
                <a16:creationId xmlns:a16="http://schemas.microsoft.com/office/drawing/2014/main" id="{1E8D59B8-CAC6-4CD9-AA48-41316A07E74B}"/>
              </a:ext>
            </a:extLst>
          </p:cNvPr>
          <p:cNvSpPr/>
          <p:nvPr/>
        </p:nvSpPr>
        <p:spPr>
          <a:xfrm rot="5400000">
            <a:off x="916226" y="163116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Freeform: Shape 18">
            <a:hlinkHover r:id="" action="ppaction://noaction" highlightClick="1"/>
            <a:extLst>
              <a:ext uri="{FF2B5EF4-FFF2-40B4-BE49-F238E27FC236}">
                <a16:creationId xmlns:a16="http://schemas.microsoft.com/office/drawing/2014/main" id="{C1CDF48D-A9B2-468F-A929-9330EF32C102}"/>
              </a:ext>
            </a:extLst>
          </p:cNvPr>
          <p:cNvSpPr/>
          <p:nvPr/>
        </p:nvSpPr>
        <p:spPr>
          <a:xfrm>
            <a:off x="278858" y="1718647"/>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dirty="0"/>
              <a:t>Console window on Window PowerShell</a:t>
            </a:r>
          </a:p>
        </p:txBody>
      </p:sp>
      <p:sp>
        <p:nvSpPr>
          <p:cNvPr id="20" name="Arrow: Right 19">
            <a:extLst>
              <a:ext uri="{FF2B5EF4-FFF2-40B4-BE49-F238E27FC236}">
                <a16:creationId xmlns:a16="http://schemas.microsoft.com/office/drawing/2014/main" id="{E75847B3-D8E0-4FAA-8CAB-68C7AD764C81}"/>
              </a:ext>
            </a:extLst>
          </p:cNvPr>
          <p:cNvSpPr/>
          <p:nvPr/>
        </p:nvSpPr>
        <p:spPr>
          <a:xfrm rot="5400000">
            <a:off x="916226" y="2081072"/>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reeform: Shape 20">
            <a:hlinkHover r:id="" action="ppaction://noaction" highlightClick="1"/>
            <a:extLst>
              <a:ext uri="{FF2B5EF4-FFF2-40B4-BE49-F238E27FC236}">
                <a16:creationId xmlns:a16="http://schemas.microsoft.com/office/drawing/2014/main" id="{7FFC6469-4F78-4B73-96C5-B94E89754A35}"/>
              </a:ext>
            </a:extLst>
          </p:cNvPr>
          <p:cNvSpPr/>
          <p:nvPr/>
        </p:nvSpPr>
        <p:spPr>
          <a:xfrm>
            <a:off x="278858" y="216855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Dialog settings in Watson Assistant Skill</a:t>
            </a:r>
          </a:p>
        </p:txBody>
      </p:sp>
      <p:sp>
        <p:nvSpPr>
          <p:cNvPr id="22" name="Arrow: Right 21">
            <a:extLst>
              <a:ext uri="{FF2B5EF4-FFF2-40B4-BE49-F238E27FC236}">
                <a16:creationId xmlns:a16="http://schemas.microsoft.com/office/drawing/2014/main" id="{49F7CE45-051F-43ED-BF0A-B18FA03C19AD}"/>
              </a:ext>
            </a:extLst>
          </p:cNvPr>
          <p:cNvSpPr/>
          <p:nvPr/>
        </p:nvSpPr>
        <p:spPr>
          <a:xfrm rot="5400000">
            <a:off x="916226" y="253097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Freeform: Shape 22">
            <a:hlinkHover r:id="" action="ppaction://noaction" highlightClick="1"/>
            <a:extLst>
              <a:ext uri="{FF2B5EF4-FFF2-40B4-BE49-F238E27FC236}">
                <a16:creationId xmlns:a16="http://schemas.microsoft.com/office/drawing/2014/main" id="{9D6BA306-377B-4EDF-9D24-E1916B54DD2C}"/>
              </a:ext>
            </a:extLst>
          </p:cNvPr>
          <p:cNvSpPr/>
          <p:nvPr/>
        </p:nvSpPr>
        <p:spPr>
          <a:xfrm>
            <a:off x="278858" y="261846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Client Action code in Node.js</a:t>
            </a:r>
          </a:p>
        </p:txBody>
      </p:sp>
      <p:sp>
        <p:nvSpPr>
          <p:cNvPr id="24" name="Arrow: Right 23">
            <a:extLst>
              <a:ext uri="{FF2B5EF4-FFF2-40B4-BE49-F238E27FC236}">
                <a16:creationId xmlns:a16="http://schemas.microsoft.com/office/drawing/2014/main" id="{4A622DF1-93F0-4ED3-8CFC-587C0F027754}"/>
              </a:ext>
            </a:extLst>
          </p:cNvPr>
          <p:cNvSpPr/>
          <p:nvPr/>
        </p:nvSpPr>
        <p:spPr>
          <a:xfrm rot="5400000">
            <a:off x="916226" y="298088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Freeform: Shape 24">
            <a:hlinkHover r:id="" action="ppaction://noaction" highlightClick="1"/>
            <a:extLst>
              <a:ext uri="{FF2B5EF4-FFF2-40B4-BE49-F238E27FC236}">
                <a16:creationId xmlns:a16="http://schemas.microsoft.com/office/drawing/2014/main" id="{AA50A499-2816-4C5A-945C-AF0B7F1804B9}"/>
              </a:ext>
            </a:extLst>
          </p:cNvPr>
          <p:cNvSpPr/>
          <p:nvPr/>
        </p:nvSpPr>
        <p:spPr>
          <a:xfrm>
            <a:off x="278858" y="3068368"/>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Project repository </a:t>
            </a:r>
          </a:p>
        </p:txBody>
      </p:sp>
      <p:pic>
        <p:nvPicPr>
          <p:cNvPr id="28" name="Picture 27" descr="Windows PowerShell">
            <a:extLst>
              <a:ext uri="{FF2B5EF4-FFF2-40B4-BE49-F238E27FC236}">
                <a16:creationId xmlns:a16="http://schemas.microsoft.com/office/drawing/2014/main" id="{2D1157A3-6F9C-4381-89CF-2BC53FC9C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9961" y="1326654"/>
            <a:ext cx="6261971" cy="4827986"/>
          </a:xfrm>
          <a:prstGeom prst="rect">
            <a:avLst/>
          </a:prstGeom>
        </p:spPr>
      </p:pic>
      <p:sp>
        <p:nvSpPr>
          <p:cNvPr id="30" name="Freeform: Shape 29">
            <a:hlinkHover r:id="" action="ppaction://noaction" highlightClick="1"/>
            <a:extLst>
              <a:ext uri="{FF2B5EF4-FFF2-40B4-BE49-F238E27FC236}">
                <a16:creationId xmlns:a16="http://schemas.microsoft.com/office/drawing/2014/main" id="{B7C81910-7D07-4F3E-8E6D-0C450AC68B67}"/>
              </a:ext>
            </a:extLst>
          </p:cNvPr>
          <p:cNvSpPr/>
          <p:nvPr/>
        </p:nvSpPr>
        <p:spPr>
          <a:xfrm>
            <a:off x="1798543"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a:t>Flow</a:t>
            </a:r>
          </a:p>
        </p:txBody>
      </p:sp>
      <p:sp>
        <p:nvSpPr>
          <p:cNvPr id="33" name="Freeform: Shape 32">
            <a:extLst>
              <a:ext uri="{FF2B5EF4-FFF2-40B4-BE49-F238E27FC236}">
                <a16:creationId xmlns:a16="http://schemas.microsoft.com/office/drawing/2014/main" id="{6BC165EB-D96C-4E2D-966F-87D9C0661709}"/>
              </a:ext>
            </a:extLst>
          </p:cNvPr>
          <p:cNvSpPr/>
          <p:nvPr/>
        </p:nvSpPr>
        <p:spPr>
          <a:xfrm>
            <a:off x="3318229"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Action</a:t>
            </a:r>
          </a:p>
        </p:txBody>
      </p:sp>
      <p:pic>
        <p:nvPicPr>
          <p:cNvPr id="34" name="Picture 33">
            <a:hlinkClick r:id="rId4" action="ppaction://hlinksldjump"/>
            <a:extLst>
              <a:ext uri="{FF2B5EF4-FFF2-40B4-BE49-F238E27FC236}">
                <a16:creationId xmlns:a16="http://schemas.microsoft.com/office/drawing/2014/main" id="{759BE38F-665F-466E-BBBA-DC11D2CDCC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1169" y="6088380"/>
            <a:ext cx="429928" cy="429928"/>
          </a:xfrm>
          <a:prstGeom prst="rect">
            <a:avLst/>
          </a:prstGeom>
        </p:spPr>
      </p:pic>
    </p:spTree>
    <p:extLst>
      <p:ext uri="{BB962C8B-B14F-4D97-AF65-F5344CB8AC3E}">
        <p14:creationId xmlns:p14="http://schemas.microsoft.com/office/powerpoint/2010/main" val="238487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2;p12">
            <a:extLst>
              <a:ext uri="{FF2B5EF4-FFF2-40B4-BE49-F238E27FC236}">
                <a16:creationId xmlns:a16="http://schemas.microsoft.com/office/drawing/2014/main" id="{A023D3AB-FC8A-4DEF-BD8D-676115CD02A4}"/>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3" name="Title 1">
            <a:extLst>
              <a:ext uri="{FF2B5EF4-FFF2-40B4-BE49-F238E27FC236}">
                <a16:creationId xmlns:a16="http://schemas.microsoft.com/office/drawing/2014/main" id="{E14C6339-17CD-453F-83DD-D010E7CDA454}"/>
              </a:ext>
            </a:extLst>
          </p:cNvPr>
          <p:cNvSpPr txBox="1">
            <a:spLocks/>
          </p:cNvSpPr>
          <p:nvPr/>
        </p:nvSpPr>
        <p:spPr>
          <a:xfrm>
            <a:off x="9529962" y="470775"/>
            <a:ext cx="1713499" cy="855879"/>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dirty="0"/>
              <a:t>Demo</a:t>
            </a:r>
          </a:p>
        </p:txBody>
      </p:sp>
      <p:sp>
        <p:nvSpPr>
          <p:cNvPr id="15" name="Freeform: Shape 14">
            <a:hlinkHover r:id="" action="ppaction://noaction" highlightClick="1"/>
            <a:extLst>
              <a:ext uri="{FF2B5EF4-FFF2-40B4-BE49-F238E27FC236}">
                <a16:creationId xmlns:a16="http://schemas.microsoft.com/office/drawing/2014/main" id="{171A54EE-D9CD-4E47-B746-9F7AF8A0C132}"/>
              </a:ext>
            </a:extLst>
          </p:cNvPr>
          <p:cNvSpPr/>
          <p:nvPr/>
        </p:nvSpPr>
        <p:spPr>
          <a:xfrm>
            <a:off x="278858"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Snapshots</a:t>
            </a:r>
          </a:p>
        </p:txBody>
      </p:sp>
      <p:sp>
        <p:nvSpPr>
          <p:cNvPr id="16" name="Arrow: Right 15">
            <a:extLst>
              <a:ext uri="{FF2B5EF4-FFF2-40B4-BE49-F238E27FC236}">
                <a16:creationId xmlns:a16="http://schemas.microsoft.com/office/drawing/2014/main" id="{36C1C0F7-7761-43AA-8FE1-CA06B9360799}"/>
              </a:ext>
            </a:extLst>
          </p:cNvPr>
          <p:cNvSpPr/>
          <p:nvPr/>
        </p:nvSpPr>
        <p:spPr>
          <a:xfrm rot="5400000">
            <a:off x="916226" y="118125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Freeform: Shape 16">
            <a:hlinkHover r:id="" action="ppaction://noaction" highlightClick="1"/>
            <a:extLst>
              <a:ext uri="{FF2B5EF4-FFF2-40B4-BE49-F238E27FC236}">
                <a16:creationId xmlns:a16="http://schemas.microsoft.com/office/drawing/2014/main" id="{B5F1A2E7-9110-41BB-ABDE-BBFFC5AFCC69}"/>
              </a:ext>
            </a:extLst>
          </p:cNvPr>
          <p:cNvSpPr/>
          <p:nvPr/>
        </p:nvSpPr>
        <p:spPr>
          <a:xfrm>
            <a:off x="278858" y="126874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Chatbot interface</a:t>
            </a:r>
          </a:p>
        </p:txBody>
      </p:sp>
      <p:sp>
        <p:nvSpPr>
          <p:cNvPr id="18" name="Arrow: Right 17">
            <a:extLst>
              <a:ext uri="{FF2B5EF4-FFF2-40B4-BE49-F238E27FC236}">
                <a16:creationId xmlns:a16="http://schemas.microsoft.com/office/drawing/2014/main" id="{1E8D59B8-CAC6-4CD9-AA48-41316A07E74B}"/>
              </a:ext>
            </a:extLst>
          </p:cNvPr>
          <p:cNvSpPr/>
          <p:nvPr/>
        </p:nvSpPr>
        <p:spPr>
          <a:xfrm rot="5400000">
            <a:off x="916226" y="163116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Freeform: Shape 18">
            <a:hlinkHover r:id="" action="ppaction://noaction" highlightClick="1"/>
            <a:extLst>
              <a:ext uri="{FF2B5EF4-FFF2-40B4-BE49-F238E27FC236}">
                <a16:creationId xmlns:a16="http://schemas.microsoft.com/office/drawing/2014/main" id="{C1CDF48D-A9B2-468F-A929-9330EF32C102}"/>
              </a:ext>
            </a:extLst>
          </p:cNvPr>
          <p:cNvSpPr/>
          <p:nvPr/>
        </p:nvSpPr>
        <p:spPr>
          <a:xfrm>
            <a:off x="278858" y="1718647"/>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Console window on Window PowerShell</a:t>
            </a:r>
          </a:p>
        </p:txBody>
      </p:sp>
      <p:sp>
        <p:nvSpPr>
          <p:cNvPr id="20" name="Arrow: Right 19">
            <a:extLst>
              <a:ext uri="{FF2B5EF4-FFF2-40B4-BE49-F238E27FC236}">
                <a16:creationId xmlns:a16="http://schemas.microsoft.com/office/drawing/2014/main" id="{E75847B3-D8E0-4FAA-8CAB-68C7AD764C81}"/>
              </a:ext>
            </a:extLst>
          </p:cNvPr>
          <p:cNvSpPr/>
          <p:nvPr/>
        </p:nvSpPr>
        <p:spPr>
          <a:xfrm rot="5400000">
            <a:off x="916226" y="2081072"/>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reeform: Shape 20">
            <a:hlinkHover r:id="" action="ppaction://noaction" highlightClick="1"/>
            <a:extLst>
              <a:ext uri="{FF2B5EF4-FFF2-40B4-BE49-F238E27FC236}">
                <a16:creationId xmlns:a16="http://schemas.microsoft.com/office/drawing/2014/main" id="{7FFC6469-4F78-4B73-96C5-B94E89754A35}"/>
              </a:ext>
            </a:extLst>
          </p:cNvPr>
          <p:cNvSpPr/>
          <p:nvPr/>
        </p:nvSpPr>
        <p:spPr>
          <a:xfrm>
            <a:off x="278858" y="216855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t>Dialog settings in Watson Assistant Skill</a:t>
            </a:r>
          </a:p>
        </p:txBody>
      </p:sp>
      <p:sp>
        <p:nvSpPr>
          <p:cNvPr id="22" name="Arrow: Right 21">
            <a:extLst>
              <a:ext uri="{FF2B5EF4-FFF2-40B4-BE49-F238E27FC236}">
                <a16:creationId xmlns:a16="http://schemas.microsoft.com/office/drawing/2014/main" id="{49F7CE45-051F-43ED-BF0A-B18FA03C19AD}"/>
              </a:ext>
            </a:extLst>
          </p:cNvPr>
          <p:cNvSpPr/>
          <p:nvPr/>
        </p:nvSpPr>
        <p:spPr>
          <a:xfrm rot="5400000">
            <a:off x="916226" y="253097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Freeform: Shape 22">
            <a:hlinkHover r:id="" action="ppaction://noaction" highlightClick="1"/>
            <a:extLst>
              <a:ext uri="{FF2B5EF4-FFF2-40B4-BE49-F238E27FC236}">
                <a16:creationId xmlns:a16="http://schemas.microsoft.com/office/drawing/2014/main" id="{9D6BA306-377B-4EDF-9D24-E1916B54DD2C}"/>
              </a:ext>
            </a:extLst>
          </p:cNvPr>
          <p:cNvSpPr/>
          <p:nvPr/>
        </p:nvSpPr>
        <p:spPr>
          <a:xfrm>
            <a:off x="278858" y="261846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Client Action code in Node.js</a:t>
            </a:r>
          </a:p>
        </p:txBody>
      </p:sp>
      <p:sp>
        <p:nvSpPr>
          <p:cNvPr id="24" name="Arrow: Right 23">
            <a:extLst>
              <a:ext uri="{FF2B5EF4-FFF2-40B4-BE49-F238E27FC236}">
                <a16:creationId xmlns:a16="http://schemas.microsoft.com/office/drawing/2014/main" id="{4A622DF1-93F0-4ED3-8CFC-587C0F027754}"/>
              </a:ext>
            </a:extLst>
          </p:cNvPr>
          <p:cNvSpPr/>
          <p:nvPr/>
        </p:nvSpPr>
        <p:spPr>
          <a:xfrm rot="5400000">
            <a:off x="916226" y="298088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Freeform: Shape 24">
            <a:hlinkHover r:id="" action="ppaction://noaction" highlightClick="1"/>
            <a:extLst>
              <a:ext uri="{FF2B5EF4-FFF2-40B4-BE49-F238E27FC236}">
                <a16:creationId xmlns:a16="http://schemas.microsoft.com/office/drawing/2014/main" id="{AA50A499-2816-4C5A-945C-AF0B7F1804B9}"/>
              </a:ext>
            </a:extLst>
          </p:cNvPr>
          <p:cNvSpPr/>
          <p:nvPr/>
        </p:nvSpPr>
        <p:spPr>
          <a:xfrm>
            <a:off x="278858" y="3068368"/>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Project repository </a:t>
            </a:r>
          </a:p>
        </p:txBody>
      </p:sp>
      <p:sp>
        <p:nvSpPr>
          <p:cNvPr id="30" name="Freeform: Shape 29">
            <a:hlinkHover r:id="" action="ppaction://noaction" highlightClick="1"/>
            <a:extLst>
              <a:ext uri="{FF2B5EF4-FFF2-40B4-BE49-F238E27FC236}">
                <a16:creationId xmlns:a16="http://schemas.microsoft.com/office/drawing/2014/main" id="{F38A3A13-3A4E-41A3-A559-579644FE4F4D}"/>
              </a:ext>
            </a:extLst>
          </p:cNvPr>
          <p:cNvSpPr/>
          <p:nvPr/>
        </p:nvSpPr>
        <p:spPr>
          <a:xfrm>
            <a:off x="1798543"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a:t>Flow</a:t>
            </a:r>
          </a:p>
        </p:txBody>
      </p:sp>
      <p:pic>
        <p:nvPicPr>
          <p:cNvPr id="32" name="Picture 31" descr="IBM Watson Assistant - Mozilla Firefox">
            <a:extLst>
              <a:ext uri="{FF2B5EF4-FFF2-40B4-BE49-F238E27FC236}">
                <a16:creationId xmlns:a16="http://schemas.microsoft.com/office/drawing/2014/main" id="{57FFD2A0-7B90-4C29-981A-AA23795C0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775" y="1463392"/>
            <a:ext cx="8199361" cy="4298735"/>
          </a:xfrm>
          <a:prstGeom prst="rect">
            <a:avLst/>
          </a:prstGeom>
        </p:spPr>
      </p:pic>
      <p:sp>
        <p:nvSpPr>
          <p:cNvPr id="33" name="Freeform: Shape 32">
            <a:extLst>
              <a:ext uri="{FF2B5EF4-FFF2-40B4-BE49-F238E27FC236}">
                <a16:creationId xmlns:a16="http://schemas.microsoft.com/office/drawing/2014/main" id="{20D81C48-CF96-42D8-A990-881ED2DB8A87}"/>
              </a:ext>
            </a:extLst>
          </p:cNvPr>
          <p:cNvSpPr/>
          <p:nvPr/>
        </p:nvSpPr>
        <p:spPr>
          <a:xfrm>
            <a:off x="3318229"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Action</a:t>
            </a:r>
          </a:p>
        </p:txBody>
      </p:sp>
      <p:pic>
        <p:nvPicPr>
          <p:cNvPr id="34" name="Picture 33">
            <a:hlinkClick r:id="rId4" action="ppaction://hlinksldjump"/>
            <a:extLst>
              <a:ext uri="{FF2B5EF4-FFF2-40B4-BE49-F238E27FC236}">
                <a16:creationId xmlns:a16="http://schemas.microsoft.com/office/drawing/2014/main" id="{FC2045DE-64D8-4C89-8729-79BFD37852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1169" y="6088380"/>
            <a:ext cx="429928" cy="429928"/>
          </a:xfrm>
          <a:prstGeom prst="rect">
            <a:avLst/>
          </a:prstGeom>
        </p:spPr>
      </p:pic>
    </p:spTree>
    <p:extLst>
      <p:ext uri="{BB962C8B-B14F-4D97-AF65-F5344CB8AC3E}">
        <p14:creationId xmlns:p14="http://schemas.microsoft.com/office/powerpoint/2010/main" val="157866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2;p12">
            <a:extLst>
              <a:ext uri="{FF2B5EF4-FFF2-40B4-BE49-F238E27FC236}">
                <a16:creationId xmlns:a16="http://schemas.microsoft.com/office/drawing/2014/main" id="{A023D3AB-FC8A-4DEF-BD8D-676115CD02A4}"/>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3" name="Title 1">
            <a:extLst>
              <a:ext uri="{FF2B5EF4-FFF2-40B4-BE49-F238E27FC236}">
                <a16:creationId xmlns:a16="http://schemas.microsoft.com/office/drawing/2014/main" id="{E14C6339-17CD-453F-83DD-D010E7CDA454}"/>
              </a:ext>
            </a:extLst>
          </p:cNvPr>
          <p:cNvSpPr txBox="1">
            <a:spLocks/>
          </p:cNvSpPr>
          <p:nvPr/>
        </p:nvSpPr>
        <p:spPr>
          <a:xfrm>
            <a:off x="9529962" y="470775"/>
            <a:ext cx="1713499" cy="855879"/>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dirty="0"/>
              <a:t>Demo</a:t>
            </a:r>
          </a:p>
        </p:txBody>
      </p:sp>
      <p:sp>
        <p:nvSpPr>
          <p:cNvPr id="15" name="Freeform: Shape 14">
            <a:hlinkHover r:id="" action="ppaction://noaction" highlightClick="1"/>
            <a:extLst>
              <a:ext uri="{FF2B5EF4-FFF2-40B4-BE49-F238E27FC236}">
                <a16:creationId xmlns:a16="http://schemas.microsoft.com/office/drawing/2014/main" id="{171A54EE-D9CD-4E47-B746-9F7AF8A0C132}"/>
              </a:ext>
            </a:extLst>
          </p:cNvPr>
          <p:cNvSpPr/>
          <p:nvPr/>
        </p:nvSpPr>
        <p:spPr>
          <a:xfrm>
            <a:off x="278858"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Snapshots</a:t>
            </a:r>
          </a:p>
        </p:txBody>
      </p:sp>
      <p:sp>
        <p:nvSpPr>
          <p:cNvPr id="16" name="Arrow: Right 15">
            <a:extLst>
              <a:ext uri="{FF2B5EF4-FFF2-40B4-BE49-F238E27FC236}">
                <a16:creationId xmlns:a16="http://schemas.microsoft.com/office/drawing/2014/main" id="{36C1C0F7-7761-43AA-8FE1-CA06B9360799}"/>
              </a:ext>
            </a:extLst>
          </p:cNvPr>
          <p:cNvSpPr/>
          <p:nvPr/>
        </p:nvSpPr>
        <p:spPr>
          <a:xfrm rot="5400000">
            <a:off x="916226" y="118125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Freeform: Shape 16">
            <a:hlinkHover r:id="" action="ppaction://noaction" highlightClick="1"/>
            <a:extLst>
              <a:ext uri="{FF2B5EF4-FFF2-40B4-BE49-F238E27FC236}">
                <a16:creationId xmlns:a16="http://schemas.microsoft.com/office/drawing/2014/main" id="{B5F1A2E7-9110-41BB-ABDE-BBFFC5AFCC69}"/>
              </a:ext>
            </a:extLst>
          </p:cNvPr>
          <p:cNvSpPr/>
          <p:nvPr/>
        </p:nvSpPr>
        <p:spPr>
          <a:xfrm>
            <a:off x="278858" y="126874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Chatbot interface</a:t>
            </a:r>
          </a:p>
        </p:txBody>
      </p:sp>
      <p:sp>
        <p:nvSpPr>
          <p:cNvPr id="18" name="Arrow: Right 17">
            <a:extLst>
              <a:ext uri="{FF2B5EF4-FFF2-40B4-BE49-F238E27FC236}">
                <a16:creationId xmlns:a16="http://schemas.microsoft.com/office/drawing/2014/main" id="{1E8D59B8-CAC6-4CD9-AA48-41316A07E74B}"/>
              </a:ext>
            </a:extLst>
          </p:cNvPr>
          <p:cNvSpPr/>
          <p:nvPr/>
        </p:nvSpPr>
        <p:spPr>
          <a:xfrm rot="5400000">
            <a:off x="916226" y="163116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Freeform: Shape 18">
            <a:hlinkHover r:id="" action="ppaction://noaction" highlightClick="1"/>
            <a:extLst>
              <a:ext uri="{FF2B5EF4-FFF2-40B4-BE49-F238E27FC236}">
                <a16:creationId xmlns:a16="http://schemas.microsoft.com/office/drawing/2014/main" id="{C1CDF48D-A9B2-468F-A929-9330EF32C102}"/>
              </a:ext>
            </a:extLst>
          </p:cNvPr>
          <p:cNvSpPr/>
          <p:nvPr/>
        </p:nvSpPr>
        <p:spPr>
          <a:xfrm>
            <a:off x="278858" y="1718647"/>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Console window on Window PowerShell</a:t>
            </a:r>
          </a:p>
        </p:txBody>
      </p:sp>
      <p:sp>
        <p:nvSpPr>
          <p:cNvPr id="20" name="Arrow: Right 19">
            <a:extLst>
              <a:ext uri="{FF2B5EF4-FFF2-40B4-BE49-F238E27FC236}">
                <a16:creationId xmlns:a16="http://schemas.microsoft.com/office/drawing/2014/main" id="{E75847B3-D8E0-4FAA-8CAB-68C7AD764C81}"/>
              </a:ext>
            </a:extLst>
          </p:cNvPr>
          <p:cNvSpPr/>
          <p:nvPr/>
        </p:nvSpPr>
        <p:spPr>
          <a:xfrm rot="5400000">
            <a:off x="916226" y="2081072"/>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reeform: Shape 20">
            <a:hlinkHover r:id="" action="ppaction://noaction" highlightClick="1"/>
            <a:extLst>
              <a:ext uri="{FF2B5EF4-FFF2-40B4-BE49-F238E27FC236}">
                <a16:creationId xmlns:a16="http://schemas.microsoft.com/office/drawing/2014/main" id="{7FFC6469-4F78-4B73-96C5-B94E89754A35}"/>
              </a:ext>
            </a:extLst>
          </p:cNvPr>
          <p:cNvSpPr/>
          <p:nvPr/>
        </p:nvSpPr>
        <p:spPr>
          <a:xfrm>
            <a:off x="278858" y="216855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Dialog settings in Watson Assistant Skill</a:t>
            </a:r>
          </a:p>
        </p:txBody>
      </p:sp>
      <p:sp>
        <p:nvSpPr>
          <p:cNvPr id="22" name="Arrow: Right 21">
            <a:extLst>
              <a:ext uri="{FF2B5EF4-FFF2-40B4-BE49-F238E27FC236}">
                <a16:creationId xmlns:a16="http://schemas.microsoft.com/office/drawing/2014/main" id="{49F7CE45-051F-43ED-BF0A-B18FA03C19AD}"/>
              </a:ext>
            </a:extLst>
          </p:cNvPr>
          <p:cNvSpPr/>
          <p:nvPr/>
        </p:nvSpPr>
        <p:spPr>
          <a:xfrm rot="5400000">
            <a:off x="916226" y="253097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Freeform: Shape 22">
            <a:hlinkHover r:id="" action="ppaction://noaction" highlightClick="1"/>
            <a:extLst>
              <a:ext uri="{FF2B5EF4-FFF2-40B4-BE49-F238E27FC236}">
                <a16:creationId xmlns:a16="http://schemas.microsoft.com/office/drawing/2014/main" id="{9D6BA306-377B-4EDF-9D24-E1916B54DD2C}"/>
              </a:ext>
            </a:extLst>
          </p:cNvPr>
          <p:cNvSpPr/>
          <p:nvPr/>
        </p:nvSpPr>
        <p:spPr>
          <a:xfrm>
            <a:off x="278858" y="261846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t>Client Action code in Node.js</a:t>
            </a:r>
          </a:p>
        </p:txBody>
      </p:sp>
      <p:sp>
        <p:nvSpPr>
          <p:cNvPr id="24" name="Arrow: Right 23">
            <a:extLst>
              <a:ext uri="{FF2B5EF4-FFF2-40B4-BE49-F238E27FC236}">
                <a16:creationId xmlns:a16="http://schemas.microsoft.com/office/drawing/2014/main" id="{4A622DF1-93F0-4ED3-8CFC-587C0F027754}"/>
              </a:ext>
            </a:extLst>
          </p:cNvPr>
          <p:cNvSpPr/>
          <p:nvPr/>
        </p:nvSpPr>
        <p:spPr>
          <a:xfrm rot="5400000">
            <a:off x="916226" y="298088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Freeform: Shape 24">
            <a:hlinkHover r:id="" action="ppaction://noaction" highlightClick="1"/>
            <a:extLst>
              <a:ext uri="{FF2B5EF4-FFF2-40B4-BE49-F238E27FC236}">
                <a16:creationId xmlns:a16="http://schemas.microsoft.com/office/drawing/2014/main" id="{AA50A499-2816-4C5A-945C-AF0B7F1804B9}"/>
              </a:ext>
            </a:extLst>
          </p:cNvPr>
          <p:cNvSpPr/>
          <p:nvPr/>
        </p:nvSpPr>
        <p:spPr>
          <a:xfrm>
            <a:off x="278858" y="3068368"/>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Project repository </a:t>
            </a:r>
          </a:p>
        </p:txBody>
      </p:sp>
      <p:sp>
        <p:nvSpPr>
          <p:cNvPr id="30" name="Freeform: Shape 29">
            <a:hlinkHover r:id="" action="ppaction://noaction" highlightClick="1"/>
            <a:extLst>
              <a:ext uri="{FF2B5EF4-FFF2-40B4-BE49-F238E27FC236}">
                <a16:creationId xmlns:a16="http://schemas.microsoft.com/office/drawing/2014/main" id="{DFA16AB1-EFE2-481B-ABCC-21A826FF07A2}"/>
              </a:ext>
            </a:extLst>
          </p:cNvPr>
          <p:cNvSpPr/>
          <p:nvPr/>
        </p:nvSpPr>
        <p:spPr>
          <a:xfrm>
            <a:off x="1798543"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a:t>Flow</a:t>
            </a:r>
          </a:p>
        </p:txBody>
      </p:sp>
      <p:pic>
        <p:nvPicPr>
          <p:cNvPr id="32" name="Picture 31" descr="A screenshot of a cell phone&#10;&#10;Description generated with very high confidence">
            <a:extLst>
              <a:ext uri="{FF2B5EF4-FFF2-40B4-BE49-F238E27FC236}">
                <a16:creationId xmlns:a16="http://schemas.microsoft.com/office/drawing/2014/main" id="{EF610E8D-E1DF-46B8-957A-88579F282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071" y="1326654"/>
            <a:ext cx="6926229" cy="4965660"/>
          </a:xfrm>
          <a:prstGeom prst="rect">
            <a:avLst/>
          </a:prstGeom>
        </p:spPr>
      </p:pic>
      <p:sp>
        <p:nvSpPr>
          <p:cNvPr id="33" name="Freeform: Shape 32">
            <a:extLst>
              <a:ext uri="{FF2B5EF4-FFF2-40B4-BE49-F238E27FC236}">
                <a16:creationId xmlns:a16="http://schemas.microsoft.com/office/drawing/2014/main" id="{B995B52F-5893-4353-8C6B-1CE9FC44848F}"/>
              </a:ext>
            </a:extLst>
          </p:cNvPr>
          <p:cNvSpPr/>
          <p:nvPr/>
        </p:nvSpPr>
        <p:spPr>
          <a:xfrm>
            <a:off x="3318229"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Action</a:t>
            </a:r>
          </a:p>
        </p:txBody>
      </p:sp>
      <p:pic>
        <p:nvPicPr>
          <p:cNvPr id="34" name="Picture 33">
            <a:hlinkClick r:id="rId4" action="ppaction://hlinksldjump"/>
            <a:extLst>
              <a:ext uri="{FF2B5EF4-FFF2-40B4-BE49-F238E27FC236}">
                <a16:creationId xmlns:a16="http://schemas.microsoft.com/office/drawing/2014/main" id="{861DE532-0CA0-4AAE-905B-83BDD17F02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1169" y="6088380"/>
            <a:ext cx="429928" cy="429928"/>
          </a:xfrm>
          <a:prstGeom prst="rect">
            <a:avLst/>
          </a:prstGeom>
        </p:spPr>
      </p:pic>
    </p:spTree>
    <p:extLst>
      <p:ext uri="{BB962C8B-B14F-4D97-AF65-F5344CB8AC3E}">
        <p14:creationId xmlns:p14="http://schemas.microsoft.com/office/powerpoint/2010/main" val="41946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2;p12">
            <a:extLst>
              <a:ext uri="{FF2B5EF4-FFF2-40B4-BE49-F238E27FC236}">
                <a16:creationId xmlns:a16="http://schemas.microsoft.com/office/drawing/2014/main" id="{A023D3AB-FC8A-4DEF-BD8D-676115CD02A4}"/>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3" name="Title 1">
            <a:extLst>
              <a:ext uri="{FF2B5EF4-FFF2-40B4-BE49-F238E27FC236}">
                <a16:creationId xmlns:a16="http://schemas.microsoft.com/office/drawing/2014/main" id="{E14C6339-17CD-453F-83DD-D010E7CDA454}"/>
              </a:ext>
            </a:extLst>
          </p:cNvPr>
          <p:cNvSpPr txBox="1">
            <a:spLocks/>
          </p:cNvSpPr>
          <p:nvPr/>
        </p:nvSpPr>
        <p:spPr>
          <a:xfrm>
            <a:off x="9529962" y="470775"/>
            <a:ext cx="1713499" cy="855879"/>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dirty="0"/>
              <a:t>Demo</a:t>
            </a:r>
          </a:p>
        </p:txBody>
      </p:sp>
      <p:sp>
        <p:nvSpPr>
          <p:cNvPr id="15" name="Freeform: Shape 14">
            <a:hlinkHover r:id="" action="ppaction://noaction" highlightClick="1"/>
            <a:extLst>
              <a:ext uri="{FF2B5EF4-FFF2-40B4-BE49-F238E27FC236}">
                <a16:creationId xmlns:a16="http://schemas.microsoft.com/office/drawing/2014/main" id="{171A54EE-D9CD-4E47-B746-9F7AF8A0C132}"/>
              </a:ext>
            </a:extLst>
          </p:cNvPr>
          <p:cNvSpPr/>
          <p:nvPr/>
        </p:nvSpPr>
        <p:spPr>
          <a:xfrm>
            <a:off x="278858"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Snapshots</a:t>
            </a:r>
          </a:p>
        </p:txBody>
      </p:sp>
      <p:sp>
        <p:nvSpPr>
          <p:cNvPr id="16" name="Arrow: Right 15">
            <a:extLst>
              <a:ext uri="{FF2B5EF4-FFF2-40B4-BE49-F238E27FC236}">
                <a16:creationId xmlns:a16="http://schemas.microsoft.com/office/drawing/2014/main" id="{36C1C0F7-7761-43AA-8FE1-CA06B9360799}"/>
              </a:ext>
            </a:extLst>
          </p:cNvPr>
          <p:cNvSpPr/>
          <p:nvPr/>
        </p:nvSpPr>
        <p:spPr>
          <a:xfrm rot="5400000">
            <a:off x="916226" y="118125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Freeform: Shape 16">
            <a:hlinkHover r:id="" action="ppaction://noaction" highlightClick="1"/>
            <a:extLst>
              <a:ext uri="{FF2B5EF4-FFF2-40B4-BE49-F238E27FC236}">
                <a16:creationId xmlns:a16="http://schemas.microsoft.com/office/drawing/2014/main" id="{B5F1A2E7-9110-41BB-ABDE-BBFFC5AFCC69}"/>
              </a:ext>
            </a:extLst>
          </p:cNvPr>
          <p:cNvSpPr/>
          <p:nvPr/>
        </p:nvSpPr>
        <p:spPr>
          <a:xfrm>
            <a:off x="278858" y="126874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Chatbot interface</a:t>
            </a:r>
          </a:p>
        </p:txBody>
      </p:sp>
      <p:sp>
        <p:nvSpPr>
          <p:cNvPr id="18" name="Arrow: Right 17">
            <a:extLst>
              <a:ext uri="{FF2B5EF4-FFF2-40B4-BE49-F238E27FC236}">
                <a16:creationId xmlns:a16="http://schemas.microsoft.com/office/drawing/2014/main" id="{1E8D59B8-CAC6-4CD9-AA48-41316A07E74B}"/>
              </a:ext>
            </a:extLst>
          </p:cNvPr>
          <p:cNvSpPr/>
          <p:nvPr/>
        </p:nvSpPr>
        <p:spPr>
          <a:xfrm rot="5400000">
            <a:off x="916226" y="163116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Freeform: Shape 18">
            <a:hlinkHover r:id="" action="ppaction://noaction" highlightClick="1"/>
            <a:extLst>
              <a:ext uri="{FF2B5EF4-FFF2-40B4-BE49-F238E27FC236}">
                <a16:creationId xmlns:a16="http://schemas.microsoft.com/office/drawing/2014/main" id="{C1CDF48D-A9B2-468F-A929-9330EF32C102}"/>
              </a:ext>
            </a:extLst>
          </p:cNvPr>
          <p:cNvSpPr/>
          <p:nvPr/>
        </p:nvSpPr>
        <p:spPr>
          <a:xfrm>
            <a:off x="278858" y="1718647"/>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Console window on Window PowerShell</a:t>
            </a:r>
          </a:p>
        </p:txBody>
      </p:sp>
      <p:sp>
        <p:nvSpPr>
          <p:cNvPr id="20" name="Arrow: Right 19">
            <a:extLst>
              <a:ext uri="{FF2B5EF4-FFF2-40B4-BE49-F238E27FC236}">
                <a16:creationId xmlns:a16="http://schemas.microsoft.com/office/drawing/2014/main" id="{E75847B3-D8E0-4FAA-8CAB-68C7AD764C81}"/>
              </a:ext>
            </a:extLst>
          </p:cNvPr>
          <p:cNvSpPr/>
          <p:nvPr/>
        </p:nvSpPr>
        <p:spPr>
          <a:xfrm rot="5400000">
            <a:off x="916226" y="2081072"/>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reeform: Shape 20">
            <a:hlinkHover r:id="" action="ppaction://noaction" highlightClick="1"/>
            <a:extLst>
              <a:ext uri="{FF2B5EF4-FFF2-40B4-BE49-F238E27FC236}">
                <a16:creationId xmlns:a16="http://schemas.microsoft.com/office/drawing/2014/main" id="{7FFC6469-4F78-4B73-96C5-B94E89754A35}"/>
              </a:ext>
            </a:extLst>
          </p:cNvPr>
          <p:cNvSpPr/>
          <p:nvPr/>
        </p:nvSpPr>
        <p:spPr>
          <a:xfrm>
            <a:off x="278858" y="216855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Dialog settings in Watson Assistant Skill</a:t>
            </a:r>
          </a:p>
        </p:txBody>
      </p:sp>
      <p:sp>
        <p:nvSpPr>
          <p:cNvPr id="22" name="Arrow: Right 21">
            <a:extLst>
              <a:ext uri="{FF2B5EF4-FFF2-40B4-BE49-F238E27FC236}">
                <a16:creationId xmlns:a16="http://schemas.microsoft.com/office/drawing/2014/main" id="{49F7CE45-051F-43ED-BF0A-B18FA03C19AD}"/>
              </a:ext>
            </a:extLst>
          </p:cNvPr>
          <p:cNvSpPr/>
          <p:nvPr/>
        </p:nvSpPr>
        <p:spPr>
          <a:xfrm rot="5400000">
            <a:off x="916226" y="253097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Freeform: Shape 22">
            <a:hlinkHover r:id="" action="ppaction://noaction" highlightClick="1"/>
            <a:extLst>
              <a:ext uri="{FF2B5EF4-FFF2-40B4-BE49-F238E27FC236}">
                <a16:creationId xmlns:a16="http://schemas.microsoft.com/office/drawing/2014/main" id="{9D6BA306-377B-4EDF-9D24-E1916B54DD2C}"/>
              </a:ext>
            </a:extLst>
          </p:cNvPr>
          <p:cNvSpPr/>
          <p:nvPr/>
        </p:nvSpPr>
        <p:spPr>
          <a:xfrm>
            <a:off x="278858" y="261846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Client Action code in Node.js</a:t>
            </a:r>
          </a:p>
        </p:txBody>
      </p:sp>
      <p:sp>
        <p:nvSpPr>
          <p:cNvPr id="24" name="Arrow: Right 23">
            <a:extLst>
              <a:ext uri="{FF2B5EF4-FFF2-40B4-BE49-F238E27FC236}">
                <a16:creationId xmlns:a16="http://schemas.microsoft.com/office/drawing/2014/main" id="{4A622DF1-93F0-4ED3-8CFC-587C0F027754}"/>
              </a:ext>
            </a:extLst>
          </p:cNvPr>
          <p:cNvSpPr/>
          <p:nvPr/>
        </p:nvSpPr>
        <p:spPr>
          <a:xfrm rot="5400000">
            <a:off x="916226" y="298088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Freeform: Shape 24">
            <a:hlinkHover r:id="" action="ppaction://noaction" highlightClick="1"/>
            <a:extLst>
              <a:ext uri="{FF2B5EF4-FFF2-40B4-BE49-F238E27FC236}">
                <a16:creationId xmlns:a16="http://schemas.microsoft.com/office/drawing/2014/main" id="{AA50A499-2816-4C5A-945C-AF0B7F1804B9}"/>
              </a:ext>
            </a:extLst>
          </p:cNvPr>
          <p:cNvSpPr/>
          <p:nvPr/>
        </p:nvSpPr>
        <p:spPr>
          <a:xfrm>
            <a:off x="278858" y="3068368"/>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lumMod val="95000"/>
                    <a:lumOff val="5000"/>
                  </a:schemeClr>
                </a:solidFill>
              </a:rPr>
              <a:t>Project repository </a:t>
            </a:r>
          </a:p>
        </p:txBody>
      </p:sp>
      <p:sp>
        <p:nvSpPr>
          <p:cNvPr id="30" name="Freeform: Shape 29">
            <a:hlinkHover r:id="" action="ppaction://noaction" highlightClick="1"/>
            <a:extLst>
              <a:ext uri="{FF2B5EF4-FFF2-40B4-BE49-F238E27FC236}">
                <a16:creationId xmlns:a16="http://schemas.microsoft.com/office/drawing/2014/main" id="{DFA16AB1-EFE2-481B-ABCC-21A826FF07A2}"/>
              </a:ext>
            </a:extLst>
          </p:cNvPr>
          <p:cNvSpPr/>
          <p:nvPr/>
        </p:nvSpPr>
        <p:spPr>
          <a:xfrm>
            <a:off x="1798543"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a:t>Flow</a:t>
            </a:r>
          </a:p>
        </p:txBody>
      </p:sp>
      <p:sp>
        <p:nvSpPr>
          <p:cNvPr id="33" name="Freeform: Shape 32">
            <a:extLst>
              <a:ext uri="{FF2B5EF4-FFF2-40B4-BE49-F238E27FC236}">
                <a16:creationId xmlns:a16="http://schemas.microsoft.com/office/drawing/2014/main" id="{B995B52F-5893-4353-8C6B-1CE9FC44848F}"/>
              </a:ext>
            </a:extLst>
          </p:cNvPr>
          <p:cNvSpPr/>
          <p:nvPr/>
        </p:nvSpPr>
        <p:spPr>
          <a:xfrm>
            <a:off x="3318229"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Action</a:t>
            </a:r>
          </a:p>
        </p:txBody>
      </p:sp>
      <p:sp>
        <p:nvSpPr>
          <p:cNvPr id="4" name="TextBox 3">
            <a:hlinkClick r:id="rId3"/>
            <a:extLst>
              <a:ext uri="{FF2B5EF4-FFF2-40B4-BE49-F238E27FC236}">
                <a16:creationId xmlns:a16="http://schemas.microsoft.com/office/drawing/2014/main" id="{3FF12BC7-D73F-4074-8CD2-A5A09D92C1B4}"/>
              </a:ext>
            </a:extLst>
          </p:cNvPr>
          <p:cNvSpPr txBox="1"/>
          <p:nvPr/>
        </p:nvSpPr>
        <p:spPr>
          <a:xfrm>
            <a:off x="1824890" y="1504821"/>
            <a:ext cx="557436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solidFill>
                  <a:schemeClr val="bg2">
                    <a:lumMod val="25000"/>
                  </a:schemeClr>
                </a:solidFill>
              </a:rPr>
              <a:t>https://github.ibm.com/dfsms-devicesupport/watson-zos</a:t>
            </a:r>
          </a:p>
        </p:txBody>
      </p:sp>
      <p:pic>
        <p:nvPicPr>
          <p:cNvPr id="6" name="Picture 5">
            <a:extLst>
              <a:ext uri="{FF2B5EF4-FFF2-40B4-BE49-F238E27FC236}">
                <a16:creationId xmlns:a16="http://schemas.microsoft.com/office/drawing/2014/main" id="{6F1C38F3-FDA1-4413-91F8-F6BBFDF67093}"/>
              </a:ext>
            </a:extLst>
          </p:cNvPr>
          <p:cNvPicPr>
            <a:picLocks noChangeAspect="1"/>
          </p:cNvPicPr>
          <p:nvPr/>
        </p:nvPicPr>
        <p:blipFill>
          <a:blip r:embed="rId4"/>
          <a:stretch>
            <a:fillRect/>
          </a:stretch>
        </p:blipFill>
        <p:spPr>
          <a:xfrm>
            <a:off x="1747337" y="2110232"/>
            <a:ext cx="3371850" cy="3505200"/>
          </a:xfrm>
          <a:prstGeom prst="rect">
            <a:avLst/>
          </a:prstGeom>
        </p:spPr>
      </p:pic>
      <p:pic>
        <p:nvPicPr>
          <p:cNvPr id="26" name="Picture 25">
            <a:hlinkClick r:id="rId5" action="ppaction://hlinksldjump"/>
            <a:extLst>
              <a:ext uri="{FF2B5EF4-FFF2-40B4-BE49-F238E27FC236}">
                <a16:creationId xmlns:a16="http://schemas.microsoft.com/office/drawing/2014/main" id="{5C534221-3266-49D0-8A49-E1C8A8779B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21169" y="6088380"/>
            <a:ext cx="429928" cy="429928"/>
          </a:xfrm>
          <a:prstGeom prst="rect">
            <a:avLst/>
          </a:prstGeom>
        </p:spPr>
      </p:pic>
    </p:spTree>
    <p:extLst>
      <p:ext uri="{BB962C8B-B14F-4D97-AF65-F5344CB8AC3E}">
        <p14:creationId xmlns:p14="http://schemas.microsoft.com/office/powerpoint/2010/main" val="1803825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2;p12">
            <a:extLst>
              <a:ext uri="{FF2B5EF4-FFF2-40B4-BE49-F238E27FC236}">
                <a16:creationId xmlns:a16="http://schemas.microsoft.com/office/drawing/2014/main" id="{A023D3AB-FC8A-4DEF-BD8D-676115CD02A4}"/>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3" name="Title 1">
            <a:extLst>
              <a:ext uri="{FF2B5EF4-FFF2-40B4-BE49-F238E27FC236}">
                <a16:creationId xmlns:a16="http://schemas.microsoft.com/office/drawing/2014/main" id="{E14C6339-17CD-453F-83DD-D010E7CDA454}"/>
              </a:ext>
            </a:extLst>
          </p:cNvPr>
          <p:cNvSpPr txBox="1">
            <a:spLocks/>
          </p:cNvSpPr>
          <p:nvPr/>
        </p:nvSpPr>
        <p:spPr>
          <a:xfrm>
            <a:off x="9529962" y="470775"/>
            <a:ext cx="1713499" cy="855879"/>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dirty="0"/>
              <a:t>Demo</a:t>
            </a:r>
          </a:p>
        </p:txBody>
      </p:sp>
      <p:sp>
        <p:nvSpPr>
          <p:cNvPr id="15" name="Freeform: Shape 14">
            <a:hlinkHover r:id="" action="ppaction://noaction" highlightClick="1"/>
            <a:extLst>
              <a:ext uri="{FF2B5EF4-FFF2-40B4-BE49-F238E27FC236}">
                <a16:creationId xmlns:a16="http://schemas.microsoft.com/office/drawing/2014/main" id="{171A54EE-D9CD-4E47-B746-9F7AF8A0C132}"/>
              </a:ext>
            </a:extLst>
          </p:cNvPr>
          <p:cNvSpPr/>
          <p:nvPr/>
        </p:nvSpPr>
        <p:spPr>
          <a:xfrm>
            <a:off x="278858"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Snapshots</a:t>
            </a:r>
          </a:p>
        </p:txBody>
      </p:sp>
      <p:sp>
        <p:nvSpPr>
          <p:cNvPr id="16" name="Arrow: Right 15">
            <a:extLst>
              <a:ext uri="{FF2B5EF4-FFF2-40B4-BE49-F238E27FC236}">
                <a16:creationId xmlns:a16="http://schemas.microsoft.com/office/drawing/2014/main" id="{36C1C0F7-7761-43AA-8FE1-CA06B9360799}"/>
              </a:ext>
            </a:extLst>
          </p:cNvPr>
          <p:cNvSpPr/>
          <p:nvPr/>
        </p:nvSpPr>
        <p:spPr>
          <a:xfrm rot="5400000">
            <a:off x="916226" y="118125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Freeform: Shape 16">
            <a:hlinkHover r:id="" action="ppaction://noaction" highlightClick="1"/>
            <a:extLst>
              <a:ext uri="{FF2B5EF4-FFF2-40B4-BE49-F238E27FC236}">
                <a16:creationId xmlns:a16="http://schemas.microsoft.com/office/drawing/2014/main" id="{B5F1A2E7-9110-41BB-ABDE-BBFFC5AFCC69}"/>
              </a:ext>
            </a:extLst>
          </p:cNvPr>
          <p:cNvSpPr/>
          <p:nvPr/>
        </p:nvSpPr>
        <p:spPr>
          <a:xfrm>
            <a:off x="278858" y="126874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Chatbot interface</a:t>
            </a:r>
          </a:p>
        </p:txBody>
      </p:sp>
      <p:sp>
        <p:nvSpPr>
          <p:cNvPr id="18" name="Arrow: Right 17">
            <a:extLst>
              <a:ext uri="{FF2B5EF4-FFF2-40B4-BE49-F238E27FC236}">
                <a16:creationId xmlns:a16="http://schemas.microsoft.com/office/drawing/2014/main" id="{1E8D59B8-CAC6-4CD9-AA48-41316A07E74B}"/>
              </a:ext>
            </a:extLst>
          </p:cNvPr>
          <p:cNvSpPr/>
          <p:nvPr/>
        </p:nvSpPr>
        <p:spPr>
          <a:xfrm rot="5400000">
            <a:off x="916226" y="163116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Freeform: Shape 18">
            <a:hlinkHover r:id="" action="ppaction://noaction" highlightClick="1"/>
            <a:extLst>
              <a:ext uri="{FF2B5EF4-FFF2-40B4-BE49-F238E27FC236}">
                <a16:creationId xmlns:a16="http://schemas.microsoft.com/office/drawing/2014/main" id="{C1CDF48D-A9B2-468F-A929-9330EF32C102}"/>
              </a:ext>
            </a:extLst>
          </p:cNvPr>
          <p:cNvSpPr/>
          <p:nvPr/>
        </p:nvSpPr>
        <p:spPr>
          <a:xfrm>
            <a:off x="278858" y="1718647"/>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Console window on Window PowerShell</a:t>
            </a:r>
          </a:p>
        </p:txBody>
      </p:sp>
      <p:sp>
        <p:nvSpPr>
          <p:cNvPr id="20" name="Arrow: Right 19">
            <a:extLst>
              <a:ext uri="{FF2B5EF4-FFF2-40B4-BE49-F238E27FC236}">
                <a16:creationId xmlns:a16="http://schemas.microsoft.com/office/drawing/2014/main" id="{E75847B3-D8E0-4FAA-8CAB-68C7AD764C81}"/>
              </a:ext>
            </a:extLst>
          </p:cNvPr>
          <p:cNvSpPr/>
          <p:nvPr/>
        </p:nvSpPr>
        <p:spPr>
          <a:xfrm rot="5400000">
            <a:off x="916226" y="2081072"/>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reeform: Shape 20">
            <a:hlinkHover r:id="" action="ppaction://noaction" highlightClick="1"/>
            <a:extLst>
              <a:ext uri="{FF2B5EF4-FFF2-40B4-BE49-F238E27FC236}">
                <a16:creationId xmlns:a16="http://schemas.microsoft.com/office/drawing/2014/main" id="{7FFC6469-4F78-4B73-96C5-B94E89754A35}"/>
              </a:ext>
            </a:extLst>
          </p:cNvPr>
          <p:cNvSpPr/>
          <p:nvPr/>
        </p:nvSpPr>
        <p:spPr>
          <a:xfrm>
            <a:off x="278858" y="216855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Dialog settings in Watson Assistant Skill</a:t>
            </a:r>
          </a:p>
        </p:txBody>
      </p:sp>
      <p:sp>
        <p:nvSpPr>
          <p:cNvPr id="22" name="Arrow: Right 21">
            <a:extLst>
              <a:ext uri="{FF2B5EF4-FFF2-40B4-BE49-F238E27FC236}">
                <a16:creationId xmlns:a16="http://schemas.microsoft.com/office/drawing/2014/main" id="{49F7CE45-051F-43ED-BF0A-B18FA03C19AD}"/>
              </a:ext>
            </a:extLst>
          </p:cNvPr>
          <p:cNvSpPr/>
          <p:nvPr/>
        </p:nvSpPr>
        <p:spPr>
          <a:xfrm rot="5400000">
            <a:off x="916226" y="253097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Freeform: Shape 22">
            <a:hlinkHover r:id="" action="ppaction://noaction" highlightClick="1"/>
            <a:extLst>
              <a:ext uri="{FF2B5EF4-FFF2-40B4-BE49-F238E27FC236}">
                <a16:creationId xmlns:a16="http://schemas.microsoft.com/office/drawing/2014/main" id="{9D6BA306-377B-4EDF-9D24-E1916B54DD2C}"/>
              </a:ext>
            </a:extLst>
          </p:cNvPr>
          <p:cNvSpPr/>
          <p:nvPr/>
        </p:nvSpPr>
        <p:spPr>
          <a:xfrm>
            <a:off x="278858" y="261846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Client Action code in Node.js</a:t>
            </a:r>
          </a:p>
        </p:txBody>
      </p:sp>
      <p:sp>
        <p:nvSpPr>
          <p:cNvPr id="24" name="Arrow: Right 23">
            <a:extLst>
              <a:ext uri="{FF2B5EF4-FFF2-40B4-BE49-F238E27FC236}">
                <a16:creationId xmlns:a16="http://schemas.microsoft.com/office/drawing/2014/main" id="{4A622DF1-93F0-4ED3-8CFC-587C0F027754}"/>
              </a:ext>
            </a:extLst>
          </p:cNvPr>
          <p:cNvSpPr/>
          <p:nvPr/>
        </p:nvSpPr>
        <p:spPr>
          <a:xfrm rot="5400000">
            <a:off x="916226" y="298088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Freeform: Shape 24">
            <a:hlinkHover r:id="" action="ppaction://noaction" highlightClick="1"/>
            <a:extLst>
              <a:ext uri="{FF2B5EF4-FFF2-40B4-BE49-F238E27FC236}">
                <a16:creationId xmlns:a16="http://schemas.microsoft.com/office/drawing/2014/main" id="{AA50A499-2816-4C5A-945C-AF0B7F1804B9}"/>
              </a:ext>
            </a:extLst>
          </p:cNvPr>
          <p:cNvSpPr/>
          <p:nvPr/>
        </p:nvSpPr>
        <p:spPr>
          <a:xfrm>
            <a:off x="278858" y="3068368"/>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Project repository </a:t>
            </a:r>
          </a:p>
        </p:txBody>
      </p:sp>
      <p:pic>
        <p:nvPicPr>
          <p:cNvPr id="4" name="Picture 3">
            <a:extLst>
              <a:ext uri="{FF2B5EF4-FFF2-40B4-BE49-F238E27FC236}">
                <a16:creationId xmlns:a16="http://schemas.microsoft.com/office/drawing/2014/main" id="{3EF05501-BB60-4147-AFB3-C9BF2123C7A7}"/>
              </a:ext>
            </a:extLst>
          </p:cNvPr>
          <p:cNvPicPr>
            <a:picLocks noChangeAspect="1"/>
          </p:cNvPicPr>
          <p:nvPr/>
        </p:nvPicPr>
        <p:blipFill>
          <a:blip r:embed="rId3"/>
          <a:stretch>
            <a:fillRect/>
          </a:stretch>
        </p:blipFill>
        <p:spPr>
          <a:xfrm>
            <a:off x="2316974" y="1631166"/>
            <a:ext cx="7212988" cy="3288110"/>
          </a:xfrm>
          <a:prstGeom prst="rect">
            <a:avLst/>
          </a:prstGeom>
        </p:spPr>
      </p:pic>
      <p:sp>
        <p:nvSpPr>
          <p:cNvPr id="31" name="Freeform: Shape 30">
            <a:hlinkHover r:id="" action="ppaction://noaction" highlightClick="1"/>
            <a:extLst>
              <a:ext uri="{FF2B5EF4-FFF2-40B4-BE49-F238E27FC236}">
                <a16:creationId xmlns:a16="http://schemas.microsoft.com/office/drawing/2014/main" id="{3574E16F-00D7-416E-9769-11439A3E33BF}"/>
              </a:ext>
            </a:extLst>
          </p:cNvPr>
          <p:cNvSpPr/>
          <p:nvPr/>
        </p:nvSpPr>
        <p:spPr>
          <a:xfrm>
            <a:off x="1798543"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a:t>Flow</a:t>
            </a:r>
          </a:p>
        </p:txBody>
      </p:sp>
      <p:sp>
        <p:nvSpPr>
          <p:cNvPr id="32" name="Freeform: Shape 31">
            <a:extLst>
              <a:ext uri="{FF2B5EF4-FFF2-40B4-BE49-F238E27FC236}">
                <a16:creationId xmlns:a16="http://schemas.microsoft.com/office/drawing/2014/main" id="{520D27A8-455B-4A40-9B2A-92AD7A670E04}"/>
              </a:ext>
            </a:extLst>
          </p:cNvPr>
          <p:cNvSpPr/>
          <p:nvPr/>
        </p:nvSpPr>
        <p:spPr>
          <a:xfrm>
            <a:off x="3318229"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Action</a:t>
            </a:r>
          </a:p>
        </p:txBody>
      </p:sp>
      <p:pic>
        <p:nvPicPr>
          <p:cNvPr id="33" name="Picture 32">
            <a:hlinkClick r:id="rId4" action="ppaction://hlinksldjump"/>
            <a:extLst>
              <a:ext uri="{FF2B5EF4-FFF2-40B4-BE49-F238E27FC236}">
                <a16:creationId xmlns:a16="http://schemas.microsoft.com/office/drawing/2014/main" id="{B2351A74-451F-479D-B320-E84A36E5E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1169" y="6088380"/>
            <a:ext cx="429928" cy="429928"/>
          </a:xfrm>
          <a:prstGeom prst="rect">
            <a:avLst/>
          </a:prstGeom>
        </p:spPr>
      </p:pic>
    </p:spTree>
    <p:extLst>
      <p:ext uri="{BB962C8B-B14F-4D97-AF65-F5344CB8AC3E}">
        <p14:creationId xmlns:p14="http://schemas.microsoft.com/office/powerpoint/2010/main" val="320763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2;p12">
            <a:extLst>
              <a:ext uri="{FF2B5EF4-FFF2-40B4-BE49-F238E27FC236}">
                <a16:creationId xmlns:a16="http://schemas.microsoft.com/office/drawing/2014/main" id="{A023D3AB-FC8A-4DEF-BD8D-676115CD02A4}"/>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3" name="Title 1">
            <a:extLst>
              <a:ext uri="{FF2B5EF4-FFF2-40B4-BE49-F238E27FC236}">
                <a16:creationId xmlns:a16="http://schemas.microsoft.com/office/drawing/2014/main" id="{E14C6339-17CD-453F-83DD-D010E7CDA454}"/>
              </a:ext>
            </a:extLst>
          </p:cNvPr>
          <p:cNvSpPr txBox="1">
            <a:spLocks/>
          </p:cNvSpPr>
          <p:nvPr/>
        </p:nvSpPr>
        <p:spPr>
          <a:xfrm>
            <a:off x="9529962" y="470775"/>
            <a:ext cx="1713499" cy="855879"/>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dirty="0"/>
              <a:t>Demo</a:t>
            </a:r>
          </a:p>
        </p:txBody>
      </p:sp>
      <p:sp>
        <p:nvSpPr>
          <p:cNvPr id="26" name="Freeform: Shape 25">
            <a:hlinkHover r:id="" action="ppaction://noaction" highlightClick="1"/>
            <a:extLst>
              <a:ext uri="{FF2B5EF4-FFF2-40B4-BE49-F238E27FC236}">
                <a16:creationId xmlns:a16="http://schemas.microsoft.com/office/drawing/2014/main" id="{3AC9FED4-11E7-4157-9752-A0598238198B}"/>
              </a:ext>
            </a:extLst>
          </p:cNvPr>
          <p:cNvSpPr/>
          <p:nvPr/>
        </p:nvSpPr>
        <p:spPr>
          <a:xfrm>
            <a:off x="1798543"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a:t>Flow</a:t>
            </a:r>
          </a:p>
        </p:txBody>
      </p:sp>
      <p:sp>
        <p:nvSpPr>
          <p:cNvPr id="28" name="Freeform: Shape 27">
            <a:hlinkHover r:id="" action="ppaction://noaction" highlightClick="1"/>
            <a:extLst>
              <a:ext uri="{FF2B5EF4-FFF2-40B4-BE49-F238E27FC236}">
                <a16:creationId xmlns:a16="http://schemas.microsoft.com/office/drawing/2014/main" id="{CE0691FE-C5FA-4277-8EAF-8124ECB07569}"/>
              </a:ext>
            </a:extLst>
          </p:cNvPr>
          <p:cNvSpPr/>
          <p:nvPr/>
        </p:nvSpPr>
        <p:spPr>
          <a:xfrm>
            <a:off x="278858"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Snapshots</a:t>
            </a:r>
          </a:p>
        </p:txBody>
      </p:sp>
      <p:sp>
        <p:nvSpPr>
          <p:cNvPr id="29" name="Arrow: Right 28">
            <a:extLst>
              <a:ext uri="{FF2B5EF4-FFF2-40B4-BE49-F238E27FC236}">
                <a16:creationId xmlns:a16="http://schemas.microsoft.com/office/drawing/2014/main" id="{BF331636-05D6-4707-A1C5-113B2B81F55F}"/>
              </a:ext>
            </a:extLst>
          </p:cNvPr>
          <p:cNvSpPr/>
          <p:nvPr/>
        </p:nvSpPr>
        <p:spPr>
          <a:xfrm rot="5400000">
            <a:off x="916226" y="118125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Freeform: Shape 29">
            <a:hlinkHover r:id="" action="ppaction://noaction" highlightClick="1"/>
            <a:extLst>
              <a:ext uri="{FF2B5EF4-FFF2-40B4-BE49-F238E27FC236}">
                <a16:creationId xmlns:a16="http://schemas.microsoft.com/office/drawing/2014/main" id="{C426E7E3-1BE4-42E5-87D9-0B47DACCE3F2}"/>
              </a:ext>
            </a:extLst>
          </p:cNvPr>
          <p:cNvSpPr/>
          <p:nvPr/>
        </p:nvSpPr>
        <p:spPr>
          <a:xfrm>
            <a:off x="278858" y="126874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Chatbot interface</a:t>
            </a:r>
          </a:p>
        </p:txBody>
      </p:sp>
      <p:sp>
        <p:nvSpPr>
          <p:cNvPr id="31" name="Arrow: Right 30">
            <a:extLst>
              <a:ext uri="{FF2B5EF4-FFF2-40B4-BE49-F238E27FC236}">
                <a16:creationId xmlns:a16="http://schemas.microsoft.com/office/drawing/2014/main" id="{954712A1-1123-4B76-A958-34DAEDE99F8A}"/>
              </a:ext>
            </a:extLst>
          </p:cNvPr>
          <p:cNvSpPr/>
          <p:nvPr/>
        </p:nvSpPr>
        <p:spPr>
          <a:xfrm rot="5400000">
            <a:off x="916226" y="163116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Freeform: Shape 31">
            <a:hlinkHover r:id="" action="ppaction://noaction" highlightClick="1"/>
            <a:extLst>
              <a:ext uri="{FF2B5EF4-FFF2-40B4-BE49-F238E27FC236}">
                <a16:creationId xmlns:a16="http://schemas.microsoft.com/office/drawing/2014/main" id="{EC70419D-7D39-4695-A6ED-E96936ACE870}"/>
              </a:ext>
            </a:extLst>
          </p:cNvPr>
          <p:cNvSpPr/>
          <p:nvPr/>
        </p:nvSpPr>
        <p:spPr>
          <a:xfrm>
            <a:off x="278858" y="1718647"/>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Console window on Window PowerShell</a:t>
            </a:r>
          </a:p>
        </p:txBody>
      </p:sp>
      <p:sp>
        <p:nvSpPr>
          <p:cNvPr id="33" name="Arrow: Right 32">
            <a:extLst>
              <a:ext uri="{FF2B5EF4-FFF2-40B4-BE49-F238E27FC236}">
                <a16:creationId xmlns:a16="http://schemas.microsoft.com/office/drawing/2014/main" id="{D550D595-FD58-4ED4-86D5-5FCFDEFA2435}"/>
              </a:ext>
            </a:extLst>
          </p:cNvPr>
          <p:cNvSpPr/>
          <p:nvPr/>
        </p:nvSpPr>
        <p:spPr>
          <a:xfrm rot="5400000">
            <a:off x="916226" y="2081072"/>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Freeform: Shape 33">
            <a:hlinkHover r:id="" action="ppaction://noaction" highlightClick="1"/>
            <a:extLst>
              <a:ext uri="{FF2B5EF4-FFF2-40B4-BE49-F238E27FC236}">
                <a16:creationId xmlns:a16="http://schemas.microsoft.com/office/drawing/2014/main" id="{6F05CE00-06E4-451F-9E8B-D8426EF040C8}"/>
              </a:ext>
            </a:extLst>
          </p:cNvPr>
          <p:cNvSpPr/>
          <p:nvPr/>
        </p:nvSpPr>
        <p:spPr>
          <a:xfrm>
            <a:off x="278858" y="216855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Dialog settings in Watson Assistant Skill</a:t>
            </a:r>
          </a:p>
        </p:txBody>
      </p:sp>
      <p:sp>
        <p:nvSpPr>
          <p:cNvPr id="35" name="Arrow: Right 34">
            <a:extLst>
              <a:ext uri="{FF2B5EF4-FFF2-40B4-BE49-F238E27FC236}">
                <a16:creationId xmlns:a16="http://schemas.microsoft.com/office/drawing/2014/main" id="{B72AF530-9BA0-489C-811E-3FD3BADD3437}"/>
              </a:ext>
            </a:extLst>
          </p:cNvPr>
          <p:cNvSpPr/>
          <p:nvPr/>
        </p:nvSpPr>
        <p:spPr>
          <a:xfrm rot="5400000">
            <a:off x="916226" y="2530979"/>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Freeform: Shape 35">
            <a:hlinkHover r:id="" action="ppaction://noaction" highlightClick="1"/>
            <a:extLst>
              <a:ext uri="{FF2B5EF4-FFF2-40B4-BE49-F238E27FC236}">
                <a16:creationId xmlns:a16="http://schemas.microsoft.com/office/drawing/2014/main" id="{62CA9AF6-B027-43E8-94EF-A2BE4292103F}"/>
              </a:ext>
            </a:extLst>
          </p:cNvPr>
          <p:cNvSpPr/>
          <p:nvPr/>
        </p:nvSpPr>
        <p:spPr>
          <a:xfrm>
            <a:off x="278858" y="2618461"/>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Client Action code in Node.js</a:t>
            </a:r>
          </a:p>
        </p:txBody>
      </p:sp>
      <p:sp>
        <p:nvSpPr>
          <p:cNvPr id="37" name="Arrow: Right 36">
            <a:extLst>
              <a:ext uri="{FF2B5EF4-FFF2-40B4-BE49-F238E27FC236}">
                <a16:creationId xmlns:a16="http://schemas.microsoft.com/office/drawing/2014/main" id="{CA6CE6CF-C4D2-4B9E-AC51-833CE53BDC81}"/>
              </a:ext>
            </a:extLst>
          </p:cNvPr>
          <p:cNvSpPr/>
          <p:nvPr/>
        </p:nvSpPr>
        <p:spPr>
          <a:xfrm rot="5400000">
            <a:off x="916226" y="2980886"/>
            <a:ext cx="58321" cy="58321"/>
          </a:xfrm>
          <a:prstGeom prst="rightArrow">
            <a:avLst>
              <a:gd name="adj1" fmla="val 667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Freeform: Shape 37">
            <a:hlinkHover r:id="" action="ppaction://noaction" highlightClick="1"/>
            <a:extLst>
              <a:ext uri="{FF2B5EF4-FFF2-40B4-BE49-F238E27FC236}">
                <a16:creationId xmlns:a16="http://schemas.microsoft.com/office/drawing/2014/main" id="{25C09120-6018-4E29-B8C9-97FE262ABDB2}"/>
              </a:ext>
            </a:extLst>
          </p:cNvPr>
          <p:cNvSpPr/>
          <p:nvPr/>
        </p:nvSpPr>
        <p:spPr>
          <a:xfrm>
            <a:off x="278858" y="3068368"/>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31" tIns="23731" rIns="23731" bIns="23731"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3">
                    <a:lumMod val="60000"/>
                    <a:lumOff val="40000"/>
                  </a:schemeClr>
                </a:solidFill>
              </a:rPr>
              <a:t>Project repository </a:t>
            </a:r>
          </a:p>
        </p:txBody>
      </p:sp>
      <p:sp>
        <p:nvSpPr>
          <p:cNvPr id="39" name="Freeform: Shape 38">
            <a:extLst>
              <a:ext uri="{FF2B5EF4-FFF2-40B4-BE49-F238E27FC236}">
                <a16:creationId xmlns:a16="http://schemas.microsoft.com/office/drawing/2014/main" id="{6F406856-5417-437B-9C48-75B121909BC5}"/>
              </a:ext>
            </a:extLst>
          </p:cNvPr>
          <p:cNvSpPr/>
          <p:nvPr/>
        </p:nvSpPr>
        <p:spPr>
          <a:xfrm>
            <a:off x="3318229" y="818834"/>
            <a:ext cx="1333057" cy="333264"/>
          </a:xfrm>
          <a:custGeom>
            <a:avLst/>
            <a:gdLst>
              <a:gd name="connsiteX0" fmla="*/ 0 w 1333057"/>
              <a:gd name="connsiteY0" fmla="*/ 33326 h 333264"/>
              <a:gd name="connsiteX1" fmla="*/ 33326 w 1333057"/>
              <a:gd name="connsiteY1" fmla="*/ 0 h 333264"/>
              <a:gd name="connsiteX2" fmla="*/ 1299731 w 1333057"/>
              <a:gd name="connsiteY2" fmla="*/ 0 h 333264"/>
              <a:gd name="connsiteX3" fmla="*/ 1333057 w 1333057"/>
              <a:gd name="connsiteY3" fmla="*/ 33326 h 333264"/>
              <a:gd name="connsiteX4" fmla="*/ 1333057 w 1333057"/>
              <a:gd name="connsiteY4" fmla="*/ 299938 h 333264"/>
              <a:gd name="connsiteX5" fmla="*/ 1299731 w 1333057"/>
              <a:gd name="connsiteY5" fmla="*/ 333264 h 333264"/>
              <a:gd name="connsiteX6" fmla="*/ 33326 w 1333057"/>
              <a:gd name="connsiteY6" fmla="*/ 333264 h 333264"/>
              <a:gd name="connsiteX7" fmla="*/ 0 w 1333057"/>
              <a:gd name="connsiteY7" fmla="*/ 299938 h 333264"/>
              <a:gd name="connsiteX8" fmla="*/ 0 w 1333057"/>
              <a:gd name="connsiteY8" fmla="*/ 33326 h 33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057" h="333264">
                <a:moveTo>
                  <a:pt x="0" y="33326"/>
                </a:moveTo>
                <a:cubicBezTo>
                  <a:pt x="0" y="14921"/>
                  <a:pt x="14921" y="0"/>
                  <a:pt x="33326" y="0"/>
                </a:cubicBezTo>
                <a:lnTo>
                  <a:pt x="1299731" y="0"/>
                </a:lnTo>
                <a:cubicBezTo>
                  <a:pt x="1318136" y="0"/>
                  <a:pt x="1333057" y="14921"/>
                  <a:pt x="1333057" y="33326"/>
                </a:cubicBezTo>
                <a:lnTo>
                  <a:pt x="1333057" y="299938"/>
                </a:lnTo>
                <a:cubicBezTo>
                  <a:pt x="1333057" y="318343"/>
                  <a:pt x="1318136" y="333264"/>
                  <a:pt x="1299731" y="333264"/>
                </a:cubicBezTo>
                <a:lnTo>
                  <a:pt x="33326" y="333264"/>
                </a:lnTo>
                <a:cubicBezTo>
                  <a:pt x="14921" y="333264"/>
                  <a:pt x="0" y="318343"/>
                  <a:pt x="0" y="299938"/>
                </a:cubicBezTo>
                <a:lnTo>
                  <a:pt x="0" y="333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91" tIns="33891" rIns="33891" bIns="33891" numCol="1" spcCol="1270" anchor="ctr" anchorCtr="0">
            <a:noAutofit/>
          </a:bodyPr>
          <a:lstStyle/>
          <a:p>
            <a:pPr marL="0" lvl="0" indent="0" algn="ctr" defTabSz="844550">
              <a:lnSpc>
                <a:spcPct val="90000"/>
              </a:lnSpc>
              <a:spcBef>
                <a:spcPct val="0"/>
              </a:spcBef>
              <a:spcAft>
                <a:spcPct val="35000"/>
              </a:spcAft>
              <a:buNone/>
            </a:pPr>
            <a:r>
              <a:rPr lang="en-US" sz="1900" kern="1200" dirty="0"/>
              <a:t>Action</a:t>
            </a:r>
          </a:p>
        </p:txBody>
      </p:sp>
      <p:sp>
        <p:nvSpPr>
          <p:cNvPr id="7" name="Rectangle 6">
            <a:extLst>
              <a:ext uri="{FF2B5EF4-FFF2-40B4-BE49-F238E27FC236}">
                <a16:creationId xmlns:a16="http://schemas.microsoft.com/office/drawing/2014/main" id="{2FA7EA7E-F979-4F98-B29D-977A71DB580B}"/>
              </a:ext>
            </a:extLst>
          </p:cNvPr>
          <p:cNvSpPr/>
          <p:nvPr/>
        </p:nvSpPr>
        <p:spPr>
          <a:xfrm>
            <a:off x="2031188" y="2046429"/>
            <a:ext cx="7026452" cy="235295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a:solidFill>
                  <a:schemeClr val="accent6">
                    <a:lumMod val="50000"/>
                  </a:schemeClr>
                </a:solidFill>
              </a:rPr>
              <a:t>Open Window PowerShell or Command Prompt</a:t>
            </a:r>
          </a:p>
          <a:p>
            <a:pPr marL="285750" indent="-285750">
              <a:lnSpc>
                <a:spcPct val="150000"/>
              </a:lnSpc>
              <a:buFont typeface="Wingdings" panose="05000000000000000000" pitchFamily="2" charset="2"/>
              <a:buChar char="Ø"/>
            </a:pPr>
            <a:r>
              <a:rPr lang="en-US" sz="2000" dirty="0">
                <a:solidFill>
                  <a:schemeClr val="accent6">
                    <a:lumMod val="50000"/>
                  </a:schemeClr>
                </a:solidFill>
              </a:rPr>
              <a:t>Change directory to directory path of assistant-simple-master </a:t>
            </a:r>
          </a:p>
          <a:p>
            <a:pPr marL="285750" indent="-285750">
              <a:lnSpc>
                <a:spcPct val="150000"/>
              </a:lnSpc>
              <a:buFont typeface="Wingdings" panose="05000000000000000000" pitchFamily="2" charset="2"/>
              <a:buChar char="Ø"/>
            </a:pPr>
            <a:r>
              <a:rPr lang="en-US" sz="2000" dirty="0">
                <a:solidFill>
                  <a:schemeClr val="accent6">
                    <a:lumMod val="50000"/>
                  </a:schemeClr>
                </a:solidFill>
              </a:rPr>
              <a:t>Command: </a:t>
            </a:r>
            <a:r>
              <a:rPr lang="en-US" sz="2000" dirty="0" err="1">
                <a:solidFill>
                  <a:srgbClr val="C00000"/>
                </a:solidFill>
              </a:rPr>
              <a:t>npm</a:t>
            </a:r>
            <a:r>
              <a:rPr lang="en-US" sz="2000" dirty="0">
                <a:solidFill>
                  <a:srgbClr val="C00000"/>
                </a:solidFill>
              </a:rPr>
              <a:t> start</a:t>
            </a:r>
          </a:p>
          <a:p>
            <a:pPr marL="285750" indent="-285750">
              <a:lnSpc>
                <a:spcPct val="150000"/>
              </a:lnSpc>
              <a:buFont typeface="Wingdings" panose="05000000000000000000" pitchFamily="2" charset="2"/>
              <a:buChar char="Ø"/>
            </a:pPr>
            <a:r>
              <a:rPr lang="en-US" sz="2000" dirty="0">
                <a:solidFill>
                  <a:schemeClr val="accent6">
                    <a:lumMod val="50000"/>
                  </a:schemeClr>
                </a:solidFill>
              </a:rPr>
              <a:t>Open web browser, go to </a:t>
            </a:r>
            <a:r>
              <a:rPr lang="en-US" sz="2000" dirty="0">
                <a:solidFill>
                  <a:srgbClr val="C00000"/>
                </a:solidFill>
                <a:hlinkClick r:id="rId3"/>
              </a:rPr>
              <a:t>localhost:3000/</a:t>
            </a:r>
            <a:endParaRPr lang="en-US" sz="2000" dirty="0">
              <a:solidFill>
                <a:srgbClr val="C00000"/>
              </a:solidFill>
            </a:endParaRPr>
          </a:p>
          <a:p>
            <a:pPr marL="285750" indent="-285750">
              <a:lnSpc>
                <a:spcPct val="150000"/>
              </a:lnSpc>
              <a:buFont typeface="Wingdings" panose="05000000000000000000" pitchFamily="2" charset="2"/>
              <a:buChar char="Ø"/>
            </a:pPr>
            <a:r>
              <a:rPr lang="en-US" sz="2000" dirty="0">
                <a:solidFill>
                  <a:schemeClr val="accent6">
                    <a:lumMod val="50000"/>
                  </a:schemeClr>
                </a:solidFill>
              </a:rPr>
              <a:t>Talk to the Watson bot</a:t>
            </a:r>
          </a:p>
        </p:txBody>
      </p:sp>
      <p:sp>
        <p:nvSpPr>
          <p:cNvPr id="40" name="Rectangle 39">
            <a:hlinkClick r:id="rId4" action="ppaction://hlinksldjump"/>
            <a:extLst>
              <a:ext uri="{FF2B5EF4-FFF2-40B4-BE49-F238E27FC236}">
                <a16:creationId xmlns:a16="http://schemas.microsoft.com/office/drawing/2014/main" id="{3CF5C6A0-2D3F-4CA1-BF99-762C83766628}"/>
              </a:ext>
            </a:extLst>
          </p:cNvPr>
          <p:cNvSpPr/>
          <p:nvPr/>
        </p:nvSpPr>
        <p:spPr>
          <a:xfrm>
            <a:off x="0" y="4572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29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10" name="Picture 9" descr="A close up of a logo&#10;&#10;Description generated with very high confidence">
            <a:extLst>
              <a:ext uri="{FF2B5EF4-FFF2-40B4-BE49-F238E27FC236}">
                <a16:creationId xmlns:a16="http://schemas.microsoft.com/office/drawing/2014/main" id="{62DD9D18-B978-46F5-9902-C425AA66BF55}"/>
              </a:ext>
            </a:extLst>
          </p:cNvPr>
          <p:cNvPicPr>
            <a:picLocks noChangeAspect="1"/>
          </p:cNvPicPr>
          <p:nvPr/>
        </p:nvPicPr>
        <p:blipFill rotWithShape="1">
          <a:blip r:embed="rId3">
            <a:extLst>
              <a:ext uri="{28A0092B-C50C-407E-A947-70E740481C1C}">
                <a14:useLocalDpi xmlns:a14="http://schemas.microsoft.com/office/drawing/2010/main" val="0"/>
              </a:ext>
            </a:extLst>
          </a:blip>
          <a:srcRect r="53712"/>
          <a:stretch/>
        </p:blipFill>
        <p:spPr>
          <a:xfrm>
            <a:off x="10589810" y="2352742"/>
            <a:ext cx="1018951" cy="1163956"/>
          </a:xfrm>
          <a:prstGeom prst="rect">
            <a:avLst/>
          </a:prstGeom>
        </p:spPr>
      </p:pic>
      <p:sp>
        <p:nvSpPr>
          <p:cNvPr id="472" name="Google Shape;472;p26"/>
          <p:cNvSpPr txBox="1">
            <a:spLocks noGrp="1"/>
          </p:cNvSpPr>
          <p:nvPr>
            <p:ph type="sldNum" sz="quarter" idx="4294967295"/>
          </p:nvPr>
        </p:nvSpPr>
        <p:spPr>
          <a:xfrm>
            <a:off x="9448800" y="6356350"/>
            <a:ext cx="2743200" cy="365125"/>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smtClean="0"/>
              <a:pPr defTabSz="1219170">
                <a:buClr>
                  <a:srgbClr val="000000"/>
                </a:buClr>
              </a:pPr>
              <a:t>2</a:t>
            </a:fld>
            <a:endParaRPr lang="en" kern="0"/>
          </a:p>
        </p:txBody>
      </p:sp>
      <p:graphicFrame>
        <p:nvGraphicFramePr>
          <p:cNvPr id="3" name="Diagram 2">
            <a:extLst>
              <a:ext uri="{FF2B5EF4-FFF2-40B4-BE49-F238E27FC236}">
                <a16:creationId xmlns:a16="http://schemas.microsoft.com/office/drawing/2014/main" id="{DF520F11-B473-49C4-95EA-1B93888852B0}"/>
              </a:ext>
            </a:extLst>
          </p:cNvPr>
          <p:cNvGraphicFramePr/>
          <p:nvPr>
            <p:extLst>
              <p:ext uri="{D42A27DB-BD31-4B8C-83A1-F6EECF244321}">
                <p14:modId xmlns:p14="http://schemas.microsoft.com/office/powerpoint/2010/main" val="3929740476"/>
              </p:ext>
            </p:extLst>
          </p:nvPr>
        </p:nvGraphicFramePr>
        <p:xfrm>
          <a:off x="1689099" y="1244600"/>
          <a:ext cx="6034358" cy="5111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Google Shape;342;p12">
            <a:extLst>
              <a:ext uri="{FF2B5EF4-FFF2-40B4-BE49-F238E27FC236}">
                <a16:creationId xmlns:a16="http://schemas.microsoft.com/office/drawing/2014/main" id="{510346CC-A7E2-450E-B700-BB0AEB588AE5}"/>
              </a:ext>
            </a:extLst>
          </p:cNvPr>
          <p:cNvSpPr txBox="1">
            <a:spLocks/>
          </p:cNvSpPr>
          <p:nvPr/>
        </p:nvSpPr>
        <p:spPr>
          <a:xfrm>
            <a:off x="329067" y="91440"/>
            <a:ext cx="8891133" cy="590656"/>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000" b="1" kern="1200">
                <a:solidFill>
                  <a:srgbClr val="7030A0"/>
                </a:solidFill>
                <a:latin typeface="+mj-lt"/>
                <a:ea typeface="+mj-ea"/>
                <a:cs typeface="+mj-cs"/>
              </a:defRPr>
            </a:lvl1pPr>
          </a:lstStyle>
          <a:p>
            <a:r>
              <a:rPr lang="en-US" sz="2300" i="1">
                <a:solidFill>
                  <a:srgbClr val="4A1153"/>
                </a:solidFill>
              </a:rPr>
              <a:t>How Device Services will use Watson Assistant to Increase Productivity</a:t>
            </a:r>
            <a:endParaRPr lang="en-US" sz="2300" i="1" dirty="0">
              <a:solidFill>
                <a:srgbClr val="4A1153"/>
              </a:solidFill>
            </a:endParaRPr>
          </a:p>
        </p:txBody>
      </p:sp>
      <p:pic>
        <p:nvPicPr>
          <p:cNvPr id="5" name="Picture 4" descr="A close up of a logo&#10;&#10;Description generated with high confidence">
            <a:extLst>
              <a:ext uri="{FF2B5EF4-FFF2-40B4-BE49-F238E27FC236}">
                <a16:creationId xmlns:a16="http://schemas.microsoft.com/office/drawing/2014/main" id="{DCD449E5-8328-45DB-B1A3-AB526CCB1AD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72431" y="867978"/>
            <a:ext cx="837520" cy="837520"/>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7CC937E0-78C6-462F-B02A-B867A6D043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81716" y="1748678"/>
            <a:ext cx="1018951" cy="7278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2;p12">
            <a:extLst>
              <a:ext uri="{FF2B5EF4-FFF2-40B4-BE49-F238E27FC236}">
                <a16:creationId xmlns:a16="http://schemas.microsoft.com/office/drawing/2014/main" id="{565FEFD1-ED7B-4CB0-8E04-60EF01821F7B}"/>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pic>
        <p:nvPicPr>
          <p:cNvPr id="5" name="Picture 4" descr="A close up of a logo&#10;&#10;Description generated with very high confidence">
            <a:extLst>
              <a:ext uri="{FF2B5EF4-FFF2-40B4-BE49-F238E27FC236}">
                <a16:creationId xmlns:a16="http://schemas.microsoft.com/office/drawing/2014/main" id="{7482AB87-A1CE-4FD4-BF93-6BAC183FC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27" y="727816"/>
            <a:ext cx="664073" cy="664073"/>
          </a:xfrm>
          <a:prstGeom prst="rect">
            <a:avLst/>
          </a:prstGeom>
        </p:spPr>
      </p:pic>
      <p:pic>
        <p:nvPicPr>
          <p:cNvPr id="9" name="Picture 8" descr="A picture containing doll, toy&#10;&#10;Description generated with very high confidence">
            <a:extLst>
              <a:ext uri="{FF2B5EF4-FFF2-40B4-BE49-F238E27FC236}">
                <a16:creationId xmlns:a16="http://schemas.microsoft.com/office/drawing/2014/main" id="{6C2C6B93-E052-4013-95E8-CB7D7EA4C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540" y="2426970"/>
            <a:ext cx="4762500" cy="3848100"/>
          </a:xfrm>
          <a:prstGeom prst="rect">
            <a:avLst/>
          </a:prstGeom>
        </p:spPr>
      </p:pic>
      <p:sp>
        <p:nvSpPr>
          <p:cNvPr id="10" name="TextBox 9">
            <a:extLst>
              <a:ext uri="{FF2B5EF4-FFF2-40B4-BE49-F238E27FC236}">
                <a16:creationId xmlns:a16="http://schemas.microsoft.com/office/drawing/2014/main" id="{62724E88-8F0F-49F7-864F-6A6AB7E69E5B}"/>
              </a:ext>
            </a:extLst>
          </p:cNvPr>
          <p:cNvSpPr txBox="1"/>
          <p:nvPr/>
        </p:nvSpPr>
        <p:spPr>
          <a:xfrm>
            <a:off x="914400" y="791278"/>
            <a:ext cx="7612380" cy="646331"/>
          </a:xfrm>
          <a:prstGeom prst="rect">
            <a:avLst/>
          </a:prstGeom>
          <a:noFill/>
        </p:spPr>
        <p:txBody>
          <a:bodyPr wrap="square" rtlCol="0">
            <a:spAutoFit/>
          </a:bodyPr>
          <a:lstStyle/>
          <a:p>
            <a:r>
              <a:rPr lang="en-US" sz="3600" dirty="0">
                <a:solidFill>
                  <a:schemeClr val="tx1">
                    <a:lumMod val="50000"/>
                    <a:lumOff val="50000"/>
                  </a:schemeClr>
                </a:solidFill>
                <a:latin typeface="+mj-lt"/>
              </a:rPr>
              <a:t>Question and Answers</a:t>
            </a:r>
          </a:p>
        </p:txBody>
      </p:sp>
      <p:pic>
        <p:nvPicPr>
          <p:cNvPr id="17" name="Picture 16">
            <a:hlinkClick r:id="rId5" action="ppaction://hlinksldjump"/>
            <a:extLst>
              <a:ext uri="{FF2B5EF4-FFF2-40B4-BE49-F238E27FC236}">
                <a16:creationId xmlns:a16="http://schemas.microsoft.com/office/drawing/2014/main" id="{89E39919-7A4A-43D8-B8A5-34B2FABC43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21169" y="6088380"/>
            <a:ext cx="429928" cy="429928"/>
          </a:xfrm>
          <a:prstGeom prst="rect">
            <a:avLst/>
          </a:prstGeom>
        </p:spPr>
      </p:pic>
    </p:spTree>
    <p:extLst>
      <p:ext uri="{BB962C8B-B14F-4D97-AF65-F5344CB8AC3E}">
        <p14:creationId xmlns:p14="http://schemas.microsoft.com/office/powerpoint/2010/main" val="60840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E01C6D-CB34-49E6-B9B1-F24153A20FDF}"/>
              </a:ext>
            </a:extLst>
          </p:cNvPr>
          <p:cNvSpPr txBox="1"/>
          <p:nvPr/>
        </p:nvSpPr>
        <p:spPr>
          <a:xfrm>
            <a:off x="181374" y="297755"/>
            <a:ext cx="3521946" cy="646331"/>
          </a:xfrm>
          <a:prstGeom prst="rect">
            <a:avLst/>
          </a:prstGeom>
          <a:noFill/>
        </p:spPr>
        <p:txBody>
          <a:bodyPr wrap="square" rtlCol="0">
            <a:spAutoFit/>
          </a:bodyPr>
          <a:lstStyle/>
          <a:p>
            <a:r>
              <a:rPr lang="en-US" dirty="0"/>
              <a:t>January 29, 2018 – Draft 2</a:t>
            </a:r>
          </a:p>
          <a:p>
            <a:endParaRPr lang="en-US" dirty="0"/>
          </a:p>
        </p:txBody>
      </p:sp>
      <p:pic>
        <p:nvPicPr>
          <p:cNvPr id="8" name="Picture 7">
            <a:extLst>
              <a:ext uri="{FF2B5EF4-FFF2-40B4-BE49-F238E27FC236}">
                <a16:creationId xmlns:a16="http://schemas.microsoft.com/office/drawing/2014/main" id="{D6F591C7-7944-4345-B6FF-71FA2D1571F7}"/>
              </a:ext>
            </a:extLst>
          </p:cNvPr>
          <p:cNvPicPr>
            <a:picLocks noChangeAspect="1"/>
          </p:cNvPicPr>
          <p:nvPr/>
        </p:nvPicPr>
        <p:blipFill>
          <a:blip r:embed="rId2"/>
          <a:stretch>
            <a:fillRect/>
          </a:stretch>
        </p:blipFill>
        <p:spPr>
          <a:xfrm>
            <a:off x="944433" y="456370"/>
            <a:ext cx="10303133" cy="993734"/>
          </a:xfrm>
          <a:prstGeom prst="rect">
            <a:avLst/>
          </a:prstGeom>
        </p:spPr>
      </p:pic>
      <p:sp>
        <p:nvSpPr>
          <p:cNvPr id="12" name="Subtitle 2">
            <a:extLst>
              <a:ext uri="{FF2B5EF4-FFF2-40B4-BE49-F238E27FC236}">
                <a16:creationId xmlns:a16="http://schemas.microsoft.com/office/drawing/2014/main" id="{E5E6C3E6-E6B2-4A11-A8D9-6F9FB25FB105}"/>
              </a:ext>
            </a:extLst>
          </p:cNvPr>
          <p:cNvSpPr txBox="1">
            <a:spLocks/>
          </p:cNvSpPr>
          <p:nvPr/>
        </p:nvSpPr>
        <p:spPr>
          <a:xfrm>
            <a:off x="5422606" y="1685478"/>
            <a:ext cx="5236601" cy="653050"/>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b="0" dirty="0"/>
              <a:t>Trinh Nguyen - Kevin Miner - Camvu Pham</a:t>
            </a:r>
          </a:p>
        </p:txBody>
      </p:sp>
      <p:pic>
        <p:nvPicPr>
          <p:cNvPr id="13" name="Picture 12" descr="A person posing for a photo&#10;&#10;Description generated with very high confidence">
            <a:extLst>
              <a:ext uri="{FF2B5EF4-FFF2-40B4-BE49-F238E27FC236}">
                <a16:creationId xmlns:a16="http://schemas.microsoft.com/office/drawing/2014/main" id="{410007C4-A973-4B62-A9DD-298E5903EEDE}"/>
              </a:ext>
            </a:extLst>
          </p:cNvPr>
          <p:cNvPicPr>
            <a:picLocks noChangeAspect="1"/>
          </p:cNvPicPr>
          <p:nvPr/>
        </p:nvPicPr>
        <p:blipFill rotWithShape="1">
          <a:blip r:embed="rId3">
            <a:extLst>
              <a:ext uri="{28A0092B-C50C-407E-A947-70E740481C1C}">
                <a14:useLocalDpi xmlns:a14="http://schemas.microsoft.com/office/drawing/2010/main" val="0"/>
              </a:ext>
            </a:extLst>
          </a:blip>
          <a:srcRect t="2948"/>
          <a:stretch/>
        </p:blipFill>
        <p:spPr>
          <a:xfrm>
            <a:off x="7450280" y="2102019"/>
            <a:ext cx="1105054" cy="1100216"/>
          </a:xfrm>
          <a:prstGeom prst="rect">
            <a:avLst/>
          </a:prstGeom>
        </p:spPr>
      </p:pic>
      <p:pic>
        <p:nvPicPr>
          <p:cNvPr id="14" name="Picture 13" descr="A person standing in front of a rock&#10;&#10;Description generated with very high confidence">
            <a:extLst>
              <a:ext uri="{FF2B5EF4-FFF2-40B4-BE49-F238E27FC236}">
                <a16:creationId xmlns:a16="http://schemas.microsoft.com/office/drawing/2014/main" id="{E65BDA4C-8CBC-4EF4-A53B-A86F2769D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3236" y="2106707"/>
            <a:ext cx="1066949" cy="1095528"/>
          </a:xfrm>
          <a:prstGeom prst="rect">
            <a:avLst/>
          </a:prstGeom>
        </p:spPr>
      </p:pic>
      <p:pic>
        <p:nvPicPr>
          <p:cNvPr id="15" name="Picture 2">
            <a:extLst>
              <a:ext uri="{FF2B5EF4-FFF2-40B4-BE49-F238E27FC236}">
                <a16:creationId xmlns:a16="http://schemas.microsoft.com/office/drawing/2014/main" id="{96AE4ED5-8410-46D0-9F35-EB837AFFCC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6109" y="2104957"/>
            <a:ext cx="109537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 person posing for the camera&#10;&#10;Description generated with very high confidence">
            <a:extLst>
              <a:ext uri="{FF2B5EF4-FFF2-40B4-BE49-F238E27FC236}">
                <a16:creationId xmlns:a16="http://schemas.microsoft.com/office/drawing/2014/main" id="{D5AD0B4D-AFB7-464B-81A5-37288FE6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7856" y="2063919"/>
            <a:ext cx="1086002" cy="1086002"/>
          </a:xfrm>
          <a:prstGeom prst="rect">
            <a:avLst/>
          </a:prstGeom>
        </p:spPr>
      </p:pic>
      <p:sp>
        <p:nvSpPr>
          <p:cNvPr id="10" name="TextBox 9">
            <a:extLst>
              <a:ext uri="{FF2B5EF4-FFF2-40B4-BE49-F238E27FC236}">
                <a16:creationId xmlns:a16="http://schemas.microsoft.com/office/drawing/2014/main" id="{0D538185-DDD0-43BA-8F83-0B55CEAD85E1}"/>
              </a:ext>
            </a:extLst>
          </p:cNvPr>
          <p:cNvSpPr txBox="1"/>
          <p:nvPr/>
        </p:nvSpPr>
        <p:spPr>
          <a:xfrm>
            <a:off x="1645031" y="1424084"/>
            <a:ext cx="2437784" cy="954107"/>
          </a:xfrm>
          <a:prstGeom prst="rect">
            <a:avLst/>
          </a:prstGeom>
          <a:noFill/>
        </p:spPr>
        <p:txBody>
          <a:bodyPr wrap="square" rtlCol="0">
            <a:spAutoFit/>
          </a:bodyPr>
          <a:lstStyle/>
          <a:p>
            <a:r>
              <a:rPr lang="en-US" sz="1400" dirty="0"/>
              <a:t>Supporting Manager:</a:t>
            </a:r>
            <a:br>
              <a:rPr lang="en-US" dirty="0"/>
            </a:br>
            <a:r>
              <a:rPr lang="en-US" sz="2400" dirty="0"/>
              <a:t>Mauricio </a:t>
            </a:r>
            <a:r>
              <a:rPr lang="en-US" sz="2400" dirty="0" err="1"/>
              <a:t>Adames</a:t>
            </a:r>
            <a:endParaRPr lang="en-US" sz="2400" dirty="0"/>
          </a:p>
          <a:p>
            <a:endParaRPr lang="en-US" dirty="0"/>
          </a:p>
        </p:txBody>
      </p:sp>
      <p:sp>
        <p:nvSpPr>
          <p:cNvPr id="18" name="TextBox 17">
            <a:extLst>
              <a:ext uri="{FF2B5EF4-FFF2-40B4-BE49-F238E27FC236}">
                <a16:creationId xmlns:a16="http://schemas.microsoft.com/office/drawing/2014/main" id="{B0A7BD4A-CCCD-4599-9625-19BDCF951D69}"/>
              </a:ext>
            </a:extLst>
          </p:cNvPr>
          <p:cNvSpPr txBox="1"/>
          <p:nvPr/>
        </p:nvSpPr>
        <p:spPr>
          <a:xfrm>
            <a:off x="2194623" y="3823490"/>
            <a:ext cx="9052943" cy="2215991"/>
          </a:xfrm>
          <a:prstGeom prst="rect">
            <a:avLst/>
          </a:prstGeom>
          <a:noFill/>
        </p:spPr>
        <p:txBody>
          <a:bodyPr wrap="square" rtlCol="0">
            <a:spAutoFit/>
          </a:bodyPr>
          <a:lstStyle/>
          <a:p>
            <a:r>
              <a:rPr lang="en-US" sz="13800" dirty="0">
                <a:solidFill>
                  <a:srgbClr val="002060"/>
                </a:solidFill>
                <a:latin typeface="Vladimir Script" panose="020B0604020202020204" pitchFamily="66" charset="0"/>
              </a:rPr>
              <a:t>Thank You!</a:t>
            </a:r>
          </a:p>
        </p:txBody>
      </p:sp>
      <p:sp>
        <p:nvSpPr>
          <p:cNvPr id="22" name="Rectangle 21">
            <a:hlinkClick r:id="rId7" action="ppaction://hlinksldjump"/>
            <a:extLst>
              <a:ext uri="{FF2B5EF4-FFF2-40B4-BE49-F238E27FC236}">
                <a16:creationId xmlns:a16="http://schemas.microsoft.com/office/drawing/2014/main" id="{B44F2F8F-B38F-422A-B294-246A100B4732}"/>
              </a:ext>
            </a:extLst>
          </p:cNvPr>
          <p:cNvSpPr/>
          <p:nvPr/>
        </p:nvSpPr>
        <p:spPr>
          <a:xfrm>
            <a:off x="-1" y="4572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34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9" name="Google Shape;342;p12">
            <a:extLst>
              <a:ext uri="{FF2B5EF4-FFF2-40B4-BE49-F238E27FC236}">
                <a16:creationId xmlns:a16="http://schemas.microsoft.com/office/drawing/2014/main" id="{05BBA92B-9235-4698-80CB-6E066B11061F}"/>
              </a:ext>
            </a:extLst>
          </p:cNvPr>
          <p:cNvSpPr txBox="1">
            <a:spLocks noGrp="1"/>
          </p:cNvSpPr>
          <p:nvPr>
            <p:ph type="title" idx="4294967295"/>
          </p:nvPr>
        </p:nvSpPr>
        <p:spPr>
          <a:xfrm>
            <a:off x="329067" y="91440"/>
            <a:ext cx="8891133" cy="590656"/>
          </a:xfrm>
          <a:prstGeom prst="rect">
            <a:avLst/>
          </a:prstGeom>
        </p:spPr>
        <p:txBody>
          <a:bodyPr spcFirstLastPara="1" vert="horz" wrap="square" lIns="121900" tIns="121900" rIns="121900" bIns="121900" rtlCol="0" anchor="b" anchorCtr="0">
            <a:noAutofit/>
          </a:bodyPr>
          <a:lstStyle/>
          <a:p>
            <a:r>
              <a:rPr lang="en-US" sz="2300" i="1" dirty="0">
                <a:solidFill>
                  <a:srgbClr val="4A1153"/>
                </a:solidFill>
              </a:rPr>
              <a:t>How Device Services will use Watson Assistant to Increase Productivity</a:t>
            </a:r>
            <a:endParaRPr sz="2300" i="1" dirty="0">
              <a:solidFill>
                <a:srgbClr val="4A1153"/>
              </a:solidFill>
            </a:endParaRPr>
          </a:p>
        </p:txBody>
      </p:sp>
      <p:sp>
        <p:nvSpPr>
          <p:cNvPr id="10" name="Title 1">
            <a:extLst>
              <a:ext uri="{FF2B5EF4-FFF2-40B4-BE49-F238E27FC236}">
                <a16:creationId xmlns:a16="http://schemas.microsoft.com/office/drawing/2014/main" id="{ECFEA478-048B-479F-8B17-534182F81A37}"/>
              </a:ext>
            </a:extLst>
          </p:cNvPr>
          <p:cNvSpPr txBox="1">
            <a:spLocks/>
          </p:cNvSpPr>
          <p:nvPr/>
        </p:nvSpPr>
        <p:spPr>
          <a:xfrm>
            <a:off x="5019983" y="934179"/>
            <a:ext cx="7077572" cy="539750"/>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dirty="0"/>
              <a:t>How we started down this path…</a:t>
            </a:r>
          </a:p>
        </p:txBody>
      </p:sp>
      <p:sp>
        <p:nvSpPr>
          <p:cNvPr id="11" name="Content Placeholder 2">
            <a:extLst>
              <a:ext uri="{FF2B5EF4-FFF2-40B4-BE49-F238E27FC236}">
                <a16:creationId xmlns:a16="http://schemas.microsoft.com/office/drawing/2014/main" id="{C48812C7-22D9-46CE-83FC-9EEC7403EE73}"/>
              </a:ext>
            </a:extLst>
          </p:cNvPr>
          <p:cNvSpPr txBox="1">
            <a:spLocks/>
          </p:cNvSpPr>
          <p:nvPr/>
        </p:nvSpPr>
        <p:spPr>
          <a:xfrm>
            <a:off x="665816" y="2112009"/>
            <a:ext cx="7444741" cy="25895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solidFill>
                  <a:schemeClr val="tx1">
                    <a:lumMod val="65000"/>
                    <a:lumOff val="35000"/>
                  </a:schemeClr>
                </a:solidFill>
                <a:latin typeface="+mj-lt"/>
                <a:cs typeface="Arial" panose="020B0604020202020204" pitchFamily="34" charset="0"/>
              </a:rPr>
              <a:t>Our journey into using IBM Watson Assistant begin with an entry in a [IBM Connections] Weekly Newsletter from CSTL announcing the availability of a chat bot interface to query SMPE maintenance.</a:t>
            </a:r>
            <a:br>
              <a:rPr lang="en-US" sz="1600" dirty="0">
                <a:solidFill>
                  <a:schemeClr val="tx1">
                    <a:lumMod val="65000"/>
                    <a:lumOff val="35000"/>
                  </a:schemeClr>
                </a:solidFill>
                <a:latin typeface="+mj-lt"/>
                <a:cs typeface="Arial" panose="020B0604020202020204" pitchFamily="34" charset="0"/>
              </a:rPr>
            </a:br>
            <a:endParaRPr lang="en-US" sz="1600" dirty="0">
              <a:solidFill>
                <a:schemeClr val="tx1">
                  <a:lumMod val="65000"/>
                  <a:lumOff val="35000"/>
                </a:schemeClr>
              </a:solidFill>
              <a:latin typeface="+mj-lt"/>
              <a:cs typeface="Arial" panose="020B0604020202020204" pitchFamily="34" charset="0"/>
            </a:endParaRPr>
          </a:p>
          <a:p>
            <a:r>
              <a:rPr lang="en-US" sz="1600" dirty="0">
                <a:solidFill>
                  <a:schemeClr val="tx1">
                    <a:lumMod val="65000"/>
                    <a:lumOff val="35000"/>
                  </a:schemeClr>
                </a:solidFill>
                <a:latin typeface="+mj-lt"/>
                <a:cs typeface="Arial" panose="020B0604020202020204" pitchFamily="34" charset="0"/>
              </a:rPr>
              <a:t>Followed by a WebEx chat with CSTL</a:t>
            </a:r>
            <a:br>
              <a:rPr lang="en-US" sz="1600" dirty="0">
                <a:solidFill>
                  <a:schemeClr val="tx1">
                    <a:lumMod val="65000"/>
                    <a:lumOff val="35000"/>
                  </a:schemeClr>
                </a:solidFill>
                <a:latin typeface="+mj-lt"/>
                <a:cs typeface="Arial" panose="020B0604020202020204" pitchFamily="34" charset="0"/>
              </a:rPr>
            </a:br>
            <a:endParaRPr lang="en-US" sz="1600" dirty="0">
              <a:solidFill>
                <a:schemeClr val="tx1">
                  <a:lumMod val="65000"/>
                  <a:lumOff val="35000"/>
                </a:schemeClr>
              </a:solidFill>
              <a:latin typeface="+mj-lt"/>
              <a:cs typeface="Arial" panose="020B0604020202020204" pitchFamily="34" charset="0"/>
            </a:endParaRPr>
          </a:p>
          <a:p>
            <a:r>
              <a:rPr lang="en-US" sz="1600" dirty="0">
                <a:solidFill>
                  <a:schemeClr val="tx1">
                    <a:lumMod val="65000"/>
                    <a:lumOff val="35000"/>
                  </a:schemeClr>
                </a:solidFill>
                <a:latin typeface="+mj-lt"/>
                <a:cs typeface="Arial" panose="020B0604020202020204" pitchFamily="34" charset="0"/>
              </a:rPr>
              <a:t>We were hooked on the idea of using Watson Assistant.</a:t>
            </a:r>
          </a:p>
        </p:txBody>
      </p:sp>
      <p:pic>
        <p:nvPicPr>
          <p:cNvPr id="14" name="Picture 13" descr="A close up of a logo&#10;&#10;Description generated with very high confidence">
            <a:extLst>
              <a:ext uri="{FF2B5EF4-FFF2-40B4-BE49-F238E27FC236}">
                <a16:creationId xmlns:a16="http://schemas.microsoft.com/office/drawing/2014/main" id="{B895EB28-3A0A-42A8-9A48-4B1A55F1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859" y="3063976"/>
            <a:ext cx="1497713" cy="1554112"/>
          </a:xfrm>
          <a:prstGeom prst="rect">
            <a:avLst/>
          </a:prstGeom>
        </p:spPr>
      </p:pic>
      <p:sp>
        <p:nvSpPr>
          <p:cNvPr id="21" name="TextBox 20">
            <a:extLst>
              <a:ext uri="{FF2B5EF4-FFF2-40B4-BE49-F238E27FC236}">
                <a16:creationId xmlns:a16="http://schemas.microsoft.com/office/drawing/2014/main" id="{001F8615-ACF8-45EB-A483-9D0685F6A5E7}"/>
              </a:ext>
            </a:extLst>
          </p:cNvPr>
          <p:cNvSpPr txBox="1"/>
          <p:nvPr/>
        </p:nvSpPr>
        <p:spPr>
          <a:xfrm>
            <a:off x="704831" y="5248407"/>
            <a:ext cx="9057304" cy="584775"/>
          </a:xfrm>
          <a:prstGeom prst="rect">
            <a:avLst/>
          </a:prstGeom>
          <a:noFill/>
        </p:spPr>
        <p:txBody>
          <a:bodyPr wrap="square" rtlCol="0">
            <a:spAutoFit/>
          </a:bodyPr>
          <a:lstStyle/>
          <a:p>
            <a:r>
              <a:rPr lang="en-US" sz="1600" b="1" dirty="0">
                <a:solidFill>
                  <a:srgbClr val="0070C0"/>
                </a:solidFill>
              </a:rPr>
              <a:t>Watson Assistant </a:t>
            </a:r>
            <a:r>
              <a:rPr lang="en-US" sz="1600" dirty="0">
                <a:solidFill>
                  <a:srgbClr val="0070C0"/>
                </a:solidFill>
              </a:rPr>
              <a:t>is a platform that allows developers </a:t>
            </a:r>
          </a:p>
          <a:p>
            <a:r>
              <a:rPr lang="en-US" sz="1600" dirty="0">
                <a:solidFill>
                  <a:srgbClr val="0070C0"/>
                </a:solidFill>
              </a:rPr>
              <a:t>and non-technical users to collaborate on building conversational AI-powered assistants.</a:t>
            </a:r>
          </a:p>
        </p:txBody>
      </p:sp>
    </p:spTree>
    <p:extLst>
      <p:ext uri="{BB962C8B-B14F-4D97-AF65-F5344CB8AC3E}">
        <p14:creationId xmlns:p14="http://schemas.microsoft.com/office/powerpoint/2010/main" val="328565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pic>
        <p:nvPicPr>
          <p:cNvPr id="20" name="Picture 19" descr="A picture containing LEGO, toy, colorful&#10;&#10;Description generated with very high confidence">
            <a:extLst>
              <a:ext uri="{FF2B5EF4-FFF2-40B4-BE49-F238E27FC236}">
                <a16:creationId xmlns:a16="http://schemas.microsoft.com/office/drawing/2014/main" id="{A6456B91-552D-42EF-A83E-DF9711301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462732" y="4991535"/>
            <a:ext cx="1833543" cy="1407138"/>
          </a:xfrm>
          <a:prstGeom prst="rect">
            <a:avLst/>
          </a:prstGeom>
        </p:spPr>
      </p:pic>
      <p:sp>
        <p:nvSpPr>
          <p:cNvPr id="9" name="Google Shape;342;p12">
            <a:extLst>
              <a:ext uri="{FF2B5EF4-FFF2-40B4-BE49-F238E27FC236}">
                <a16:creationId xmlns:a16="http://schemas.microsoft.com/office/drawing/2014/main" id="{05BBA92B-9235-4698-80CB-6E066B11061F}"/>
              </a:ext>
            </a:extLst>
          </p:cNvPr>
          <p:cNvSpPr txBox="1">
            <a:spLocks noGrp="1"/>
          </p:cNvSpPr>
          <p:nvPr>
            <p:ph type="title" idx="4294967295"/>
          </p:nvPr>
        </p:nvSpPr>
        <p:spPr>
          <a:xfrm>
            <a:off x="0" y="92075"/>
            <a:ext cx="8891588" cy="590550"/>
          </a:xfrm>
          <a:prstGeom prst="rect">
            <a:avLst/>
          </a:prstGeom>
        </p:spPr>
        <p:txBody>
          <a:bodyPr spcFirstLastPara="1" vert="horz" wrap="square" lIns="121900" tIns="121900" rIns="121900" bIns="121900" rtlCol="0" anchor="b" anchorCtr="0">
            <a:noAutofit/>
          </a:bodyPr>
          <a:lstStyle/>
          <a:p>
            <a:r>
              <a:rPr lang="en-US" sz="2300" i="1" dirty="0">
                <a:solidFill>
                  <a:srgbClr val="4A1153"/>
                </a:solidFill>
              </a:rPr>
              <a:t>How Device Services will use Watson Assistant to Increase Productivity</a:t>
            </a:r>
            <a:endParaRPr sz="2300" i="1" dirty="0">
              <a:solidFill>
                <a:srgbClr val="4A1153"/>
              </a:solidFill>
            </a:endParaRPr>
          </a:p>
        </p:txBody>
      </p:sp>
      <p:sp>
        <p:nvSpPr>
          <p:cNvPr id="10" name="Title 1">
            <a:extLst>
              <a:ext uri="{FF2B5EF4-FFF2-40B4-BE49-F238E27FC236}">
                <a16:creationId xmlns:a16="http://schemas.microsoft.com/office/drawing/2014/main" id="{ECFEA478-048B-479F-8B17-534182F81A37}"/>
              </a:ext>
            </a:extLst>
          </p:cNvPr>
          <p:cNvSpPr txBox="1">
            <a:spLocks/>
          </p:cNvSpPr>
          <p:nvPr/>
        </p:nvSpPr>
        <p:spPr>
          <a:xfrm>
            <a:off x="665816" y="934179"/>
            <a:ext cx="11431739" cy="539750"/>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sz="3200" dirty="0"/>
              <a:t>How can Device Services change to help increase DFSMS productivity?</a:t>
            </a:r>
          </a:p>
        </p:txBody>
      </p:sp>
      <p:sp>
        <p:nvSpPr>
          <p:cNvPr id="11" name="Content Placeholder 2">
            <a:extLst>
              <a:ext uri="{FF2B5EF4-FFF2-40B4-BE49-F238E27FC236}">
                <a16:creationId xmlns:a16="http://schemas.microsoft.com/office/drawing/2014/main" id="{C48812C7-22D9-46CE-83FC-9EEC7403EE73}"/>
              </a:ext>
            </a:extLst>
          </p:cNvPr>
          <p:cNvSpPr txBox="1">
            <a:spLocks/>
          </p:cNvSpPr>
          <p:nvPr/>
        </p:nvSpPr>
        <p:spPr>
          <a:xfrm>
            <a:off x="665816" y="2112009"/>
            <a:ext cx="7444741" cy="25895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600" dirty="0">
              <a:solidFill>
                <a:schemeClr val="tx1">
                  <a:lumMod val="65000"/>
                  <a:lumOff val="35000"/>
                </a:schemeClr>
              </a:solidFill>
              <a:latin typeface="+mj-lt"/>
              <a:cs typeface="Arial" panose="020B0604020202020204" pitchFamily="34" charset="0"/>
            </a:endParaRPr>
          </a:p>
        </p:txBody>
      </p:sp>
      <p:sp>
        <p:nvSpPr>
          <p:cNvPr id="7" name="Rectangle 6">
            <a:extLst>
              <a:ext uri="{FF2B5EF4-FFF2-40B4-BE49-F238E27FC236}">
                <a16:creationId xmlns:a16="http://schemas.microsoft.com/office/drawing/2014/main" id="{D9A110BF-8467-414A-8561-E379C3D8437A}"/>
              </a:ext>
            </a:extLst>
          </p:cNvPr>
          <p:cNvSpPr/>
          <p:nvPr/>
        </p:nvSpPr>
        <p:spPr>
          <a:xfrm>
            <a:off x="665816" y="1581596"/>
            <a:ext cx="9753600" cy="3847207"/>
          </a:xfrm>
          <a:prstGeom prst="rect">
            <a:avLst/>
          </a:prstGeom>
        </p:spPr>
        <p:txBody>
          <a:bodyPr wrap="square">
            <a:spAutoFit/>
          </a:bodyPr>
          <a:lstStyle/>
          <a:p>
            <a:r>
              <a:rPr lang="en-US" dirty="0">
                <a:solidFill>
                  <a:schemeClr val="tx1">
                    <a:lumMod val="75000"/>
                    <a:lumOff val="25000"/>
                  </a:schemeClr>
                </a:solidFill>
              </a:rPr>
              <a:t>We need, </a:t>
            </a:r>
          </a:p>
          <a:p>
            <a:pPr marL="285750" indent="-285750">
              <a:buFont typeface="Arial" panose="020B0604020202020204" pitchFamily="34" charset="0"/>
              <a:buChar char="•"/>
            </a:pPr>
            <a:r>
              <a:rPr lang="en-US" dirty="0">
                <a:solidFill>
                  <a:schemeClr val="tx1">
                    <a:lumMod val="75000"/>
                    <a:lumOff val="25000"/>
                  </a:schemeClr>
                </a:solidFill>
              </a:rPr>
              <a:t>A process to SMPE install maintenance that is not tied to availability of a person or persons but rather </a:t>
            </a:r>
            <a:r>
              <a:rPr lang="en-US" dirty="0">
                <a:solidFill>
                  <a:srgbClr val="7030A0"/>
                </a:solidFill>
              </a:rPr>
              <a:t>tied to the person doing the work</a:t>
            </a:r>
            <a:r>
              <a:rPr lang="en-US" dirty="0">
                <a:solidFill>
                  <a:schemeClr val="tx1">
                    <a:lumMod val="75000"/>
                    <a:lumOff val="25000"/>
                  </a:schemeClr>
                </a:solidFill>
              </a:rPr>
              <a:t>.  This is extremely important in customer critical situations.</a:t>
            </a:r>
            <a:br>
              <a:rPr lang="en-US" dirty="0">
                <a:solidFill>
                  <a:schemeClr val="tx1">
                    <a:lumMod val="75000"/>
                    <a:lumOff val="25000"/>
                  </a:schemeClr>
                </a:solidFill>
              </a:rPr>
            </a:br>
            <a:r>
              <a:rPr lang="en-US" dirty="0">
                <a:solidFill>
                  <a:schemeClr val="tx1">
                    <a:lumMod val="75000"/>
                    <a:lumOff val="25000"/>
                  </a:schemeClr>
                </a:solidFill>
              </a:rPr>
              <a:t>  </a:t>
            </a:r>
          </a:p>
          <a:p>
            <a:pPr marL="285750" indent="-285750">
              <a:buFont typeface="Arial" panose="020B0604020202020204" pitchFamily="34" charset="0"/>
              <a:buChar char="•"/>
            </a:pPr>
            <a:r>
              <a:rPr lang="en-US" dirty="0">
                <a:solidFill>
                  <a:schemeClr val="tx1">
                    <a:lumMod val="75000"/>
                    <a:lumOff val="25000"/>
                  </a:schemeClr>
                </a:solidFill>
              </a:rPr>
              <a:t>An </a:t>
            </a:r>
            <a:r>
              <a:rPr lang="en-US" dirty="0">
                <a:solidFill>
                  <a:srgbClr val="7030A0"/>
                </a:solidFill>
              </a:rPr>
              <a:t>automated process to assign native system </a:t>
            </a:r>
            <a:r>
              <a:rPr lang="en-US" dirty="0">
                <a:solidFill>
                  <a:schemeClr val="tx1">
                    <a:lumMod val="75000"/>
                    <a:lumOff val="25000"/>
                  </a:schemeClr>
                </a:solidFill>
              </a:rPr>
              <a:t>resources to a tester or developer.</a:t>
            </a:r>
            <a:br>
              <a:rPr lang="en-US" dirty="0">
                <a:solidFill>
                  <a:schemeClr val="tx1">
                    <a:lumMod val="75000"/>
                    <a:lumOff val="25000"/>
                  </a:schemeClr>
                </a:solidFill>
              </a:rPr>
            </a:b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A process to update drivers on native systems that is </a:t>
            </a:r>
            <a:r>
              <a:rPr lang="en-US" dirty="0">
                <a:solidFill>
                  <a:srgbClr val="7030A0"/>
                </a:solidFill>
              </a:rPr>
              <a:t>not tied to availability of a person </a:t>
            </a:r>
            <a:r>
              <a:rPr lang="en-US" dirty="0">
                <a:solidFill>
                  <a:schemeClr val="tx1">
                    <a:lumMod val="75000"/>
                    <a:lumOff val="25000"/>
                  </a:schemeClr>
                </a:solidFill>
              </a:rPr>
              <a:t>or persons.</a:t>
            </a:r>
          </a:p>
          <a:p>
            <a:pPr marL="742950" lvl="1" indent="-285750">
              <a:buFont typeface="Courier New" panose="02070309020205020404" pitchFamily="49" charset="0"/>
              <a:buChar char="o"/>
            </a:pPr>
            <a:r>
              <a:rPr lang="en-US" sz="1400" dirty="0">
                <a:solidFill>
                  <a:schemeClr val="tx1">
                    <a:lumMod val="75000"/>
                    <a:lumOff val="25000"/>
                  </a:schemeClr>
                </a:solidFill>
              </a:rPr>
              <a:t>Reduce the labor and time required to update native systems in Tucson.</a:t>
            </a:r>
            <a:br>
              <a:rPr lang="en-US" dirty="0">
                <a:solidFill>
                  <a:schemeClr val="tx1">
                    <a:lumMod val="75000"/>
                    <a:lumOff val="25000"/>
                  </a:schemeClr>
                </a:solidFill>
              </a:rPr>
            </a:b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A process to create regression test buckets where the </a:t>
            </a:r>
            <a:r>
              <a:rPr lang="en-US" dirty="0">
                <a:solidFill>
                  <a:srgbClr val="7030A0"/>
                </a:solidFill>
              </a:rPr>
              <a:t>resources being used are dynamic</a:t>
            </a:r>
            <a:r>
              <a:rPr lang="en-US" dirty="0">
                <a:solidFill>
                  <a:schemeClr val="tx1">
                    <a:lumMod val="75000"/>
                    <a:lumOff val="25000"/>
                  </a:schemeClr>
                </a:solidFill>
              </a:rPr>
              <a:t>. </a:t>
            </a:r>
          </a:p>
          <a:p>
            <a:pPr marL="742950" lvl="1" indent="-285750">
              <a:buFont typeface="Courier New" panose="02070309020205020404" pitchFamily="49" charset="0"/>
              <a:buChar char="o"/>
            </a:pPr>
            <a:r>
              <a:rPr lang="en-US" sz="1400" dirty="0">
                <a:solidFill>
                  <a:schemeClr val="tx1">
                    <a:lumMod val="75000"/>
                    <a:lumOff val="25000"/>
                  </a:schemeClr>
                </a:solidFill>
              </a:rPr>
              <a:t>Allow a developer to run a test bucket with devices assigned for a unit test. </a:t>
            </a:r>
          </a:p>
          <a:p>
            <a:pPr marL="742950" lvl="1" indent="-285750">
              <a:buFont typeface="Courier New" panose="02070309020205020404" pitchFamily="49" charset="0"/>
              <a:buChar char="o"/>
            </a:pPr>
            <a:r>
              <a:rPr lang="en-US" sz="1400" dirty="0">
                <a:solidFill>
                  <a:schemeClr val="tx1">
                    <a:lumMod val="75000"/>
                    <a:lumOff val="25000"/>
                  </a:schemeClr>
                </a:solidFill>
              </a:rPr>
              <a:t>While a tester runs the same test bucket using different devices for regression.</a:t>
            </a:r>
            <a:br>
              <a:rPr lang="en-US" dirty="0">
                <a:solidFill>
                  <a:schemeClr val="tx1">
                    <a:lumMod val="75000"/>
                    <a:lumOff val="25000"/>
                  </a:schemeClr>
                </a:solidFill>
              </a:rPr>
            </a:b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An </a:t>
            </a:r>
            <a:r>
              <a:rPr lang="en-US" dirty="0">
                <a:solidFill>
                  <a:srgbClr val="7030A0"/>
                </a:solidFill>
              </a:rPr>
              <a:t>enticement or draw for new hires </a:t>
            </a:r>
            <a:r>
              <a:rPr lang="en-US" dirty="0">
                <a:solidFill>
                  <a:schemeClr val="tx1">
                    <a:lumMod val="75000"/>
                    <a:lumOff val="25000"/>
                  </a:schemeClr>
                </a:solidFill>
              </a:rPr>
              <a:t>to want to work in DFSMS.</a:t>
            </a:r>
          </a:p>
        </p:txBody>
      </p:sp>
      <p:pic>
        <p:nvPicPr>
          <p:cNvPr id="23" name="Graphic 22" descr="User">
            <a:extLst>
              <a:ext uri="{FF2B5EF4-FFF2-40B4-BE49-F238E27FC236}">
                <a16:creationId xmlns:a16="http://schemas.microsoft.com/office/drawing/2014/main" id="{C7596A29-189D-48FD-A250-6FF6AB6EDE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19416" y="1713417"/>
            <a:ext cx="793116" cy="793116"/>
          </a:xfrm>
          <a:prstGeom prst="rect">
            <a:avLst/>
          </a:prstGeom>
        </p:spPr>
      </p:pic>
      <p:pic>
        <p:nvPicPr>
          <p:cNvPr id="25" name="Graphic 24" descr="Call center">
            <a:extLst>
              <a:ext uri="{FF2B5EF4-FFF2-40B4-BE49-F238E27FC236}">
                <a16:creationId xmlns:a16="http://schemas.microsoft.com/office/drawing/2014/main" id="{8BB24827-8462-479C-B401-5B8BEF5F4B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30000" y="2924172"/>
            <a:ext cx="630257" cy="630257"/>
          </a:xfrm>
          <a:prstGeom prst="rect">
            <a:avLst/>
          </a:prstGeom>
        </p:spPr>
      </p:pic>
      <p:pic>
        <p:nvPicPr>
          <p:cNvPr id="28" name="Graphic 27" descr="Server">
            <a:extLst>
              <a:ext uri="{FF2B5EF4-FFF2-40B4-BE49-F238E27FC236}">
                <a16:creationId xmlns:a16="http://schemas.microsoft.com/office/drawing/2014/main" id="{77B40A5D-FDFB-449B-A110-0AD8F4E936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07087" y="3836808"/>
            <a:ext cx="707052" cy="707052"/>
          </a:xfrm>
          <a:prstGeom prst="rect">
            <a:avLst/>
          </a:prstGeom>
        </p:spPr>
      </p:pic>
      <p:sp>
        <p:nvSpPr>
          <p:cNvPr id="29" name="Arrow: Up-Down 28">
            <a:extLst>
              <a:ext uri="{FF2B5EF4-FFF2-40B4-BE49-F238E27FC236}">
                <a16:creationId xmlns:a16="http://schemas.microsoft.com/office/drawing/2014/main" id="{76D35E44-9B07-4AD5-8494-3EB0C25F7279}"/>
              </a:ext>
            </a:extLst>
          </p:cNvPr>
          <p:cNvSpPr/>
          <p:nvPr/>
        </p:nvSpPr>
        <p:spPr>
          <a:xfrm>
            <a:off x="10630406" y="2541547"/>
            <a:ext cx="390186" cy="1255842"/>
          </a:xfrm>
          <a:prstGeom prst="upDownArrow">
            <a:avLst/>
          </a:prstGeom>
          <a:gradFill flip="none" rotWithShape="1">
            <a:gsLst>
              <a:gs pos="0">
                <a:srgbClr val="00B0F0"/>
              </a:gs>
              <a:gs pos="53000">
                <a:schemeClr val="bg1"/>
              </a:gs>
              <a:gs pos="99000">
                <a:srgbClr val="00B0F0"/>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Left-Up 32">
            <a:extLst>
              <a:ext uri="{FF2B5EF4-FFF2-40B4-BE49-F238E27FC236}">
                <a16:creationId xmlns:a16="http://schemas.microsoft.com/office/drawing/2014/main" id="{9B88D649-1C29-4084-AE54-480287DD137F}"/>
              </a:ext>
            </a:extLst>
          </p:cNvPr>
          <p:cNvSpPr/>
          <p:nvPr/>
        </p:nvSpPr>
        <p:spPr>
          <a:xfrm>
            <a:off x="11301810" y="3563763"/>
            <a:ext cx="619125" cy="836433"/>
          </a:xfrm>
          <a:prstGeom prst="leftUpArrow">
            <a:avLst>
              <a:gd name="adj1" fmla="val 18461"/>
              <a:gd name="adj2" fmla="val 25000"/>
              <a:gd name="adj3" fmla="val 25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Left-Up 33">
            <a:extLst>
              <a:ext uri="{FF2B5EF4-FFF2-40B4-BE49-F238E27FC236}">
                <a16:creationId xmlns:a16="http://schemas.microsoft.com/office/drawing/2014/main" id="{9E933E29-38F6-4A96-B429-B9D1B7A7D727}"/>
              </a:ext>
            </a:extLst>
          </p:cNvPr>
          <p:cNvSpPr/>
          <p:nvPr/>
        </p:nvSpPr>
        <p:spPr>
          <a:xfrm rot="16200000">
            <a:off x="11160488" y="2142982"/>
            <a:ext cx="793115" cy="727779"/>
          </a:xfrm>
          <a:prstGeom prst="leftUpArrow">
            <a:avLst>
              <a:gd name="adj1" fmla="val 13226"/>
              <a:gd name="adj2" fmla="val 21074"/>
              <a:gd name="adj3" fmla="val 25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hlinkClick r:id="rId10" action="ppaction://hlinksldjump"/>
            <a:extLst>
              <a:ext uri="{FF2B5EF4-FFF2-40B4-BE49-F238E27FC236}">
                <a16:creationId xmlns:a16="http://schemas.microsoft.com/office/drawing/2014/main" id="{424023A6-0121-4BB5-85A2-91483DA293E8}"/>
              </a:ext>
            </a:extLst>
          </p:cNvPr>
          <p:cNvSpPr/>
          <p:nvPr/>
        </p:nvSpPr>
        <p:spPr>
          <a:xfrm>
            <a:off x="0" y="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picture containing object, sandglass&#10;&#10;Description generated with very high confidence">
            <a:extLst>
              <a:ext uri="{FF2B5EF4-FFF2-40B4-BE49-F238E27FC236}">
                <a16:creationId xmlns:a16="http://schemas.microsoft.com/office/drawing/2014/main" id="{73849CB5-1BF6-44AD-A6F1-48236ABC538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3731" y="2352067"/>
            <a:ext cx="333028" cy="333028"/>
          </a:xfrm>
          <a:prstGeom prst="rect">
            <a:avLst/>
          </a:prstGeom>
        </p:spPr>
      </p:pic>
      <p:sp>
        <p:nvSpPr>
          <p:cNvPr id="38" name="Rectangle 37">
            <a:hlinkClick r:id="rId10" action="ppaction://hlinksldjump"/>
            <a:extLst>
              <a:ext uri="{FF2B5EF4-FFF2-40B4-BE49-F238E27FC236}">
                <a16:creationId xmlns:a16="http://schemas.microsoft.com/office/drawing/2014/main" id="{1CB1383A-2803-4453-AB99-A0BD5FC8EF25}"/>
              </a:ext>
            </a:extLst>
          </p:cNvPr>
          <p:cNvSpPr/>
          <p:nvPr/>
        </p:nvSpPr>
        <p:spPr>
          <a:xfrm>
            <a:off x="271065" y="9144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02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picture containing stationary, envelope, businesscard&#10;&#10;Description generated with high confidence">
            <a:extLst>
              <a:ext uri="{FF2B5EF4-FFF2-40B4-BE49-F238E27FC236}">
                <a16:creationId xmlns:a16="http://schemas.microsoft.com/office/drawing/2014/main" id="{435F5874-0504-46E9-8A6D-3AC2D180A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519" y="2757102"/>
            <a:ext cx="507217" cy="464120"/>
          </a:xfrm>
          <a:prstGeom prst="rect">
            <a:avLst/>
          </a:prstGeom>
        </p:spPr>
      </p:pic>
      <p:sp>
        <p:nvSpPr>
          <p:cNvPr id="4" name="Google Shape;342;p12">
            <a:extLst>
              <a:ext uri="{FF2B5EF4-FFF2-40B4-BE49-F238E27FC236}">
                <a16:creationId xmlns:a16="http://schemas.microsoft.com/office/drawing/2014/main" id="{BF407F30-3145-44C8-AFA9-108C5128E53D}"/>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2" name="TextBox 1">
            <a:extLst>
              <a:ext uri="{FF2B5EF4-FFF2-40B4-BE49-F238E27FC236}">
                <a16:creationId xmlns:a16="http://schemas.microsoft.com/office/drawing/2014/main" id="{4B55AFB8-6508-46CB-8AF1-057E2AAC63E1}"/>
              </a:ext>
            </a:extLst>
          </p:cNvPr>
          <p:cNvSpPr txBox="1"/>
          <p:nvPr/>
        </p:nvSpPr>
        <p:spPr>
          <a:xfrm>
            <a:off x="7960399" y="5615532"/>
            <a:ext cx="3245353" cy="461665"/>
          </a:xfrm>
          <a:prstGeom prst="rect">
            <a:avLst/>
          </a:prstGeom>
          <a:noFill/>
        </p:spPr>
        <p:txBody>
          <a:bodyPr wrap="square" rtlCol="0">
            <a:spAutoFit/>
          </a:bodyPr>
          <a:lstStyle/>
          <a:p>
            <a:r>
              <a:rPr lang="en-US" sz="2400" dirty="0">
                <a:solidFill>
                  <a:schemeClr val="accent1">
                    <a:lumMod val="50000"/>
                  </a:schemeClr>
                </a:solidFill>
              </a:rPr>
              <a:t>Prioritization Matrices</a:t>
            </a:r>
          </a:p>
        </p:txBody>
      </p:sp>
      <p:sp>
        <p:nvSpPr>
          <p:cNvPr id="46" name="TextBox 45">
            <a:extLst>
              <a:ext uri="{FF2B5EF4-FFF2-40B4-BE49-F238E27FC236}">
                <a16:creationId xmlns:a16="http://schemas.microsoft.com/office/drawing/2014/main" id="{0455F98C-4183-4FCB-82C8-0DA70A8227D6}"/>
              </a:ext>
            </a:extLst>
          </p:cNvPr>
          <p:cNvSpPr txBox="1"/>
          <p:nvPr/>
        </p:nvSpPr>
        <p:spPr>
          <a:xfrm>
            <a:off x="7052354" y="1983558"/>
            <a:ext cx="555536" cy="3323987"/>
          </a:xfrm>
          <a:prstGeom prst="rect">
            <a:avLst/>
          </a:prstGeom>
          <a:noFill/>
        </p:spPr>
        <p:txBody>
          <a:bodyPr wrap="square" rtlCol="0">
            <a:spAutoFit/>
          </a:bodyPr>
          <a:lstStyle/>
          <a:p>
            <a:r>
              <a:rPr lang="en-US" sz="1050" dirty="0">
                <a:solidFill>
                  <a:srgbClr val="A32274"/>
                </a:solidFill>
              </a:rPr>
              <a:t>HIGH</a:t>
            </a: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endParaRPr lang="en-US" sz="1050" dirty="0">
              <a:solidFill>
                <a:srgbClr val="A32274"/>
              </a:solidFill>
            </a:endParaRPr>
          </a:p>
          <a:p>
            <a:r>
              <a:rPr lang="en-US" sz="1050" dirty="0">
                <a:solidFill>
                  <a:srgbClr val="A32274"/>
                </a:solidFill>
              </a:rPr>
              <a:t>LOW</a:t>
            </a:r>
          </a:p>
        </p:txBody>
      </p:sp>
      <p:pic>
        <p:nvPicPr>
          <p:cNvPr id="22" name="Picture 21" descr="A picture containing stationary, envelope, businesscard&#10;&#10;Description generated with high confidence">
            <a:extLst>
              <a:ext uri="{FF2B5EF4-FFF2-40B4-BE49-F238E27FC236}">
                <a16:creationId xmlns:a16="http://schemas.microsoft.com/office/drawing/2014/main" id="{855B7A63-067E-4AED-92E3-4DEF6B773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06440">
            <a:off x="10503223" y="2415252"/>
            <a:ext cx="507217" cy="464120"/>
          </a:xfrm>
          <a:prstGeom prst="rect">
            <a:avLst/>
          </a:prstGeom>
        </p:spPr>
      </p:pic>
      <p:pic>
        <p:nvPicPr>
          <p:cNvPr id="24" name="Picture 23" descr="A picture containing stationary, envelope, businesscard&#10;&#10;Description generated with high confidence">
            <a:extLst>
              <a:ext uri="{FF2B5EF4-FFF2-40B4-BE49-F238E27FC236}">
                <a16:creationId xmlns:a16="http://schemas.microsoft.com/office/drawing/2014/main" id="{B617D864-B680-4344-A3EF-EED8AD737B16}"/>
              </a:ext>
            </a:extLst>
          </p:cNvPr>
          <p:cNvPicPr>
            <a:picLocks noChangeAspect="1"/>
          </p:cNvPicPr>
          <p:nvPr/>
        </p:nvPicPr>
        <p:blipFill rotWithShape="1">
          <a:blip r:embed="rId3">
            <a:extLst>
              <a:ext uri="{28A0092B-C50C-407E-A947-70E740481C1C}">
                <a14:useLocalDpi xmlns:a14="http://schemas.microsoft.com/office/drawing/2010/main" val="0"/>
              </a:ext>
            </a:extLst>
          </a:blip>
          <a:srcRect b="5006"/>
          <a:stretch/>
        </p:blipFill>
        <p:spPr>
          <a:xfrm rot="1310124">
            <a:off x="9850608" y="2416396"/>
            <a:ext cx="507217" cy="440888"/>
          </a:xfrm>
          <a:prstGeom prst="rect">
            <a:avLst/>
          </a:prstGeom>
        </p:spPr>
      </p:pic>
      <p:pic>
        <p:nvPicPr>
          <p:cNvPr id="26" name="Picture 25" descr="A picture containing stationary, envelope, businesscard&#10;&#10;Description generated with high confidence">
            <a:extLst>
              <a:ext uri="{FF2B5EF4-FFF2-40B4-BE49-F238E27FC236}">
                <a16:creationId xmlns:a16="http://schemas.microsoft.com/office/drawing/2014/main" id="{126595ED-C8CC-428D-BFE2-825EB5F22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07431">
            <a:off x="8915061" y="2179413"/>
            <a:ext cx="507217" cy="464120"/>
          </a:xfrm>
          <a:prstGeom prst="rect">
            <a:avLst/>
          </a:prstGeom>
        </p:spPr>
      </p:pic>
      <p:cxnSp>
        <p:nvCxnSpPr>
          <p:cNvPr id="10" name="Straight Arrow Connector 9">
            <a:extLst>
              <a:ext uri="{FF2B5EF4-FFF2-40B4-BE49-F238E27FC236}">
                <a16:creationId xmlns:a16="http://schemas.microsoft.com/office/drawing/2014/main" id="{C0194A76-9796-44A6-8DB9-12366087C207}"/>
              </a:ext>
            </a:extLst>
          </p:cNvPr>
          <p:cNvCxnSpPr>
            <a:cxnSpLocks/>
          </p:cNvCxnSpPr>
          <p:nvPr/>
        </p:nvCxnSpPr>
        <p:spPr>
          <a:xfrm>
            <a:off x="7529740" y="5243649"/>
            <a:ext cx="3915520" cy="0"/>
          </a:xfrm>
          <a:prstGeom prst="straightConnector1">
            <a:avLst/>
          </a:prstGeom>
          <a:ln w="22225">
            <a:solidFill>
              <a:srgbClr val="681B6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E376E94-853E-4CE7-A402-FD0295540306}"/>
              </a:ext>
            </a:extLst>
          </p:cNvPr>
          <p:cNvCxnSpPr>
            <a:cxnSpLocks/>
          </p:cNvCxnSpPr>
          <p:nvPr/>
        </p:nvCxnSpPr>
        <p:spPr>
          <a:xfrm flipV="1">
            <a:off x="7529740" y="2053414"/>
            <a:ext cx="0" cy="3190237"/>
          </a:xfrm>
          <a:prstGeom prst="straightConnector1">
            <a:avLst/>
          </a:prstGeom>
          <a:ln w="22225">
            <a:solidFill>
              <a:srgbClr val="681B63"/>
            </a:solidFill>
            <a:tailEnd type="triangle"/>
          </a:ln>
        </p:spPr>
        <p:style>
          <a:lnRef idx="1">
            <a:schemeClr val="accent1"/>
          </a:lnRef>
          <a:fillRef idx="0">
            <a:schemeClr val="accent1"/>
          </a:fillRef>
          <a:effectRef idx="0">
            <a:schemeClr val="accent1"/>
          </a:effectRef>
          <a:fontRef idx="minor">
            <a:schemeClr val="tx1"/>
          </a:fontRef>
        </p:style>
      </p:cxnSp>
      <p:sp>
        <p:nvSpPr>
          <p:cNvPr id="43" name="Arc 42">
            <a:extLst>
              <a:ext uri="{FF2B5EF4-FFF2-40B4-BE49-F238E27FC236}">
                <a16:creationId xmlns:a16="http://schemas.microsoft.com/office/drawing/2014/main" id="{DB16E20A-F43E-439B-9A47-924E1CFAFF31}"/>
              </a:ext>
            </a:extLst>
          </p:cNvPr>
          <p:cNvSpPr/>
          <p:nvPr/>
        </p:nvSpPr>
        <p:spPr>
          <a:xfrm rot="10800000">
            <a:off x="8924614" y="209576"/>
            <a:ext cx="4095537" cy="3778202"/>
          </a:xfrm>
          <a:prstGeom prst="arc">
            <a:avLst>
              <a:gd name="adj1" fmla="val 16248862"/>
              <a:gd name="adj2" fmla="val 21378146"/>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TextBox 44">
            <a:extLst>
              <a:ext uri="{FF2B5EF4-FFF2-40B4-BE49-F238E27FC236}">
                <a16:creationId xmlns:a16="http://schemas.microsoft.com/office/drawing/2014/main" id="{81F78E16-42FE-4E44-829A-83D88EFF6BB9}"/>
              </a:ext>
            </a:extLst>
          </p:cNvPr>
          <p:cNvSpPr txBox="1"/>
          <p:nvPr/>
        </p:nvSpPr>
        <p:spPr>
          <a:xfrm>
            <a:off x="7466170" y="5258181"/>
            <a:ext cx="4163538" cy="276999"/>
          </a:xfrm>
          <a:prstGeom prst="rect">
            <a:avLst/>
          </a:prstGeom>
          <a:noFill/>
        </p:spPr>
        <p:txBody>
          <a:bodyPr wrap="square" rtlCol="0">
            <a:spAutoFit/>
          </a:bodyPr>
          <a:lstStyle/>
          <a:p>
            <a:r>
              <a:rPr lang="en-US" sz="1050" dirty="0">
                <a:solidFill>
                  <a:srgbClr val="A32274"/>
                </a:solidFill>
              </a:rPr>
              <a:t>DIFFICULT/EXPENSIVE          </a:t>
            </a:r>
            <a:r>
              <a:rPr lang="en-US" sz="1200" dirty="0">
                <a:solidFill>
                  <a:srgbClr val="A32274"/>
                </a:solidFill>
              </a:rPr>
              <a:t> </a:t>
            </a:r>
            <a:r>
              <a:rPr lang="en-US" sz="1200" b="1" dirty="0">
                <a:solidFill>
                  <a:srgbClr val="A32274"/>
                </a:solidFill>
              </a:rPr>
              <a:t>FEASIBILITY FOR US</a:t>
            </a:r>
            <a:r>
              <a:rPr lang="en-US" sz="1050" b="1" dirty="0">
                <a:solidFill>
                  <a:srgbClr val="A32274"/>
                </a:solidFill>
              </a:rPr>
              <a:t>              </a:t>
            </a:r>
            <a:r>
              <a:rPr lang="en-US" sz="1050" dirty="0">
                <a:solidFill>
                  <a:srgbClr val="A32274"/>
                </a:solidFill>
              </a:rPr>
              <a:t>EASY/CHEAP  </a:t>
            </a:r>
          </a:p>
        </p:txBody>
      </p:sp>
      <p:sp>
        <p:nvSpPr>
          <p:cNvPr id="47" name="TextBox 46">
            <a:extLst>
              <a:ext uri="{FF2B5EF4-FFF2-40B4-BE49-F238E27FC236}">
                <a16:creationId xmlns:a16="http://schemas.microsoft.com/office/drawing/2014/main" id="{5AC20653-916A-4B6B-B18C-0ABF128E0722}"/>
              </a:ext>
            </a:extLst>
          </p:cNvPr>
          <p:cNvSpPr txBox="1"/>
          <p:nvPr/>
        </p:nvSpPr>
        <p:spPr>
          <a:xfrm rot="16200000">
            <a:off x="6177090" y="2824779"/>
            <a:ext cx="2290810" cy="276999"/>
          </a:xfrm>
          <a:prstGeom prst="rect">
            <a:avLst/>
          </a:prstGeom>
          <a:noFill/>
        </p:spPr>
        <p:txBody>
          <a:bodyPr wrap="square" rtlCol="0">
            <a:spAutoFit/>
          </a:bodyPr>
          <a:lstStyle/>
          <a:p>
            <a:r>
              <a:rPr lang="en-US" sz="1200" b="1" dirty="0">
                <a:solidFill>
                  <a:srgbClr val="A32274"/>
                </a:solidFill>
              </a:rPr>
              <a:t>VALUE TO USERS</a:t>
            </a:r>
          </a:p>
        </p:txBody>
      </p:sp>
      <p:sp>
        <p:nvSpPr>
          <p:cNvPr id="48" name="TextBox 47">
            <a:extLst>
              <a:ext uri="{FF2B5EF4-FFF2-40B4-BE49-F238E27FC236}">
                <a16:creationId xmlns:a16="http://schemas.microsoft.com/office/drawing/2014/main" id="{3472EB67-A0F8-479E-A733-2189AD1E758D}"/>
              </a:ext>
            </a:extLst>
          </p:cNvPr>
          <p:cNvSpPr txBox="1"/>
          <p:nvPr/>
        </p:nvSpPr>
        <p:spPr>
          <a:xfrm>
            <a:off x="7753284" y="4309203"/>
            <a:ext cx="1171330" cy="338554"/>
          </a:xfrm>
          <a:prstGeom prst="rect">
            <a:avLst/>
          </a:prstGeom>
          <a:noFill/>
        </p:spPr>
        <p:txBody>
          <a:bodyPr wrap="square" rtlCol="0">
            <a:spAutoFit/>
          </a:bodyPr>
          <a:lstStyle/>
          <a:p>
            <a:r>
              <a:rPr lang="en-US" sz="1600" dirty="0">
                <a:solidFill>
                  <a:schemeClr val="accent6">
                    <a:lumMod val="75000"/>
                  </a:schemeClr>
                </a:solidFill>
              </a:rPr>
              <a:t>UN-WISE</a:t>
            </a:r>
          </a:p>
        </p:txBody>
      </p:sp>
      <p:sp>
        <p:nvSpPr>
          <p:cNvPr id="49" name="TextBox 48">
            <a:extLst>
              <a:ext uri="{FF2B5EF4-FFF2-40B4-BE49-F238E27FC236}">
                <a16:creationId xmlns:a16="http://schemas.microsoft.com/office/drawing/2014/main" id="{2AAB48B3-CB7D-44CA-9C09-61DDF88E5A1C}"/>
              </a:ext>
            </a:extLst>
          </p:cNvPr>
          <p:cNvSpPr txBox="1"/>
          <p:nvPr/>
        </p:nvSpPr>
        <p:spPr>
          <a:xfrm>
            <a:off x="7950264" y="2053047"/>
            <a:ext cx="1186435" cy="338554"/>
          </a:xfrm>
          <a:prstGeom prst="rect">
            <a:avLst/>
          </a:prstGeom>
          <a:noFill/>
        </p:spPr>
        <p:txBody>
          <a:bodyPr wrap="square" rtlCol="0">
            <a:spAutoFit/>
          </a:bodyPr>
          <a:lstStyle/>
          <a:p>
            <a:r>
              <a:rPr lang="en-US" sz="1600" dirty="0">
                <a:solidFill>
                  <a:schemeClr val="accent6">
                    <a:lumMod val="75000"/>
                  </a:schemeClr>
                </a:solidFill>
              </a:rPr>
              <a:t>BIG BET</a:t>
            </a:r>
          </a:p>
        </p:txBody>
      </p:sp>
      <p:sp>
        <p:nvSpPr>
          <p:cNvPr id="50" name="TextBox 49">
            <a:extLst>
              <a:ext uri="{FF2B5EF4-FFF2-40B4-BE49-F238E27FC236}">
                <a16:creationId xmlns:a16="http://schemas.microsoft.com/office/drawing/2014/main" id="{586CB5C3-5D86-4EAE-9268-25297B399C9E}"/>
              </a:ext>
            </a:extLst>
          </p:cNvPr>
          <p:cNvSpPr txBox="1"/>
          <p:nvPr/>
        </p:nvSpPr>
        <p:spPr>
          <a:xfrm>
            <a:off x="9427265" y="2053414"/>
            <a:ext cx="1427913" cy="338554"/>
          </a:xfrm>
          <a:prstGeom prst="rect">
            <a:avLst/>
          </a:prstGeom>
          <a:noFill/>
        </p:spPr>
        <p:txBody>
          <a:bodyPr wrap="square" rtlCol="0">
            <a:spAutoFit/>
          </a:bodyPr>
          <a:lstStyle/>
          <a:p>
            <a:r>
              <a:rPr lang="en-US" sz="1600" dirty="0">
                <a:solidFill>
                  <a:schemeClr val="accent6">
                    <a:lumMod val="75000"/>
                  </a:schemeClr>
                </a:solidFill>
              </a:rPr>
              <a:t>NO-BRAINER</a:t>
            </a:r>
          </a:p>
        </p:txBody>
      </p:sp>
      <p:sp>
        <p:nvSpPr>
          <p:cNvPr id="38" name="Arc 37">
            <a:extLst>
              <a:ext uri="{FF2B5EF4-FFF2-40B4-BE49-F238E27FC236}">
                <a16:creationId xmlns:a16="http://schemas.microsoft.com/office/drawing/2014/main" id="{BD246E79-70AE-46F7-B6AB-2F394A10AC9C}"/>
              </a:ext>
            </a:extLst>
          </p:cNvPr>
          <p:cNvSpPr/>
          <p:nvPr/>
        </p:nvSpPr>
        <p:spPr>
          <a:xfrm rot="10800000">
            <a:off x="7960399" y="-448157"/>
            <a:ext cx="5789557" cy="5340964"/>
          </a:xfrm>
          <a:prstGeom prst="arc">
            <a:avLst>
              <a:gd name="adj1" fmla="val 16248862"/>
              <a:gd name="adj2" fmla="val 21556276"/>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TextBox 39">
            <a:extLst>
              <a:ext uri="{FF2B5EF4-FFF2-40B4-BE49-F238E27FC236}">
                <a16:creationId xmlns:a16="http://schemas.microsoft.com/office/drawing/2014/main" id="{0C6E4FBC-BEEC-4493-929D-A00EA4337BCB}"/>
              </a:ext>
            </a:extLst>
          </p:cNvPr>
          <p:cNvSpPr txBox="1"/>
          <p:nvPr/>
        </p:nvSpPr>
        <p:spPr>
          <a:xfrm>
            <a:off x="10568716" y="4533417"/>
            <a:ext cx="1186435" cy="338554"/>
          </a:xfrm>
          <a:prstGeom prst="rect">
            <a:avLst/>
          </a:prstGeom>
          <a:noFill/>
        </p:spPr>
        <p:txBody>
          <a:bodyPr wrap="square" rtlCol="0">
            <a:spAutoFit/>
          </a:bodyPr>
          <a:lstStyle/>
          <a:p>
            <a:r>
              <a:rPr lang="en-US" sz="1600" dirty="0">
                <a:solidFill>
                  <a:schemeClr val="accent6">
                    <a:lumMod val="75000"/>
                  </a:schemeClr>
                </a:solidFill>
              </a:rPr>
              <a:t>UTILITIES</a:t>
            </a:r>
          </a:p>
        </p:txBody>
      </p:sp>
      <p:sp>
        <p:nvSpPr>
          <p:cNvPr id="8" name="TextBox 7">
            <a:extLst>
              <a:ext uri="{FF2B5EF4-FFF2-40B4-BE49-F238E27FC236}">
                <a16:creationId xmlns:a16="http://schemas.microsoft.com/office/drawing/2014/main" id="{FA20974A-5000-4141-8E6C-E9C4830C1FE9}"/>
              </a:ext>
            </a:extLst>
          </p:cNvPr>
          <p:cNvSpPr txBox="1"/>
          <p:nvPr/>
        </p:nvSpPr>
        <p:spPr>
          <a:xfrm>
            <a:off x="452964" y="2098676"/>
            <a:ext cx="6496671" cy="357020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rPr>
              <a:t>A process to SMPE install maintenance that is not tied to availability of a person or persons but rather tied to the person doing the work.</a:t>
            </a:r>
          </a:p>
          <a:p>
            <a:endParaRPr lang="en-US" sz="1600" dirty="0">
              <a:solidFill>
                <a:schemeClr val="tx1">
                  <a:lumMod val="65000"/>
                  <a:lumOff val="35000"/>
                </a:schemeClr>
              </a:solidFill>
            </a:endParaRPr>
          </a:p>
          <a:p>
            <a:pPr marL="285750" indent="-285750">
              <a:buFont typeface="Arial" panose="020B0604020202020204" pitchFamily="34" charset="0"/>
              <a:buChar char="•"/>
            </a:pPr>
            <a:r>
              <a:rPr lang="en-US" sz="1600" dirty="0">
                <a:solidFill>
                  <a:schemeClr val="tx1">
                    <a:lumMod val="65000"/>
                    <a:lumOff val="35000"/>
                  </a:schemeClr>
                </a:solidFill>
              </a:rPr>
              <a:t>An automated process to assign native system resources to a tester or developer.</a:t>
            </a:r>
          </a:p>
          <a:p>
            <a:pPr marL="285750" indent="-285750">
              <a:buFont typeface="Arial" panose="020B0604020202020204" pitchFamily="34" charset="0"/>
              <a:buChar char="•"/>
            </a:pPr>
            <a:endParaRPr lang="en-US" sz="1600" dirty="0">
              <a:solidFill>
                <a:schemeClr val="tx1">
                  <a:lumMod val="65000"/>
                  <a:lumOff val="35000"/>
                </a:schemeClr>
              </a:solidFill>
            </a:endParaRPr>
          </a:p>
          <a:p>
            <a:pPr marL="285750" indent="-285750">
              <a:buFont typeface="Arial" panose="020B0604020202020204" pitchFamily="34" charset="0"/>
              <a:buChar char="•"/>
            </a:pPr>
            <a:r>
              <a:rPr lang="en-US" sz="1600" dirty="0">
                <a:solidFill>
                  <a:schemeClr val="tx1">
                    <a:lumMod val="65000"/>
                    <a:lumOff val="35000"/>
                  </a:schemeClr>
                </a:solidFill>
              </a:rPr>
              <a:t>A process to update drivers on native systems that is not tied to availability of a person or persons.</a:t>
            </a:r>
          </a:p>
          <a:p>
            <a:pPr marL="285750" indent="-285750">
              <a:buFont typeface="Arial" panose="020B0604020202020204" pitchFamily="34" charset="0"/>
              <a:buChar char="•"/>
            </a:pPr>
            <a:endParaRPr lang="en-US" sz="1600" dirty="0">
              <a:solidFill>
                <a:schemeClr val="tx1">
                  <a:lumMod val="65000"/>
                  <a:lumOff val="35000"/>
                </a:schemeClr>
              </a:solidFill>
            </a:endParaRPr>
          </a:p>
          <a:p>
            <a:pPr marL="285750" indent="-285750">
              <a:buFont typeface="Arial" panose="020B0604020202020204" pitchFamily="34" charset="0"/>
              <a:buChar char="•"/>
            </a:pPr>
            <a:r>
              <a:rPr lang="en-US" sz="1600" dirty="0">
                <a:solidFill>
                  <a:schemeClr val="tx1">
                    <a:lumMod val="65000"/>
                    <a:lumOff val="35000"/>
                  </a:schemeClr>
                </a:solidFill>
              </a:rPr>
              <a:t>A process to create regression test buckets where the resources being used are dynamic. </a:t>
            </a:r>
          </a:p>
          <a:p>
            <a:pPr marL="285750" indent="-285750">
              <a:buFont typeface="Arial" panose="020B0604020202020204" pitchFamily="34" charset="0"/>
              <a:buChar char="•"/>
            </a:pPr>
            <a:endParaRPr lang="en-US" sz="1600" dirty="0">
              <a:solidFill>
                <a:schemeClr val="tx1">
                  <a:lumMod val="65000"/>
                  <a:lumOff val="35000"/>
                </a:schemeClr>
              </a:solidFill>
            </a:endParaRPr>
          </a:p>
          <a:p>
            <a:pPr marL="285750" indent="-285750">
              <a:buFont typeface="Arial" panose="020B0604020202020204" pitchFamily="34" charset="0"/>
              <a:buChar char="•"/>
            </a:pPr>
            <a:r>
              <a:rPr lang="en-US" sz="1600" dirty="0">
                <a:solidFill>
                  <a:schemeClr val="tx1">
                    <a:lumMod val="65000"/>
                    <a:lumOff val="35000"/>
                  </a:schemeClr>
                </a:solidFill>
              </a:rPr>
              <a:t>An enticement or draw for new hires to want to work in DFSMS.</a:t>
            </a:r>
          </a:p>
          <a:p>
            <a:endParaRPr lang="en-US" sz="1600" dirty="0"/>
          </a:p>
        </p:txBody>
      </p:sp>
      <p:pic>
        <p:nvPicPr>
          <p:cNvPr id="44" name="Picture 43" descr="A picture containing stationary, envelope, businesscard&#10;&#10;Description generated with high confidence">
            <a:extLst>
              <a:ext uri="{FF2B5EF4-FFF2-40B4-BE49-F238E27FC236}">
                <a16:creationId xmlns:a16="http://schemas.microsoft.com/office/drawing/2014/main" id="{024F8FF9-AEDF-4680-9663-06E3C8587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29" y="2032523"/>
            <a:ext cx="507217" cy="464120"/>
          </a:xfrm>
          <a:prstGeom prst="rect">
            <a:avLst/>
          </a:prstGeom>
        </p:spPr>
      </p:pic>
      <p:pic>
        <p:nvPicPr>
          <p:cNvPr id="52" name="Picture 51" descr="A picture containing stationary, envelope, businesscard&#10;&#10;Description generated with high confidence">
            <a:extLst>
              <a:ext uri="{FF2B5EF4-FFF2-40B4-BE49-F238E27FC236}">
                <a16:creationId xmlns:a16="http://schemas.microsoft.com/office/drawing/2014/main" id="{53BF2EAF-997D-482B-8C02-5FA84044C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30" y="2765501"/>
            <a:ext cx="507217" cy="464120"/>
          </a:xfrm>
          <a:prstGeom prst="rect">
            <a:avLst/>
          </a:prstGeom>
        </p:spPr>
      </p:pic>
      <p:pic>
        <p:nvPicPr>
          <p:cNvPr id="54" name="Picture 53" descr="A picture containing stationary, envelope, businesscard&#10;&#10;Description generated with high confidence">
            <a:extLst>
              <a:ext uri="{FF2B5EF4-FFF2-40B4-BE49-F238E27FC236}">
                <a16:creationId xmlns:a16="http://schemas.microsoft.com/office/drawing/2014/main" id="{C35D3026-269E-4068-AD93-3ABEC1DB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23" y="3523234"/>
            <a:ext cx="507217" cy="464120"/>
          </a:xfrm>
          <a:prstGeom prst="rect">
            <a:avLst/>
          </a:prstGeom>
        </p:spPr>
      </p:pic>
      <p:pic>
        <p:nvPicPr>
          <p:cNvPr id="55" name="Picture 54" descr="A picture containing stationary, envelope, businesscard&#10;&#10;Description generated with high confidence">
            <a:extLst>
              <a:ext uri="{FF2B5EF4-FFF2-40B4-BE49-F238E27FC236}">
                <a16:creationId xmlns:a16="http://schemas.microsoft.com/office/drawing/2014/main" id="{6A085AF6-9FD3-4E67-9541-CFCD79699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54" y="4196878"/>
            <a:ext cx="507217" cy="464120"/>
          </a:xfrm>
          <a:prstGeom prst="rect">
            <a:avLst/>
          </a:prstGeom>
        </p:spPr>
      </p:pic>
      <p:pic>
        <p:nvPicPr>
          <p:cNvPr id="58" name="Picture 57" descr="A picture containing stationary, envelope, businesscard&#10;&#10;Description generated with high confidence">
            <a:extLst>
              <a:ext uri="{FF2B5EF4-FFF2-40B4-BE49-F238E27FC236}">
                <a16:creationId xmlns:a16="http://schemas.microsoft.com/office/drawing/2014/main" id="{2875F1F0-7B4B-41D4-BC65-C6A3AECF3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29" y="4939814"/>
            <a:ext cx="507217" cy="464120"/>
          </a:xfrm>
          <a:prstGeom prst="rect">
            <a:avLst/>
          </a:prstGeom>
        </p:spPr>
      </p:pic>
      <p:sp>
        <p:nvSpPr>
          <p:cNvPr id="64" name="TextBox 63">
            <a:extLst>
              <a:ext uri="{FF2B5EF4-FFF2-40B4-BE49-F238E27FC236}">
                <a16:creationId xmlns:a16="http://schemas.microsoft.com/office/drawing/2014/main" id="{CA571403-4649-47FC-82F8-4CF15B31603E}"/>
              </a:ext>
            </a:extLst>
          </p:cNvPr>
          <p:cNvSpPr txBox="1"/>
          <p:nvPr/>
        </p:nvSpPr>
        <p:spPr>
          <a:xfrm rot="21077616">
            <a:off x="418928" y="2071867"/>
            <a:ext cx="288758" cy="369332"/>
          </a:xfrm>
          <a:prstGeom prst="rect">
            <a:avLst/>
          </a:prstGeom>
          <a:noFill/>
        </p:spPr>
        <p:txBody>
          <a:bodyPr wrap="square" rtlCol="0">
            <a:spAutoFit/>
          </a:bodyPr>
          <a:lstStyle/>
          <a:p>
            <a:r>
              <a:rPr lang="en-US" dirty="0">
                <a:solidFill>
                  <a:srgbClr val="7030A0"/>
                </a:solidFill>
              </a:rPr>
              <a:t>1</a:t>
            </a:r>
          </a:p>
        </p:txBody>
      </p:sp>
      <p:sp>
        <p:nvSpPr>
          <p:cNvPr id="65" name="TextBox 64">
            <a:extLst>
              <a:ext uri="{FF2B5EF4-FFF2-40B4-BE49-F238E27FC236}">
                <a16:creationId xmlns:a16="http://schemas.microsoft.com/office/drawing/2014/main" id="{6A2427FD-7D33-42D7-986A-A994BFB16F7F}"/>
              </a:ext>
            </a:extLst>
          </p:cNvPr>
          <p:cNvSpPr txBox="1"/>
          <p:nvPr/>
        </p:nvSpPr>
        <p:spPr>
          <a:xfrm>
            <a:off x="9018370" y="2214201"/>
            <a:ext cx="288758" cy="369332"/>
          </a:xfrm>
          <a:prstGeom prst="rect">
            <a:avLst/>
          </a:prstGeom>
          <a:noFill/>
        </p:spPr>
        <p:txBody>
          <a:bodyPr wrap="square" rtlCol="0">
            <a:spAutoFit/>
          </a:bodyPr>
          <a:lstStyle/>
          <a:p>
            <a:r>
              <a:rPr lang="en-US" dirty="0">
                <a:solidFill>
                  <a:srgbClr val="7030A0"/>
                </a:solidFill>
              </a:rPr>
              <a:t>3</a:t>
            </a:r>
          </a:p>
        </p:txBody>
      </p:sp>
      <p:sp>
        <p:nvSpPr>
          <p:cNvPr id="67" name="TextBox 66">
            <a:extLst>
              <a:ext uri="{FF2B5EF4-FFF2-40B4-BE49-F238E27FC236}">
                <a16:creationId xmlns:a16="http://schemas.microsoft.com/office/drawing/2014/main" id="{B027826A-EFB4-47DE-9D66-ACEDA53467AD}"/>
              </a:ext>
            </a:extLst>
          </p:cNvPr>
          <p:cNvSpPr txBox="1"/>
          <p:nvPr/>
        </p:nvSpPr>
        <p:spPr>
          <a:xfrm rot="20136625">
            <a:off x="10616105" y="2481521"/>
            <a:ext cx="288758" cy="369332"/>
          </a:xfrm>
          <a:prstGeom prst="rect">
            <a:avLst/>
          </a:prstGeom>
          <a:noFill/>
        </p:spPr>
        <p:txBody>
          <a:bodyPr wrap="square" rtlCol="0">
            <a:spAutoFit/>
          </a:bodyPr>
          <a:lstStyle/>
          <a:p>
            <a:r>
              <a:rPr lang="en-US" dirty="0">
                <a:solidFill>
                  <a:srgbClr val="7030A0"/>
                </a:solidFill>
              </a:rPr>
              <a:t>1</a:t>
            </a:r>
          </a:p>
        </p:txBody>
      </p:sp>
      <p:sp>
        <p:nvSpPr>
          <p:cNvPr id="68" name="TextBox 67">
            <a:extLst>
              <a:ext uri="{FF2B5EF4-FFF2-40B4-BE49-F238E27FC236}">
                <a16:creationId xmlns:a16="http://schemas.microsoft.com/office/drawing/2014/main" id="{ABE816CF-5FDE-4ED7-8E47-340BBBA0CADC}"/>
              </a:ext>
            </a:extLst>
          </p:cNvPr>
          <p:cNvSpPr txBox="1"/>
          <p:nvPr/>
        </p:nvSpPr>
        <p:spPr>
          <a:xfrm rot="513746">
            <a:off x="9944134" y="2452808"/>
            <a:ext cx="288758" cy="369332"/>
          </a:xfrm>
          <a:prstGeom prst="rect">
            <a:avLst/>
          </a:prstGeom>
          <a:noFill/>
        </p:spPr>
        <p:txBody>
          <a:bodyPr wrap="square" rtlCol="0">
            <a:spAutoFit/>
          </a:bodyPr>
          <a:lstStyle/>
          <a:p>
            <a:r>
              <a:rPr lang="en-US" dirty="0">
                <a:solidFill>
                  <a:srgbClr val="7030A0"/>
                </a:solidFill>
              </a:rPr>
              <a:t>4</a:t>
            </a:r>
          </a:p>
        </p:txBody>
      </p:sp>
      <p:sp>
        <p:nvSpPr>
          <p:cNvPr id="12" name="Arrow: Right 11">
            <a:extLst>
              <a:ext uri="{FF2B5EF4-FFF2-40B4-BE49-F238E27FC236}">
                <a16:creationId xmlns:a16="http://schemas.microsoft.com/office/drawing/2014/main" id="{7CD92420-A380-470E-BA0D-6C36AC50EAF0}"/>
              </a:ext>
            </a:extLst>
          </p:cNvPr>
          <p:cNvSpPr/>
          <p:nvPr/>
        </p:nvSpPr>
        <p:spPr>
          <a:xfrm>
            <a:off x="201700" y="707651"/>
            <a:ext cx="4029902" cy="1102954"/>
          </a:xfrm>
          <a:prstGeom prst="rightArrow">
            <a:avLst>
              <a:gd name="adj1" fmla="val 58727"/>
              <a:gd name="adj2" fmla="val 50000"/>
            </a:avLst>
          </a:prstGeom>
          <a:gradFill flip="none" rotWithShape="1">
            <a:gsLst>
              <a:gs pos="0">
                <a:schemeClr val="bg1"/>
              </a:gs>
              <a:gs pos="100000">
                <a:srgbClr val="681B6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Design Thinking perspective</a:t>
            </a:r>
          </a:p>
        </p:txBody>
      </p:sp>
      <p:sp>
        <p:nvSpPr>
          <p:cNvPr id="71" name="TextBox 70">
            <a:extLst>
              <a:ext uri="{FF2B5EF4-FFF2-40B4-BE49-F238E27FC236}">
                <a16:creationId xmlns:a16="http://schemas.microsoft.com/office/drawing/2014/main" id="{94D484EE-66B6-429D-9A95-4D2BF8ADA54B}"/>
              </a:ext>
            </a:extLst>
          </p:cNvPr>
          <p:cNvSpPr txBox="1"/>
          <p:nvPr/>
        </p:nvSpPr>
        <p:spPr>
          <a:xfrm rot="21077616">
            <a:off x="441883" y="2804441"/>
            <a:ext cx="288758" cy="369332"/>
          </a:xfrm>
          <a:prstGeom prst="rect">
            <a:avLst/>
          </a:prstGeom>
          <a:noFill/>
        </p:spPr>
        <p:txBody>
          <a:bodyPr wrap="square" rtlCol="0">
            <a:spAutoFit/>
          </a:bodyPr>
          <a:lstStyle/>
          <a:p>
            <a:r>
              <a:rPr lang="en-US" dirty="0">
                <a:solidFill>
                  <a:srgbClr val="7030A0"/>
                </a:solidFill>
              </a:rPr>
              <a:t>2</a:t>
            </a:r>
          </a:p>
        </p:txBody>
      </p:sp>
      <p:sp>
        <p:nvSpPr>
          <p:cNvPr id="72" name="TextBox 71">
            <a:extLst>
              <a:ext uri="{FF2B5EF4-FFF2-40B4-BE49-F238E27FC236}">
                <a16:creationId xmlns:a16="http://schemas.microsoft.com/office/drawing/2014/main" id="{1BAC720D-C3DC-43C0-A085-E0795E20F602}"/>
              </a:ext>
            </a:extLst>
          </p:cNvPr>
          <p:cNvSpPr txBox="1"/>
          <p:nvPr/>
        </p:nvSpPr>
        <p:spPr>
          <a:xfrm rot="21077616">
            <a:off x="433958" y="3573653"/>
            <a:ext cx="288758" cy="369332"/>
          </a:xfrm>
          <a:prstGeom prst="rect">
            <a:avLst/>
          </a:prstGeom>
          <a:noFill/>
        </p:spPr>
        <p:txBody>
          <a:bodyPr wrap="square" rtlCol="0">
            <a:spAutoFit/>
          </a:bodyPr>
          <a:lstStyle/>
          <a:p>
            <a:r>
              <a:rPr lang="en-US" dirty="0">
                <a:solidFill>
                  <a:srgbClr val="7030A0"/>
                </a:solidFill>
              </a:rPr>
              <a:t>3</a:t>
            </a:r>
          </a:p>
        </p:txBody>
      </p:sp>
      <p:sp>
        <p:nvSpPr>
          <p:cNvPr id="73" name="TextBox 72">
            <a:extLst>
              <a:ext uri="{FF2B5EF4-FFF2-40B4-BE49-F238E27FC236}">
                <a16:creationId xmlns:a16="http://schemas.microsoft.com/office/drawing/2014/main" id="{175BBB18-2208-4344-AB3C-AA33CEF23912}"/>
              </a:ext>
            </a:extLst>
          </p:cNvPr>
          <p:cNvSpPr txBox="1"/>
          <p:nvPr/>
        </p:nvSpPr>
        <p:spPr>
          <a:xfrm rot="21077616">
            <a:off x="426852" y="4226563"/>
            <a:ext cx="288758" cy="369332"/>
          </a:xfrm>
          <a:prstGeom prst="rect">
            <a:avLst/>
          </a:prstGeom>
          <a:noFill/>
        </p:spPr>
        <p:txBody>
          <a:bodyPr wrap="square" rtlCol="0">
            <a:spAutoFit/>
          </a:bodyPr>
          <a:lstStyle/>
          <a:p>
            <a:r>
              <a:rPr lang="en-US" dirty="0">
                <a:solidFill>
                  <a:srgbClr val="7030A0"/>
                </a:solidFill>
              </a:rPr>
              <a:t>4</a:t>
            </a:r>
          </a:p>
        </p:txBody>
      </p:sp>
      <p:sp>
        <p:nvSpPr>
          <p:cNvPr id="74" name="TextBox 73">
            <a:extLst>
              <a:ext uri="{FF2B5EF4-FFF2-40B4-BE49-F238E27FC236}">
                <a16:creationId xmlns:a16="http://schemas.microsoft.com/office/drawing/2014/main" id="{9CCFA916-822A-497F-BE08-D806688FD693}"/>
              </a:ext>
            </a:extLst>
          </p:cNvPr>
          <p:cNvSpPr txBox="1"/>
          <p:nvPr/>
        </p:nvSpPr>
        <p:spPr>
          <a:xfrm rot="21077616">
            <a:off x="433959" y="4965984"/>
            <a:ext cx="288758" cy="369332"/>
          </a:xfrm>
          <a:prstGeom prst="rect">
            <a:avLst/>
          </a:prstGeom>
          <a:noFill/>
        </p:spPr>
        <p:txBody>
          <a:bodyPr wrap="square" rtlCol="0">
            <a:spAutoFit/>
          </a:bodyPr>
          <a:lstStyle/>
          <a:p>
            <a:r>
              <a:rPr lang="en-US" dirty="0">
                <a:solidFill>
                  <a:srgbClr val="7030A0"/>
                </a:solidFill>
              </a:rPr>
              <a:t>5</a:t>
            </a:r>
          </a:p>
        </p:txBody>
      </p:sp>
      <p:sp>
        <p:nvSpPr>
          <p:cNvPr id="66" name="TextBox 65">
            <a:extLst>
              <a:ext uri="{FF2B5EF4-FFF2-40B4-BE49-F238E27FC236}">
                <a16:creationId xmlns:a16="http://schemas.microsoft.com/office/drawing/2014/main" id="{5AD2F558-BB6D-4EDE-A58A-397B50A10E7E}"/>
              </a:ext>
            </a:extLst>
          </p:cNvPr>
          <p:cNvSpPr txBox="1"/>
          <p:nvPr/>
        </p:nvSpPr>
        <p:spPr>
          <a:xfrm rot="21001945">
            <a:off x="9676432" y="2803194"/>
            <a:ext cx="288758" cy="369332"/>
          </a:xfrm>
          <a:prstGeom prst="rect">
            <a:avLst/>
          </a:prstGeom>
          <a:noFill/>
        </p:spPr>
        <p:txBody>
          <a:bodyPr wrap="square" rtlCol="0">
            <a:spAutoFit/>
          </a:bodyPr>
          <a:lstStyle/>
          <a:p>
            <a:r>
              <a:rPr lang="en-US" dirty="0">
                <a:solidFill>
                  <a:srgbClr val="7030A0"/>
                </a:solidFill>
              </a:rPr>
              <a:t>2</a:t>
            </a:r>
          </a:p>
        </p:txBody>
      </p:sp>
      <p:pic>
        <p:nvPicPr>
          <p:cNvPr id="20" name="Picture 19" descr="A picture containing stationary, envelope, businesscard&#10;&#10;Description generated with high confidence">
            <a:extLst>
              <a:ext uri="{FF2B5EF4-FFF2-40B4-BE49-F238E27FC236}">
                <a16:creationId xmlns:a16="http://schemas.microsoft.com/office/drawing/2014/main" id="{3FA39D9E-396F-46D2-8D73-0A70DA586007}"/>
              </a:ext>
            </a:extLst>
          </p:cNvPr>
          <p:cNvPicPr>
            <a:picLocks noChangeAspect="1"/>
          </p:cNvPicPr>
          <p:nvPr/>
        </p:nvPicPr>
        <p:blipFill rotWithShape="1">
          <a:blip r:embed="rId3">
            <a:extLst>
              <a:ext uri="{28A0092B-C50C-407E-A947-70E740481C1C}">
                <a14:useLocalDpi xmlns:a14="http://schemas.microsoft.com/office/drawing/2010/main" val="0"/>
              </a:ext>
            </a:extLst>
          </a:blip>
          <a:srcRect l="14673"/>
          <a:stretch/>
        </p:blipFill>
        <p:spPr>
          <a:xfrm rot="2554599">
            <a:off x="10946013" y="2645378"/>
            <a:ext cx="432794" cy="464120"/>
          </a:xfrm>
          <a:prstGeom prst="rect">
            <a:avLst/>
          </a:prstGeom>
        </p:spPr>
      </p:pic>
      <p:sp>
        <p:nvSpPr>
          <p:cNvPr id="70" name="TextBox 69">
            <a:extLst>
              <a:ext uri="{FF2B5EF4-FFF2-40B4-BE49-F238E27FC236}">
                <a16:creationId xmlns:a16="http://schemas.microsoft.com/office/drawing/2014/main" id="{28CB6FCF-DDBF-4DE8-A4DD-2693EC029C37}"/>
              </a:ext>
            </a:extLst>
          </p:cNvPr>
          <p:cNvSpPr txBox="1"/>
          <p:nvPr/>
        </p:nvSpPr>
        <p:spPr>
          <a:xfrm rot="1635183">
            <a:off x="11004467" y="2644400"/>
            <a:ext cx="288758" cy="369332"/>
          </a:xfrm>
          <a:prstGeom prst="rect">
            <a:avLst/>
          </a:prstGeom>
          <a:noFill/>
        </p:spPr>
        <p:txBody>
          <a:bodyPr wrap="square" rtlCol="0">
            <a:spAutoFit/>
          </a:bodyPr>
          <a:lstStyle/>
          <a:p>
            <a:r>
              <a:rPr lang="en-US" dirty="0">
                <a:solidFill>
                  <a:srgbClr val="7030A0"/>
                </a:solidFill>
              </a:rPr>
              <a:t>5</a:t>
            </a:r>
          </a:p>
        </p:txBody>
      </p:sp>
    </p:spTree>
    <p:extLst>
      <p:ext uri="{BB962C8B-B14F-4D97-AF65-F5344CB8AC3E}">
        <p14:creationId xmlns:p14="http://schemas.microsoft.com/office/powerpoint/2010/main" val="30272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rrow: Right 32">
            <a:extLst>
              <a:ext uri="{FF2B5EF4-FFF2-40B4-BE49-F238E27FC236}">
                <a16:creationId xmlns:a16="http://schemas.microsoft.com/office/drawing/2014/main" id="{D42CB581-5BF5-402C-B3D6-1DE700624DF3}"/>
              </a:ext>
            </a:extLst>
          </p:cNvPr>
          <p:cNvSpPr/>
          <p:nvPr/>
        </p:nvSpPr>
        <p:spPr>
          <a:xfrm>
            <a:off x="201700" y="707651"/>
            <a:ext cx="4029902" cy="1102954"/>
          </a:xfrm>
          <a:prstGeom prst="rightArrow">
            <a:avLst>
              <a:gd name="adj1" fmla="val 58727"/>
              <a:gd name="adj2" fmla="val 50000"/>
            </a:avLst>
          </a:prstGeom>
          <a:gradFill flip="none" rotWithShape="1">
            <a:gsLst>
              <a:gs pos="0">
                <a:schemeClr val="bg1"/>
              </a:gs>
              <a:gs pos="100000">
                <a:srgbClr val="681B6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Design Thinking perspective</a:t>
            </a:r>
          </a:p>
        </p:txBody>
      </p:sp>
      <p:sp>
        <p:nvSpPr>
          <p:cNvPr id="4" name="Google Shape;342;p12">
            <a:extLst>
              <a:ext uri="{FF2B5EF4-FFF2-40B4-BE49-F238E27FC236}">
                <a16:creationId xmlns:a16="http://schemas.microsoft.com/office/drawing/2014/main" id="{BF407F30-3145-44C8-AFA9-108C5128E53D}"/>
              </a:ext>
            </a:extLst>
          </p:cNvPr>
          <p:cNvSpPr txBox="1">
            <a:spLocks/>
          </p:cNvSpPr>
          <p:nvPr/>
        </p:nvSpPr>
        <p:spPr>
          <a:xfrm>
            <a:off x="16650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39" name="Title 1">
            <a:extLst>
              <a:ext uri="{FF2B5EF4-FFF2-40B4-BE49-F238E27FC236}">
                <a16:creationId xmlns:a16="http://schemas.microsoft.com/office/drawing/2014/main" id="{4CAC2212-A74F-4773-9E91-C7602EDB7F1A}"/>
              </a:ext>
            </a:extLst>
          </p:cNvPr>
          <p:cNvSpPr txBox="1">
            <a:spLocks/>
          </p:cNvSpPr>
          <p:nvPr/>
        </p:nvSpPr>
        <p:spPr>
          <a:xfrm>
            <a:off x="229547" y="1950412"/>
            <a:ext cx="822013"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rgbClr val="7030A0"/>
                </a:solidFill>
                <a:latin typeface="+mj-lt"/>
                <a:ea typeface="+mj-ea"/>
                <a:cs typeface="+mj-cs"/>
              </a:defRPr>
            </a:lvl1pPr>
          </a:lstStyle>
          <a:p>
            <a:r>
              <a:rPr lang="en-US" sz="3200" dirty="0"/>
              <a:t>Hill:  </a:t>
            </a:r>
          </a:p>
        </p:txBody>
      </p:sp>
      <p:sp>
        <p:nvSpPr>
          <p:cNvPr id="41" name="TextBox 40">
            <a:extLst>
              <a:ext uri="{FF2B5EF4-FFF2-40B4-BE49-F238E27FC236}">
                <a16:creationId xmlns:a16="http://schemas.microsoft.com/office/drawing/2014/main" id="{D921F314-88D1-4957-9114-8D840D398CDA}"/>
              </a:ext>
            </a:extLst>
          </p:cNvPr>
          <p:cNvSpPr txBox="1"/>
          <p:nvPr/>
        </p:nvSpPr>
        <p:spPr>
          <a:xfrm>
            <a:off x="210297" y="2072480"/>
            <a:ext cx="11732905" cy="1477328"/>
          </a:xfrm>
          <a:prstGeom prst="rect">
            <a:avLst/>
          </a:prstGeom>
          <a:noFill/>
        </p:spPr>
        <p:txBody>
          <a:bodyPr wrap="square" rtlCol="0">
            <a:spAutoFit/>
          </a:bodyPr>
          <a:lstStyle/>
          <a:p>
            <a:r>
              <a:rPr lang="en-US" sz="2400" dirty="0"/>
              <a:t>          </a:t>
            </a:r>
            <a:r>
              <a:rPr lang="en-US" sz="2400" dirty="0">
                <a:solidFill>
                  <a:schemeClr val="accent2">
                    <a:lumMod val="75000"/>
                  </a:schemeClr>
                </a:solidFill>
              </a:rPr>
              <a:t>Developers and testers </a:t>
            </a:r>
            <a:r>
              <a:rPr lang="en-US" sz="2400" dirty="0">
                <a:solidFill>
                  <a:srgbClr val="0070C0"/>
                </a:solidFill>
              </a:rPr>
              <a:t>can use a tool built with Watson Assistant and other Cloud services to manage and operate DFSMS native systems </a:t>
            </a:r>
            <a:r>
              <a:rPr lang="en-US" sz="2400" dirty="0">
                <a:solidFill>
                  <a:schemeClr val="accent6">
                    <a:lumMod val="50000"/>
                  </a:schemeClr>
                </a:solidFill>
              </a:rPr>
              <a:t>with more automated processes and 60 to 90 percent of time saved per task.</a:t>
            </a:r>
          </a:p>
          <a:p>
            <a:endParaRPr lang="en-US" dirty="0"/>
          </a:p>
        </p:txBody>
      </p:sp>
      <p:sp>
        <p:nvSpPr>
          <p:cNvPr id="34" name="Rectangle 33">
            <a:hlinkClick r:id="rId3" action="ppaction://hlinksldjump"/>
            <a:extLst>
              <a:ext uri="{FF2B5EF4-FFF2-40B4-BE49-F238E27FC236}">
                <a16:creationId xmlns:a16="http://schemas.microsoft.com/office/drawing/2014/main" id="{37C33787-9468-4857-8614-70B1A853A8B8}"/>
              </a:ext>
            </a:extLst>
          </p:cNvPr>
          <p:cNvSpPr/>
          <p:nvPr/>
        </p:nvSpPr>
        <p:spPr>
          <a:xfrm>
            <a:off x="0" y="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70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idx="4294967295"/>
          </p:nvPr>
        </p:nvSpPr>
        <p:spPr>
          <a:xfrm>
            <a:off x="2287407" y="91440"/>
            <a:ext cx="8891133" cy="590656"/>
          </a:xfrm>
          <a:prstGeom prst="rect">
            <a:avLst/>
          </a:prstGeom>
        </p:spPr>
        <p:txBody>
          <a:bodyPr spcFirstLastPara="1" vert="horz" wrap="square" lIns="121900" tIns="121900" rIns="121900" bIns="121900" rtlCol="0" anchor="b" anchorCtr="0">
            <a:noAutofit/>
          </a:bodyPr>
          <a:lstStyle/>
          <a:p>
            <a:r>
              <a:rPr lang="en-US" sz="2300" i="1" dirty="0">
                <a:solidFill>
                  <a:srgbClr val="4A1153"/>
                </a:solidFill>
              </a:rPr>
              <a:t>How Device Services will use Watson Assistant to Increase Productivity</a:t>
            </a:r>
            <a:endParaRPr sz="2300" i="1" dirty="0">
              <a:solidFill>
                <a:srgbClr val="4A1153"/>
              </a:solidFill>
            </a:endParaRPr>
          </a:p>
        </p:txBody>
      </p:sp>
      <p:sp>
        <p:nvSpPr>
          <p:cNvPr id="10" name="Title 1">
            <a:extLst>
              <a:ext uri="{FF2B5EF4-FFF2-40B4-BE49-F238E27FC236}">
                <a16:creationId xmlns:a16="http://schemas.microsoft.com/office/drawing/2014/main" id="{3C21F3B3-CB74-41DA-80A4-B54CE84C0CE8}"/>
              </a:ext>
            </a:extLst>
          </p:cNvPr>
          <p:cNvSpPr txBox="1">
            <a:spLocks/>
          </p:cNvSpPr>
          <p:nvPr/>
        </p:nvSpPr>
        <p:spPr>
          <a:xfrm>
            <a:off x="1440180" y="590656"/>
            <a:ext cx="10375435" cy="1351821"/>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pPr algn="r"/>
            <a:r>
              <a:rPr lang="en-US" dirty="0"/>
              <a:t>In our exploitation of Watson Assistant </a:t>
            </a:r>
            <a:br>
              <a:rPr lang="en-US" dirty="0"/>
            </a:br>
            <a:r>
              <a:rPr lang="en-US" dirty="0"/>
              <a:t>where we will, </a:t>
            </a:r>
          </a:p>
        </p:txBody>
      </p:sp>
      <p:sp>
        <p:nvSpPr>
          <p:cNvPr id="11" name="Content Placeholder 2">
            <a:extLst>
              <a:ext uri="{FF2B5EF4-FFF2-40B4-BE49-F238E27FC236}">
                <a16:creationId xmlns:a16="http://schemas.microsoft.com/office/drawing/2014/main" id="{004BE165-31CD-436F-9565-3C009E86A4C3}"/>
              </a:ext>
            </a:extLst>
          </p:cNvPr>
          <p:cNvSpPr txBox="1">
            <a:spLocks/>
          </p:cNvSpPr>
          <p:nvPr/>
        </p:nvSpPr>
        <p:spPr>
          <a:xfrm>
            <a:off x="1249364" y="1909837"/>
            <a:ext cx="8488680" cy="1145947"/>
          </a:xfrm>
          <a:prstGeom prst="rect">
            <a:avLst/>
          </a:prstGeom>
        </p:spPr>
        <p:txBody>
          <a:bodyPr vert="horz" lIns="91440" tIns="45720" rIns="91440" bIns="45720" numCol="1" spcCol="2743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sz="3200" dirty="0">
              <a:solidFill>
                <a:srgbClr val="6D369E"/>
              </a:solidFill>
              <a:latin typeface="+mj-lt"/>
              <a:cs typeface="Arial" panose="020B0604020202020204" pitchFamily="34" charset="0"/>
            </a:endParaRPr>
          </a:p>
        </p:txBody>
      </p:sp>
      <p:grpSp>
        <p:nvGrpSpPr>
          <p:cNvPr id="33" name="Group 32">
            <a:extLst>
              <a:ext uri="{FF2B5EF4-FFF2-40B4-BE49-F238E27FC236}">
                <a16:creationId xmlns:a16="http://schemas.microsoft.com/office/drawing/2014/main" id="{94F145B4-8109-498E-84A3-387104243B50}"/>
              </a:ext>
            </a:extLst>
          </p:cNvPr>
          <p:cNvGrpSpPr/>
          <p:nvPr/>
        </p:nvGrpSpPr>
        <p:grpSpPr>
          <a:xfrm>
            <a:off x="7455613" y="3621460"/>
            <a:ext cx="3602766" cy="2331576"/>
            <a:chOff x="4584917" y="3943388"/>
            <a:chExt cx="3602766" cy="2331576"/>
          </a:xfrm>
        </p:grpSpPr>
        <p:sp>
          <p:nvSpPr>
            <p:cNvPr id="50" name="Rectangle: Rounded Corners 49">
              <a:extLst>
                <a:ext uri="{FF2B5EF4-FFF2-40B4-BE49-F238E27FC236}">
                  <a16:creationId xmlns:a16="http://schemas.microsoft.com/office/drawing/2014/main" id="{F8DF443D-2C7D-471B-BCB8-A5E329D2DE3D}"/>
                </a:ext>
              </a:extLst>
            </p:cNvPr>
            <p:cNvSpPr/>
            <p:nvPr/>
          </p:nvSpPr>
          <p:spPr>
            <a:xfrm>
              <a:off x="5393442" y="3943388"/>
              <a:ext cx="554927" cy="232018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57B332C1-15AA-4311-9EE0-987EA487FE30}"/>
                </a:ext>
              </a:extLst>
            </p:cNvPr>
            <p:cNvSpPr/>
            <p:nvPr/>
          </p:nvSpPr>
          <p:spPr>
            <a:xfrm>
              <a:off x="6078154" y="3943388"/>
              <a:ext cx="554927" cy="232018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E059B1D3-77B0-4B6E-8E90-61F49285BC74}"/>
                </a:ext>
              </a:extLst>
            </p:cNvPr>
            <p:cNvSpPr/>
            <p:nvPr/>
          </p:nvSpPr>
          <p:spPr>
            <a:xfrm>
              <a:off x="6771757" y="3954780"/>
              <a:ext cx="554927" cy="232018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AA4CD22F-D4EE-4F78-9BBD-2237BAFD2FA3}"/>
                </a:ext>
              </a:extLst>
            </p:cNvPr>
            <p:cNvSpPr/>
            <p:nvPr/>
          </p:nvSpPr>
          <p:spPr>
            <a:xfrm>
              <a:off x="4724091" y="3954780"/>
              <a:ext cx="554927" cy="232018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3E13C48-6BB4-4E6D-919D-6BEDCA56079A}"/>
                </a:ext>
              </a:extLst>
            </p:cNvPr>
            <p:cNvSpPr/>
            <p:nvPr/>
          </p:nvSpPr>
          <p:spPr>
            <a:xfrm>
              <a:off x="4584918" y="4252699"/>
              <a:ext cx="2877355" cy="3768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053A239-4148-4E67-8786-9BCA804FE1D5}"/>
                </a:ext>
              </a:extLst>
            </p:cNvPr>
            <p:cNvSpPr/>
            <p:nvPr/>
          </p:nvSpPr>
          <p:spPr>
            <a:xfrm>
              <a:off x="4584917" y="4916547"/>
              <a:ext cx="2877355" cy="3768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27BC8F5-F189-4882-8B5C-EE87C106CD1A}"/>
                </a:ext>
              </a:extLst>
            </p:cNvPr>
            <p:cNvSpPr/>
            <p:nvPr/>
          </p:nvSpPr>
          <p:spPr>
            <a:xfrm>
              <a:off x="4584917" y="5607918"/>
              <a:ext cx="2877355" cy="3768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E635DBC5-CF88-40FC-87E6-60BC182517DC}"/>
                </a:ext>
              </a:extLst>
            </p:cNvPr>
            <p:cNvSpPr/>
            <p:nvPr/>
          </p:nvSpPr>
          <p:spPr>
            <a:xfrm>
              <a:off x="4724091" y="4313659"/>
              <a:ext cx="313999" cy="270689"/>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14E046AC-EA56-459A-8B61-2E96E157D704}"/>
                </a:ext>
              </a:extLst>
            </p:cNvPr>
            <p:cNvSpPr/>
            <p:nvPr/>
          </p:nvSpPr>
          <p:spPr>
            <a:xfrm>
              <a:off x="5177263" y="4313659"/>
              <a:ext cx="313999" cy="270689"/>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04050A4A-A43E-4C11-A6CB-5E2E242EE87C}"/>
                </a:ext>
              </a:extLst>
            </p:cNvPr>
            <p:cNvSpPr/>
            <p:nvPr/>
          </p:nvSpPr>
          <p:spPr>
            <a:xfrm>
              <a:off x="5655453" y="4313659"/>
              <a:ext cx="313999" cy="270689"/>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a:extLst>
                <a:ext uri="{FF2B5EF4-FFF2-40B4-BE49-F238E27FC236}">
                  <a16:creationId xmlns:a16="http://schemas.microsoft.com/office/drawing/2014/main" id="{673C8876-DE7F-4D3D-83E6-11EA147F453E}"/>
                </a:ext>
              </a:extLst>
            </p:cNvPr>
            <p:cNvSpPr/>
            <p:nvPr/>
          </p:nvSpPr>
          <p:spPr>
            <a:xfrm>
              <a:off x="4724091" y="4969614"/>
              <a:ext cx="313999" cy="270689"/>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D17B863D-6CAB-48C5-AF64-97256F01DE3A}"/>
                </a:ext>
              </a:extLst>
            </p:cNvPr>
            <p:cNvSpPr/>
            <p:nvPr/>
          </p:nvSpPr>
          <p:spPr>
            <a:xfrm>
              <a:off x="5177263" y="4968136"/>
              <a:ext cx="313999" cy="270689"/>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extLst>
                <a:ext uri="{FF2B5EF4-FFF2-40B4-BE49-F238E27FC236}">
                  <a16:creationId xmlns:a16="http://schemas.microsoft.com/office/drawing/2014/main" id="{5462AFA9-5E98-4981-8BA9-4C1B102E119B}"/>
                </a:ext>
              </a:extLst>
            </p:cNvPr>
            <p:cNvSpPr/>
            <p:nvPr/>
          </p:nvSpPr>
          <p:spPr>
            <a:xfrm>
              <a:off x="4724091" y="5671005"/>
              <a:ext cx="313999" cy="270689"/>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722CE7D-E54B-417B-897E-D2DA05E718B8}"/>
                </a:ext>
              </a:extLst>
            </p:cNvPr>
            <p:cNvSpPr/>
            <p:nvPr/>
          </p:nvSpPr>
          <p:spPr>
            <a:xfrm>
              <a:off x="5177263" y="5671005"/>
              <a:ext cx="313999" cy="270689"/>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86A6E961-8CBC-4EED-8754-50CB7CA47F31}"/>
                </a:ext>
              </a:extLst>
            </p:cNvPr>
            <p:cNvSpPr/>
            <p:nvPr/>
          </p:nvSpPr>
          <p:spPr>
            <a:xfrm>
              <a:off x="5655453" y="5671005"/>
              <a:ext cx="313999" cy="270689"/>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68BB4D0D-E8B0-4E2E-806A-1F63AD462FD0}"/>
                </a:ext>
              </a:extLst>
            </p:cNvPr>
            <p:cNvSpPr/>
            <p:nvPr/>
          </p:nvSpPr>
          <p:spPr>
            <a:xfrm>
              <a:off x="6133643" y="5669358"/>
              <a:ext cx="313999" cy="270689"/>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74D5342-3654-4E28-87D4-E9FC74425172}"/>
                </a:ext>
              </a:extLst>
            </p:cNvPr>
            <p:cNvSpPr txBox="1"/>
            <p:nvPr/>
          </p:nvSpPr>
          <p:spPr>
            <a:xfrm>
              <a:off x="5977072" y="4310472"/>
              <a:ext cx="1780552" cy="369332"/>
            </a:xfrm>
            <a:prstGeom prst="rect">
              <a:avLst/>
            </a:prstGeom>
            <a:noFill/>
          </p:spPr>
          <p:txBody>
            <a:bodyPr wrap="square" rtlCol="0">
              <a:spAutoFit/>
            </a:bodyPr>
            <a:lstStyle/>
            <a:p>
              <a:r>
                <a:rPr lang="en-US" dirty="0"/>
                <a:t>. . .            </a:t>
              </a:r>
              <a:r>
                <a:rPr lang="en-US" sz="1200" dirty="0" err="1"/>
                <a:t>sysplex</a:t>
              </a:r>
              <a:endParaRPr lang="en-US" dirty="0"/>
            </a:p>
          </p:txBody>
        </p:sp>
        <p:sp>
          <p:nvSpPr>
            <p:cNvPr id="34" name="TextBox 33">
              <a:extLst>
                <a:ext uri="{FF2B5EF4-FFF2-40B4-BE49-F238E27FC236}">
                  <a16:creationId xmlns:a16="http://schemas.microsoft.com/office/drawing/2014/main" id="{A237C77F-0DCA-4064-B29E-E13849C3BAC8}"/>
                </a:ext>
              </a:extLst>
            </p:cNvPr>
            <p:cNvSpPr txBox="1"/>
            <p:nvPr/>
          </p:nvSpPr>
          <p:spPr>
            <a:xfrm>
              <a:off x="6407131" y="5676850"/>
              <a:ext cx="1780552" cy="369332"/>
            </a:xfrm>
            <a:prstGeom prst="rect">
              <a:avLst/>
            </a:prstGeom>
            <a:noFill/>
          </p:spPr>
          <p:txBody>
            <a:bodyPr wrap="square" rtlCol="0">
              <a:spAutoFit/>
            </a:bodyPr>
            <a:lstStyle/>
            <a:p>
              <a:r>
                <a:rPr lang="en-US" dirty="0"/>
                <a:t>. . .    </a:t>
              </a:r>
              <a:r>
                <a:rPr lang="en-US" sz="1200" dirty="0" err="1"/>
                <a:t>sysplex</a:t>
              </a:r>
              <a:endParaRPr lang="en-US" dirty="0"/>
            </a:p>
          </p:txBody>
        </p:sp>
        <p:sp>
          <p:nvSpPr>
            <p:cNvPr id="35" name="TextBox 34">
              <a:extLst>
                <a:ext uri="{FF2B5EF4-FFF2-40B4-BE49-F238E27FC236}">
                  <a16:creationId xmlns:a16="http://schemas.microsoft.com/office/drawing/2014/main" id="{0292AE37-6145-4EF3-AAA6-00E5262F2F83}"/>
                </a:ext>
              </a:extLst>
            </p:cNvPr>
            <p:cNvSpPr txBox="1"/>
            <p:nvPr/>
          </p:nvSpPr>
          <p:spPr>
            <a:xfrm>
              <a:off x="5514399" y="4963462"/>
              <a:ext cx="2087045" cy="369332"/>
            </a:xfrm>
            <a:prstGeom prst="rect">
              <a:avLst/>
            </a:prstGeom>
            <a:noFill/>
          </p:spPr>
          <p:txBody>
            <a:bodyPr wrap="square" rtlCol="0">
              <a:spAutoFit/>
            </a:bodyPr>
            <a:lstStyle/>
            <a:p>
              <a:r>
                <a:rPr lang="en-US" dirty="0"/>
                <a:t>. . .            </a:t>
              </a:r>
              <a:r>
                <a:rPr lang="en-US" sz="1200" dirty="0"/>
                <a:t>             </a:t>
              </a:r>
              <a:r>
                <a:rPr lang="en-US" sz="1200" dirty="0" err="1"/>
                <a:t>sysplex</a:t>
              </a:r>
              <a:endParaRPr lang="en-US" dirty="0"/>
            </a:p>
          </p:txBody>
        </p:sp>
        <p:sp>
          <p:nvSpPr>
            <p:cNvPr id="21" name="TextBox 20">
              <a:extLst>
                <a:ext uri="{FF2B5EF4-FFF2-40B4-BE49-F238E27FC236}">
                  <a16:creationId xmlns:a16="http://schemas.microsoft.com/office/drawing/2014/main" id="{1BA4A3AA-D048-4A27-A137-5E1796DB0568}"/>
                </a:ext>
              </a:extLst>
            </p:cNvPr>
            <p:cNvSpPr txBox="1"/>
            <p:nvPr/>
          </p:nvSpPr>
          <p:spPr>
            <a:xfrm rot="19800000">
              <a:off x="4639772" y="4275411"/>
              <a:ext cx="657261" cy="230832"/>
            </a:xfrm>
            <a:prstGeom prst="rect">
              <a:avLst/>
            </a:prstGeom>
            <a:noFill/>
          </p:spPr>
          <p:txBody>
            <a:bodyPr wrap="square" rtlCol="0">
              <a:spAutoFit/>
            </a:bodyPr>
            <a:lstStyle/>
            <a:p>
              <a:r>
                <a:rPr lang="en-US" sz="900" dirty="0" err="1"/>
                <a:t>MESx</a:t>
              </a:r>
              <a:endParaRPr lang="en-US" sz="900" dirty="0"/>
            </a:p>
          </p:txBody>
        </p:sp>
        <p:sp>
          <p:nvSpPr>
            <p:cNvPr id="37" name="TextBox 36">
              <a:extLst>
                <a:ext uri="{FF2B5EF4-FFF2-40B4-BE49-F238E27FC236}">
                  <a16:creationId xmlns:a16="http://schemas.microsoft.com/office/drawing/2014/main" id="{05B1E3C5-F212-4059-A466-A8BD7E486512}"/>
                </a:ext>
              </a:extLst>
            </p:cNvPr>
            <p:cNvSpPr txBox="1"/>
            <p:nvPr/>
          </p:nvSpPr>
          <p:spPr>
            <a:xfrm rot="19800000">
              <a:off x="5103877" y="4275412"/>
              <a:ext cx="657261" cy="230832"/>
            </a:xfrm>
            <a:prstGeom prst="rect">
              <a:avLst/>
            </a:prstGeom>
            <a:noFill/>
          </p:spPr>
          <p:txBody>
            <a:bodyPr wrap="square" rtlCol="0">
              <a:spAutoFit/>
            </a:bodyPr>
            <a:lstStyle/>
            <a:p>
              <a:r>
                <a:rPr lang="en-US" sz="900" dirty="0" err="1"/>
                <a:t>MESx</a:t>
              </a:r>
              <a:endParaRPr lang="en-US" sz="900" dirty="0"/>
            </a:p>
          </p:txBody>
        </p:sp>
        <p:sp>
          <p:nvSpPr>
            <p:cNvPr id="38" name="TextBox 37">
              <a:extLst>
                <a:ext uri="{FF2B5EF4-FFF2-40B4-BE49-F238E27FC236}">
                  <a16:creationId xmlns:a16="http://schemas.microsoft.com/office/drawing/2014/main" id="{1F017F8A-5869-4C42-B3D7-88DB68769D91}"/>
                </a:ext>
              </a:extLst>
            </p:cNvPr>
            <p:cNvSpPr txBox="1"/>
            <p:nvPr/>
          </p:nvSpPr>
          <p:spPr>
            <a:xfrm rot="19800000">
              <a:off x="5592008" y="4275411"/>
              <a:ext cx="657261" cy="230832"/>
            </a:xfrm>
            <a:prstGeom prst="rect">
              <a:avLst/>
            </a:prstGeom>
            <a:noFill/>
          </p:spPr>
          <p:txBody>
            <a:bodyPr wrap="square" rtlCol="0">
              <a:spAutoFit/>
            </a:bodyPr>
            <a:lstStyle/>
            <a:p>
              <a:r>
                <a:rPr lang="en-US" sz="900" dirty="0" err="1"/>
                <a:t>MESx</a:t>
              </a:r>
              <a:endParaRPr lang="en-US" sz="900" dirty="0"/>
            </a:p>
          </p:txBody>
        </p:sp>
        <p:sp>
          <p:nvSpPr>
            <p:cNvPr id="39" name="TextBox 38">
              <a:extLst>
                <a:ext uri="{FF2B5EF4-FFF2-40B4-BE49-F238E27FC236}">
                  <a16:creationId xmlns:a16="http://schemas.microsoft.com/office/drawing/2014/main" id="{4936B534-BE25-404B-B3FA-635B4A647E4D}"/>
                </a:ext>
              </a:extLst>
            </p:cNvPr>
            <p:cNvSpPr txBox="1"/>
            <p:nvPr/>
          </p:nvSpPr>
          <p:spPr>
            <a:xfrm rot="19800000">
              <a:off x="4639772" y="4930088"/>
              <a:ext cx="657261" cy="230832"/>
            </a:xfrm>
            <a:prstGeom prst="rect">
              <a:avLst/>
            </a:prstGeom>
            <a:noFill/>
          </p:spPr>
          <p:txBody>
            <a:bodyPr wrap="square" rtlCol="0">
              <a:spAutoFit/>
            </a:bodyPr>
            <a:lstStyle/>
            <a:p>
              <a:r>
                <a:rPr lang="en-US" sz="900" dirty="0" err="1"/>
                <a:t>MESx</a:t>
              </a:r>
              <a:endParaRPr lang="en-US" sz="900" dirty="0"/>
            </a:p>
          </p:txBody>
        </p:sp>
        <p:sp>
          <p:nvSpPr>
            <p:cNvPr id="40" name="TextBox 39">
              <a:extLst>
                <a:ext uri="{FF2B5EF4-FFF2-40B4-BE49-F238E27FC236}">
                  <a16:creationId xmlns:a16="http://schemas.microsoft.com/office/drawing/2014/main" id="{3E3A0139-56F0-484E-8F4D-7CFF94379200}"/>
                </a:ext>
              </a:extLst>
            </p:cNvPr>
            <p:cNvSpPr txBox="1"/>
            <p:nvPr/>
          </p:nvSpPr>
          <p:spPr>
            <a:xfrm rot="19800000">
              <a:off x="5103877" y="4936056"/>
              <a:ext cx="657261" cy="230832"/>
            </a:xfrm>
            <a:prstGeom prst="rect">
              <a:avLst/>
            </a:prstGeom>
            <a:noFill/>
          </p:spPr>
          <p:txBody>
            <a:bodyPr wrap="square" rtlCol="0">
              <a:spAutoFit/>
            </a:bodyPr>
            <a:lstStyle/>
            <a:p>
              <a:r>
                <a:rPr lang="en-US" sz="900" dirty="0" err="1"/>
                <a:t>MESx</a:t>
              </a:r>
              <a:endParaRPr lang="en-US" sz="900" dirty="0"/>
            </a:p>
          </p:txBody>
        </p:sp>
        <p:sp>
          <p:nvSpPr>
            <p:cNvPr id="41" name="TextBox 40">
              <a:extLst>
                <a:ext uri="{FF2B5EF4-FFF2-40B4-BE49-F238E27FC236}">
                  <a16:creationId xmlns:a16="http://schemas.microsoft.com/office/drawing/2014/main" id="{68E281DC-BFB8-4519-B2E4-A6FF4F415E39}"/>
                </a:ext>
              </a:extLst>
            </p:cNvPr>
            <p:cNvSpPr txBox="1"/>
            <p:nvPr/>
          </p:nvSpPr>
          <p:spPr>
            <a:xfrm rot="19800000">
              <a:off x="4654502" y="5628982"/>
              <a:ext cx="657261" cy="230832"/>
            </a:xfrm>
            <a:prstGeom prst="rect">
              <a:avLst/>
            </a:prstGeom>
            <a:noFill/>
          </p:spPr>
          <p:txBody>
            <a:bodyPr wrap="square" rtlCol="0">
              <a:spAutoFit/>
            </a:bodyPr>
            <a:lstStyle/>
            <a:p>
              <a:r>
                <a:rPr lang="en-US" sz="900" dirty="0" err="1"/>
                <a:t>MESx</a:t>
              </a:r>
              <a:endParaRPr lang="en-US" sz="900" dirty="0"/>
            </a:p>
          </p:txBody>
        </p:sp>
        <p:sp>
          <p:nvSpPr>
            <p:cNvPr id="42" name="TextBox 41">
              <a:extLst>
                <a:ext uri="{FF2B5EF4-FFF2-40B4-BE49-F238E27FC236}">
                  <a16:creationId xmlns:a16="http://schemas.microsoft.com/office/drawing/2014/main" id="{A43E0B21-F90E-4661-A0D1-9B9E58301B15}"/>
                </a:ext>
              </a:extLst>
            </p:cNvPr>
            <p:cNvSpPr txBox="1"/>
            <p:nvPr/>
          </p:nvSpPr>
          <p:spPr>
            <a:xfrm rot="19800000">
              <a:off x="5103877" y="5634949"/>
              <a:ext cx="657261" cy="230832"/>
            </a:xfrm>
            <a:prstGeom prst="rect">
              <a:avLst/>
            </a:prstGeom>
            <a:noFill/>
          </p:spPr>
          <p:txBody>
            <a:bodyPr wrap="square" rtlCol="0">
              <a:spAutoFit/>
            </a:bodyPr>
            <a:lstStyle/>
            <a:p>
              <a:r>
                <a:rPr lang="en-US" sz="900" dirty="0" err="1"/>
                <a:t>MESx</a:t>
              </a:r>
              <a:endParaRPr lang="en-US" sz="900" dirty="0"/>
            </a:p>
          </p:txBody>
        </p:sp>
        <p:sp>
          <p:nvSpPr>
            <p:cNvPr id="43" name="TextBox 42">
              <a:extLst>
                <a:ext uri="{FF2B5EF4-FFF2-40B4-BE49-F238E27FC236}">
                  <a16:creationId xmlns:a16="http://schemas.microsoft.com/office/drawing/2014/main" id="{37AEB141-7287-4D67-BA55-EED312E0948E}"/>
                </a:ext>
              </a:extLst>
            </p:cNvPr>
            <p:cNvSpPr txBox="1"/>
            <p:nvPr/>
          </p:nvSpPr>
          <p:spPr>
            <a:xfrm rot="19800000">
              <a:off x="5580051" y="5643139"/>
              <a:ext cx="657261" cy="230832"/>
            </a:xfrm>
            <a:prstGeom prst="rect">
              <a:avLst/>
            </a:prstGeom>
            <a:noFill/>
          </p:spPr>
          <p:txBody>
            <a:bodyPr wrap="square" rtlCol="0">
              <a:spAutoFit/>
            </a:bodyPr>
            <a:lstStyle/>
            <a:p>
              <a:r>
                <a:rPr lang="en-US" sz="900" dirty="0" err="1"/>
                <a:t>MESx</a:t>
              </a:r>
              <a:endParaRPr lang="en-US" sz="900" dirty="0"/>
            </a:p>
          </p:txBody>
        </p:sp>
        <p:sp>
          <p:nvSpPr>
            <p:cNvPr id="44" name="TextBox 43">
              <a:extLst>
                <a:ext uri="{FF2B5EF4-FFF2-40B4-BE49-F238E27FC236}">
                  <a16:creationId xmlns:a16="http://schemas.microsoft.com/office/drawing/2014/main" id="{31802C8B-1379-4295-AAB3-5130625212D7}"/>
                </a:ext>
              </a:extLst>
            </p:cNvPr>
            <p:cNvSpPr txBox="1"/>
            <p:nvPr/>
          </p:nvSpPr>
          <p:spPr>
            <a:xfrm rot="19800000">
              <a:off x="6063131" y="5635519"/>
              <a:ext cx="657261" cy="230832"/>
            </a:xfrm>
            <a:prstGeom prst="rect">
              <a:avLst/>
            </a:prstGeom>
            <a:noFill/>
          </p:spPr>
          <p:txBody>
            <a:bodyPr wrap="square" rtlCol="0">
              <a:spAutoFit/>
            </a:bodyPr>
            <a:lstStyle/>
            <a:p>
              <a:r>
                <a:rPr lang="en-US" sz="900" dirty="0" err="1"/>
                <a:t>MESx</a:t>
              </a:r>
              <a:endParaRPr lang="en-US" sz="900" dirty="0"/>
            </a:p>
          </p:txBody>
        </p:sp>
      </p:grpSp>
      <p:pic>
        <p:nvPicPr>
          <p:cNvPr id="45" name="Picture 44" descr="A close up of a device&#10;&#10;Description generated with high confidence">
            <a:hlinkClick r:id="rId3" action="ppaction://hlinksldjump"/>
            <a:extLst>
              <a:ext uri="{FF2B5EF4-FFF2-40B4-BE49-F238E27FC236}">
                <a16:creationId xmlns:a16="http://schemas.microsoft.com/office/drawing/2014/main" id="{0AAA3A1E-852C-458C-9E79-D703C9541E55}"/>
              </a:ext>
            </a:extLst>
          </p:cNvPr>
          <p:cNvPicPr>
            <a:picLocks noChangeAspect="1"/>
          </p:cNvPicPr>
          <p:nvPr/>
        </p:nvPicPr>
        <p:blipFill rotWithShape="1">
          <a:blip r:embed="rId4">
            <a:extLst>
              <a:ext uri="{28A0092B-C50C-407E-A947-70E740481C1C}">
                <a14:useLocalDpi xmlns:a14="http://schemas.microsoft.com/office/drawing/2010/main" val="0"/>
              </a:ext>
            </a:extLst>
          </a:blip>
          <a:srcRect r="65942" b="43331"/>
          <a:stretch/>
        </p:blipFill>
        <p:spPr>
          <a:xfrm>
            <a:off x="10898271" y="3646772"/>
            <a:ext cx="823830" cy="806432"/>
          </a:xfrm>
          <a:prstGeom prst="rect">
            <a:avLst/>
          </a:prstGeom>
        </p:spPr>
      </p:pic>
      <p:pic>
        <p:nvPicPr>
          <p:cNvPr id="57" name="Picture 56" descr="A close up of a device&#10;&#10;Description generated with high confidence">
            <a:extLst>
              <a:ext uri="{FF2B5EF4-FFF2-40B4-BE49-F238E27FC236}">
                <a16:creationId xmlns:a16="http://schemas.microsoft.com/office/drawing/2014/main" id="{796FBA23-95F8-4F36-A743-33BC425272D7}"/>
              </a:ext>
            </a:extLst>
          </p:cNvPr>
          <p:cNvPicPr>
            <a:picLocks noChangeAspect="1"/>
          </p:cNvPicPr>
          <p:nvPr/>
        </p:nvPicPr>
        <p:blipFill rotWithShape="1">
          <a:blip r:embed="rId4">
            <a:extLst>
              <a:ext uri="{28A0092B-C50C-407E-A947-70E740481C1C}">
                <a14:useLocalDpi xmlns:a14="http://schemas.microsoft.com/office/drawing/2010/main" val="0"/>
              </a:ext>
            </a:extLst>
          </a:blip>
          <a:srcRect l="70206" b="49180"/>
          <a:stretch/>
        </p:blipFill>
        <p:spPr>
          <a:xfrm>
            <a:off x="10898271" y="4459307"/>
            <a:ext cx="720698" cy="723199"/>
          </a:xfrm>
          <a:prstGeom prst="rect">
            <a:avLst/>
          </a:prstGeom>
        </p:spPr>
      </p:pic>
      <p:pic>
        <p:nvPicPr>
          <p:cNvPr id="58" name="Picture 57" descr="A close up of a device&#10;&#10;Description generated with high confidence">
            <a:extLst>
              <a:ext uri="{FF2B5EF4-FFF2-40B4-BE49-F238E27FC236}">
                <a16:creationId xmlns:a16="http://schemas.microsoft.com/office/drawing/2014/main" id="{41564F85-C632-4B6F-B933-439993A49BB8}"/>
              </a:ext>
            </a:extLst>
          </p:cNvPr>
          <p:cNvPicPr>
            <a:picLocks noChangeAspect="1"/>
          </p:cNvPicPr>
          <p:nvPr/>
        </p:nvPicPr>
        <p:blipFill rotWithShape="1">
          <a:blip r:embed="rId4">
            <a:extLst>
              <a:ext uri="{28A0092B-C50C-407E-A947-70E740481C1C}">
                <a14:useLocalDpi xmlns:a14="http://schemas.microsoft.com/office/drawing/2010/main" val="0"/>
              </a:ext>
            </a:extLst>
          </a:blip>
          <a:srcRect l="31706" t="52665" r="31602"/>
          <a:stretch/>
        </p:blipFill>
        <p:spPr>
          <a:xfrm>
            <a:off x="10857411" y="5257727"/>
            <a:ext cx="887550" cy="673605"/>
          </a:xfrm>
          <a:prstGeom prst="rect">
            <a:avLst/>
          </a:prstGeom>
        </p:spPr>
      </p:pic>
      <p:sp>
        <p:nvSpPr>
          <p:cNvPr id="59" name="Content Placeholder 2">
            <a:extLst>
              <a:ext uri="{FF2B5EF4-FFF2-40B4-BE49-F238E27FC236}">
                <a16:creationId xmlns:a16="http://schemas.microsoft.com/office/drawing/2014/main" id="{556ABC95-86AA-459E-9717-F1AA5006B36F}"/>
              </a:ext>
            </a:extLst>
          </p:cNvPr>
          <p:cNvSpPr txBox="1">
            <a:spLocks/>
          </p:cNvSpPr>
          <p:nvPr/>
        </p:nvSpPr>
        <p:spPr>
          <a:xfrm>
            <a:off x="477256" y="1909837"/>
            <a:ext cx="8176637" cy="3501049"/>
          </a:xfrm>
          <a:prstGeom prst="rect">
            <a:avLst/>
          </a:prstGeom>
        </p:spPr>
        <p:txBody>
          <a:bodyPr vert="horz" lIns="91440" tIns="45720" rIns="91440" bIns="45720" numCol="1" spcCol="2743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000" b="0" dirty="0">
                <a:solidFill>
                  <a:srgbClr val="70AD47">
                    <a:lumMod val="75000"/>
                  </a:srgbClr>
                </a:solidFill>
                <a:latin typeface="+mj-lt"/>
                <a:cs typeface="Arial" panose="020B0604020202020204" pitchFamily="34" charset="0"/>
              </a:rPr>
              <a:t>Give testers and developers </a:t>
            </a:r>
            <a:r>
              <a:rPr lang="en-US" sz="2000" b="0" dirty="0">
                <a:solidFill>
                  <a:srgbClr val="6D369E"/>
                </a:solidFill>
                <a:latin typeface="+mj-lt"/>
                <a:cs typeface="Arial" panose="020B0604020202020204" pitchFamily="34" charset="0"/>
              </a:rPr>
              <a:t>the access to our 10 </a:t>
            </a:r>
            <a:r>
              <a:rPr lang="en-US" sz="2000" b="0" dirty="0" err="1">
                <a:solidFill>
                  <a:srgbClr val="6D369E"/>
                </a:solidFill>
                <a:latin typeface="+mj-lt"/>
                <a:cs typeface="Arial" panose="020B0604020202020204" pitchFamily="34" charset="0"/>
              </a:rPr>
              <a:t>MESx</a:t>
            </a:r>
            <a:r>
              <a:rPr lang="en-US" sz="2000" b="0" dirty="0">
                <a:solidFill>
                  <a:srgbClr val="6D369E"/>
                </a:solidFill>
                <a:latin typeface="+mj-lt"/>
                <a:cs typeface="Arial" panose="020B0604020202020204" pitchFamily="34" charset="0"/>
              </a:rPr>
              <a:t> native systems</a:t>
            </a:r>
          </a:p>
          <a:p>
            <a:pPr>
              <a:lnSpc>
                <a:spcPct val="150000"/>
              </a:lnSpc>
              <a:spcBef>
                <a:spcPts val="0"/>
              </a:spcBef>
            </a:pPr>
            <a:r>
              <a:rPr lang="en-US" sz="2000" b="0" dirty="0">
                <a:solidFill>
                  <a:srgbClr val="70AD47">
                    <a:lumMod val="75000"/>
                  </a:srgbClr>
                </a:solidFill>
                <a:latin typeface="+mj-lt"/>
                <a:cs typeface="Arial" panose="020B0604020202020204" pitchFamily="34" charset="0"/>
              </a:rPr>
              <a:t>Run </a:t>
            </a:r>
            <a:r>
              <a:rPr lang="en-US" sz="2000" b="0" dirty="0">
                <a:solidFill>
                  <a:srgbClr val="6D369E"/>
                </a:solidFill>
                <a:latin typeface="+mj-lt"/>
                <a:cs typeface="Arial" panose="020B0604020202020204" pitchFamily="34" charset="0"/>
              </a:rPr>
              <a:t>a mix of R2.1 through R2.4 </a:t>
            </a:r>
            <a:r>
              <a:rPr lang="en-US" sz="2000" b="0" dirty="0">
                <a:solidFill>
                  <a:srgbClr val="70AD47">
                    <a:lumMod val="75000"/>
                  </a:srgbClr>
                </a:solidFill>
                <a:latin typeface="+mj-lt"/>
                <a:cs typeface="Arial" panose="020B0604020202020204" pitchFamily="34" charset="0"/>
              </a:rPr>
              <a:t>in </a:t>
            </a:r>
            <a:r>
              <a:rPr lang="en-US" sz="2000" b="0" dirty="0">
                <a:solidFill>
                  <a:srgbClr val="6D369E"/>
                </a:solidFill>
                <a:latin typeface="+mj-lt"/>
                <a:cs typeface="Arial" panose="020B0604020202020204" pitchFamily="34" charset="0"/>
              </a:rPr>
              <a:t>three different </a:t>
            </a:r>
            <a:r>
              <a:rPr lang="en-US" sz="2000" b="0" dirty="0" err="1">
                <a:solidFill>
                  <a:srgbClr val="6D369E"/>
                </a:solidFill>
                <a:latin typeface="+mj-lt"/>
                <a:cs typeface="Arial" panose="020B0604020202020204" pitchFamily="34" charset="0"/>
              </a:rPr>
              <a:t>sysplexes</a:t>
            </a:r>
            <a:endParaRPr lang="en-US" sz="2000" dirty="0">
              <a:solidFill>
                <a:schemeClr val="accent6">
                  <a:lumMod val="75000"/>
                </a:schemeClr>
              </a:solidFill>
              <a:latin typeface="+mj-lt"/>
              <a:cs typeface="Arial" panose="020B0604020202020204" pitchFamily="34" charset="0"/>
            </a:endParaRPr>
          </a:p>
          <a:p>
            <a:pPr>
              <a:lnSpc>
                <a:spcPct val="150000"/>
              </a:lnSpc>
            </a:pPr>
            <a:r>
              <a:rPr lang="en-US" sz="2000" b="0" dirty="0">
                <a:solidFill>
                  <a:schemeClr val="accent6">
                    <a:lumMod val="75000"/>
                  </a:schemeClr>
                </a:solidFill>
                <a:latin typeface="+mj-lt"/>
                <a:cs typeface="Arial" panose="020B0604020202020204" pitchFamily="34" charset="0"/>
              </a:rPr>
              <a:t>Give user of these systems </a:t>
            </a:r>
            <a:r>
              <a:rPr lang="en-US" sz="2000" b="0" dirty="0">
                <a:solidFill>
                  <a:srgbClr val="6D369E"/>
                </a:solidFill>
                <a:latin typeface="+mj-lt"/>
                <a:cs typeface="Arial" panose="020B0604020202020204" pitchFamily="34" charset="0"/>
              </a:rPr>
              <a:t>dedicated DASD and SMS storage pool resources </a:t>
            </a:r>
          </a:p>
          <a:p>
            <a:pPr>
              <a:lnSpc>
                <a:spcPct val="100000"/>
              </a:lnSpc>
              <a:spcBef>
                <a:spcPts val="1200"/>
              </a:spcBef>
            </a:pPr>
            <a:r>
              <a:rPr lang="en-US" sz="2000" b="0" dirty="0">
                <a:solidFill>
                  <a:srgbClr val="6D369E"/>
                </a:solidFill>
                <a:latin typeface="+mj-lt"/>
                <a:cs typeface="Arial" panose="020B0604020202020204" pitchFamily="34" charset="0"/>
              </a:rPr>
              <a:t>Change the systems </a:t>
            </a:r>
            <a:r>
              <a:rPr lang="en-US" sz="2000" b="0" dirty="0">
                <a:solidFill>
                  <a:schemeClr val="accent6">
                    <a:lumMod val="75000"/>
                  </a:schemeClr>
                </a:solidFill>
                <a:latin typeface="+mj-lt"/>
                <a:cs typeface="Arial" panose="020B0604020202020204" pitchFamily="34" charset="0"/>
              </a:rPr>
              <a:t>to meet the requirements of our users</a:t>
            </a:r>
          </a:p>
          <a:p>
            <a:pPr lvl="1">
              <a:lnSpc>
                <a:spcPct val="100000"/>
              </a:lnSpc>
              <a:spcBef>
                <a:spcPts val="1200"/>
              </a:spcBef>
            </a:pPr>
            <a:r>
              <a:rPr lang="en-US" sz="1600" b="0" dirty="0">
                <a:solidFill>
                  <a:schemeClr val="accent6">
                    <a:lumMod val="75000"/>
                  </a:schemeClr>
                </a:solidFill>
                <a:latin typeface="+mj-lt"/>
                <a:cs typeface="Arial" panose="020B0604020202020204" pitchFamily="34" charset="0"/>
              </a:rPr>
              <a:t>Recently added </a:t>
            </a:r>
            <a:r>
              <a:rPr lang="en-US" sz="1600" b="0" dirty="0" err="1">
                <a:solidFill>
                  <a:schemeClr val="accent6">
                    <a:lumMod val="75000"/>
                  </a:schemeClr>
                </a:solidFill>
                <a:latin typeface="+mj-lt"/>
                <a:cs typeface="Arial" panose="020B0604020202020204" pitchFamily="34" charset="0"/>
              </a:rPr>
              <a:t>HyperSwap</a:t>
            </a:r>
            <a:r>
              <a:rPr lang="en-US" sz="1600" b="0" dirty="0">
                <a:solidFill>
                  <a:schemeClr val="accent6">
                    <a:lumMod val="75000"/>
                  </a:schemeClr>
                </a:solidFill>
                <a:latin typeface="+mj-lt"/>
                <a:cs typeface="Arial" panose="020B0604020202020204" pitchFamily="34" charset="0"/>
              </a:rPr>
              <a:t> capability for </a:t>
            </a:r>
            <a:r>
              <a:rPr lang="en-US" sz="1600" b="0" dirty="0" err="1">
                <a:solidFill>
                  <a:schemeClr val="accent6">
                    <a:lumMod val="75000"/>
                  </a:schemeClr>
                </a:solidFill>
                <a:latin typeface="+mj-lt"/>
                <a:cs typeface="Arial" panose="020B0604020202020204" pitchFamily="34" charset="0"/>
              </a:rPr>
              <a:t>zHyperlink</a:t>
            </a:r>
            <a:r>
              <a:rPr lang="en-US" sz="1600" b="0" dirty="0">
                <a:solidFill>
                  <a:schemeClr val="accent6">
                    <a:lumMod val="75000"/>
                  </a:schemeClr>
                </a:solidFill>
                <a:latin typeface="+mj-lt"/>
                <a:cs typeface="Arial" panose="020B0604020202020204" pitchFamily="34" charset="0"/>
              </a:rPr>
              <a:t> development and test</a:t>
            </a:r>
            <a:endParaRPr lang="en-US" sz="2800" b="0" dirty="0">
              <a:solidFill>
                <a:schemeClr val="accent6">
                  <a:lumMod val="75000"/>
                </a:schemeClr>
              </a:solidFill>
              <a:latin typeface="+mj-lt"/>
              <a:cs typeface="Arial" panose="020B0604020202020204" pitchFamily="34" charset="0"/>
            </a:endParaRPr>
          </a:p>
        </p:txBody>
      </p:sp>
      <p:sp>
        <p:nvSpPr>
          <p:cNvPr id="65" name="TextBox 64">
            <a:extLst>
              <a:ext uri="{FF2B5EF4-FFF2-40B4-BE49-F238E27FC236}">
                <a16:creationId xmlns:a16="http://schemas.microsoft.com/office/drawing/2014/main" id="{2061CCF7-E8A8-4070-BC91-7C3B28237327}"/>
              </a:ext>
            </a:extLst>
          </p:cNvPr>
          <p:cNvSpPr txBox="1"/>
          <p:nvPr/>
        </p:nvSpPr>
        <p:spPr>
          <a:xfrm>
            <a:off x="7639300" y="3642551"/>
            <a:ext cx="2734844" cy="307777"/>
          </a:xfrm>
          <a:prstGeom prst="rect">
            <a:avLst/>
          </a:prstGeom>
          <a:noFill/>
        </p:spPr>
        <p:txBody>
          <a:bodyPr wrap="square" rtlCol="0">
            <a:spAutoFit/>
          </a:bodyPr>
          <a:lstStyle/>
          <a:p>
            <a:r>
              <a:rPr lang="en-US" sz="1400" dirty="0"/>
              <a:t>R2.1         R2.2        R2.3         R2.4</a:t>
            </a:r>
          </a:p>
        </p:txBody>
      </p:sp>
      <p:sp>
        <p:nvSpPr>
          <p:cNvPr id="46" name="Rectangle 45">
            <a:hlinkClick r:id="rId3" action="ppaction://hlinksldjump"/>
            <a:extLst>
              <a:ext uri="{FF2B5EF4-FFF2-40B4-BE49-F238E27FC236}">
                <a16:creationId xmlns:a16="http://schemas.microsoft.com/office/drawing/2014/main" id="{4274E7D1-1BFD-4149-A371-00016142E7FA}"/>
              </a:ext>
            </a:extLst>
          </p:cNvPr>
          <p:cNvSpPr/>
          <p:nvPr/>
        </p:nvSpPr>
        <p:spPr>
          <a:xfrm>
            <a:off x="0" y="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9" name="Google Shape;342;p12">
            <a:extLst>
              <a:ext uri="{FF2B5EF4-FFF2-40B4-BE49-F238E27FC236}">
                <a16:creationId xmlns:a16="http://schemas.microsoft.com/office/drawing/2014/main" id="{05BBA92B-9235-4698-80CB-6E066B11061F}"/>
              </a:ext>
            </a:extLst>
          </p:cNvPr>
          <p:cNvSpPr txBox="1">
            <a:spLocks noGrp="1"/>
          </p:cNvSpPr>
          <p:nvPr>
            <p:ph type="title" idx="4294967295"/>
          </p:nvPr>
        </p:nvSpPr>
        <p:spPr>
          <a:xfrm>
            <a:off x="329067" y="91440"/>
            <a:ext cx="8891133" cy="590656"/>
          </a:xfrm>
          <a:prstGeom prst="rect">
            <a:avLst/>
          </a:prstGeom>
        </p:spPr>
        <p:txBody>
          <a:bodyPr spcFirstLastPara="1" vert="horz" wrap="square" lIns="121900" tIns="121900" rIns="121900" bIns="121900" rtlCol="0" anchor="b" anchorCtr="0">
            <a:noAutofit/>
          </a:bodyPr>
          <a:lstStyle/>
          <a:p>
            <a:r>
              <a:rPr lang="en-US" sz="2300" i="1" dirty="0">
                <a:solidFill>
                  <a:srgbClr val="4A1153"/>
                </a:solidFill>
              </a:rPr>
              <a:t>How Device Services will use Watson Assistant to Increase Productivity</a:t>
            </a:r>
            <a:endParaRPr sz="2300" i="1" dirty="0">
              <a:solidFill>
                <a:srgbClr val="4A1153"/>
              </a:solidFill>
            </a:endParaRPr>
          </a:p>
        </p:txBody>
      </p:sp>
      <p:sp>
        <p:nvSpPr>
          <p:cNvPr id="10" name="Title 1">
            <a:extLst>
              <a:ext uri="{FF2B5EF4-FFF2-40B4-BE49-F238E27FC236}">
                <a16:creationId xmlns:a16="http://schemas.microsoft.com/office/drawing/2014/main" id="{ECFEA478-048B-479F-8B17-534182F81A37}"/>
              </a:ext>
            </a:extLst>
          </p:cNvPr>
          <p:cNvSpPr txBox="1">
            <a:spLocks/>
          </p:cNvSpPr>
          <p:nvPr/>
        </p:nvSpPr>
        <p:spPr>
          <a:xfrm>
            <a:off x="49693" y="682096"/>
            <a:ext cx="11768488" cy="1230089"/>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pPr algn="r"/>
            <a:r>
              <a:rPr lang="en-US" sz="3200" dirty="0"/>
              <a:t>The Backbone of our use of Watson Assistant </a:t>
            </a:r>
          </a:p>
          <a:p>
            <a:pPr algn="r"/>
            <a:r>
              <a:rPr lang="en-US" sz="3200" dirty="0"/>
              <a:t>is really batch jobs to,</a:t>
            </a:r>
          </a:p>
        </p:txBody>
      </p:sp>
      <p:sp>
        <p:nvSpPr>
          <p:cNvPr id="11" name="Content Placeholder 2">
            <a:extLst>
              <a:ext uri="{FF2B5EF4-FFF2-40B4-BE49-F238E27FC236}">
                <a16:creationId xmlns:a16="http://schemas.microsoft.com/office/drawing/2014/main" id="{C48812C7-22D9-46CE-83FC-9EEC7403EE73}"/>
              </a:ext>
            </a:extLst>
          </p:cNvPr>
          <p:cNvSpPr txBox="1">
            <a:spLocks/>
          </p:cNvSpPr>
          <p:nvPr/>
        </p:nvSpPr>
        <p:spPr>
          <a:xfrm>
            <a:off x="511511" y="2124640"/>
            <a:ext cx="9965989" cy="40639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solidFill>
                  <a:srgbClr val="6D369E"/>
                </a:solidFill>
                <a:latin typeface="+mj-lt"/>
                <a:cs typeface="Arial" panose="020B0604020202020204" pitchFamily="34" charset="0"/>
              </a:rPr>
              <a:t>Query</a:t>
            </a:r>
            <a:r>
              <a:rPr lang="en-US" dirty="0">
                <a:solidFill>
                  <a:schemeClr val="accent6">
                    <a:lumMod val="75000"/>
                  </a:schemeClr>
                </a:solidFill>
                <a:latin typeface="+mj-lt"/>
                <a:cs typeface="Arial" panose="020B0604020202020204" pitchFamily="34" charset="0"/>
              </a:rPr>
              <a:t> SMPE maintenance, similar to CSTL</a:t>
            </a:r>
          </a:p>
          <a:p>
            <a:pPr>
              <a:lnSpc>
                <a:spcPct val="150000"/>
              </a:lnSpc>
            </a:pPr>
            <a:r>
              <a:rPr lang="en-US" dirty="0">
                <a:solidFill>
                  <a:srgbClr val="6D369E"/>
                </a:solidFill>
                <a:latin typeface="+mj-lt"/>
                <a:cs typeface="Arial" panose="020B0604020202020204" pitchFamily="34" charset="0"/>
              </a:rPr>
              <a:t>Install </a:t>
            </a:r>
            <a:r>
              <a:rPr lang="en-US" dirty="0">
                <a:solidFill>
                  <a:schemeClr val="accent6">
                    <a:lumMod val="75000"/>
                  </a:schemeClr>
                </a:solidFill>
                <a:latin typeface="+mj-lt"/>
                <a:cs typeface="Arial" panose="020B0604020202020204" pitchFamily="34" charset="0"/>
              </a:rPr>
              <a:t>SMPE maintenance</a:t>
            </a:r>
          </a:p>
          <a:p>
            <a:pPr lvl="1">
              <a:lnSpc>
                <a:spcPct val="150000"/>
              </a:lnSpc>
            </a:pPr>
            <a:r>
              <a:rPr lang="en-US" sz="1600" dirty="0">
                <a:solidFill>
                  <a:srgbClr val="6D369E"/>
                </a:solidFill>
                <a:latin typeface="+mj-lt"/>
                <a:cs typeface="Arial" panose="020B0604020202020204" pitchFamily="34" charset="0"/>
              </a:rPr>
              <a:t>IPL a native system</a:t>
            </a:r>
            <a:r>
              <a:rPr lang="en-US" sz="1600" dirty="0">
                <a:solidFill>
                  <a:schemeClr val="accent6">
                    <a:lumMod val="75000"/>
                  </a:schemeClr>
                </a:solidFill>
                <a:latin typeface="+mj-lt"/>
                <a:cs typeface="Arial" panose="020B0604020202020204" pitchFamily="34" charset="0"/>
              </a:rPr>
              <a:t>, from the active IPL or a different IPL address (without access to the HMC)</a:t>
            </a:r>
          </a:p>
          <a:p>
            <a:pPr lvl="1">
              <a:lnSpc>
                <a:spcPct val="150000"/>
              </a:lnSpc>
            </a:pPr>
            <a:r>
              <a:rPr lang="en-US" sz="1600" dirty="0">
                <a:solidFill>
                  <a:schemeClr val="accent6">
                    <a:lumMod val="75000"/>
                  </a:schemeClr>
                </a:solidFill>
                <a:latin typeface="+mj-lt"/>
                <a:cs typeface="Arial" panose="020B0604020202020204" pitchFamily="34" charset="0"/>
              </a:rPr>
              <a:t>Anyone access to our chatbot can perform these tasks.</a:t>
            </a:r>
          </a:p>
          <a:p>
            <a:pPr lvl="1">
              <a:lnSpc>
                <a:spcPct val="150000"/>
              </a:lnSpc>
            </a:pPr>
            <a:r>
              <a:rPr lang="en-US" sz="1600" dirty="0">
                <a:solidFill>
                  <a:schemeClr val="accent6">
                    <a:lumMod val="75000"/>
                  </a:schemeClr>
                </a:solidFill>
                <a:latin typeface="+mj-lt"/>
                <a:cs typeface="Arial" panose="020B0604020202020204" pitchFamily="34" charset="0"/>
              </a:rPr>
              <a:t>Meaning any DFSMS developer can test the SMPE installation of maintenance before making it available</a:t>
            </a:r>
          </a:p>
          <a:p>
            <a:pPr lvl="2">
              <a:lnSpc>
                <a:spcPct val="150000"/>
              </a:lnSpc>
            </a:pPr>
            <a:r>
              <a:rPr lang="en-US" sz="1600" dirty="0">
                <a:solidFill>
                  <a:schemeClr val="accent6">
                    <a:lumMod val="75000"/>
                  </a:schemeClr>
                </a:solidFill>
                <a:latin typeface="+mj-lt"/>
                <a:cs typeface="Arial" panose="020B0604020202020204" pitchFamily="34" charset="0"/>
              </a:rPr>
              <a:t>This could be a significant benefit in a critical customer situation.</a:t>
            </a:r>
          </a:p>
          <a:p>
            <a:pPr lvl="2">
              <a:lnSpc>
                <a:spcPct val="150000"/>
              </a:lnSpc>
            </a:pPr>
            <a:r>
              <a:rPr lang="en-US" sz="1600" dirty="0">
                <a:solidFill>
                  <a:schemeClr val="accent6">
                    <a:lumMod val="75000"/>
                  </a:schemeClr>
                </a:solidFill>
                <a:latin typeface="+mj-lt"/>
                <a:cs typeface="Arial" panose="020B0604020202020204" pitchFamily="34" charset="0"/>
              </a:rPr>
              <a:t>The results of the SMPE work will be emailed to the user to provide historical reference, verified through W3 authentication.</a:t>
            </a:r>
          </a:p>
        </p:txBody>
      </p:sp>
      <p:sp>
        <p:nvSpPr>
          <p:cNvPr id="25" name="Title 1">
            <a:extLst>
              <a:ext uri="{FF2B5EF4-FFF2-40B4-BE49-F238E27FC236}">
                <a16:creationId xmlns:a16="http://schemas.microsoft.com/office/drawing/2014/main" id="{F4819BF0-51BB-4524-A2E4-C3E1D5FDB80A}"/>
              </a:ext>
            </a:extLst>
          </p:cNvPr>
          <p:cNvSpPr txBox="1">
            <a:spLocks/>
          </p:cNvSpPr>
          <p:nvPr/>
        </p:nvSpPr>
        <p:spPr>
          <a:xfrm>
            <a:off x="231775" y="717549"/>
            <a:ext cx="11404325" cy="702283"/>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lang="en-US" dirty="0"/>
          </a:p>
        </p:txBody>
      </p:sp>
      <p:sp>
        <p:nvSpPr>
          <p:cNvPr id="26" name="Content Placeholder 2">
            <a:extLst>
              <a:ext uri="{FF2B5EF4-FFF2-40B4-BE49-F238E27FC236}">
                <a16:creationId xmlns:a16="http://schemas.microsoft.com/office/drawing/2014/main" id="{2B03040D-6A78-43D3-BA44-B37481A634A1}"/>
              </a:ext>
            </a:extLst>
          </p:cNvPr>
          <p:cNvSpPr txBox="1">
            <a:spLocks/>
          </p:cNvSpPr>
          <p:nvPr/>
        </p:nvSpPr>
        <p:spPr>
          <a:xfrm>
            <a:off x="444836" y="1327620"/>
            <a:ext cx="10515600" cy="348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1" dirty="0">
              <a:solidFill>
                <a:schemeClr val="accent6">
                  <a:lumMod val="75000"/>
                </a:schemeClr>
              </a:solidFill>
              <a:latin typeface="Arial" panose="020B0604020202020204" pitchFamily="34" charset="0"/>
              <a:cs typeface="Arial" panose="020B0604020202020204" pitchFamily="34" charset="0"/>
            </a:endParaRPr>
          </a:p>
        </p:txBody>
      </p:sp>
      <p:sp>
        <p:nvSpPr>
          <p:cNvPr id="22" name="Rectangle: Rounded Corners 21">
            <a:hlinkClick r:id="rId3" action="ppaction://hlinksldjump"/>
            <a:extLst>
              <a:ext uri="{FF2B5EF4-FFF2-40B4-BE49-F238E27FC236}">
                <a16:creationId xmlns:a16="http://schemas.microsoft.com/office/drawing/2014/main" id="{5FF2ED6C-615D-4C8E-9384-43C4BCE8AEA4}"/>
              </a:ext>
            </a:extLst>
          </p:cNvPr>
          <p:cNvSpPr/>
          <p:nvPr/>
        </p:nvSpPr>
        <p:spPr>
          <a:xfrm>
            <a:off x="10655300" y="4349750"/>
            <a:ext cx="920750" cy="6032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hlinkClick r:id="rId3" action="ppaction://hlinksldjump"/>
            <a:extLst>
              <a:ext uri="{FF2B5EF4-FFF2-40B4-BE49-F238E27FC236}">
                <a16:creationId xmlns:a16="http://schemas.microsoft.com/office/drawing/2014/main" id="{046A4A9C-698C-47C8-8D02-DDAF8E69657C}"/>
              </a:ext>
            </a:extLst>
          </p:cNvPr>
          <p:cNvSpPr/>
          <p:nvPr/>
        </p:nvSpPr>
        <p:spPr>
          <a:xfrm>
            <a:off x="0" y="0"/>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10" name="Title 1">
            <a:extLst>
              <a:ext uri="{FF2B5EF4-FFF2-40B4-BE49-F238E27FC236}">
                <a16:creationId xmlns:a16="http://schemas.microsoft.com/office/drawing/2014/main" id="{ECFEA478-048B-479F-8B17-534182F81A37}"/>
              </a:ext>
            </a:extLst>
          </p:cNvPr>
          <p:cNvSpPr txBox="1">
            <a:spLocks/>
          </p:cNvSpPr>
          <p:nvPr/>
        </p:nvSpPr>
        <p:spPr>
          <a:xfrm>
            <a:off x="1440181" y="200064"/>
            <a:ext cx="10333046" cy="1737253"/>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pPr algn="r"/>
            <a:r>
              <a:rPr lang="en-US" dirty="0"/>
              <a:t>Our plans for Watson Assistant is to use </a:t>
            </a:r>
          </a:p>
          <a:p>
            <a:pPr algn="r"/>
            <a:r>
              <a:rPr lang="en-US" dirty="0"/>
              <a:t>this interface to,</a:t>
            </a:r>
          </a:p>
        </p:txBody>
      </p:sp>
      <p:sp>
        <p:nvSpPr>
          <p:cNvPr id="25" name="Title 1">
            <a:extLst>
              <a:ext uri="{FF2B5EF4-FFF2-40B4-BE49-F238E27FC236}">
                <a16:creationId xmlns:a16="http://schemas.microsoft.com/office/drawing/2014/main" id="{F4819BF0-51BB-4524-A2E4-C3E1D5FDB80A}"/>
              </a:ext>
            </a:extLst>
          </p:cNvPr>
          <p:cNvSpPr txBox="1">
            <a:spLocks/>
          </p:cNvSpPr>
          <p:nvPr/>
        </p:nvSpPr>
        <p:spPr>
          <a:xfrm>
            <a:off x="231775" y="717549"/>
            <a:ext cx="11404325" cy="702283"/>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lang="en-US" dirty="0"/>
          </a:p>
        </p:txBody>
      </p:sp>
      <p:sp>
        <p:nvSpPr>
          <p:cNvPr id="12" name="Google Shape;342;p12">
            <a:extLst>
              <a:ext uri="{FF2B5EF4-FFF2-40B4-BE49-F238E27FC236}">
                <a16:creationId xmlns:a16="http://schemas.microsoft.com/office/drawing/2014/main" id="{406D9457-41AB-403E-9049-720ED28C4310}"/>
              </a:ext>
            </a:extLst>
          </p:cNvPr>
          <p:cNvSpPr txBox="1">
            <a:spLocks/>
          </p:cNvSpPr>
          <p:nvPr/>
        </p:nvSpPr>
        <p:spPr>
          <a:xfrm>
            <a:off x="329067" y="91440"/>
            <a:ext cx="8891133" cy="590656"/>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4000"/>
              <a:buNone/>
              <a:defRPr sz="4000" b="1" kern="1200">
                <a:solidFill>
                  <a:srgbClr val="7030A0"/>
                </a:solidFill>
                <a:latin typeface="+mj-lt"/>
                <a:ea typeface="+mj-ea"/>
                <a:cs typeface="+mj-cs"/>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sz="2300" i="1" dirty="0">
                <a:solidFill>
                  <a:srgbClr val="4A1153"/>
                </a:solidFill>
              </a:rPr>
              <a:t>How Device Services will use Watson Assistant to Increase Productivity</a:t>
            </a:r>
          </a:p>
        </p:txBody>
      </p:sp>
      <p:sp>
        <p:nvSpPr>
          <p:cNvPr id="14" name="Content Placeholder 2">
            <a:extLst>
              <a:ext uri="{FF2B5EF4-FFF2-40B4-BE49-F238E27FC236}">
                <a16:creationId xmlns:a16="http://schemas.microsoft.com/office/drawing/2014/main" id="{3EC0A99D-0E51-4DFA-A630-E1AD981D1D52}"/>
              </a:ext>
            </a:extLst>
          </p:cNvPr>
          <p:cNvSpPr txBox="1">
            <a:spLocks/>
          </p:cNvSpPr>
          <p:nvPr/>
        </p:nvSpPr>
        <p:spPr>
          <a:xfrm>
            <a:off x="6742148" y="1698155"/>
            <a:ext cx="8436576" cy="34813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1" dirty="0">
              <a:solidFill>
                <a:schemeClr val="accent6">
                  <a:lumMod val="75000"/>
                </a:schemeClr>
              </a:solidFill>
              <a:latin typeface="Arial" panose="020B0604020202020204" pitchFamily="34" charset="0"/>
              <a:cs typeface="Arial" panose="020B0604020202020204" pitchFamily="34" charset="0"/>
            </a:endParaRPr>
          </a:p>
        </p:txBody>
      </p:sp>
      <p:sp>
        <p:nvSpPr>
          <p:cNvPr id="15" name="Content Placeholder 2">
            <a:extLst>
              <a:ext uri="{FF2B5EF4-FFF2-40B4-BE49-F238E27FC236}">
                <a16:creationId xmlns:a16="http://schemas.microsoft.com/office/drawing/2014/main" id="{942217AC-5BBA-46BE-B45E-D6E9642D8E2B}"/>
              </a:ext>
            </a:extLst>
          </p:cNvPr>
          <p:cNvSpPr txBox="1">
            <a:spLocks/>
          </p:cNvSpPr>
          <p:nvPr/>
        </p:nvSpPr>
        <p:spPr>
          <a:xfrm>
            <a:off x="1006811" y="1783857"/>
            <a:ext cx="7870489" cy="66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solidFill>
                  <a:schemeClr val="accent6">
                    <a:lumMod val="75000"/>
                  </a:schemeClr>
                </a:solidFill>
                <a:latin typeface="+mj-lt"/>
                <a:cs typeface="Arial" panose="020B0604020202020204" pitchFamily="34" charset="0"/>
              </a:rPr>
              <a:t>Perform device and SMS storage group assignments</a:t>
            </a:r>
          </a:p>
          <a:p>
            <a:pPr marL="0" indent="0">
              <a:lnSpc>
                <a:spcPct val="150000"/>
              </a:lnSpc>
              <a:buNone/>
            </a:pPr>
            <a:endParaRPr lang="en-US" sz="2400" dirty="0">
              <a:solidFill>
                <a:schemeClr val="accent6">
                  <a:lumMod val="75000"/>
                </a:schemeClr>
              </a:solidFill>
              <a:latin typeface="+mj-lt"/>
              <a:cs typeface="Arial" panose="020B0604020202020204" pitchFamily="34" charset="0"/>
            </a:endParaRPr>
          </a:p>
        </p:txBody>
      </p:sp>
      <p:pic>
        <p:nvPicPr>
          <p:cNvPr id="6" name="Picture 5" descr="A close up of a logo&#10;&#10;Description generated with very high confidence">
            <a:extLst>
              <a:ext uri="{FF2B5EF4-FFF2-40B4-BE49-F238E27FC236}">
                <a16:creationId xmlns:a16="http://schemas.microsoft.com/office/drawing/2014/main" id="{EE091DB2-8D4C-43BF-8BB7-D27BD9B17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722" y="2268677"/>
            <a:ext cx="666605" cy="666605"/>
          </a:xfrm>
          <a:prstGeom prst="rect">
            <a:avLst/>
          </a:prstGeom>
        </p:spPr>
      </p:pic>
      <p:cxnSp>
        <p:nvCxnSpPr>
          <p:cNvPr id="16" name="Connector: Elbow 15">
            <a:extLst>
              <a:ext uri="{FF2B5EF4-FFF2-40B4-BE49-F238E27FC236}">
                <a16:creationId xmlns:a16="http://schemas.microsoft.com/office/drawing/2014/main" id="{A2ADF042-0927-44F4-9853-8D8A43C50D92}"/>
              </a:ext>
            </a:extLst>
          </p:cNvPr>
          <p:cNvCxnSpPr>
            <a:cxnSpLocks/>
          </p:cNvCxnSpPr>
          <p:nvPr/>
        </p:nvCxnSpPr>
        <p:spPr>
          <a:xfrm>
            <a:off x="1667864" y="2279904"/>
            <a:ext cx="961036" cy="558546"/>
          </a:xfrm>
          <a:prstGeom prst="bentConnector3">
            <a:avLst>
              <a:gd name="adj1" fmla="val 291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3543CA9-9A3B-4892-9323-49F0A4F777BF}"/>
              </a:ext>
            </a:extLst>
          </p:cNvPr>
          <p:cNvCxnSpPr>
            <a:cxnSpLocks/>
          </p:cNvCxnSpPr>
          <p:nvPr/>
        </p:nvCxnSpPr>
        <p:spPr>
          <a:xfrm>
            <a:off x="3677685" y="2278202"/>
            <a:ext cx="1341990" cy="1014791"/>
          </a:xfrm>
          <a:prstGeom prst="bentConnector3">
            <a:avLst>
              <a:gd name="adj1" fmla="val 29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67A1E5C-72FB-42AE-826A-23CB17717693}"/>
              </a:ext>
            </a:extLst>
          </p:cNvPr>
          <p:cNvCxnSpPr>
            <a:cxnSpLocks/>
          </p:cNvCxnSpPr>
          <p:nvPr/>
        </p:nvCxnSpPr>
        <p:spPr>
          <a:xfrm>
            <a:off x="5683287" y="2278201"/>
            <a:ext cx="3269517" cy="2439244"/>
          </a:xfrm>
          <a:prstGeom prst="bentConnector3">
            <a:avLst>
              <a:gd name="adj1" fmla="val 64858"/>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9AB4B5C-22CC-434A-AEEB-C187F58E41DF}"/>
              </a:ext>
            </a:extLst>
          </p:cNvPr>
          <p:cNvSpPr txBox="1"/>
          <p:nvPr/>
        </p:nvSpPr>
        <p:spPr>
          <a:xfrm>
            <a:off x="2413670" y="2909807"/>
            <a:ext cx="1341990" cy="523220"/>
          </a:xfrm>
          <a:prstGeom prst="rect">
            <a:avLst/>
          </a:prstGeom>
          <a:noFill/>
        </p:spPr>
        <p:txBody>
          <a:bodyPr wrap="square" rtlCol="0">
            <a:spAutoFit/>
          </a:bodyPr>
          <a:lstStyle/>
          <a:p>
            <a:pPr algn="ctr"/>
            <a:r>
              <a:rPr lang="en-US" sz="1400" dirty="0">
                <a:solidFill>
                  <a:schemeClr val="accent1">
                    <a:lumMod val="60000"/>
                    <a:lumOff val="40000"/>
                  </a:schemeClr>
                </a:solidFill>
              </a:rPr>
              <a:t>Lotus Notes</a:t>
            </a:r>
            <a:br>
              <a:rPr lang="en-US" sz="1400" dirty="0">
                <a:solidFill>
                  <a:schemeClr val="accent1">
                    <a:lumMod val="60000"/>
                    <a:lumOff val="40000"/>
                  </a:schemeClr>
                </a:solidFill>
              </a:rPr>
            </a:br>
            <a:r>
              <a:rPr lang="en-US" sz="1400" dirty="0">
                <a:solidFill>
                  <a:schemeClr val="accent1">
                    <a:lumMod val="60000"/>
                    <a:lumOff val="40000"/>
                  </a:schemeClr>
                </a:solidFill>
              </a:rPr>
              <a:t>Database</a:t>
            </a:r>
          </a:p>
        </p:txBody>
      </p:sp>
      <p:pic>
        <p:nvPicPr>
          <p:cNvPr id="31" name="Picture 30" descr="A close up of a logo&#10;&#10;Description generated with very high confidence">
            <a:extLst>
              <a:ext uri="{FF2B5EF4-FFF2-40B4-BE49-F238E27FC236}">
                <a16:creationId xmlns:a16="http://schemas.microsoft.com/office/drawing/2014/main" id="{8BB57B09-93B7-4E90-8D2A-133C1BB61C18}"/>
              </a:ext>
            </a:extLst>
          </p:cNvPr>
          <p:cNvPicPr>
            <a:picLocks noChangeAspect="1"/>
          </p:cNvPicPr>
          <p:nvPr/>
        </p:nvPicPr>
        <p:blipFill rotWithShape="1">
          <a:blip r:embed="rId4">
            <a:extLst>
              <a:ext uri="{28A0092B-C50C-407E-A947-70E740481C1C}">
                <a14:useLocalDpi xmlns:a14="http://schemas.microsoft.com/office/drawing/2010/main" val="0"/>
              </a:ext>
            </a:extLst>
          </a:blip>
          <a:srcRect l="17789" t="36020" r="16637" b="34692"/>
          <a:stretch/>
        </p:blipFill>
        <p:spPr>
          <a:xfrm>
            <a:off x="5080910" y="2935283"/>
            <a:ext cx="1529437" cy="434182"/>
          </a:xfrm>
          <a:prstGeom prst="rect">
            <a:avLst/>
          </a:prstGeom>
        </p:spPr>
      </p:pic>
      <p:pic>
        <p:nvPicPr>
          <p:cNvPr id="33" name="Picture 32" descr="A close up of a sign&#10;&#10;Description generated with very high confidence">
            <a:extLst>
              <a:ext uri="{FF2B5EF4-FFF2-40B4-BE49-F238E27FC236}">
                <a16:creationId xmlns:a16="http://schemas.microsoft.com/office/drawing/2014/main" id="{E0DD0B93-E1E9-4CF8-B202-93A83B97B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8158" y="3433027"/>
            <a:ext cx="388075" cy="367377"/>
          </a:xfrm>
          <a:prstGeom prst="rect">
            <a:avLst/>
          </a:prstGeom>
        </p:spPr>
      </p:pic>
      <p:sp>
        <p:nvSpPr>
          <p:cNvPr id="34" name="TextBox 33">
            <a:extLst>
              <a:ext uri="{FF2B5EF4-FFF2-40B4-BE49-F238E27FC236}">
                <a16:creationId xmlns:a16="http://schemas.microsoft.com/office/drawing/2014/main" id="{8DD265BA-B710-45C1-9305-F627816A5CD5}"/>
              </a:ext>
            </a:extLst>
          </p:cNvPr>
          <p:cNvSpPr txBox="1"/>
          <p:nvPr/>
        </p:nvSpPr>
        <p:spPr>
          <a:xfrm>
            <a:off x="5503733" y="3328122"/>
            <a:ext cx="1703423" cy="523220"/>
          </a:xfrm>
          <a:prstGeom prst="rect">
            <a:avLst/>
          </a:prstGeom>
          <a:noFill/>
        </p:spPr>
        <p:txBody>
          <a:bodyPr wrap="square" rtlCol="0">
            <a:spAutoFit/>
          </a:bodyPr>
          <a:lstStyle/>
          <a:p>
            <a:r>
              <a:rPr lang="en-US" sz="1400" dirty="0">
                <a:solidFill>
                  <a:schemeClr val="accent1">
                    <a:lumMod val="60000"/>
                    <a:lumOff val="40000"/>
                  </a:schemeClr>
                </a:solidFill>
              </a:rPr>
              <a:t>Excel spreadsheet</a:t>
            </a:r>
            <a:br>
              <a:rPr lang="en-US" sz="1400" dirty="0">
                <a:solidFill>
                  <a:schemeClr val="accent1">
                    <a:lumMod val="60000"/>
                    <a:lumOff val="40000"/>
                  </a:schemeClr>
                </a:solidFill>
              </a:rPr>
            </a:br>
            <a:r>
              <a:rPr lang="en-US" sz="1400" dirty="0">
                <a:solidFill>
                  <a:schemeClr val="accent1">
                    <a:lumMod val="60000"/>
                    <a:lumOff val="40000"/>
                  </a:schemeClr>
                </a:solidFill>
              </a:rPr>
              <a:t>in IBM Box</a:t>
            </a:r>
          </a:p>
        </p:txBody>
      </p:sp>
      <p:sp>
        <p:nvSpPr>
          <p:cNvPr id="37" name="TextBox 36">
            <a:extLst>
              <a:ext uri="{FF2B5EF4-FFF2-40B4-BE49-F238E27FC236}">
                <a16:creationId xmlns:a16="http://schemas.microsoft.com/office/drawing/2014/main" id="{EA9F069D-1607-41E9-A296-7A37F5CD89B0}"/>
              </a:ext>
            </a:extLst>
          </p:cNvPr>
          <p:cNvSpPr txBox="1"/>
          <p:nvPr/>
        </p:nvSpPr>
        <p:spPr>
          <a:xfrm>
            <a:off x="1592360" y="2569178"/>
            <a:ext cx="1341990" cy="307777"/>
          </a:xfrm>
          <a:prstGeom prst="rect">
            <a:avLst/>
          </a:prstGeom>
          <a:noFill/>
        </p:spPr>
        <p:txBody>
          <a:bodyPr wrap="square" rtlCol="0">
            <a:spAutoFit/>
          </a:bodyPr>
          <a:lstStyle/>
          <a:p>
            <a:pPr algn="ctr"/>
            <a:r>
              <a:rPr lang="en-US" sz="1400" dirty="0">
                <a:solidFill>
                  <a:srgbClr val="75156E"/>
                </a:solidFill>
              </a:rPr>
              <a:t>Past</a:t>
            </a:r>
          </a:p>
        </p:txBody>
      </p:sp>
      <p:sp>
        <p:nvSpPr>
          <p:cNvPr id="38" name="TextBox 37">
            <a:extLst>
              <a:ext uri="{FF2B5EF4-FFF2-40B4-BE49-F238E27FC236}">
                <a16:creationId xmlns:a16="http://schemas.microsoft.com/office/drawing/2014/main" id="{4DDC47C8-7D2D-46B1-BBC1-0394936E25B6}"/>
              </a:ext>
            </a:extLst>
          </p:cNvPr>
          <p:cNvSpPr txBox="1"/>
          <p:nvPr/>
        </p:nvSpPr>
        <p:spPr>
          <a:xfrm>
            <a:off x="3836474" y="3022616"/>
            <a:ext cx="1341990" cy="307777"/>
          </a:xfrm>
          <a:prstGeom prst="rect">
            <a:avLst/>
          </a:prstGeom>
          <a:noFill/>
        </p:spPr>
        <p:txBody>
          <a:bodyPr wrap="square" rtlCol="0">
            <a:spAutoFit/>
          </a:bodyPr>
          <a:lstStyle/>
          <a:p>
            <a:pPr algn="ctr"/>
            <a:r>
              <a:rPr lang="en-US" sz="1400" dirty="0">
                <a:solidFill>
                  <a:srgbClr val="75156E"/>
                </a:solidFill>
              </a:rPr>
              <a:t>Current</a:t>
            </a:r>
          </a:p>
        </p:txBody>
      </p:sp>
      <p:sp>
        <p:nvSpPr>
          <p:cNvPr id="39" name="TextBox 38">
            <a:extLst>
              <a:ext uri="{FF2B5EF4-FFF2-40B4-BE49-F238E27FC236}">
                <a16:creationId xmlns:a16="http://schemas.microsoft.com/office/drawing/2014/main" id="{697E6250-BE03-4FC6-A708-02320FF79EB7}"/>
              </a:ext>
            </a:extLst>
          </p:cNvPr>
          <p:cNvSpPr txBox="1"/>
          <p:nvPr/>
        </p:nvSpPr>
        <p:spPr>
          <a:xfrm>
            <a:off x="5030752" y="3902547"/>
            <a:ext cx="2268830" cy="461665"/>
          </a:xfrm>
          <a:prstGeom prst="rect">
            <a:avLst/>
          </a:prstGeom>
          <a:noFill/>
        </p:spPr>
        <p:txBody>
          <a:bodyPr wrap="square" rtlCol="0">
            <a:spAutoFit/>
          </a:bodyPr>
          <a:lstStyle/>
          <a:p>
            <a:r>
              <a:rPr lang="en-US" sz="1200" dirty="0">
                <a:solidFill>
                  <a:schemeClr val="bg1">
                    <a:lumMod val="50000"/>
                  </a:schemeClr>
                </a:solidFill>
              </a:rPr>
              <a:t>These spreadsheets use macros to find free or assigned devices.</a:t>
            </a:r>
          </a:p>
        </p:txBody>
      </p:sp>
      <p:sp>
        <p:nvSpPr>
          <p:cNvPr id="40" name="TextBox 39">
            <a:extLst>
              <a:ext uri="{FF2B5EF4-FFF2-40B4-BE49-F238E27FC236}">
                <a16:creationId xmlns:a16="http://schemas.microsoft.com/office/drawing/2014/main" id="{BF5CEFF9-9A33-4C33-8129-AA0AEF1077D6}"/>
              </a:ext>
            </a:extLst>
          </p:cNvPr>
          <p:cNvSpPr txBox="1"/>
          <p:nvPr/>
        </p:nvSpPr>
        <p:spPr>
          <a:xfrm>
            <a:off x="7822040" y="4371034"/>
            <a:ext cx="1341990" cy="307777"/>
          </a:xfrm>
          <a:prstGeom prst="rect">
            <a:avLst/>
          </a:prstGeom>
          <a:noFill/>
        </p:spPr>
        <p:txBody>
          <a:bodyPr wrap="square" rtlCol="0">
            <a:spAutoFit/>
          </a:bodyPr>
          <a:lstStyle/>
          <a:p>
            <a:pPr algn="ctr"/>
            <a:r>
              <a:rPr lang="en-US" sz="1400" dirty="0">
                <a:solidFill>
                  <a:srgbClr val="75156E"/>
                </a:solidFill>
              </a:rPr>
              <a:t>Goal</a:t>
            </a:r>
          </a:p>
        </p:txBody>
      </p:sp>
      <p:pic>
        <p:nvPicPr>
          <p:cNvPr id="4098" name="Picture 2" descr="Image result for github">
            <a:extLst>
              <a:ext uri="{FF2B5EF4-FFF2-40B4-BE49-F238E27FC236}">
                <a16:creationId xmlns:a16="http://schemas.microsoft.com/office/drawing/2014/main" id="{EBCC4862-34BA-4089-A613-3521C36851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0117" y="4228777"/>
            <a:ext cx="1341990" cy="75487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AB536E10-176E-471D-ABB9-9DE342738A42}"/>
              </a:ext>
            </a:extLst>
          </p:cNvPr>
          <p:cNvSpPr txBox="1"/>
          <p:nvPr/>
        </p:nvSpPr>
        <p:spPr>
          <a:xfrm>
            <a:off x="7776431" y="4818344"/>
            <a:ext cx="4158393" cy="523220"/>
          </a:xfrm>
          <a:prstGeom prst="rect">
            <a:avLst/>
          </a:prstGeom>
          <a:noFill/>
        </p:spPr>
        <p:txBody>
          <a:bodyPr wrap="square" rtlCol="0">
            <a:spAutoFit/>
          </a:bodyPr>
          <a:lstStyle/>
          <a:p>
            <a:r>
              <a:rPr lang="en-US" sz="1400" dirty="0">
                <a:solidFill>
                  <a:srgbClr val="0070C0"/>
                </a:solidFill>
              </a:rPr>
              <a:t>Allow device and storage group assignments to be for the scope of a test and not permanently dedicated</a:t>
            </a:r>
          </a:p>
        </p:txBody>
      </p:sp>
      <p:pic>
        <p:nvPicPr>
          <p:cNvPr id="48" name="Picture 47" descr="A close up of a sign&#10;&#10;Description generated with very high confidence">
            <a:extLst>
              <a:ext uri="{FF2B5EF4-FFF2-40B4-BE49-F238E27FC236}">
                <a16:creationId xmlns:a16="http://schemas.microsoft.com/office/drawing/2014/main" id="{B199F789-A8E6-4847-AABD-78C372E2A5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8764" y="4397967"/>
            <a:ext cx="388075" cy="367377"/>
          </a:xfrm>
          <a:prstGeom prst="rect">
            <a:avLst/>
          </a:prstGeom>
        </p:spPr>
      </p:pic>
      <p:pic>
        <p:nvPicPr>
          <p:cNvPr id="49" name="Picture 48">
            <a:extLst>
              <a:ext uri="{FF2B5EF4-FFF2-40B4-BE49-F238E27FC236}">
                <a16:creationId xmlns:a16="http://schemas.microsoft.com/office/drawing/2014/main" id="{9CD4DA3E-522E-41EC-A37E-98F1260E6C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1247" y="4237848"/>
            <a:ext cx="609526" cy="609526"/>
          </a:xfrm>
          <a:prstGeom prst="rect">
            <a:avLst/>
          </a:prstGeom>
        </p:spPr>
      </p:pic>
      <p:pic>
        <p:nvPicPr>
          <p:cNvPr id="4100" name="Picture 4" descr="Image result for json icon">
            <a:extLst>
              <a:ext uri="{FF2B5EF4-FFF2-40B4-BE49-F238E27FC236}">
                <a16:creationId xmlns:a16="http://schemas.microsoft.com/office/drawing/2014/main" id="{D5DF39BF-3F14-409B-AFAC-2A1FB237FA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9241" y="4392561"/>
            <a:ext cx="347348" cy="347348"/>
          </a:xfrm>
          <a:prstGeom prst="rect">
            <a:avLst/>
          </a:prstGeom>
          <a:noFill/>
          <a:extLst>
            <a:ext uri="{909E8E84-426E-40DD-AFC4-6F175D3DCCD1}">
              <a14:hiddenFill xmlns:a14="http://schemas.microsoft.com/office/drawing/2010/main">
                <a:solidFill>
                  <a:srgbClr val="FFFFFF"/>
                </a:solidFill>
              </a14:hiddenFill>
            </a:ext>
          </a:extLst>
        </p:spPr>
      </p:pic>
      <p:sp>
        <p:nvSpPr>
          <p:cNvPr id="52" name="Content Placeholder 2">
            <a:extLst>
              <a:ext uri="{FF2B5EF4-FFF2-40B4-BE49-F238E27FC236}">
                <a16:creationId xmlns:a16="http://schemas.microsoft.com/office/drawing/2014/main" id="{84B03654-8152-4DCC-9D05-26B5CECBE04B}"/>
              </a:ext>
            </a:extLst>
          </p:cNvPr>
          <p:cNvSpPr txBox="1">
            <a:spLocks/>
          </p:cNvSpPr>
          <p:nvPr/>
        </p:nvSpPr>
        <p:spPr>
          <a:xfrm>
            <a:off x="874261" y="5281536"/>
            <a:ext cx="10606539" cy="1244805"/>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r>
              <a:rPr lang="en-US" sz="1900" dirty="0">
                <a:solidFill>
                  <a:schemeClr val="accent6">
                    <a:lumMod val="75000"/>
                  </a:schemeClr>
                </a:solidFill>
                <a:cs typeface="Arial" panose="020B0604020202020204" pitchFamily="34" charset="0"/>
              </a:rPr>
              <a:t>Once we can dynamically change device assignments we can change how Device Services regression tests are generated, scheduled and run by tying this to </a:t>
            </a:r>
            <a:r>
              <a:rPr lang="en-US" sz="1900" dirty="0">
                <a:solidFill>
                  <a:srgbClr val="7030A0"/>
                </a:solidFill>
                <a:cs typeface="Arial" panose="020B0604020202020204" pitchFamily="34" charset="0"/>
              </a:rPr>
              <a:t>JAT/Jenkins</a:t>
            </a:r>
            <a:r>
              <a:rPr lang="en-US" sz="1900" dirty="0">
                <a:solidFill>
                  <a:schemeClr val="accent6">
                    <a:lumMod val="75000"/>
                  </a:schemeClr>
                </a:solidFill>
                <a:cs typeface="Arial" panose="020B0604020202020204" pitchFamily="34" charset="0"/>
              </a:rPr>
              <a:t>.</a:t>
            </a:r>
          </a:p>
          <a:p>
            <a:pPr lvl="2">
              <a:lnSpc>
                <a:spcPct val="150000"/>
              </a:lnSpc>
            </a:pPr>
            <a:r>
              <a:rPr lang="en-US" sz="1600" dirty="0">
                <a:solidFill>
                  <a:schemeClr val="accent6">
                    <a:lumMod val="75000"/>
                  </a:schemeClr>
                </a:solidFill>
                <a:cs typeface="Arial" panose="020B0604020202020204" pitchFamily="34" charset="0"/>
              </a:rPr>
              <a:t>At this point developers could have access to up-to-date regression buckets for unit testing.</a:t>
            </a:r>
          </a:p>
          <a:p>
            <a:pPr>
              <a:lnSpc>
                <a:spcPct val="150000"/>
              </a:lnSpc>
            </a:pPr>
            <a:endParaRPr lang="en-US" sz="2400" dirty="0">
              <a:solidFill>
                <a:schemeClr val="accent6">
                  <a:lumMod val="75000"/>
                </a:schemeClr>
              </a:solidFill>
              <a:latin typeface="+mj-lt"/>
              <a:cs typeface="Arial" panose="020B0604020202020204" pitchFamily="34" charset="0"/>
            </a:endParaRPr>
          </a:p>
          <a:p>
            <a:pPr marL="0" indent="0">
              <a:lnSpc>
                <a:spcPct val="150000"/>
              </a:lnSpc>
              <a:buNone/>
            </a:pPr>
            <a:endParaRPr lang="en-US" sz="2400" dirty="0">
              <a:solidFill>
                <a:schemeClr val="accent6">
                  <a:lumMod val="75000"/>
                </a:schemeClr>
              </a:solidFill>
              <a:latin typeface="+mj-lt"/>
              <a:cs typeface="Arial" panose="020B0604020202020204" pitchFamily="34" charset="0"/>
            </a:endParaRPr>
          </a:p>
          <a:p>
            <a:pPr>
              <a:lnSpc>
                <a:spcPct val="150000"/>
              </a:lnSpc>
            </a:pPr>
            <a:endParaRPr lang="en-US" sz="2400" dirty="0">
              <a:solidFill>
                <a:schemeClr val="accent6">
                  <a:lumMod val="75000"/>
                </a:schemeClr>
              </a:solidFill>
              <a:latin typeface="+mj-lt"/>
              <a:cs typeface="Arial" panose="020B0604020202020204" pitchFamily="34" charset="0"/>
            </a:endParaRPr>
          </a:p>
        </p:txBody>
      </p:sp>
      <p:pic>
        <p:nvPicPr>
          <p:cNvPr id="54" name="Picture 53" descr="A drawing of a face&#10;&#10;Description generated with high confidence">
            <a:extLst>
              <a:ext uri="{FF2B5EF4-FFF2-40B4-BE49-F238E27FC236}">
                <a16:creationId xmlns:a16="http://schemas.microsoft.com/office/drawing/2014/main" id="{C013FA96-3ED1-40F4-A2E8-D3DFED12B0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49241" y="3443372"/>
            <a:ext cx="724169" cy="440286"/>
          </a:xfrm>
          <a:prstGeom prst="rect">
            <a:avLst/>
          </a:prstGeom>
        </p:spPr>
      </p:pic>
      <p:pic>
        <p:nvPicPr>
          <p:cNvPr id="62" name="Picture 61" descr="A picture containing clipart&#10;&#10;Description generated with high confidence">
            <a:extLst>
              <a:ext uri="{FF2B5EF4-FFF2-40B4-BE49-F238E27FC236}">
                <a16:creationId xmlns:a16="http://schemas.microsoft.com/office/drawing/2014/main" id="{863C3F54-B17D-489F-80F6-3BDB4D8AAA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20384" y="3430603"/>
            <a:ext cx="461931" cy="461931"/>
          </a:xfrm>
          <a:prstGeom prst="rect">
            <a:avLst/>
          </a:prstGeom>
        </p:spPr>
      </p:pic>
      <p:pic>
        <p:nvPicPr>
          <p:cNvPr id="4096" name="Picture 4095">
            <a:extLst>
              <a:ext uri="{FF2B5EF4-FFF2-40B4-BE49-F238E27FC236}">
                <a16:creationId xmlns:a16="http://schemas.microsoft.com/office/drawing/2014/main" id="{39611A68-9BA6-4942-9E9B-5E7E4BD606E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8688" y="3330393"/>
            <a:ext cx="678151" cy="678151"/>
          </a:xfrm>
          <a:prstGeom prst="rect">
            <a:avLst/>
          </a:prstGeom>
        </p:spPr>
      </p:pic>
      <p:pic>
        <p:nvPicPr>
          <p:cNvPr id="4102" name="Picture 4101" descr="A picture containing object&#10;&#10;Description generated with high confidence">
            <a:extLst>
              <a:ext uri="{FF2B5EF4-FFF2-40B4-BE49-F238E27FC236}">
                <a16:creationId xmlns:a16="http://schemas.microsoft.com/office/drawing/2014/main" id="{8B2D41DC-FD25-4C11-B211-F5E9EE486D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96061" y="3847814"/>
            <a:ext cx="523220" cy="523220"/>
          </a:xfrm>
          <a:prstGeom prst="rect">
            <a:avLst/>
          </a:prstGeom>
        </p:spPr>
      </p:pic>
      <p:sp>
        <p:nvSpPr>
          <p:cNvPr id="71" name="Rectangle 70">
            <a:hlinkClick r:id="rId13" action="ppaction://hlinksldjump"/>
            <a:extLst>
              <a:ext uri="{FF2B5EF4-FFF2-40B4-BE49-F238E27FC236}">
                <a16:creationId xmlns:a16="http://schemas.microsoft.com/office/drawing/2014/main" id="{4765CA62-0A5B-43F5-8CB0-EAAF955523AB}"/>
              </a:ext>
            </a:extLst>
          </p:cNvPr>
          <p:cNvSpPr/>
          <p:nvPr/>
        </p:nvSpPr>
        <p:spPr>
          <a:xfrm>
            <a:off x="69167" y="60092"/>
            <a:ext cx="12192000" cy="676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101667"/>
      </p:ext>
    </p:extLst>
  </p:cSld>
  <p:clrMapOvr>
    <a:masterClrMapping/>
  </p:clrMapOvr>
</p:sld>
</file>

<file path=ppt/theme/theme1.xml><?xml version="1.0" encoding="utf-8"?>
<a:theme xmlns:a="http://schemas.openxmlformats.org/drawingml/2006/main" name="IBM Brand Standar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8956</TotalTime>
  <Words>2063</Words>
  <Application>Microsoft Office PowerPoint</Application>
  <PresentationFormat>Widescreen</PresentationFormat>
  <Paragraphs>297</Paragraphs>
  <Slides>21</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MS PGothic</vt:lpstr>
      <vt:lpstr>Arial</vt:lpstr>
      <vt:lpstr>Calibri</vt:lpstr>
      <vt:lpstr>Calibri Light</vt:lpstr>
      <vt:lpstr>Courier New</vt:lpstr>
      <vt:lpstr>Helvetica Neue</vt:lpstr>
      <vt:lpstr>HelvNeue Light for IBM</vt:lpstr>
      <vt:lpstr>Times New Roman</vt:lpstr>
      <vt:lpstr>Vladimir Script</vt:lpstr>
      <vt:lpstr>Wingdings</vt:lpstr>
      <vt:lpstr>Wingdings 2</vt:lpstr>
      <vt:lpstr>IBM Brand Standard</vt:lpstr>
      <vt:lpstr>z/OS DFSMS Exploitation of Watson Assistant (WA)</vt:lpstr>
      <vt:lpstr>PowerPoint Presentation</vt:lpstr>
      <vt:lpstr>How Device Services will use Watson Assistant to Increase Productivity</vt:lpstr>
      <vt:lpstr>How Device Services will use Watson Assistant to Increase Productivity</vt:lpstr>
      <vt:lpstr>PowerPoint Presentation</vt:lpstr>
      <vt:lpstr>PowerPoint Presentation</vt:lpstr>
      <vt:lpstr>How Device Services will use Watson Assistant to Increase Productivity</vt:lpstr>
      <vt:lpstr>How Device Services will use Watson Assistant to Increase Productivity</vt:lpstr>
      <vt:lpstr>PowerPoint Presentation</vt:lpstr>
      <vt:lpstr>Other plans we have for Watson Assistant,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Celeste Bishop</dc:creator>
  <cp:lastModifiedBy>CAMVU PHAM</cp:lastModifiedBy>
  <cp:revision>702</cp:revision>
  <dcterms:created xsi:type="dcterms:W3CDTF">2014-06-30T17:43:58Z</dcterms:created>
  <dcterms:modified xsi:type="dcterms:W3CDTF">2019-02-04T23:16:16Z</dcterms:modified>
</cp:coreProperties>
</file>