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2A5E-D761-470C-A686-5CDFB73FA5DE}" type="datetimeFigureOut">
              <a:rPr lang="en-150" smtClean="0"/>
              <a:t>11/12/2019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5AE0-FAF5-45D4-BAB7-181E23A055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15824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2A5E-D761-470C-A686-5CDFB73FA5DE}" type="datetimeFigureOut">
              <a:rPr lang="en-150" smtClean="0"/>
              <a:t>11/12/2019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5AE0-FAF5-45D4-BAB7-181E23A055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1037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2A5E-D761-470C-A686-5CDFB73FA5DE}" type="datetimeFigureOut">
              <a:rPr lang="en-150" smtClean="0"/>
              <a:t>11/12/2019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5AE0-FAF5-45D4-BAB7-181E23A055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073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2A5E-D761-470C-A686-5CDFB73FA5DE}" type="datetimeFigureOut">
              <a:rPr lang="en-150" smtClean="0"/>
              <a:t>11/12/2019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5AE0-FAF5-45D4-BAB7-181E23A055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2731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2A5E-D761-470C-A686-5CDFB73FA5DE}" type="datetimeFigureOut">
              <a:rPr lang="en-150" smtClean="0"/>
              <a:t>11/12/2019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5AE0-FAF5-45D4-BAB7-181E23A055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9662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2A5E-D761-470C-A686-5CDFB73FA5DE}" type="datetimeFigureOut">
              <a:rPr lang="en-150" smtClean="0"/>
              <a:t>11/12/2019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5AE0-FAF5-45D4-BAB7-181E23A055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01823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2A5E-D761-470C-A686-5CDFB73FA5DE}" type="datetimeFigureOut">
              <a:rPr lang="en-150" smtClean="0"/>
              <a:t>11/12/2019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5AE0-FAF5-45D4-BAB7-181E23A055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2998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2A5E-D761-470C-A686-5CDFB73FA5DE}" type="datetimeFigureOut">
              <a:rPr lang="en-150" smtClean="0"/>
              <a:t>11/12/2019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5AE0-FAF5-45D4-BAB7-181E23A055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1909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2A5E-D761-470C-A686-5CDFB73FA5DE}" type="datetimeFigureOut">
              <a:rPr lang="en-150" smtClean="0"/>
              <a:t>11/12/2019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5AE0-FAF5-45D4-BAB7-181E23A055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3720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2A5E-D761-470C-A686-5CDFB73FA5DE}" type="datetimeFigureOut">
              <a:rPr lang="en-150" smtClean="0"/>
              <a:t>11/12/2019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5AE0-FAF5-45D4-BAB7-181E23A055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674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2A5E-D761-470C-A686-5CDFB73FA5DE}" type="datetimeFigureOut">
              <a:rPr lang="en-150" smtClean="0"/>
              <a:t>11/12/2019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5AE0-FAF5-45D4-BAB7-181E23A055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0825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D2A5E-D761-470C-A686-5CDFB73FA5DE}" type="datetimeFigureOut">
              <a:rPr lang="en-150" smtClean="0"/>
              <a:t>11/12/2019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05AE0-FAF5-45D4-BAB7-181E23A055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99093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rduino.cc/en/uploads/Main/ArduinoNanoManual23.pdf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kVBAcvbrj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isnstūris 8">
            <a:extLst>
              <a:ext uri="{FF2B5EF4-FFF2-40B4-BE49-F238E27FC236}">
                <a16:creationId xmlns:a16="http://schemas.microsoft.com/office/drawing/2014/main" id="{021B8197-1B3C-4B41-8D54-E44C7FEC97A8}"/>
              </a:ext>
            </a:extLst>
          </p:cNvPr>
          <p:cNvSpPr/>
          <p:nvPr/>
        </p:nvSpPr>
        <p:spPr>
          <a:xfrm>
            <a:off x="2227112" y="4155171"/>
            <a:ext cx="2079812" cy="9502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8" name="Taisnstūris 7">
            <a:extLst>
              <a:ext uri="{FF2B5EF4-FFF2-40B4-BE49-F238E27FC236}">
                <a16:creationId xmlns:a16="http://schemas.microsoft.com/office/drawing/2014/main" id="{55D87866-67E7-4E45-8FEF-6CDD326329E5}"/>
              </a:ext>
            </a:extLst>
          </p:cNvPr>
          <p:cNvSpPr/>
          <p:nvPr/>
        </p:nvSpPr>
        <p:spPr>
          <a:xfrm>
            <a:off x="1496490" y="3044279"/>
            <a:ext cx="3541059" cy="9502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7" name="Taisnstūris 6">
            <a:extLst>
              <a:ext uri="{FF2B5EF4-FFF2-40B4-BE49-F238E27FC236}">
                <a16:creationId xmlns:a16="http://schemas.microsoft.com/office/drawing/2014/main" id="{AA97C207-2D45-413F-9ACD-5CD137F9A591}"/>
              </a:ext>
            </a:extLst>
          </p:cNvPr>
          <p:cNvSpPr/>
          <p:nvPr/>
        </p:nvSpPr>
        <p:spPr>
          <a:xfrm>
            <a:off x="712077" y="1974476"/>
            <a:ext cx="5109883" cy="9502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003F4ED1-647E-4A85-A686-5526C7228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821" y="1854932"/>
            <a:ext cx="3962399" cy="3278093"/>
          </a:xfrm>
        </p:spPr>
        <p:txBody>
          <a:bodyPr>
            <a:noAutofit/>
          </a:bodyPr>
          <a:lstStyle/>
          <a:p>
            <a:r>
              <a:rPr lang="lv-LV" sz="7200" dirty="0">
                <a:latin typeface="Aharoni" panose="02010803020104030203" pitchFamily="2" charset="-79"/>
                <a:cs typeface="Aharoni" panose="02010803020104030203" pitchFamily="2" charset="-79"/>
              </a:rPr>
              <a:t>GitHub</a:t>
            </a:r>
            <a:br>
              <a:rPr lang="lv-LV" sz="7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lv-LV" sz="7200" dirty="0">
                <a:latin typeface="Aharoni" panose="02010803020104030203" pitchFamily="2" charset="-79"/>
                <a:cs typeface="Aharoni" panose="02010803020104030203" pitchFamily="2" charset="-79"/>
              </a:rPr>
              <a:t>Wiki</a:t>
            </a:r>
            <a:br>
              <a:rPr lang="lv-LV" sz="7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lv-LV" sz="7200" dirty="0">
                <a:latin typeface="Aharoni" panose="02010803020104030203" pitchFamily="2" charset="-79"/>
                <a:cs typeface="Aharoni" panose="02010803020104030203" pitchFamily="2" charset="-79"/>
              </a:rPr>
              <a:t>par</a:t>
            </a:r>
            <a:endParaRPr lang="en-150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099FC-F488-41FF-82B4-53D63A87B9FA}"/>
              </a:ext>
            </a:extLst>
          </p:cNvPr>
          <p:cNvSpPr txBox="1"/>
          <p:nvPr/>
        </p:nvSpPr>
        <p:spPr>
          <a:xfrm>
            <a:off x="7198659" y="1470212"/>
            <a:ext cx="2831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>
                <a:latin typeface="Aharoni" panose="020B0604020202020204" pitchFamily="2" charset="-79"/>
                <a:cs typeface="Aharoni" panose="020B0604020202020204" pitchFamily="2" charset="-79"/>
              </a:rPr>
              <a:t>ARDUINO</a:t>
            </a:r>
            <a:endParaRPr lang="en-150" sz="44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7D74E-82F4-4E7C-B044-7017AFB0334B}"/>
              </a:ext>
            </a:extLst>
          </p:cNvPr>
          <p:cNvSpPr txBox="1"/>
          <p:nvPr/>
        </p:nvSpPr>
        <p:spPr>
          <a:xfrm>
            <a:off x="6943781" y="3044279"/>
            <a:ext cx="3768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>
                <a:latin typeface="Aharoni" panose="02010803020104030203" pitchFamily="2" charset="-79"/>
                <a:cs typeface="Aharoni" panose="02010803020104030203" pitchFamily="2" charset="-79"/>
              </a:rPr>
              <a:t>ATMEGA </a:t>
            </a:r>
            <a:r>
              <a:rPr lang="lv-LV" sz="4000" dirty="0">
                <a:latin typeface="Arial Black" panose="020B0A04020102020204" pitchFamily="34" charset="0"/>
                <a:cs typeface="Aharoni" panose="02010803020104030203" pitchFamily="2" charset="-79"/>
              </a:rPr>
              <a:t>328</a:t>
            </a:r>
            <a:endParaRPr lang="en-150" sz="40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3C8D30-3CA0-41FD-9161-11E4798A48D7}"/>
              </a:ext>
            </a:extLst>
          </p:cNvPr>
          <p:cNvSpPr txBox="1"/>
          <p:nvPr/>
        </p:nvSpPr>
        <p:spPr>
          <a:xfrm>
            <a:off x="6236055" y="5003067"/>
            <a:ext cx="47564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4400" dirty="0">
                <a:latin typeface="Aharoni" panose="02010803020104030203" pitchFamily="2" charset="-79"/>
                <a:cs typeface="Aharoni" panose="02010803020104030203" pitchFamily="2" charset="-79"/>
              </a:rPr>
              <a:t>ARDUINO NANO</a:t>
            </a:r>
            <a:endParaRPr lang="en-150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" name="Attēls 11" descr="Attēls, kurā ir telpa, zīme, zīmējums&#10;&#10;Apraksts ģenerēts automātiski">
            <a:extLst>
              <a:ext uri="{FF2B5EF4-FFF2-40B4-BE49-F238E27FC236}">
                <a16:creationId xmlns:a16="http://schemas.microsoft.com/office/drawing/2014/main" id="{39775C61-4AD8-4D18-876E-AF86152F9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9236">
            <a:off x="-692682" y="4866066"/>
            <a:ext cx="4280423" cy="181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6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isnstūris 8">
            <a:extLst>
              <a:ext uri="{FF2B5EF4-FFF2-40B4-BE49-F238E27FC236}">
                <a16:creationId xmlns:a16="http://schemas.microsoft.com/office/drawing/2014/main" id="{AFCDE007-ECFD-4C18-8CF5-6ED0E13698A9}"/>
              </a:ext>
            </a:extLst>
          </p:cNvPr>
          <p:cNvSpPr/>
          <p:nvPr/>
        </p:nvSpPr>
        <p:spPr>
          <a:xfrm>
            <a:off x="-251011" y="484095"/>
            <a:ext cx="13061577" cy="12147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11F620EB-972E-48E9-B725-C239F65AC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564" y="-270677"/>
            <a:ext cx="9117107" cy="1951598"/>
          </a:xfrm>
        </p:spPr>
        <p:txBody>
          <a:bodyPr>
            <a:normAutofit/>
          </a:bodyPr>
          <a:lstStyle/>
          <a:p>
            <a:pPr algn="l"/>
            <a:r>
              <a:rPr lang="lv-LV" sz="3600" dirty="0">
                <a:latin typeface="Aharoni" panose="02010803020104030203" pitchFamily="2" charset="-79"/>
                <a:cs typeface="Aharoni" panose="02010803020104030203" pitchFamily="2" charset="-79"/>
              </a:rPr>
              <a:t>KAS IR ARDUINO ATMEGA</a:t>
            </a:r>
            <a:r>
              <a:rPr lang="lv-LV" sz="3600" dirty="0">
                <a:latin typeface="Arial Black" panose="020B0A04020102020204" pitchFamily="34" charset="0"/>
                <a:cs typeface="Aharoni" panose="02010803020104030203" pitchFamily="2" charset="-79"/>
              </a:rPr>
              <a:t>328 ARDUINO NANO</a:t>
            </a:r>
            <a:endParaRPr lang="en-150" sz="36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8B6A0-7AFF-4D52-AFDC-2F0105474CA1}"/>
              </a:ext>
            </a:extLst>
          </p:cNvPr>
          <p:cNvSpPr txBox="1"/>
          <p:nvPr/>
        </p:nvSpPr>
        <p:spPr>
          <a:xfrm>
            <a:off x="618563" y="2212076"/>
            <a:ext cx="1130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err="1"/>
              <a:t>Arduino</a:t>
            </a:r>
            <a:r>
              <a:rPr lang="lv-LV" dirty="0"/>
              <a:t> ir atvērta avota elektronikas platforma, kuras pamatā ir ērti lietojama </a:t>
            </a:r>
            <a:r>
              <a:rPr lang="lv-LV" dirty="0" err="1"/>
              <a:t>apratūra</a:t>
            </a:r>
            <a:r>
              <a:rPr lang="lv-LV" dirty="0"/>
              <a:t> un programmatūra</a:t>
            </a:r>
            <a:endParaRPr lang="en-1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3547F-DE23-40BD-ABB9-8591935C037B}"/>
              </a:ext>
            </a:extLst>
          </p:cNvPr>
          <p:cNvSpPr txBox="1"/>
          <p:nvPr/>
        </p:nvSpPr>
        <p:spPr>
          <a:xfrm>
            <a:off x="618564" y="3389562"/>
            <a:ext cx="1130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ATMEGA 328 ir augstas veiktspējas 8 bitu </a:t>
            </a:r>
            <a:r>
              <a:rPr lang="lv-LV" dirty="0" err="1"/>
              <a:t>mikrokontrolieris</a:t>
            </a:r>
            <a:r>
              <a:rPr lang="lv-LV" dirty="0"/>
              <a:t>. 32 savienojum adatas. Zibatmiņa ar iespēju lasīt datus vienlaicīgi rakstot datus. 3 skaitītāji (</a:t>
            </a:r>
            <a:r>
              <a:rPr lang="lv-LV" dirty="0" err="1"/>
              <a:t>timers</a:t>
            </a:r>
            <a:r>
              <a:rPr lang="lv-LV" dirty="0"/>
              <a:t>/</a:t>
            </a:r>
            <a:r>
              <a:rPr lang="lv-LV" dirty="0" err="1"/>
              <a:t>counters</a:t>
            </a:r>
            <a:r>
              <a:rPr lang="lv-LV" dirty="0"/>
              <a:t>).</a:t>
            </a:r>
            <a:endParaRPr lang="en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6DCC2E-BEA7-4FA5-8127-22C71A00CBE5}"/>
              </a:ext>
            </a:extLst>
          </p:cNvPr>
          <p:cNvSpPr txBox="1"/>
          <p:nvPr/>
        </p:nvSpPr>
        <p:spPr>
          <a:xfrm>
            <a:off x="618563" y="4567048"/>
            <a:ext cx="10766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Nano</a:t>
            </a:r>
            <a:r>
              <a:rPr lang="lv-LV" dirty="0"/>
              <a:t> ir maza mikroshēma. Tā ir pilnvērtīga un saderīga ar "maizes dēli(</a:t>
            </a:r>
            <a:r>
              <a:rPr lang="lv-LV" dirty="0" err="1"/>
              <a:t>bredboard</a:t>
            </a:r>
            <a:r>
              <a:rPr lang="lv-LV" dirty="0"/>
              <a:t>)" mikroshēma, kas ir balstīta uz ATMEGA 328.</a:t>
            </a:r>
            <a:endParaRPr lang="en-150" dirty="0"/>
          </a:p>
        </p:txBody>
      </p:sp>
      <p:pic>
        <p:nvPicPr>
          <p:cNvPr id="12" name="Attēls 11" descr="Attēls, kurā ir telpa, zīme, zīmējums&#10;&#10;Apraksts ģenerēts automātiski">
            <a:extLst>
              <a:ext uri="{FF2B5EF4-FFF2-40B4-BE49-F238E27FC236}">
                <a16:creationId xmlns:a16="http://schemas.microsoft.com/office/drawing/2014/main" id="{A1D4D342-3661-4E78-A5E9-3E84DA41B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432" y="5141907"/>
            <a:ext cx="3643313" cy="1543050"/>
          </a:xfrm>
          <a:prstGeom prst="rect">
            <a:avLst/>
          </a:prstGeom>
        </p:spPr>
      </p:pic>
      <p:pic>
        <p:nvPicPr>
          <p:cNvPr id="14" name="Attēls 13" descr="Attēls, kurā ir elektronika, ķēde&#10;&#10;Apraksts ģenerēts automātiski">
            <a:extLst>
              <a:ext uri="{FF2B5EF4-FFF2-40B4-BE49-F238E27FC236}">
                <a16:creationId xmlns:a16="http://schemas.microsoft.com/office/drawing/2014/main" id="{848F41EA-B4BF-4C71-BC6B-2AB471ADF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987" y="5141907"/>
            <a:ext cx="1940936" cy="161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6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isnstūris 3">
            <a:extLst>
              <a:ext uri="{FF2B5EF4-FFF2-40B4-BE49-F238E27FC236}">
                <a16:creationId xmlns:a16="http://schemas.microsoft.com/office/drawing/2014/main" id="{CA347BFA-E2A5-4E97-9239-EAEBE8358CFF}"/>
              </a:ext>
            </a:extLst>
          </p:cNvPr>
          <p:cNvSpPr/>
          <p:nvPr/>
        </p:nvSpPr>
        <p:spPr>
          <a:xfrm>
            <a:off x="-708212" y="438989"/>
            <a:ext cx="13348447" cy="10984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132E9FC4-AEC9-4664-A2F6-0B4ACC5EB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1294" y="438990"/>
            <a:ext cx="9144000" cy="1098457"/>
          </a:xfrm>
        </p:spPr>
        <p:txBody>
          <a:bodyPr/>
          <a:lstStyle/>
          <a:p>
            <a:r>
              <a:rPr lang="lv-LV" dirty="0">
                <a:latin typeface="Aharoni" panose="02010803020104030203" pitchFamily="2" charset="-79"/>
                <a:cs typeface="Aharoni" panose="02010803020104030203" pitchFamily="2" charset="-79"/>
              </a:rPr>
              <a:t>ARDUINO NANO</a:t>
            </a:r>
            <a:endParaRPr lang="en-15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BB4E5-05DD-4292-828F-1BF7A6BE2BD7}"/>
              </a:ext>
            </a:extLst>
          </p:cNvPr>
          <p:cNvSpPr txBox="1"/>
          <p:nvPr/>
        </p:nvSpPr>
        <p:spPr>
          <a:xfrm>
            <a:off x="463448" y="1872537"/>
            <a:ext cx="104823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Nano</a:t>
            </a:r>
            <a:r>
              <a:rPr lang="lv-LV" dirty="0"/>
              <a:t> ir maza mikroshēma. Tā ir pilnvērtīga un saderīga ar "maizes dēli(</a:t>
            </a:r>
            <a:r>
              <a:rPr lang="lv-LV" dirty="0" err="1"/>
              <a:t>bredboard</a:t>
            </a:r>
            <a:r>
              <a:rPr lang="lv-LV" dirty="0"/>
              <a:t>)" mikroshēma, kas ir balstīta uz ATMEGA 328. </a:t>
            </a:r>
          </a:p>
          <a:p>
            <a:r>
              <a:rPr lang="lv-LV" dirty="0"/>
              <a:t>Komponenšu sarakst: (</a:t>
            </a:r>
            <a:r>
              <a:rPr lang="lv-LV" dirty="0">
                <a:hlinkClick r:id="rId2"/>
              </a:rPr>
              <a:t>https://www.arduino.cc/en/uploads/Main/ArduinoNanoManual23.pdf</a:t>
            </a:r>
            <a:r>
              <a:rPr lang="lv-LV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b="1" dirty="0"/>
              <a:t>Darbošanās spriegums: 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b="1" dirty="0"/>
              <a:t>Ienākošais spriegums(ieteicamais): 7-12V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b="1" dirty="0"/>
              <a:t>Ienākošais spriegums(min-</a:t>
            </a:r>
            <a:r>
              <a:rPr lang="lv-LV" b="1" dirty="0" err="1"/>
              <a:t>max</a:t>
            </a:r>
            <a:r>
              <a:rPr lang="lv-LV" b="1" dirty="0"/>
              <a:t>): 6-20V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b="1" dirty="0"/>
              <a:t>Digitālās I/O pieslēgvietas: 14 (6 no tām piedāvā PWM izvades)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b="1" dirty="0"/>
              <a:t>Analogās ievades pieslēgvietas: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b="1" dirty="0"/>
              <a:t>Līdzstrāvas stiprums katrai I/O pieslēgvietai: 40 </a:t>
            </a:r>
            <a:r>
              <a:rPr lang="lv-LV" b="1" dirty="0" err="1"/>
              <a:t>mA</a:t>
            </a:r>
            <a:endParaRPr lang="lv-LV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b="1" dirty="0"/>
              <a:t>Zibatmiņa 32 KB no kuriem 2 KB tiek izmantoti sāknēšanas programmai.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b="1" dirty="0"/>
              <a:t>SRAM: 2KB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b="1" dirty="0"/>
              <a:t>EEPROM: 1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b="1" dirty="0" err="1"/>
              <a:t>Taktārums</a:t>
            </a:r>
            <a:r>
              <a:rPr lang="lv-LV" b="1" dirty="0"/>
              <a:t>: 16 </a:t>
            </a:r>
            <a:r>
              <a:rPr lang="lv-LV" b="1" dirty="0" err="1"/>
              <a:t>MHz</a:t>
            </a:r>
            <a:endParaRPr lang="lv-LV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b="1" dirty="0"/>
              <a:t>Izmēri: 1.8542cm x 4.318cm</a:t>
            </a:r>
          </a:p>
          <a:p>
            <a:br>
              <a:rPr lang="lv-LV" dirty="0"/>
            </a:br>
            <a:endParaRPr lang="en-150" dirty="0"/>
          </a:p>
        </p:txBody>
      </p:sp>
      <p:pic>
        <p:nvPicPr>
          <p:cNvPr id="7" name="Attēls 6" descr="Attēls, kurā ir elektronika, ķēde&#10;&#10;Apraksts ģenerēts automātiski">
            <a:extLst>
              <a:ext uri="{FF2B5EF4-FFF2-40B4-BE49-F238E27FC236}">
                <a16:creationId xmlns:a16="http://schemas.microsoft.com/office/drawing/2014/main" id="{1C5321D2-8731-49CD-B64D-0BE6A51B4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1200" l="6900" r="91300">
                        <a14:foregroundMark x1="6900" y1="69900" x2="6900" y2="69900"/>
                        <a14:foregroundMark x1="7600" y1="67400" x2="7600" y2="67400"/>
                        <a14:foregroundMark x1="39800" y1="91200" x2="39800" y2="91200"/>
                        <a14:foregroundMark x1="91300" y1="30900" x2="91300" y2="30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560" y="2778949"/>
            <a:ext cx="4229992" cy="422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1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isnstūris 3">
            <a:extLst>
              <a:ext uri="{FF2B5EF4-FFF2-40B4-BE49-F238E27FC236}">
                <a16:creationId xmlns:a16="http://schemas.microsoft.com/office/drawing/2014/main" id="{100E3513-DD25-438E-87DE-EFA414F508F1}"/>
              </a:ext>
            </a:extLst>
          </p:cNvPr>
          <p:cNvSpPr/>
          <p:nvPr/>
        </p:nvSpPr>
        <p:spPr>
          <a:xfrm>
            <a:off x="-708212" y="421341"/>
            <a:ext cx="13760824" cy="1582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7C87FEDA-7215-433D-93FD-69D3AF1FB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906" y="152400"/>
            <a:ext cx="8328212" cy="1851492"/>
          </a:xfrm>
        </p:spPr>
        <p:txBody>
          <a:bodyPr>
            <a:normAutofit/>
          </a:bodyPr>
          <a:lstStyle/>
          <a:p>
            <a:pPr algn="l"/>
            <a:r>
              <a:rPr lang="lv-LV" sz="4800" dirty="0">
                <a:latin typeface="Aharoni" panose="02010803020104030203" pitchFamily="2" charset="-79"/>
                <a:cs typeface="Aharoni" panose="02010803020104030203" pitchFamily="2" charset="-79"/>
              </a:rPr>
              <a:t>ARDUINO PROGRAMMĒŠANA </a:t>
            </a:r>
            <a:endParaRPr lang="en-150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50967-0380-4530-A18F-CA260B4175F1}"/>
              </a:ext>
            </a:extLst>
          </p:cNvPr>
          <p:cNvSpPr txBox="1"/>
          <p:nvPr/>
        </p:nvSpPr>
        <p:spPr>
          <a:xfrm>
            <a:off x="277906" y="2505670"/>
            <a:ext cx="11406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Lai programmētu </a:t>
            </a:r>
            <a:r>
              <a:rPr lang="lv-LV" dirty="0" err="1"/>
              <a:t>Arduino</a:t>
            </a:r>
            <a:r>
              <a:rPr lang="lv-LV" dirty="0"/>
              <a:t> ir nepieciešama </a:t>
            </a:r>
            <a:r>
              <a:rPr lang="lv-LV" dirty="0" err="1"/>
              <a:t>Arduino</a:t>
            </a:r>
            <a:r>
              <a:rPr lang="lv-LV" dirty="0"/>
              <a:t> aplikācija (IDE). Tā ir pieejama gan tiešsaistē, gan </a:t>
            </a:r>
            <a:r>
              <a:rPr lang="lv-LV" dirty="0" err="1"/>
              <a:t>bezsaistē</a:t>
            </a:r>
            <a:r>
              <a:rPr lang="lv-LV" dirty="0"/>
              <a:t>.</a:t>
            </a:r>
          </a:p>
          <a:p>
            <a:r>
              <a:rPr lang="lv-LV" dirty="0" err="1"/>
              <a:t>Bezsaistes</a:t>
            </a:r>
            <a:r>
              <a:rPr lang="lv-LV" dirty="0"/>
              <a:t> versiju var lejupielādēt no </a:t>
            </a:r>
            <a:r>
              <a:rPr lang="lv-LV" dirty="0" err="1"/>
              <a:t>Arduino</a:t>
            </a:r>
            <a:r>
              <a:rPr lang="lv-LV" dirty="0"/>
              <a:t> mājaslapas (</a:t>
            </a:r>
            <a:r>
              <a:rPr lang="lv-LV" dirty="0">
                <a:hlinkClick r:id="rId2"/>
              </a:rPr>
              <a:t>https://www.arduino.cc/en/Main/Software</a:t>
            </a:r>
            <a:r>
              <a:rPr lang="lv-LV" dirty="0"/>
              <a:t>). </a:t>
            </a:r>
            <a:r>
              <a:rPr lang="lv-LV" dirty="0" err="1"/>
              <a:t>Arduino</a:t>
            </a:r>
            <a:r>
              <a:rPr lang="lv-LV" dirty="0"/>
              <a:t> IDE aplikācijā programmas kodu raksta C/C++. Esmu strādājis jau ar </a:t>
            </a:r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Nano</a:t>
            </a:r>
            <a:r>
              <a:rPr lang="lv-LV" dirty="0"/>
              <a:t>, </a:t>
            </a:r>
            <a:r>
              <a:rPr lang="lv-LV" dirty="0" err="1"/>
              <a:t>Arduino</a:t>
            </a:r>
            <a:r>
              <a:rPr lang="lv-LV" dirty="0"/>
              <a:t> IDE un visu kas te aprakstīts.</a:t>
            </a:r>
            <a:endParaRPr lang="en-150" dirty="0"/>
          </a:p>
        </p:txBody>
      </p:sp>
      <p:pic>
        <p:nvPicPr>
          <p:cNvPr id="7" name="Attēls 6" descr="Attēls, kurā ir ekrānuzņē​​​mums&#10;&#10;Apraksts ģenerēts automātiski">
            <a:extLst>
              <a:ext uri="{FF2B5EF4-FFF2-40B4-BE49-F238E27FC236}">
                <a16:creationId xmlns:a16="http://schemas.microsoft.com/office/drawing/2014/main" id="{77C4B145-9117-4D2B-A0FA-3D55EA3D6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42" y="3783136"/>
            <a:ext cx="7788315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isnstūris 3">
            <a:extLst>
              <a:ext uri="{FF2B5EF4-FFF2-40B4-BE49-F238E27FC236}">
                <a16:creationId xmlns:a16="http://schemas.microsoft.com/office/drawing/2014/main" id="{664F6734-04F8-418C-B861-2F815183F72E}"/>
              </a:ext>
            </a:extLst>
          </p:cNvPr>
          <p:cNvSpPr/>
          <p:nvPr/>
        </p:nvSpPr>
        <p:spPr>
          <a:xfrm>
            <a:off x="-498763" y="452292"/>
            <a:ext cx="13429672" cy="11479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A108B404-4C40-4BF6-AE7B-9DA26913D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98763" y="18619"/>
            <a:ext cx="9144000" cy="1655762"/>
          </a:xfrm>
        </p:spPr>
        <p:txBody>
          <a:bodyPr>
            <a:normAutofit/>
          </a:bodyPr>
          <a:lstStyle/>
          <a:p>
            <a:r>
              <a:rPr lang="lv-LV" dirty="0"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lv-LV" sz="8800" dirty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lv-LV" dirty="0">
                <a:latin typeface="Aharoni" panose="02010803020104030203" pitchFamily="2" charset="-79"/>
                <a:cs typeface="Aharoni" panose="02010803020104030203" pitchFamily="2" charset="-79"/>
              </a:rPr>
              <a:t>O PIESLĒGVIETAS</a:t>
            </a:r>
            <a:endParaRPr lang="en-15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03D5267B-59FB-4361-B191-29A8BAA0C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582" y="2244293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lv-LV" dirty="0"/>
              <a:t>I/O apzīmē </a:t>
            </a:r>
            <a:r>
              <a:rPr lang="lv-LV" dirty="0" err="1"/>
              <a:t>Input</a:t>
            </a:r>
            <a:r>
              <a:rPr lang="lv-LV" dirty="0"/>
              <a:t>/</a:t>
            </a:r>
            <a:r>
              <a:rPr lang="lv-LV" dirty="0" err="1"/>
              <a:t>Output</a:t>
            </a:r>
            <a:r>
              <a:rPr lang="lv-LV" dirty="0"/>
              <a:t>, ievade/</a:t>
            </a:r>
            <a:r>
              <a:rPr lang="lv-LV" dirty="0" err="1"/>
              <a:t>izvaade</a:t>
            </a:r>
            <a:r>
              <a:rPr lang="lv-LV" dirty="0"/>
              <a:t>. </a:t>
            </a:r>
            <a:r>
              <a:rPr lang="lv-LV" dirty="0" err="1"/>
              <a:t>Input</a:t>
            </a:r>
            <a:r>
              <a:rPr lang="lv-LV" dirty="0"/>
              <a:t>/</a:t>
            </a:r>
            <a:r>
              <a:rPr lang="lv-LV" dirty="0" err="1"/>
              <a:t>Output</a:t>
            </a:r>
            <a:r>
              <a:rPr lang="lv-LV" dirty="0"/>
              <a:t> pieslēgvietas izmanto ienākošo un </a:t>
            </a:r>
            <a:r>
              <a:rPr lang="lv-LV" dirty="0" err="1"/>
              <a:t>izzejošo</a:t>
            </a:r>
            <a:r>
              <a:rPr lang="lv-LV" dirty="0"/>
              <a:t> signālu izmantošanai. Tie nepieciešami, jo, piemēram, </a:t>
            </a:r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Nano</a:t>
            </a:r>
            <a:r>
              <a:rPr lang="lv-LV" dirty="0"/>
              <a:t> ir bezjēdzīgs bez tām. </a:t>
            </a:r>
            <a:r>
              <a:rPr lang="lv-LV" dirty="0" err="1"/>
              <a:t>Input</a:t>
            </a:r>
            <a:r>
              <a:rPr lang="lv-LV" dirty="0"/>
              <a:t> pieslēgvietas izmanto, lai </a:t>
            </a:r>
            <a:r>
              <a:rPr lang="lv-LV" dirty="0" err="1"/>
              <a:t>Arduino</a:t>
            </a:r>
            <a:r>
              <a:rPr lang="lv-LV" dirty="0"/>
              <a:t> uztvertu kādu signālu un to apstrādātu, un tad to apstrādāto signālu var izvadīt attiecīgā </a:t>
            </a:r>
            <a:r>
              <a:rPr lang="lv-LV" dirty="0" err="1"/>
              <a:t>Output</a:t>
            </a:r>
            <a:r>
              <a:rPr lang="lv-LV" dirty="0"/>
              <a:t> pieslēgvietā.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6871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isnstūris 3">
            <a:extLst>
              <a:ext uri="{FF2B5EF4-FFF2-40B4-BE49-F238E27FC236}">
                <a16:creationId xmlns:a16="http://schemas.microsoft.com/office/drawing/2014/main" id="{915FC0EA-9E8A-48A6-8169-A5D6C3FF9939}"/>
              </a:ext>
            </a:extLst>
          </p:cNvPr>
          <p:cNvSpPr/>
          <p:nvPr/>
        </p:nvSpPr>
        <p:spPr>
          <a:xfrm>
            <a:off x="-744071" y="304799"/>
            <a:ext cx="13707036" cy="16557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48DD6B9E-7825-4D89-B6C5-63C032A97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411" y="370120"/>
            <a:ext cx="9144000" cy="1510834"/>
          </a:xfrm>
        </p:spPr>
        <p:txBody>
          <a:bodyPr>
            <a:normAutofit fontScale="90000"/>
          </a:bodyPr>
          <a:lstStyle/>
          <a:p>
            <a:pPr algn="l"/>
            <a:r>
              <a:rPr lang="lv-LV" sz="5400" dirty="0">
                <a:latin typeface="Aharoni" panose="02010803020104030203" pitchFamily="2" charset="-79"/>
                <a:cs typeface="Aharoni" panose="02010803020104030203" pitchFamily="2" charset="-79"/>
              </a:rPr>
              <a:t>Mājaslapas kur meklēt palīdzību</a:t>
            </a:r>
            <a:endParaRPr lang="en-150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6FDDA9A6-361A-49A4-96EA-E420DD443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564" y="2601119"/>
            <a:ext cx="9475694" cy="1655762"/>
          </a:xfrm>
        </p:spPr>
        <p:txBody>
          <a:bodyPr/>
          <a:lstStyle/>
          <a:p>
            <a:r>
              <a:rPr lang="lv-LV" b="1" dirty="0">
                <a:hlinkClick r:id="rId2"/>
              </a:rPr>
              <a:t>https://www.arduino.cc/</a:t>
            </a:r>
            <a:r>
              <a:rPr lang="lv-LV" b="1" dirty="0"/>
              <a:t> Šeit var atrast visu nepieciešamo par </a:t>
            </a:r>
            <a:r>
              <a:rPr lang="lv-LV" b="1" dirty="0" err="1"/>
              <a:t>Arduino</a:t>
            </a:r>
            <a:r>
              <a:rPr lang="lv-LV" b="1" dirty="0"/>
              <a:t>.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09021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isnstūris 3">
            <a:extLst>
              <a:ext uri="{FF2B5EF4-FFF2-40B4-BE49-F238E27FC236}">
                <a16:creationId xmlns:a16="http://schemas.microsoft.com/office/drawing/2014/main" id="{D8EBA933-1479-4F22-880F-AB5BA83D9CED}"/>
              </a:ext>
            </a:extLst>
          </p:cNvPr>
          <p:cNvSpPr/>
          <p:nvPr/>
        </p:nvSpPr>
        <p:spPr>
          <a:xfrm>
            <a:off x="-667871" y="515750"/>
            <a:ext cx="13527741" cy="11654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4BFC8369-66F2-4EC3-BD6D-9D0D019B8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411" y="477230"/>
            <a:ext cx="9269506" cy="1026739"/>
          </a:xfrm>
        </p:spPr>
        <p:txBody>
          <a:bodyPr>
            <a:normAutofit/>
          </a:bodyPr>
          <a:lstStyle/>
          <a:p>
            <a:pPr algn="l"/>
            <a:r>
              <a:rPr lang="lv-LV" sz="4800" dirty="0">
                <a:latin typeface="Aharoni" panose="02010803020104030203" pitchFamily="2" charset="-79"/>
                <a:cs typeface="Aharoni" panose="02010803020104030203" pitchFamily="2" charset="-79"/>
              </a:rPr>
              <a:t>Projekti, ko gribētu izgatavot</a:t>
            </a:r>
            <a:endParaRPr lang="en-150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1FB3250C-82E8-49DF-9E75-ED86402F8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0" y="2167686"/>
            <a:ext cx="10641107" cy="1655762"/>
          </a:xfrm>
        </p:spPr>
        <p:txBody>
          <a:bodyPr/>
          <a:lstStyle/>
          <a:p>
            <a:pPr algn="l"/>
            <a:r>
              <a:rPr lang="lv-LV" dirty="0"/>
              <a:t>Es nezinu vai to var izdarīt ar parasto </a:t>
            </a:r>
            <a:r>
              <a:rPr lang="lv-LV" dirty="0" err="1"/>
              <a:t>Arduino</a:t>
            </a:r>
            <a:r>
              <a:rPr lang="lv-LV" dirty="0"/>
              <a:t>, bet (</a:t>
            </a:r>
            <a:r>
              <a:rPr lang="lv-LV" dirty="0">
                <a:hlinkClick r:id="rId2"/>
              </a:rPr>
              <a:t>https://www.youtube.com/watch?v=fkVBAcvbrjU</a:t>
            </a:r>
            <a:r>
              <a:rPr lang="lv-LV" dirty="0"/>
              <a:t>). Gribētu automatizēt istabu... </a:t>
            </a:r>
            <a:r>
              <a:rPr lang="lv-LV" dirty="0" err="1"/>
              <a:t>Arduino</a:t>
            </a:r>
            <a:r>
              <a:rPr lang="lv-LV" dirty="0"/>
              <a:t> ar </a:t>
            </a:r>
            <a:r>
              <a:rPr lang="lv-LV" dirty="0" err="1"/>
              <a:t>google</a:t>
            </a:r>
            <a:r>
              <a:rPr lang="lv-LV" dirty="0"/>
              <a:t> asistentu gaismas kontrolēšanu un žalūzijas Gaismas, kas reaģē ar mūziku. Man jau kas līdzīgs ir, bet ļoti primitīvi.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70969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dizain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dizains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dizain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426</Words>
  <Application>Microsoft Office PowerPoint</Application>
  <PresentationFormat>Platekrāna</PresentationFormat>
  <Paragraphs>33</Paragraphs>
  <Slides>7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5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7</vt:i4>
      </vt:variant>
    </vt:vector>
  </HeadingPairs>
  <TitlesOfParts>
    <vt:vector size="13" baseType="lpstr">
      <vt:lpstr>Aharoni</vt:lpstr>
      <vt:lpstr>Arial</vt:lpstr>
      <vt:lpstr>Arial Black</vt:lpstr>
      <vt:lpstr>Calibri</vt:lpstr>
      <vt:lpstr>Calibri Light</vt:lpstr>
      <vt:lpstr>Office Theme</vt:lpstr>
      <vt:lpstr>GitHub Wiki par</vt:lpstr>
      <vt:lpstr>KAS IR ARDUINO ATMEGA328 ARDUINO NANO</vt:lpstr>
      <vt:lpstr>ARDUINO NANO</vt:lpstr>
      <vt:lpstr>ARDUINO PROGRAMMĒŠANA </vt:lpstr>
      <vt:lpstr>I/O PIESLĒGVIETAS</vt:lpstr>
      <vt:lpstr>Mājaslapas kur meklēt palīdzību</vt:lpstr>
      <vt:lpstr>Projekti, ko gribētu izgatavot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Maikls Māris Trēgers</dc:creator>
  <cp:lastModifiedBy>Maikls Māris Trēgers</cp:lastModifiedBy>
  <cp:revision>8</cp:revision>
  <dcterms:created xsi:type="dcterms:W3CDTF">2019-12-11T19:37:39Z</dcterms:created>
  <dcterms:modified xsi:type="dcterms:W3CDTF">2019-12-11T22:13:34Z</dcterms:modified>
</cp:coreProperties>
</file>