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4" r:id="rId3"/>
    <p:sldId id="257" r:id="rId4"/>
    <p:sldId id="258" r:id="rId5"/>
    <p:sldId id="259" r:id="rId6"/>
    <p:sldId id="260" r:id="rId7"/>
    <p:sldId id="261" r:id="rId8"/>
    <p:sldId id="280" r:id="rId9"/>
    <p:sldId id="283" r:id="rId10"/>
    <p:sldId id="285" r:id="rId11"/>
    <p:sldId id="291" r:id="rId12"/>
    <p:sldId id="293" r:id="rId13"/>
    <p:sldId id="292" r:id="rId14"/>
    <p:sldId id="295" r:id="rId15"/>
    <p:sldId id="296" r:id="rId16"/>
    <p:sldId id="297" r:id="rId17"/>
    <p:sldId id="298" r:id="rId18"/>
    <p:sldId id="264" r:id="rId19"/>
    <p:sldId id="294" r:id="rId20"/>
    <p:sldId id="268" r:id="rId21"/>
    <p:sldId id="269" r:id="rId22"/>
    <p:sldId id="270" r:id="rId23"/>
    <p:sldId id="279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48" autoAdjust="0"/>
  </p:normalViewPr>
  <p:slideViewPr>
    <p:cSldViewPr>
      <p:cViewPr varScale="1">
        <p:scale>
          <a:sx n="61" d="100"/>
          <a:sy n="61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60E23-4040-4CCB-9EB7-3BBBA2170FD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A3F39-116F-427D-B2EE-89C0DC6CBF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766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A3F39-116F-427D-B2EE-89C0DC6CBF6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755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33F2-EEE6-4B55-A917-61C3F8F4BD2A}" type="datetimeFigureOut">
              <a:rPr lang="en-GB" smtClean="0"/>
              <a:pPr/>
              <a:t>16/03/2017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0B92-E646-4AD3-941B-8A6EC1B2803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enquiries@lrnglobal.org" TargetMode="External"/><Relationship Id="rId2" Type="http://schemas.openxmlformats.org/officeDocument/2006/relationships/hyperlink" Target="http://www.lrnglobal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4624"/>
            <a:ext cx="6552728" cy="2031020"/>
          </a:xfrm>
          <a:prstGeom prst="rect">
            <a:avLst/>
          </a:prstGeom>
        </p:spPr>
      </p:pic>
      <p:pic>
        <p:nvPicPr>
          <p:cNvPr id="6" name="Picture 5" descr="Depositphotos_50088039_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43116"/>
            <a:ext cx="9144000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Delivery of ELTAC Course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Four week intensive (five full days a week plus homework)</a:t>
            </a:r>
          </a:p>
          <a:p>
            <a:r>
              <a:rPr lang="en-GB" dirty="0" smtClean="0"/>
              <a:t>Part time over a longer period (one or two days a week - from 3 months to a year)</a:t>
            </a:r>
          </a:p>
          <a:p>
            <a:r>
              <a:rPr lang="en-GB" dirty="0" smtClean="0"/>
              <a:t>Blended online and f2f (tuition online, teaching practice f2f 3 months - a year)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an ELTAC Course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43108" y="2571744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 of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Credit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RQF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EQF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an ELTAC course?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smtClean="0"/>
              <a:t>An ELTAC course includes:</a:t>
            </a:r>
          </a:p>
          <a:p>
            <a:r>
              <a:rPr lang="en-GB" dirty="0" smtClean="0"/>
              <a:t>Knowledge, understanding and skills of teaching, learning and assessment in ELT</a:t>
            </a:r>
          </a:p>
          <a:p>
            <a:r>
              <a:rPr lang="en-GB" dirty="0" smtClean="0"/>
              <a:t>Developing teaching, learning and assessment in ELT</a:t>
            </a:r>
          </a:p>
          <a:p>
            <a:r>
              <a:rPr lang="en-GB" dirty="0" smtClean="0"/>
              <a:t>Planning resources for effective delivery in ELT</a:t>
            </a:r>
          </a:p>
          <a:p>
            <a:r>
              <a:rPr lang="en-GB" dirty="0" smtClean="0"/>
              <a:t>Language Awareness and Analysis to support Skills in ELT: Listening, Speaking, Reading and Writing</a:t>
            </a:r>
          </a:p>
          <a:p>
            <a:r>
              <a:rPr lang="en-GB" dirty="0" smtClean="0"/>
              <a:t>Practical Component: Applied teaching practice in the ELT classroom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Method</a:t>
            </a:r>
            <a:endParaRPr lang="en-GB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An ELTAC course includes:</a:t>
            </a:r>
          </a:p>
          <a:p>
            <a:r>
              <a:rPr lang="en-GB" dirty="0" smtClean="0"/>
              <a:t>teaching practice (six hours formative assessment)</a:t>
            </a:r>
          </a:p>
          <a:p>
            <a:r>
              <a:rPr lang="en-GB" dirty="0" smtClean="0"/>
              <a:t>observation of experienced teachers</a:t>
            </a:r>
          </a:p>
          <a:p>
            <a:r>
              <a:rPr lang="en-GB" dirty="0" smtClean="0"/>
              <a:t>4 written assignments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LRN ELTAC or Trinity Cert TESOL or Cambridge CELTA TEFL Course?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Trinity Cert TESOL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CELTA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Who validates it?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Learning Resource Network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Trinity College London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English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RQF </a:t>
                      </a:r>
                      <a:r>
                        <a:rPr lang="en-GB" dirty="0" smtClean="0"/>
                        <a:t>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What’s the minimum course length?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many hours of teaching do trainees have to do?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How many weeks does it take?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minimum of 4</a:t>
                      </a:r>
                    </a:p>
                    <a:p>
                      <a:r>
                        <a:rPr lang="en-GB" dirty="0" smtClean="0"/>
                        <a:t>(on the intensive course)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minimum of 4</a:t>
                      </a:r>
                    </a:p>
                    <a:p>
                      <a:r>
                        <a:rPr lang="en-GB" dirty="0" smtClean="0"/>
                        <a:t>(on the intensive course)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 minimum of 4</a:t>
                      </a:r>
                    </a:p>
                    <a:p>
                      <a:r>
                        <a:rPr lang="en-GB" dirty="0" smtClean="0"/>
                        <a:t>(on the intensive course)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24629725"/>
              </p:ext>
            </p:extLst>
          </p:nvPr>
        </p:nvGraphicFramePr>
        <p:xfrm>
          <a:off x="500034" y="414358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10"/>
                <a:gridCol w="2347090"/>
                <a:gridCol w="2057400"/>
                <a:gridCol w="2057400"/>
              </a:tblGrid>
              <a:tr h="3295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Trinity Cert TESOL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CELTA</a:t>
                      </a:r>
                      <a:endParaRPr lang="en-GB" dirty="0"/>
                    </a:p>
                  </a:txBody>
                  <a:tcPr/>
                </a:tc>
              </a:tr>
              <a:tr h="4956858">
                <a:tc>
                  <a:txBody>
                    <a:bodyPr/>
                    <a:lstStyle/>
                    <a:p>
                      <a:r>
                        <a:rPr lang="en-GB" dirty="0" smtClean="0"/>
                        <a:t>What are the units of learning included on the course?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Unit </a:t>
                      </a:r>
                      <a:r>
                        <a:rPr lang="en-GB" b="0" dirty="0" smtClean="0"/>
                        <a:t>1:Knowledge, understanding and skills of teaching</a:t>
                      </a:r>
                      <a:r>
                        <a:rPr lang="en-GB" dirty="0" smtClean="0"/>
                        <a:t>, learning and assessment in ELT</a:t>
                      </a:r>
                    </a:p>
                    <a:p>
                      <a:r>
                        <a:rPr lang="en-GB" b="1" dirty="0" smtClean="0"/>
                        <a:t>Unit 2:</a:t>
                      </a:r>
                      <a:r>
                        <a:rPr lang="en-GB" dirty="0" smtClean="0"/>
                        <a:t> Developing teaching, learning and assessment in ELT</a:t>
                      </a:r>
                    </a:p>
                    <a:p>
                      <a:r>
                        <a:rPr lang="en-GB" b="1" dirty="0" smtClean="0"/>
                        <a:t>Unit 3:</a:t>
                      </a:r>
                      <a:r>
                        <a:rPr lang="en-GB" dirty="0" smtClean="0"/>
                        <a:t> Planning resources for effective delivery in ELT</a:t>
                      </a:r>
                    </a:p>
                    <a:p>
                      <a:r>
                        <a:rPr lang="en-GB" b="1" dirty="0" smtClean="0"/>
                        <a:t>Unit 4:</a:t>
                      </a:r>
                      <a:r>
                        <a:rPr lang="en-GB" dirty="0" smtClean="0"/>
                        <a:t> Language Awareness and Analysis to support Skills in ELT</a:t>
                      </a:r>
                    </a:p>
                    <a:p>
                      <a:r>
                        <a:rPr lang="en-GB" b="1" dirty="0" smtClean="0"/>
                        <a:t>Unit 5:</a:t>
                      </a:r>
                      <a:r>
                        <a:rPr lang="en-GB" dirty="0" smtClean="0"/>
                        <a:t> Applied teaching practice in the ELT classroom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Unit 1:</a:t>
                      </a:r>
                      <a:r>
                        <a:rPr lang="en-GB" dirty="0" smtClean="0"/>
                        <a:t> Teaching skills</a:t>
                      </a:r>
                    </a:p>
                    <a:p>
                      <a:r>
                        <a:rPr lang="en-GB" b="1" dirty="0" smtClean="0"/>
                        <a:t>Unit 2:</a:t>
                      </a:r>
                      <a:r>
                        <a:rPr lang="en-GB" dirty="0" smtClean="0"/>
                        <a:t> Language Awareness</a:t>
                      </a:r>
                    </a:p>
                    <a:p>
                      <a:r>
                        <a:rPr lang="en-GB" b="1" dirty="0" smtClean="0"/>
                        <a:t>Unit 3:</a:t>
                      </a:r>
                      <a:r>
                        <a:rPr lang="en-GB" dirty="0" smtClean="0"/>
                        <a:t> The Learner Profile</a:t>
                      </a:r>
                    </a:p>
                    <a:p>
                      <a:r>
                        <a:rPr lang="en-GB" b="1" dirty="0" smtClean="0"/>
                        <a:t>Unit 4:</a:t>
                      </a:r>
                      <a:r>
                        <a:rPr lang="en-GB" dirty="0" smtClean="0"/>
                        <a:t> The Materials Assignment</a:t>
                      </a:r>
                    </a:p>
                    <a:p>
                      <a:r>
                        <a:rPr lang="en-GB" b="1" dirty="0" smtClean="0"/>
                        <a:t>Unit 5:</a:t>
                      </a:r>
                      <a:r>
                        <a:rPr lang="en-GB" dirty="0" smtClean="0"/>
                        <a:t> Unknown 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Unit 1:</a:t>
                      </a:r>
                      <a:r>
                        <a:rPr lang="en-GB" dirty="0" smtClean="0"/>
                        <a:t> Learners and teachers and the teaching and learning context </a:t>
                      </a:r>
                    </a:p>
                    <a:p>
                      <a:r>
                        <a:rPr lang="en-GB" b="1" dirty="0" smtClean="0"/>
                        <a:t>Unit 2:</a:t>
                      </a:r>
                      <a:r>
                        <a:rPr lang="en-GB" dirty="0" smtClean="0"/>
                        <a:t> Language analysis and awareness </a:t>
                      </a:r>
                    </a:p>
                    <a:p>
                      <a:r>
                        <a:rPr lang="en-GB" b="1" dirty="0" smtClean="0"/>
                        <a:t>Unit 3:</a:t>
                      </a:r>
                      <a:r>
                        <a:rPr lang="en-GB" dirty="0" smtClean="0"/>
                        <a:t> Language skills </a:t>
                      </a:r>
                    </a:p>
                    <a:p>
                      <a:r>
                        <a:rPr lang="en-GB" b="1" dirty="0" smtClean="0"/>
                        <a:t>Unit 4:</a:t>
                      </a:r>
                      <a:r>
                        <a:rPr lang="en-GB" dirty="0" smtClean="0"/>
                        <a:t> Planning and resources for different contexts </a:t>
                      </a:r>
                    </a:p>
                    <a:p>
                      <a:r>
                        <a:rPr lang="en-GB" b="1" dirty="0" smtClean="0"/>
                        <a:t>Unit 5:</a:t>
                      </a:r>
                      <a:r>
                        <a:rPr lang="en-GB" dirty="0" smtClean="0"/>
                        <a:t> Developing teaching skills and professionalism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00034" y="142852"/>
          <a:ext cx="82296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2955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Trinity Cert TESOL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CELTA</a:t>
                      </a:r>
                      <a:endParaRPr lang="en-GB" dirty="0"/>
                    </a:p>
                  </a:txBody>
                  <a:tcPr/>
                </a:tc>
              </a:tr>
              <a:tr h="4956858">
                <a:tc>
                  <a:txBody>
                    <a:bodyPr/>
                    <a:lstStyle/>
                    <a:p>
                      <a:r>
                        <a:rPr lang="en-GB" dirty="0" smtClean="0"/>
                        <a:t>How are trainees assessed?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There is no final exam. Your work for units 1, 2, 3 and 4 will be assessed and mark </a:t>
                      </a:r>
                      <a:r>
                        <a:rPr lang="en-GB" b="0" smtClean="0"/>
                        <a:t>and moderated </a:t>
                      </a:r>
                      <a:r>
                        <a:rPr lang="en-GB" b="0" dirty="0" smtClean="0"/>
                        <a:t>by LRN and the work for unit 5 will marked by</a:t>
                      </a:r>
                      <a:r>
                        <a:rPr lang="en-GB" b="0" baseline="0" dirty="0" smtClean="0"/>
                        <a:t> your internal trainer</a:t>
                      </a:r>
                      <a:r>
                        <a:rPr lang="en-GB" b="0" dirty="0" smtClean="0"/>
                        <a:t>. You must pass all units to gain the certificate. You can be awarded either a pass or a fail.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There is no final exam. Your work for units 1, 2, 3 and 5 will be assessed by your trainer and the work for unit 4 will marked by an external moderator from Trinity. You must pass all units to gain the certificate. You can be awarded either a pass or a fail.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 no final exam. Instead your trainers will assess you continuously throughout the course for two components - Teaching Practice and Written Assignments. An external assessor from Cambridge English will moderate each course as a whole. You must pass both components to be awarded the certificate. There are three grades: Pass, Pass A and Pass B.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9420895"/>
              </p:ext>
            </p:extLst>
          </p:nvPr>
        </p:nvGraphicFramePr>
        <p:xfrm>
          <a:off x="500034" y="142852"/>
          <a:ext cx="8229600" cy="653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5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LRN ELTAC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Trinity Cert TESOL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Cambridge CELTA</a:t>
                      </a:r>
                      <a:endParaRPr lang="en-GB" dirty="0"/>
                    </a:p>
                  </a:txBody>
                  <a:tcPr/>
                </a:tc>
              </a:tr>
              <a:tr h="3060330">
                <a:tc>
                  <a:txBody>
                    <a:bodyPr/>
                    <a:lstStyle/>
                    <a:p>
                      <a:r>
                        <a:rPr lang="en-GB" dirty="0" smtClean="0"/>
                        <a:t>Recognition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Office of Qualifications and Examinations Regulation (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All employers in the UK and overseas accept 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baseline="0" dirty="0" smtClean="0"/>
                        <a:t> recognised qualifications.</a:t>
                      </a:r>
                      <a:endParaRPr lang="en-GB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Office of Qualifications and Examinations Regulation (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All employers in the UK and overseas accept 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baseline="0" dirty="0" smtClean="0"/>
                        <a:t> recognised qualifications.</a:t>
                      </a:r>
                      <a:endParaRPr lang="en-GB" b="0" dirty="0" smtClean="0"/>
                    </a:p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Office of Qualifications and Examinations Regulation (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All employers in the UK and overseas accept </a:t>
                      </a:r>
                      <a:r>
                        <a:rPr lang="en-GB" b="0" dirty="0" err="1" smtClean="0"/>
                        <a:t>Ofqual</a:t>
                      </a:r>
                      <a:r>
                        <a:rPr lang="en-GB" b="0" baseline="0" dirty="0" smtClean="0"/>
                        <a:t> recognised qualifications.</a:t>
                      </a:r>
                      <a:endParaRPr lang="en-GB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</a:txBody>
                  <a:tcPr/>
                </a:tc>
              </a:tr>
              <a:tr h="3060330">
                <a:tc>
                  <a:txBody>
                    <a:bodyPr/>
                    <a:lstStyle/>
                    <a:p>
                      <a:r>
                        <a:rPr lang="en-GB" dirty="0" smtClean="0"/>
                        <a:t>What is new  in ELTAC?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smtClean="0"/>
                        <a:t>Apart</a:t>
                      </a:r>
                      <a:r>
                        <a:rPr lang="en-GB" b="0" baseline="0" dirty="0" smtClean="0"/>
                        <a:t> from Teaching and Learning, candidates will learn about assessment in ELT and gain knowledge of the Common European Framework of Reference for Languages (CEFR).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baseline="0" dirty="0" smtClean="0"/>
                        <a:t>With ELTAC, 80% assignments are set and mark by LRN i.e. more credibility to the qualification and less work for centre.</a:t>
                      </a:r>
                      <a:endParaRPr lang="en-GB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745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62"/>
            <a:ext cx="8237028" cy="1140876"/>
          </a:xfrm>
        </p:spPr>
        <p:txBody>
          <a:bodyPr>
            <a:noAutofit/>
          </a:bodyPr>
          <a:lstStyle/>
          <a:p>
            <a:r>
              <a:rPr lang="en-GB" sz="3200" dirty="0" smtClean="0"/>
              <a:t>Teaching and Learning Support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09725" y="1792288"/>
            <a:ext cx="1754188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TUTOR FORUM</a:t>
            </a:r>
            <a:endParaRPr lang="en-GB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133949" y="1731963"/>
            <a:ext cx="1754188" cy="10287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accent1">
                <a:lumMod val="20000"/>
                <a:lumOff val="80000"/>
              </a:schemeClr>
            </a:solidFill>
            <a:round/>
            <a:headEnd/>
            <a:tailEnd type="triangle" w="lg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chemeClr val="bg1"/>
                </a:solidFill>
                <a:latin typeface="Arial" charset="0"/>
                <a:cs typeface="Arial" charset="0"/>
              </a:rPr>
              <a:t>ASSIGNMENTS</a:t>
            </a:r>
            <a:endParaRPr lang="en-GB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658708" y="1731963"/>
            <a:ext cx="195775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QUALIFICATION HANDBOOK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214546" y="4340238"/>
            <a:ext cx="2023796" cy="87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RECOMMENDED RESOURCES</a:t>
            </a:r>
            <a:endParaRPr lang="en-GB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10566" y="4308487"/>
            <a:ext cx="1754188" cy="906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chemeClr val="accent1"/>
            </a:solidFill>
            <a:round/>
            <a:headEnd/>
            <a:tailEnd type="triangle" w="lg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GB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SPECIALIST ADVISER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62"/>
            <a:ext cx="8237028" cy="1140876"/>
          </a:xfrm>
        </p:spPr>
        <p:txBody>
          <a:bodyPr>
            <a:noAutofit/>
          </a:bodyPr>
          <a:lstStyle/>
          <a:p>
            <a:r>
              <a:rPr lang="en-GB" sz="3200" dirty="0" smtClean="0"/>
              <a:t>Support from LRN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147913" y="5389755"/>
            <a:ext cx="2650199" cy="99021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MONTHLY </a:t>
            </a:r>
            <a:r>
              <a:rPr lang="en-GB" b="1" i="1" dirty="0">
                <a:solidFill>
                  <a:schemeClr val="bg1"/>
                </a:solidFill>
                <a:latin typeface="+mn-lt"/>
              </a:rPr>
              <a:t>FOCUS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NEWSLETTER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199506" y="1522415"/>
            <a:ext cx="2598605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chemeClr val="bg1"/>
                </a:solidFill>
                <a:latin typeface="+mn-lt"/>
              </a:rPr>
              <a:t>WEBINAR</a:t>
            </a:r>
            <a:endParaRPr lang="en-GB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348444" y="1522415"/>
            <a:ext cx="2103306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</a:rPr>
              <a:t>WEBSITE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374242" y="5198461"/>
            <a:ext cx="2077508" cy="9902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REGIONAL EVENTS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23050" y="5198054"/>
            <a:ext cx="2717271" cy="713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chemeClr val="bg1"/>
                </a:solidFill>
                <a:latin typeface="Arial Black" pitchFamily="34" charset="0"/>
              </a:rPr>
              <a:t>LOCAL NETWORKS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3051" y="3329181"/>
            <a:ext cx="2294202" cy="99021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u="sng" dirty="0">
                <a:solidFill>
                  <a:schemeClr val="bg1"/>
                </a:solidFill>
                <a:latin typeface="+mn-lt"/>
              </a:rPr>
              <a:t>LOCAL OFFICE</a:t>
            </a:r>
            <a:r>
              <a:rPr lang="en-GB" b="1" dirty="0">
                <a:solidFill>
                  <a:schemeClr val="bg1"/>
                </a:solidFill>
                <a:latin typeface="+mn-lt"/>
              </a:rPr>
              <a:t> CENTRE SUPPORT</a:t>
            </a: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6969289" y="3717925"/>
            <a:ext cx="2103305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chemeClr val="bg1"/>
                </a:solidFill>
              </a:rPr>
              <a:t>SPECIALIST  ADVISORS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36556" y="2063535"/>
            <a:ext cx="2056871" cy="713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/>
        </p:spPr>
        <p:txBody>
          <a:bodyPr lIns="72000" tIns="216000" rIns="72000" bIns="216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b="1" dirty="0" smtClean="0">
                <a:solidFill>
                  <a:schemeClr val="bg1"/>
                </a:solidFill>
              </a:rPr>
              <a:t>TEXT BOOKS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7" idx="3"/>
          </p:cNvCxnSpPr>
          <p:nvPr/>
        </p:nvCxnSpPr>
        <p:spPr bwMode="auto">
          <a:xfrm flipH="1" flipV="1">
            <a:off x="2193427" y="2420144"/>
            <a:ext cx="1006080" cy="75327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39" name="Straight Arrow Connector 38"/>
          <p:cNvCxnSpPr>
            <a:endCxn id="35" idx="3"/>
          </p:cNvCxnSpPr>
          <p:nvPr/>
        </p:nvCxnSpPr>
        <p:spPr bwMode="auto">
          <a:xfrm flipH="1">
            <a:off x="2317253" y="3454401"/>
            <a:ext cx="2182416" cy="369889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2714525" y="3824288"/>
            <a:ext cx="1759346" cy="1395412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4473871" y="3843340"/>
            <a:ext cx="0" cy="1546225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473872" y="3843340"/>
            <a:ext cx="1900370" cy="149383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3" name="Straight Arrow Connector 42"/>
          <p:cNvCxnSpPr>
            <a:endCxn id="36" idx="1"/>
          </p:cNvCxnSpPr>
          <p:nvPr/>
        </p:nvCxnSpPr>
        <p:spPr bwMode="auto">
          <a:xfrm>
            <a:off x="4473872" y="3824290"/>
            <a:ext cx="2495418" cy="388937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5666282" y="2367029"/>
            <a:ext cx="839788" cy="576131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45" name="Straight Arrow Connector 44"/>
          <p:cNvCxnSpPr>
            <a:stCxn id="46" idx="0"/>
            <a:endCxn id="31" idx="2"/>
          </p:cNvCxnSpPr>
          <p:nvPr/>
        </p:nvCxnSpPr>
        <p:spPr bwMode="auto">
          <a:xfrm rot="16200000" flipV="1">
            <a:off x="4079774" y="2655094"/>
            <a:ext cx="839788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3113517" y="3074988"/>
            <a:ext cx="2772304" cy="1416050"/>
          </a:xfrm>
          <a:prstGeom prst="roundRect">
            <a:avLst/>
          </a:prstGeom>
          <a:solidFill>
            <a:srgbClr val="DB4367"/>
          </a:solidFill>
          <a:ln w="38100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GB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LRN</a:t>
            </a:r>
            <a:br>
              <a:rPr lang="en-GB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GB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SUPPORT</a:t>
            </a:r>
            <a:endParaRPr lang="en-GB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969290" y="2538415"/>
            <a:ext cx="2056871" cy="712787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lIns="72000" tIns="216000" rIns="72000" bIns="216000" anchor="ctr">
            <a:spAutoFit/>
          </a:bodyPr>
          <a:lstStyle/>
          <a:p>
            <a:pPr algn="ctr">
              <a:defRPr/>
            </a:pPr>
            <a:r>
              <a:rPr lang="en-GB" b="1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Tutor Forum 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5885821" y="2895602"/>
            <a:ext cx="1083469" cy="493713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Depositphotos_27553051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-24"/>
            <a:ext cx="9144032" cy="6858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Recognition and levels</a:t>
            </a:r>
            <a:endParaRPr lang="en-GB" dirty="0"/>
          </a:p>
        </p:txBody>
      </p:sp>
      <p:pic>
        <p:nvPicPr>
          <p:cNvPr id="4" name="Content Placeholder 3" descr="Depositphotos_33093739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6219" y="1349746"/>
            <a:ext cx="3184277" cy="4776417"/>
          </a:xfrm>
        </p:spPr>
      </p:pic>
      <p:pic>
        <p:nvPicPr>
          <p:cNvPr id="5" name="Picture 4" descr="JPG_ELT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1124667"/>
            <a:ext cx="4000528" cy="5590481"/>
          </a:xfrm>
          <a:prstGeom prst="rect">
            <a:avLst/>
          </a:prstGeom>
        </p:spPr>
      </p:pic>
      <p:pic>
        <p:nvPicPr>
          <p:cNvPr id="6" name="Picture 5" descr="JPG_ELTA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76674">
            <a:off x="1966588" y="4245017"/>
            <a:ext cx="1215414" cy="154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Government Recognition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/>
              <a:t>The Office of Qualifications and Examinations Regulation (OFQUAL)</a:t>
            </a:r>
          </a:p>
          <a:p>
            <a:r>
              <a:rPr lang="en-GB" sz="2600" dirty="0" smtClean="0"/>
              <a:t>Maritime &amp; Coastguard Agency, UK</a:t>
            </a:r>
          </a:p>
          <a:p>
            <a:r>
              <a:rPr lang="en-GB" sz="2600" dirty="0" smtClean="0"/>
              <a:t>ASEP Greece</a:t>
            </a:r>
          </a:p>
          <a:p>
            <a:r>
              <a:rPr lang="en-GB" sz="2600" dirty="0" smtClean="0"/>
              <a:t>Ministry of Education, Italy (MIUR)</a:t>
            </a:r>
          </a:p>
          <a:p>
            <a:r>
              <a:rPr lang="en-GB" sz="2600" dirty="0" smtClean="0"/>
              <a:t>NEAS, Australia</a:t>
            </a:r>
          </a:p>
          <a:p>
            <a:r>
              <a:rPr lang="fr-FR" sz="2600" dirty="0" smtClean="0"/>
              <a:t>Malta Qualifications Recognition Information Centre (MQRIC)</a:t>
            </a:r>
          </a:p>
          <a:p>
            <a:r>
              <a:rPr lang="fr-FR" sz="2600" dirty="0" err="1" smtClean="0"/>
              <a:t>Ministry</a:t>
            </a:r>
            <a:r>
              <a:rPr lang="fr-FR" sz="2600" dirty="0" smtClean="0"/>
              <a:t> of Education &amp; Science, </a:t>
            </a:r>
            <a:r>
              <a:rPr lang="fr-FR" sz="2600" dirty="0" err="1" smtClean="0"/>
              <a:t>Lithuania</a:t>
            </a:r>
            <a:endParaRPr lang="fr-FR" sz="2600" dirty="0" smtClean="0"/>
          </a:p>
          <a:p>
            <a:r>
              <a:rPr lang="fr-FR" sz="2600" dirty="0" smtClean="0"/>
              <a:t>CRUE </a:t>
            </a:r>
            <a:r>
              <a:rPr lang="fr-FR" sz="2600" dirty="0" smtClean="0"/>
              <a:t>Spain</a:t>
            </a:r>
          </a:p>
          <a:p>
            <a:r>
              <a:rPr lang="fr-FR" sz="2600" dirty="0" smtClean="0"/>
              <a:t>KHDA, </a:t>
            </a:r>
            <a:r>
              <a:rPr lang="fr-FR" sz="2600" dirty="0" err="1" smtClean="0"/>
              <a:t>Dubai</a:t>
            </a:r>
            <a:endParaRPr lang="en-GB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Affiliations &amp; Memberships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Association of Language Testers in Europe (ALTE)</a:t>
            </a:r>
          </a:p>
          <a:p>
            <a:r>
              <a:rPr lang="en-GB" sz="2800" dirty="0" smtClean="0"/>
              <a:t>English UK </a:t>
            </a:r>
          </a:p>
          <a:p>
            <a:r>
              <a:rPr lang="en-GB" sz="2800" dirty="0" smtClean="0"/>
              <a:t>ISO </a:t>
            </a:r>
            <a:r>
              <a:rPr lang="en-GB" sz="2800" dirty="0" smtClean="0"/>
              <a:t>9001:2015 </a:t>
            </a:r>
            <a:r>
              <a:rPr lang="en-GB" sz="2800" dirty="0" smtClean="0"/>
              <a:t>Certified</a:t>
            </a:r>
          </a:p>
          <a:p>
            <a:r>
              <a:rPr lang="en-GB" sz="2800" dirty="0" smtClean="0"/>
              <a:t>EALTA Institutional Member</a:t>
            </a:r>
          </a:p>
          <a:p>
            <a:r>
              <a:rPr lang="en-GB" sz="2800" dirty="0" smtClean="0"/>
              <a:t>IATEFL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 smtClean="0"/>
          </a:p>
          <a:p>
            <a:endParaRPr lang="en-GB" sz="2800" dirty="0" smtClean="0"/>
          </a:p>
          <a:p>
            <a:pPr>
              <a:buNone/>
            </a:pPr>
            <a:endParaRPr lang="en-GB" sz="2600" dirty="0"/>
          </a:p>
        </p:txBody>
      </p:sp>
      <p:pic>
        <p:nvPicPr>
          <p:cNvPr id="3074" name="Picture 2" descr="http://www.lrnglobal.org/images/EUK_Corporate_L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789040"/>
            <a:ext cx="4065588" cy="1176338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 descr="Depositphotos_12095790_origi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-24"/>
            <a:ext cx="9144032" cy="6858024"/>
          </a:xfrm>
        </p:spPr>
      </p:pic>
    </p:spTree>
    <p:extLst>
      <p:ext uri="{BB962C8B-B14F-4D97-AF65-F5344CB8AC3E}">
        <p14:creationId xmlns="" xmlns:p14="http://schemas.microsoft.com/office/powerpoint/2010/main" val="23830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112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 smtClean="0"/>
              <a:t>The fundamental nature of ELTAC is of </a:t>
            </a:r>
            <a:r>
              <a:rPr lang="en-GB" sz="2800" b="1" dirty="0" smtClean="0"/>
              <a:t>Communication:</a:t>
            </a:r>
          </a:p>
          <a:p>
            <a:pPr marL="0" indent="0">
              <a:buNone/>
            </a:pPr>
            <a:endParaRPr lang="en-GB" sz="1300" b="1" dirty="0"/>
          </a:p>
          <a:p>
            <a:r>
              <a:rPr lang="en-GB" sz="2800" dirty="0" smtClean="0"/>
              <a:t>Teachers will be trained in focussing mainly on output and the ability to communicate effectively through Speaking and Listening</a:t>
            </a:r>
          </a:p>
          <a:p>
            <a:r>
              <a:rPr lang="en-GB" sz="2800" dirty="0" smtClean="0"/>
              <a:t>Staff trained through ELTAC will better interconnect with others and have more self-assurance in their abilities using English Language </a:t>
            </a:r>
          </a:p>
          <a:p>
            <a:r>
              <a:rPr lang="en-GB" sz="2800" dirty="0" smtClean="0"/>
              <a:t>You can have confidence in the values of a regulated qualification that is externally assured by LRN</a:t>
            </a:r>
          </a:p>
          <a:p>
            <a:r>
              <a:rPr lang="en-GB" sz="2800" dirty="0" smtClean="0"/>
              <a:t>It has been designed by ELT experts to make it candidate friendly, practical and  fulfilling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3000" dirty="0" smtClean="0"/>
              <a:t>For more information, please visit </a:t>
            </a:r>
            <a:r>
              <a:rPr lang="en-GB" sz="3000" dirty="0" smtClean="0">
                <a:hlinkClick r:id="rId2"/>
              </a:rPr>
              <a:t>www.lrnglobal.org</a:t>
            </a:r>
            <a:r>
              <a:rPr lang="en-GB" sz="3000" dirty="0" smtClean="0"/>
              <a:t> </a:t>
            </a:r>
          </a:p>
          <a:p>
            <a:pPr algn="ctr">
              <a:buNone/>
            </a:pPr>
            <a:r>
              <a:rPr lang="en-GB" sz="3000" dirty="0" smtClean="0"/>
              <a:t>or contact us at </a:t>
            </a:r>
          </a:p>
          <a:p>
            <a:pPr algn="ctr">
              <a:buNone/>
            </a:pPr>
            <a:r>
              <a:rPr lang="en-GB" sz="3000" dirty="0" smtClean="0">
                <a:hlinkClick r:id="rId3"/>
              </a:rPr>
              <a:t>enquiries@lrnglobal.org</a:t>
            </a:r>
            <a:r>
              <a:rPr lang="en-GB" sz="3000" dirty="0" smtClean="0"/>
              <a:t> </a:t>
            </a:r>
            <a:endParaRPr lang="en-GB" sz="30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pic>
        <p:nvPicPr>
          <p:cNvPr id="7" name="Picture 6" descr="Depositphotos_11880195_origina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4546" y="2714620"/>
            <a:ext cx="4857784" cy="3238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Who are LRN?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Learning Resource Network (LRN) is accredited as an Awarding Body by the Office of Qualifications and Examinations Regulation (OFQUAL) in the United Kingdom.</a:t>
            </a:r>
            <a:endParaRPr lang="en-GB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What do we provide?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offer internationally recognised examinations in:</a:t>
            </a:r>
          </a:p>
          <a:p>
            <a:pPr marL="0" indent="0">
              <a:buNone/>
            </a:pPr>
            <a:endParaRPr lang="en-GB" sz="1400" dirty="0" smtClean="0"/>
          </a:p>
          <a:p>
            <a:r>
              <a:rPr lang="en-GB" dirty="0" smtClean="0"/>
              <a:t>English for Speakers of Other </a:t>
            </a:r>
            <a:r>
              <a:rPr lang="en-GB" dirty="0"/>
              <a:t>L</a:t>
            </a:r>
            <a:r>
              <a:rPr lang="en-GB" dirty="0" smtClean="0"/>
              <a:t>anguages(ESOL)</a:t>
            </a:r>
          </a:p>
          <a:p>
            <a:r>
              <a:rPr lang="en-GB" dirty="0" smtClean="0"/>
              <a:t>Business</a:t>
            </a:r>
          </a:p>
          <a:p>
            <a:r>
              <a:rPr lang="en-GB" dirty="0" smtClean="0"/>
              <a:t>Teaching</a:t>
            </a:r>
            <a:endParaRPr lang="en-GB" dirty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Where in the World?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have:</a:t>
            </a:r>
          </a:p>
          <a:p>
            <a:r>
              <a:rPr lang="en-GB" dirty="0" smtClean="0"/>
              <a:t>150 test centres in </a:t>
            </a:r>
          </a:p>
          <a:p>
            <a:r>
              <a:rPr lang="en-GB" dirty="0" smtClean="0"/>
              <a:t>58 countries</a:t>
            </a:r>
          </a:p>
        </p:txBody>
      </p:sp>
      <p:pic>
        <p:nvPicPr>
          <p:cNvPr id="14340" name="Picture 4" descr="http://www.mapsofworld.com/world-political-map-2000px.jpg"/>
          <p:cNvPicPr>
            <a:picLocks noChangeAspect="1" noChangeArrowheads="1"/>
          </p:cNvPicPr>
          <p:nvPr/>
        </p:nvPicPr>
        <p:blipFill>
          <a:blip r:embed="rId2" cstate="print"/>
          <a:srcRect t="4096" b="22174"/>
          <a:stretch>
            <a:fillRect/>
          </a:stretch>
        </p:blipFill>
        <p:spPr bwMode="auto">
          <a:xfrm>
            <a:off x="2267744" y="3212976"/>
            <a:ext cx="5256584" cy="2592288"/>
          </a:xfrm>
          <a:prstGeom prst="rect">
            <a:avLst/>
          </a:prstGeom>
          <a:noFill/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824363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What do our qualifications offer?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qualifications can help students to: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get a better job</a:t>
            </a:r>
          </a:p>
          <a:p>
            <a:pPr>
              <a:buFontTx/>
              <a:buChar char="-"/>
            </a:pPr>
            <a:r>
              <a:rPr lang="en-GB" dirty="0" smtClean="0"/>
              <a:t>study in another country</a:t>
            </a:r>
          </a:p>
          <a:p>
            <a:pPr>
              <a:buFontTx/>
              <a:buChar char="-"/>
            </a:pPr>
            <a:r>
              <a:rPr lang="en-GB" dirty="0" smtClean="0"/>
              <a:t>demonstrate their personal progress using an international standard</a:t>
            </a: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ELTAC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4941168"/>
            <a:ext cx="6933456" cy="968971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Why use an ELTAC?</a:t>
            </a:r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  <p:pic>
        <p:nvPicPr>
          <p:cNvPr id="8" name="Picture 7" descr="Depositphotos_29710869_origin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955" y="1285860"/>
            <a:ext cx="8453887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become an EFL teacher?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600" dirty="0" smtClean="0"/>
              <a:t>Being an EFL teacher provides opportunities </a:t>
            </a:r>
          </a:p>
          <a:p>
            <a:r>
              <a:rPr lang="en-GB" sz="2600" dirty="0" smtClean="0"/>
              <a:t>to teach in the UK or to travel overseas</a:t>
            </a:r>
          </a:p>
          <a:p>
            <a:r>
              <a:rPr lang="en-GB" sz="2600" dirty="0" smtClean="0"/>
              <a:t>to earn a living while travelling</a:t>
            </a:r>
          </a:p>
          <a:p>
            <a:r>
              <a:rPr lang="en-GB" sz="2600" dirty="0" smtClean="0"/>
              <a:t>to be part of the local community </a:t>
            </a:r>
          </a:p>
          <a:p>
            <a:r>
              <a:rPr lang="en-GB" sz="2600" dirty="0" smtClean="0"/>
              <a:t>be immersed in the local culture</a:t>
            </a:r>
          </a:p>
          <a:p>
            <a:r>
              <a:rPr lang="en-GB" sz="2600" dirty="0" smtClean="0"/>
              <a:t>learn the language of the country </a:t>
            </a:r>
          </a:p>
          <a:p>
            <a:r>
              <a:rPr lang="en-GB" sz="2600" dirty="0" smtClean="0"/>
              <a:t>meet interesting, motivated students </a:t>
            </a:r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9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do an ELTAC Course?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to improve your knowledge of English grammar, phonology and discourse</a:t>
            </a:r>
          </a:p>
          <a:p>
            <a:r>
              <a:rPr lang="en-GB" sz="2600" dirty="0" smtClean="0"/>
              <a:t>to learn about current language teaching methodologies</a:t>
            </a:r>
          </a:p>
          <a:p>
            <a:r>
              <a:rPr lang="en-GB" sz="2600" dirty="0" smtClean="0"/>
              <a:t>to practise practical planning and teaching</a:t>
            </a:r>
          </a:p>
          <a:p>
            <a:r>
              <a:rPr lang="en-GB" sz="2600" dirty="0" smtClean="0"/>
              <a:t>to gain the confidence to be an effective teacher</a:t>
            </a:r>
          </a:p>
          <a:p>
            <a:r>
              <a:rPr lang="en-GB" sz="2600" dirty="0" smtClean="0"/>
              <a:t>to be more employable</a:t>
            </a:r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  <a:p>
            <a:pPr>
              <a:buNone/>
            </a:pPr>
            <a:endParaRPr lang="en-GB" sz="2600" dirty="0" smtClean="0"/>
          </a:p>
          <a:p>
            <a:pPr>
              <a:buNone/>
            </a:pPr>
            <a:endParaRPr lang="en-GB" sz="2600" dirty="0"/>
          </a:p>
        </p:txBody>
      </p:sp>
      <p:pic>
        <p:nvPicPr>
          <p:cNvPr id="18" name="Picture 17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733256"/>
            <a:ext cx="3190875" cy="989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96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1126</Words>
  <Application>Microsoft Office PowerPoint</Application>
  <PresentationFormat>On-screen Show (4:3)</PresentationFormat>
  <Paragraphs>195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Who are LRN?</vt:lpstr>
      <vt:lpstr>What do we provide?</vt:lpstr>
      <vt:lpstr>Where in the World?</vt:lpstr>
      <vt:lpstr>What do our qualifications offer?</vt:lpstr>
      <vt:lpstr>ELTAC</vt:lpstr>
      <vt:lpstr>Why become an EFL teacher?</vt:lpstr>
      <vt:lpstr>Why do an ELTAC Course?</vt:lpstr>
      <vt:lpstr>Delivery of ELTAC Course</vt:lpstr>
      <vt:lpstr>Overview of an ELTAC Course</vt:lpstr>
      <vt:lpstr>What’s in an ELTAC course?</vt:lpstr>
      <vt:lpstr>Assessment Method</vt:lpstr>
      <vt:lpstr>LRN ELTAC or Trinity Cert TESOL or Cambridge CELTA TEFL Course?</vt:lpstr>
      <vt:lpstr>Slide 15</vt:lpstr>
      <vt:lpstr>Slide 16</vt:lpstr>
      <vt:lpstr>Slide 17</vt:lpstr>
      <vt:lpstr>Teaching and Learning Support</vt:lpstr>
      <vt:lpstr>Support from LRN</vt:lpstr>
      <vt:lpstr>Recognition and levels</vt:lpstr>
      <vt:lpstr>Government Recognition </vt:lpstr>
      <vt:lpstr>Affiliations &amp; Memberships</vt:lpstr>
      <vt:lpstr>Slide 23</vt:lpstr>
      <vt:lpstr>Benefits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zohaib tariq</dc:creator>
  <cp:lastModifiedBy>zohaib tariq</cp:lastModifiedBy>
  <cp:revision>81</cp:revision>
  <dcterms:created xsi:type="dcterms:W3CDTF">2015-06-03T20:44:24Z</dcterms:created>
  <dcterms:modified xsi:type="dcterms:W3CDTF">2017-03-16T23:19:44Z</dcterms:modified>
</cp:coreProperties>
</file>