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5" r:id="rId2"/>
    <p:sldId id="274" r:id="rId3"/>
    <p:sldId id="257" r:id="rId4"/>
    <p:sldId id="258" r:id="rId5"/>
    <p:sldId id="259" r:id="rId6"/>
    <p:sldId id="260" r:id="rId7"/>
    <p:sldId id="261" r:id="rId8"/>
    <p:sldId id="280" r:id="rId9"/>
    <p:sldId id="283" r:id="rId10"/>
    <p:sldId id="298" r:id="rId11"/>
    <p:sldId id="297" r:id="rId12"/>
    <p:sldId id="285" r:id="rId13"/>
    <p:sldId id="291" r:id="rId14"/>
    <p:sldId id="293" r:id="rId15"/>
    <p:sldId id="292" r:id="rId16"/>
    <p:sldId id="264" r:id="rId17"/>
    <p:sldId id="294" r:id="rId18"/>
    <p:sldId id="268" r:id="rId19"/>
    <p:sldId id="269" r:id="rId20"/>
    <p:sldId id="270" r:id="rId21"/>
    <p:sldId id="279" r:id="rId22"/>
    <p:sldId id="271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48" autoAdjust="0"/>
  </p:normalViewPr>
  <p:slideViewPr>
    <p:cSldViewPr>
      <p:cViewPr varScale="1">
        <p:scale>
          <a:sx n="61" d="100"/>
          <a:sy n="61" d="100"/>
        </p:scale>
        <p:origin x="-140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60E23-4040-4CCB-9EB7-3BBBA2170FD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A3F39-116F-427D-B2EE-89C0DC6CBF6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27661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A3F39-116F-427D-B2EE-89C0DC6CBF6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7550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enquiries@lrnglobal.org" TargetMode="External"/><Relationship Id="rId2" Type="http://schemas.openxmlformats.org/officeDocument/2006/relationships/hyperlink" Target="http://www.lrnglobal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44624"/>
            <a:ext cx="6552728" cy="2031020"/>
          </a:xfrm>
          <a:prstGeom prst="rect">
            <a:avLst/>
          </a:prstGeom>
        </p:spPr>
      </p:pic>
      <p:pic>
        <p:nvPicPr>
          <p:cNvPr id="5" name="Picture 4" descr="Depositphotos_4755374_orig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6512" y="2204864"/>
            <a:ext cx="9180512" cy="46531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take an ETAB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To practise practical planning and teaching and start a journey towards other teaching qualifications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After taking the</a:t>
            </a:r>
            <a:r>
              <a:rPr lang="en-GB" i="1" dirty="0"/>
              <a:t> </a:t>
            </a:r>
            <a:r>
              <a:rPr lang="en-GB" dirty="0" smtClean="0"/>
              <a:t>ETAB </a:t>
            </a:r>
            <a:r>
              <a:rPr lang="en-GB" dirty="0"/>
              <a:t>you can take other LRN English Teaching Qualifications, such as </a:t>
            </a:r>
            <a:r>
              <a:rPr lang="en-GB" dirty="0" smtClean="0"/>
              <a:t>ETAC </a:t>
            </a:r>
            <a:r>
              <a:rPr lang="en-GB" dirty="0"/>
              <a:t>or ELT Qualifications and Assessor Awards</a:t>
            </a: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1394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take an ETAB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To gain the confidence to be an effective teacher</a:t>
            </a:r>
            <a:endParaRPr lang="en-GB" dirty="0"/>
          </a:p>
          <a:p>
            <a:pPr>
              <a:buNone/>
            </a:pPr>
            <a:endParaRPr lang="en-GB" sz="1900" dirty="0"/>
          </a:p>
          <a:p>
            <a:r>
              <a:rPr lang="en-GB" sz="2700" dirty="0"/>
              <a:t>Preparing for ETA B will improve your confidence as a teacher and give you the knowledge and skills to help you develop your career. </a:t>
            </a:r>
            <a:br>
              <a:rPr lang="en-GB" sz="2700" dirty="0"/>
            </a:br>
            <a:endParaRPr lang="en-GB" sz="2700" dirty="0"/>
          </a:p>
          <a:p>
            <a:r>
              <a:rPr lang="en-GB" sz="2700" dirty="0"/>
              <a:t>You can take ETA B whatever your background and teaching experience. You do not need to have a certain level of English to take it.</a:t>
            </a:r>
          </a:p>
          <a:p>
            <a:endParaRPr lang="en-GB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44838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Delivery of ETAB Course</a:t>
            </a:r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One week </a:t>
            </a:r>
            <a:r>
              <a:rPr lang="en-GB" dirty="0"/>
              <a:t>intensive (five full days a week plus homework)</a:t>
            </a:r>
          </a:p>
          <a:p>
            <a:r>
              <a:rPr lang="en-GB" dirty="0"/>
              <a:t>Part time over a longer period (one or two days a week - from 3 months to a year)</a:t>
            </a:r>
          </a:p>
          <a:p>
            <a:r>
              <a:rPr lang="en-GB" dirty="0"/>
              <a:t>Blended online and f2f (tuition online, teaching practice f2f 3 months - a year)</a:t>
            </a:r>
          </a:p>
        </p:txBody>
      </p:sp>
    </p:spTree>
    <p:extLst>
      <p:ext uri="{BB962C8B-B14F-4D97-AF65-F5344CB8AC3E}">
        <p14:creationId xmlns="" xmlns:p14="http://schemas.microsoft.com/office/powerpoint/2010/main" val="3474569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an ETAB Course</a:t>
            </a:r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143108" y="2571744"/>
          <a:ext cx="5486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Number of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Credit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RQF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EQF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74569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in an ETAB course?</a:t>
            </a:r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500" dirty="0"/>
              <a:t>The ETAB course consists of:</a:t>
            </a:r>
          </a:p>
          <a:p>
            <a:pPr>
              <a:buNone/>
            </a:pPr>
            <a:endParaRPr lang="en-GB" sz="1100" dirty="0"/>
          </a:p>
          <a:p>
            <a:pPr>
              <a:buNone/>
            </a:pPr>
            <a:r>
              <a:rPr lang="en-GB" sz="2500" dirty="0"/>
              <a:t>3 modules:</a:t>
            </a:r>
          </a:p>
          <a:p>
            <a:pPr>
              <a:buNone/>
            </a:pPr>
            <a:endParaRPr lang="en-GB" sz="1200" dirty="0"/>
          </a:p>
          <a:p>
            <a:pPr marL="457200" indent="-457200">
              <a:buFont typeface="+mj-lt"/>
              <a:buAutoNum type="arabicPeriod"/>
            </a:pPr>
            <a:r>
              <a:rPr lang="en-GB" sz="2500" dirty="0"/>
              <a:t>Understanding roles, responsibilities and relationships in education and training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500" dirty="0"/>
              <a:t>Understanding and using inclusive teaching and learning approaches in education and training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500" dirty="0"/>
              <a:t>Understanding assessment in education and training</a:t>
            </a:r>
          </a:p>
        </p:txBody>
      </p:sp>
    </p:spTree>
    <p:extLst>
      <p:ext uri="{BB962C8B-B14F-4D97-AF65-F5344CB8AC3E}">
        <p14:creationId xmlns="" xmlns:p14="http://schemas.microsoft.com/office/powerpoint/2010/main" val="347456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Method</a:t>
            </a:r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500" dirty="0"/>
              <a:t>The qualification will be assessed by a combination of: </a:t>
            </a:r>
          </a:p>
          <a:p>
            <a:pPr marL="0" indent="0">
              <a:buNone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r>
              <a:rPr lang="en-GB" sz="2500" dirty="0"/>
              <a:t>Three separate assignments; and </a:t>
            </a:r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r>
              <a:rPr lang="en-GB" sz="2500" dirty="0"/>
              <a:t>Observation of teaching or training - The teaching will be a simulation of teaching (micro-teaching) to your peers on the course (referred to as a 30 minute micro teach) </a:t>
            </a:r>
            <a:endParaRPr lang="en-GB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4569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762"/>
            <a:ext cx="8237028" cy="1140876"/>
          </a:xfrm>
        </p:spPr>
        <p:txBody>
          <a:bodyPr>
            <a:noAutofit/>
          </a:bodyPr>
          <a:lstStyle/>
          <a:p>
            <a:r>
              <a:rPr lang="en-GB" sz="3200" dirty="0"/>
              <a:t>Teaching and Learning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609725" y="1792288"/>
            <a:ext cx="1754188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algn="ctr">
            <a:solidFill>
              <a:schemeClr val="accent1"/>
            </a:solidFill>
            <a:round/>
            <a:headEnd/>
            <a:tailEnd type="triangle" w="lg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GB" sz="1600" b="1" dirty="0">
                <a:solidFill>
                  <a:srgbClr val="000000"/>
                </a:solidFill>
                <a:latin typeface="Arial" charset="0"/>
                <a:cs typeface="Arial" charset="0"/>
              </a:rPr>
              <a:t>TUTOR FORUM</a:t>
            </a:r>
            <a:endParaRPr lang="en-GB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4133949" y="1731963"/>
            <a:ext cx="1754188" cy="1028700"/>
          </a:xfrm>
          <a:prstGeom prst="rect">
            <a:avLst/>
          </a:prstGeom>
          <a:solidFill>
            <a:schemeClr val="accent1"/>
          </a:solidFill>
          <a:ln w="25400" algn="ctr">
            <a:solidFill>
              <a:schemeClr val="accent1">
                <a:lumMod val="20000"/>
                <a:lumOff val="80000"/>
              </a:schemeClr>
            </a:solidFill>
            <a:round/>
            <a:headEnd/>
            <a:tailEnd type="triangl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GB" sz="1600" b="1" dirty="0">
                <a:solidFill>
                  <a:schemeClr val="bg1"/>
                </a:solidFill>
                <a:latin typeface="Arial" charset="0"/>
                <a:cs typeface="Arial" charset="0"/>
              </a:rPr>
              <a:t>ASSIGNMENTS</a:t>
            </a:r>
            <a:endParaRPr lang="en-GB" sz="16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658708" y="1731963"/>
            <a:ext cx="1957754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algn="ctr">
            <a:solidFill>
              <a:schemeClr val="accent1"/>
            </a:solidFill>
            <a:round/>
            <a:headEnd/>
            <a:tailEnd type="triangle" w="lg" len="med"/>
          </a:ln>
          <a:effectLst/>
        </p:spPr>
        <p:txBody>
          <a:bodyPr anchor="ctr"/>
          <a:lstStyle/>
          <a:p>
            <a:pPr algn="ctr">
              <a:spcBef>
                <a:spcPct val="30000"/>
              </a:spcBef>
              <a:defRPr/>
            </a:pPr>
            <a:r>
              <a:rPr lang="en-GB" sz="1600" b="1" dirty="0">
                <a:solidFill>
                  <a:srgbClr val="000000"/>
                </a:solidFill>
                <a:latin typeface="Arial" charset="0"/>
                <a:cs typeface="Arial" charset="0"/>
              </a:rPr>
              <a:t>QUALIFICATION HANDBOOK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214546" y="4340238"/>
            <a:ext cx="2023796" cy="87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algn="ctr">
            <a:solidFill>
              <a:schemeClr val="accent1"/>
            </a:solidFill>
            <a:round/>
            <a:headEnd/>
            <a:tailEnd type="triangle" w="lg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GB" sz="1600" b="1" dirty="0">
                <a:solidFill>
                  <a:srgbClr val="000000"/>
                </a:solidFill>
                <a:latin typeface="Arial" charset="0"/>
                <a:cs typeface="Arial" charset="0"/>
              </a:rPr>
              <a:t>RECOMMENDED RESOURCES</a:t>
            </a:r>
            <a:endParaRPr lang="en-GB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410566" y="4308487"/>
            <a:ext cx="1754188" cy="906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algn="ctr">
            <a:solidFill>
              <a:schemeClr val="accent1"/>
            </a:solidFill>
            <a:round/>
            <a:headEnd/>
            <a:tailEnd type="triangle" w="lg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GB" sz="1600" b="1" dirty="0">
                <a:solidFill>
                  <a:srgbClr val="000000"/>
                </a:solidFill>
                <a:latin typeface="Arial" charset="0"/>
                <a:cs typeface="Arial" charset="0"/>
              </a:rPr>
              <a:t>SPECIALIST ADVISER SUPPORT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762"/>
            <a:ext cx="8237028" cy="1140876"/>
          </a:xfrm>
        </p:spPr>
        <p:txBody>
          <a:bodyPr>
            <a:noAutofit/>
          </a:bodyPr>
          <a:lstStyle/>
          <a:p>
            <a:r>
              <a:rPr lang="en-GB" sz="3200" dirty="0"/>
              <a:t>Support from LRN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3147913" y="5389755"/>
            <a:ext cx="2650199" cy="990217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 lIns="72000" tIns="216000" rIns="72000" bIns="216000" anchor="ctr">
            <a:spAutoFit/>
          </a:bodyPr>
          <a:lstStyle/>
          <a:p>
            <a:pPr algn="ctr">
              <a:defRPr/>
            </a:pPr>
            <a:r>
              <a:rPr lang="en-GB" b="1" dirty="0">
                <a:solidFill>
                  <a:schemeClr val="bg1"/>
                </a:solidFill>
                <a:latin typeface="+mn-lt"/>
              </a:rPr>
              <a:t>MONTHLY </a:t>
            </a:r>
            <a:r>
              <a:rPr lang="en-GB" b="1" i="1" dirty="0">
                <a:solidFill>
                  <a:schemeClr val="bg1"/>
                </a:solidFill>
                <a:latin typeface="+mn-lt"/>
              </a:rPr>
              <a:t>FOCUS</a:t>
            </a:r>
            <a:r>
              <a:rPr lang="en-GB" b="1" dirty="0">
                <a:solidFill>
                  <a:schemeClr val="bg1"/>
                </a:solidFill>
                <a:latin typeface="+mn-lt"/>
              </a:rPr>
              <a:t> NEWSLETTER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199506" y="1522415"/>
            <a:ext cx="2598605" cy="712787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 lIns="72000" tIns="216000" rIns="72000" bIns="216000" anchor="ctr">
            <a:spAutoFit/>
          </a:bodyPr>
          <a:lstStyle/>
          <a:p>
            <a:pPr algn="ctr">
              <a:defRPr/>
            </a:pPr>
            <a:r>
              <a:rPr lang="en-GB" b="1" dirty="0">
                <a:solidFill>
                  <a:schemeClr val="bg1"/>
                </a:solidFill>
                <a:latin typeface="+mn-lt"/>
              </a:rPr>
              <a:t>WEBINAR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6348444" y="1522415"/>
            <a:ext cx="2103306" cy="712787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 lIns="72000" tIns="216000" rIns="72000" bIns="216000" anchor="ctr">
            <a:spAutoFit/>
          </a:bodyPr>
          <a:lstStyle/>
          <a:p>
            <a:pPr algn="ctr">
              <a:defRPr/>
            </a:pPr>
            <a:r>
              <a:rPr lang="en-GB" b="1" dirty="0">
                <a:solidFill>
                  <a:schemeClr val="bg1"/>
                </a:solidFill>
                <a:latin typeface="+mn-lt"/>
              </a:rPr>
              <a:t>WEBSITE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6374242" y="5198461"/>
            <a:ext cx="2077508" cy="99021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216000" rIns="72000" bIns="216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b="1" dirty="0">
                <a:solidFill>
                  <a:schemeClr val="bg1"/>
                </a:solidFill>
              </a:rPr>
              <a:t>REGIONAL EVENTS</a:t>
            </a: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23050" y="5198054"/>
            <a:ext cx="2717271" cy="71321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216000" rIns="72000" bIns="216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dirty="0">
                <a:solidFill>
                  <a:schemeClr val="bg1"/>
                </a:solidFill>
                <a:latin typeface="Arial Black" pitchFamily="34" charset="0"/>
              </a:rPr>
              <a:t>LOCAL NETWORKS</a:t>
            </a:r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23051" y="3329181"/>
            <a:ext cx="2294202" cy="990217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 lIns="72000" tIns="216000" rIns="72000" bIns="216000" anchor="ctr">
            <a:spAutoFit/>
          </a:bodyPr>
          <a:lstStyle/>
          <a:p>
            <a:pPr algn="ctr">
              <a:defRPr/>
            </a:pPr>
            <a:r>
              <a:rPr lang="en-GB" b="1" u="sng" dirty="0">
                <a:solidFill>
                  <a:schemeClr val="bg1"/>
                </a:solidFill>
                <a:latin typeface="+mn-lt"/>
              </a:rPr>
              <a:t>LOCAL OFFICE</a:t>
            </a:r>
            <a:r>
              <a:rPr lang="en-GB" b="1" dirty="0">
                <a:solidFill>
                  <a:schemeClr val="bg1"/>
                </a:solidFill>
                <a:latin typeface="+mn-lt"/>
              </a:rPr>
              <a:t> CENTRE SUPPORT</a:t>
            </a: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6969289" y="3717925"/>
            <a:ext cx="2103305" cy="990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216000" rIns="72000" bIns="216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b="1" dirty="0">
                <a:solidFill>
                  <a:schemeClr val="bg1"/>
                </a:solidFill>
              </a:rPr>
              <a:t>SPECIALIST  ADVISORS</a:t>
            </a:r>
          </a:p>
        </p:txBody>
      </p:sp>
      <p:sp>
        <p:nvSpPr>
          <p:cNvPr id="37" name="Rectangle 20"/>
          <p:cNvSpPr>
            <a:spLocks noChangeArrowheads="1"/>
          </p:cNvSpPr>
          <p:nvPr/>
        </p:nvSpPr>
        <p:spPr bwMode="auto">
          <a:xfrm>
            <a:off x="136556" y="2063535"/>
            <a:ext cx="2056871" cy="71321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  <a:extLst/>
        </p:spPr>
        <p:txBody>
          <a:bodyPr lIns="72000" tIns="216000" rIns="72000" bIns="216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b="1" dirty="0">
                <a:solidFill>
                  <a:schemeClr val="bg1"/>
                </a:solidFill>
              </a:rPr>
              <a:t>TEXT BOOKS</a:t>
            </a:r>
          </a:p>
        </p:txBody>
      </p:sp>
      <p:cxnSp>
        <p:nvCxnSpPr>
          <p:cNvPr id="38" name="Straight Arrow Connector 37"/>
          <p:cNvCxnSpPr>
            <a:endCxn id="37" idx="3"/>
          </p:cNvCxnSpPr>
          <p:nvPr/>
        </p:nvCxnSpPr>
        <p:spPr bwMode="auto">
          <a:xfrm flipH="1" flipV="1">
            <a:off x="2193427" y="2420144"/>
            <a:ext cx="1006080" cy="753273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cxnSp>
        <p:nvCxnSpPr>
          <p:cNvPr id="39" name="Straight Arrow Connector 38"/>
          <p:cNvCxnSpPr>
            <a:endCxn id="35" idx="3"/>
          </p:cNvCxnSpPr>
          <p:nvPr/>
        </p:nvCxnSpPr>
        <p:spPr bwMode="auto">
          <a:xfrm flipH="1">
            <a:off x="2317253" y="3454401"/>
            <a:ext cx="2182416" cy="369889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cxnSp>
        <p:nvCxnSpPr>
          <p:cNvPr id="40" name="Straight Arrow Connector 39"/>
          <p:cNvCxnSpPr/>
          <p:nvPr/>
        </p:nvCxnSpPr>
        <p:spPr bwMode="auto">
          <a:xfrm flipH="1">
            <a:off x="2714525" y="3824288"/>
            <a:ext cx="1759346" cy="1395412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4473871" y="3843340"/>
            <a:ext cx="0" cy="1546225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4473872" y="3843340"/>
            <a:ext cx="1900370" cy="1493837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cxnSp>
        <p:nvCxnSpPr>
          <p:cNvPr id="43" name="Straight Arrow Connector 42"/>
          <p:cNvCxnSpPr>
            <a:endCxn id="36" idx="1"/>
          </p:cNvCxnSpPr>
          <p:nvPr/>
        </p:nvCxnSpPr>
        <p:spPr bwMode="auto">
          <a:xfrm>
            <a:off x="4473872" y="3824290"/>
            <a:ext cx="2495418" cy="388937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cxnSp>
        <p:nvCxnSpPr>
          <p:cNvPr id="44" name="Straight Arrow Connector 43"/>
          <p:cNvCxnSpPr/>
          <p:nvPr/>
        </p:nvCxnSpPr>
        <p:spPr bwMode="auto">
          <a:xfrm rot="5400000" flipH="1" flipV="1">
            <a:off x="5666282" y="2367029"/>
            <a:ext cx="839788" cy="576131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cxnSp>
        <p:nvCxnSpPr>
          <p:cNvPr id="45" name="Straight Arrow Connector 44"/>
          <p:cNvCxnSpPr>
            <a:stCxn id="46" idx="0"/>
            <a:endCxn id="31" idx="2"/>
          </p:cNvCxnSpPr>
          <p:nvPr/>
        </p:nvCxnSpPr>
        <p:spPr bwMode="auto">
          <a:xfrm rot="16200000" flipV="1">
            <a:off x="4079774" y="2655094"/>
            <a:ext cx="839788" cy="0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3113517" y="3074988"/>
            <a:ext cx="2772304" cy="1416050"/>
          </a:xfrm>
          <a:prstGeom prst="roundRect">
            <a:avLst/>
          </a:prstGeom>
          <a:solidFill>
            <a:srgbClr val="DB4367"/>
          </a:solidFill>
          <a:ln w="38100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GB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LRN</a:t>
            </a:r>
            <a:br>
              <a:rPr lang="en-GB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GB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SUPPORT</a:t>
            </a:r>
          </a:p>
        </p:txBody>
      </p:sp>
      <p:sp>
        <p:nvSpPr>
          <p:cNvPr id="47" name="Rectangle 20"/>
          <p:cNvSpPr>
            <a:spLocks noChangeArrowheads="1"/>
          </p:cNvSpPr>
          <p:nvPr/>
        </p:nvSpPr>
        <p:spPr bwMode="auto">
          <a:xfrm>
            <a:off x="6969290" y="2538415"/>
            <a:ext cx="2056871" cy="712787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 lIns="72000" tIns="216000" rIns="72000" bIns="216000" anchor="ctr">
            <a:spAutoFit/>
          </a:bodyPr>
          <a:lstStyle/>
          <a:p>
            <a:pPr algn="ctr">
              <a:defRPr/>
            </a:pPr>
            <a:r>
              <a:rPr lang="en-GB" b="1" cap="all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Tutor Forum 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V="1">
            <a:off x="5885821" y="2895602"/>
            <a:ext cx="1083469" cy="493713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Recognition and levels</a:t>
            </a:r>
          </a:p>
        </p:txBody>
      </p:sp>
      <p:pic>
        <p:nvPicPr>
          <p:cNvPr id="4" name="Content Placeholder 3" descr="Depositphotos_33093739_origin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6219" y="1349746"/>
            <a:ext cx="3184277" cy="4776417"/>
          </a:xfrm>
        </p:spPr>
      </p:pic>
      <p:pic>
        <p:nvPicPr>
          <p:cNvPr id="5" name="Picture 4" descr="JPG_ELTA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9124" y="1124667"/>
            <a:ext cx="4000528" cy="5590481"/>
          </a:xfrm>
          <a:prstGeom prst="rect">
            <a:avLst/>
          </a:prstGeom>
        </p:spPr>
      </p:pic>
      <p:pic>
        <p:nvPicPr>
          <p:cNvPr id="6" name="Picture 5" descr="JPG_ELTAC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76674">
            <a:off x="1966588" y="4245017"/>
            <a:ext cx="1215414" cy="15444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Government Recognition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800" dirty="0"/>
              <a:t>The Office of Qualifications and Examinations Regulation (OFQUAL)</a:t>
            </a:r>
          </a:p>
          <a:p>
            <a:r>
              <a:rPr lang="en-GB" sz="2600" dirty="0"/>
              <a:t>Maritime &amp; Coastguard Agency, UK</a:t>
            </a:r>
          </a:p>
          <a:p>
            <a:r>
              <a:rPr lang="en-GB" sz="2600" dirty="0"/>
              <a:t>ASEP Greece</a:t>
            </a:r>
          </a:p>
          <a:p>
            <a:r>
              <a:rPr lang="en-GB" sz="2600" dirty="0"/>
              <a:t>Ministry of Education, Italy (MIUR)</a:t>
            </a:r>
          </a:p>
          <a:p>
            <a:r>
              <a:rPr lang="en-GB" sz="2600" dirty="0"/>
              <a:t>NEAS, Australia</a:t>
            </a:r>
          </a:p>
          <a:p>
            <a:r>
              <a:rPr lang="fr-FR" sz="2600" dirty="0"/>
              <a:t>Malta Qualifications Recognition Information Centre (MQRIC)</a:t>
            </a:r>
            <a:br>
              <a:rPr lang="fr-FR" sz="2600" dirty="0"/>
            </a:br>
            <a:r>
              <a:rPr lang="fr-FR" sz="2600" dirty="0" err="1"/>
              <a:t>Ministry</a:t>
            </a:r>
            <a:r>
              <a:rPr lang="fr-FR" sz="2600" dirty="0"/>
              <a:t> of Education &amp; Science, </a:t>
            </a:r>
            <a:r>
              <a:rPr lang="fr-FR" sz="2600" dirty="0" err="1"/>
              <a:t>Lithuania</a:t>
            </a:r>
            <a:endParaRPr lang="fr-FR" sz="2600" dirty="0"/>
          </a:p>
          <a:p>
            <a:r>
              <a:rPr lang="fr-FR" sz="2600" dirty="0"/>
              <a:t>CRUE </a:t>
            </a:r>
            <a:r>
              <a:rPr lang="fr-FR" sz="2600" dirty="0" smtClean="0"/>
              <a:t>Spain</a:t>
            </a:r>
          </a:p>
          <a:p>
            <a:r>
              <a:rPr lang="fr-FR" sz="2600" dirty="0" smtClean="0"/>
              <a:t>KHDA, </a:t>
            </a:r>
            <a:r>
              <a:rPr lang="fr-FR" sz="2600" smtClean="0"/>
              <a:t>Dubai</a:t>
            </a:r>
            <a:endParaRPr lang="en-GB" sz="2600"/>
          </a:p>
          <a:p>
            <a:pPr>
              <a:buNone/>
            </a:pPr>
            <a:endParaRPr lang="en-GB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 descr="Depositphotos_12095790_origin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37" y="0"/>
            <a:ext cx="9137963" cy="6858000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Affiliations &amp; Memberships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Association of Language Testers in Europe (ALTE)</a:t>
            </a:r>
          </a:p>
          <a:p>
            <a:r>
              <a:rPr lang="en-GB" sz="2800" dirty="0"/>
              <a:t>English UK </a:t>
            </a:r>
          </a:p>
          <a:p>
            <a:r>
              <a:rPr lang="en-GB" sz="2800" dirty="0"/>
              <a:t>ISO </a:t>
            </a:r>
            <a:r>
              <a:rPr lang="en-GB" sz="2800" dirty="0" smtClean="0"/>
              <a:t>9001:2015 </a:t>
            </a:r>
            <a:r>
              <a:rPr lang="en-GB" sz="2800" dirty="0"/>
              <a:t>Certified</a:t>
            </a:r>
          </a:p>
          <a:p>
            <a:r>
              <a:rPr lang="en-GB" sz="2800" dirty="0"/>
              <a:t>EALTA Institutional Member</a:t>
            </a:r>
          </a:p>
          <a:p>
            <a:r>
              <a:rPr lang="en-GB" sz="2800" dirty="0"/>
              <a:t>IATEFL</a:t>
            </a:r>
            <a:br>
              <a:rPr lang="en-GB" sz="2800" dirty="0"/>
            </a:br>
            <a:endParaRPr lang="en-GB" sz="2800" dirty="0"/>
          </a:p>
          <a:p>
            <a:endParaRPr lang="en-GB" sz="2800" dirty="0"/>
          </a:p>
          <a:p>
            <a:pPr>
              <a:buNone/>
            </a:pPr>
            <a:endParaRPr lang="en-GB" sz="2600" dirty="0"/>
          </a:p>
        </p:txBody>
      </p:sp>
      <p:pic>
        <p:nvPicPr>
          <p:cNvPr id="3074" name="Picture 2" descr="http://www.lrnglobal.org/images/EUK_Corporate_L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789040"/>
            <a:ext cx="4065588" cy="1176338"/>
          </a:xfrm>
          <a:prstGeom prst="rect">
            <a:avLst/>
          </a:prstGeom>
          <a:noFill/>
        </p:spPr>
      </p:pic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Content Placeholder 7" descr="Depositphotos_37438599_origin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-24"/>
            <a:ext cx="9144032" cy="6858024"/>
          </a:xfrm>
        </p:spPr>
      </p:pic>
    </p:spTree>
    <p:extLst>
      <p:ext uri="{BB962C8B-B14F-4D97-AF65-F5344CB8AC3E}">
        <p14:creationId xmlns="" xmlns:p14="http://schemas.microsoft.com/office/powerpoint/2010/main" val="2383006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311276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800" dirty="0"/>
              <a:t>The fundamental nature of ETAB is of </a:t>
            </a:r>
          </a:p>
          <a:p>
            <a:pPr marL="0" indent="0" algn="ctr">
              <a:buNone/>
            </a:pPr>
            <a:endParaRPr lang="en-GB" sz="2800" b="1" dirty="0"/>
          </a:p>
          <a:p>
            <a:pPr marL="0" indent="0" algn="ctr">
              <a:buNone/>
            </a:pPr>
            <a:r>
              <a:rPr lang="en-GB" sz="2800" b="1" dirty="0"/>
              <a:t>Involvement in the Process:</a:t>
            </a:r>
          </a:p>
          <a:p>
            <a:pPr marL="0" indent="0">
              <a:buNone/>
            </a:pPr>
            <a:endParaRPr lang="en-GB" sz="1300" b="1" dirty="0"/>
          </a:p>
          <a:p>
            <a:r>
              <a:rPr lang="en-GB" sz="2800" dirty="0"/>
              <a:t>Teachers will be trained to take responsibility for their learning and will be able to demonstrate a high degree of independence in applying the skills of research and evaluation.</a:t>
            </a:r>
          </a:p>
          <a:p>
            <a:r>
              <a:rPr lang="en-GB" sz="2800" dirty="0"/>
              <a:t>Staff trained through ETAB will better interconnect with others and have more self-assurance in their abilities to teach and progress in teaching.</a:t>
            </a:r>
          </a:p>
          <a:p>
            <a:r>
              <a:rPr lang="en-GB" sz="2800" dirty="0"/>
              <a:t>You can have confidence in the values of a regulated qualification that is externally assured by LRN.</a:t>
            </a:r>
          </a:p>
          <a:p>
            <a:r>
              <a:rPr lang="en-GB" sz="2800" dirty="0"/>
              <a:t>It has been designed by teaching experts to make it candidate friendly, practical and  fulfilling.</a:t>
            </a: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3000" dirty="0"/>
              <a:t>For more information, please visit </a:t>
            </a:r>
            <a:r>
              <a:rPr lang="en-GB" sz="3000" dirty="0">
                <a:hlinkClick r:id="rId2"/>
              </a:rPr>
              <a:t>www.lrnglobal.org</a:t>
            </a:r>
            <a:r>
              <a:rPr lang="en-GB" sz="3000" dirty="0"/>
              <a:t> </a:t>
            </a:r>
          </a:p>
          <a:p>
            <a:pPr algn="ctr">
              <a:buNone/>
            </a:pPr>
            <a:r>
              <a:rPr lang="en-GB" sz="3000" dirty="0"/>
              <a:t>or contact us at </a:t>
            </a:r>
          </a:p>
          <a:p>
            <a:pPr algn="ctr">
              <a:buNone/>
            </a:pPr>
            <a:r>
              <a:rPr lang="en-GB" sz="3000" dirty="0">
                <a:hlinkClick r:id="rId3"/>
              </a:rPr>
              <a:t>enquiries@lrnglobal.org</a:t>
            </a:r>
            <a:r>
              <a:rPr lang="en-GB" sz="3000" dirty="0"/>
              <a:t> </a:t>
            </a: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  <p:pic>
        <p:nvPicPr>
          <p:cNvPr id="6" name="Picture 5" descr="Depositphotos_29710869_origina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5984" y="2761925"/>
            <a:ext cx="5000660" cy="33340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Who are LRN?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  <a:p>
            <a:r>
              <a:rPr lang="en-GB" dirty="0"/>
              <a:t>Learning Resource Network (LRN) is accredited as an Awarding Body by the Office of Qualifications and Examinations Regulation (OFQUAL) in the United Kingdom.</a:t>
            </a: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What do we provide?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offer internationally recognised examinations in:</a:t>
            </a:r>
          </a:p>
          <a:p>
            <a:pPr marL="0" indent="0">
              <a:buNone/>
            </a:pPr>
            <a:endParaRPr lang="en-GB" sz="1400" dirty="0"/>
          </a:p>
          <a:p>
            <a:r>
              <a:rPr lang="en-GB" dirty="0"/>
              <a:t>English for Speakers of Other Languages(ESOL)</a:t>
            </a:r>
          </a:p>
          <a:p>
            <a:r>
              <a:rPr lang="en-GB" dirty="0"/>
              <a:t>Business</a:t>
            </a:r>
          </a:p>
          <a:p>
            <a:r>
              <a:rPr lang="en-GB" dirty="0"/>
              <a:t>Teaching</a:t>
            </a:r>
          </a:p>
          <a:p>
            <a:endParaRPr lang="en-GB" dirty="0"/>
          </a:p>
          <a:p>
            <a:pPr>
              <a:buNone/>
            </a:pPr>
            <a:endParaRPr lang="en-GB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Where in the World?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have:</a:t>
            </a:r>
          </a:p>
          <a:p>
            <a:r>
              <a:rPr lang="en-GB" dirty="0"/>
              <a:t>150 test centres in </a:t>
            </a:r>
          </a:p>
          <a:p>
            <a:r>
              <a:rPr lang="en-GB" dirty="0"/>
              <a:t>58 countries</a:t>
            </a:r>
          </a:p>
        </p:txBody>
      </p:sp>
      <p:pic>
        <p:nvPicPr>
          <p:cNvPr id="14340" name="Picture 4" descr="http://www.mapsofworld.com/world-political-map-2000px.jpg"/>
          <p:cNvPicPr>
            <a:picLocks noChangeAspect="1" noChangeArrowheads="1"/>
          </p:cNvPicPr>
          <p:nvPr/>
        </p:nvPicPr>
        <p:blipFill>
          <a:blip r:embed="rId2" cstate="print"/>
          <a:srcRect t="4096" b="22174"/>
          <a:stretch>
            <a:fillRect/>
          </a:stretch>
        </p:blipFill>
        <p:spPr bwMode="auto">
          <a:xfrm>
            <a:off x="2267744" y="3212976"/>
            <a:ext cx="5256584" cy="2592288"/>
          </a:xfrm>
          <a:prstGeom prst="rect">
            <a:avLst/>
          </a:prstGeom>
          <a:noFill/>
        </p:spPr>
      </p:pic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96" y="5824363"/>
            <a:ext cx="3190875" cy="9890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What do our qualifications offer?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Our qualifications can help students to: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get a better job</a:t>
            </a:r>
          </a:p>
          <a:p>
            <a:pPr>
              <a:buFontTx/>
              <a:buChar char="-"/>
            </a:pPr>
            <a:r>
              <a:rPr lang="en-GB" dirty="0"/>
              <a:t>study in another country</a:t>
            </a:r>
          </a:p>
          <a:p>
            <a:pPr>
              <a:buFontTx/>
              <a:buChar char="-"/>
            </a:pPr>
            <a:r>
              <a:rPr lang="en-GB" dirty="0"/>
              <a:t>demonstrate their personal progress using an international standard</a:t>
            </a: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4941168"/>
            <a:ext cx="6933456" cy="968971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GB" dirty="0"/>
              <a:t>Why do you want to be a teacher and why choose ETAB?</a:t>
            </a:r>
          </a:p>
        </p:txBody>
      </p:sp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  <p:pic>
        <p:nvPicPr>
          <p:cNvPr id="8" name="Picture 7" descr="Depositphotos_8772106_origina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2228" y="1124744"/>
            <a:ext cx="5760132" cy="38400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become a teacher?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/>
              <a:t>Being a teacher provides opportunities:</a:t>
            </a:r>
          </a:p>
          <a:p>
            <a:pPr>
              <a:buNone/>
            </a:pPr>
            <a:endParaRPr lang="en-GB" sz="2800" dirty="0"/>
          </a:p>
          <a:p>
            <a:r>
              <a:rPr lang="en-GB" sz="2800" dirty="0"/>
              <a:t>to make a difference</a:t>
            </a:r>
          </a:p>
          <a:p>
            <a:r>
              <a:rPr lang="en-GB" sz="2800" dirty="0"/>
              <a:t>to earn a competitive salary</a:t>
            </a:r>
          </a:p>
          <a:p>
            <a:r>
              <a:rPr lang="en-GB" sz="2800" dirty="0"/>
              <a:t>to gain a great career and quality of life</a:t>
            </a:r>
          </a:p>
          <a:p>
            <a:r>
              <a:rPr lang="en-GB" sz="2800" dirty="0"/>
              <a:t>to feel rewarded every day</a:t>
            </a:r>
          </a:p>
          <a:p>
            <a:pPr marL="0" indent="0">
              <a:buNone/>
            </a:pPr>
            <a:endParaRPr lang="en-GB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2600" dirty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4958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take an ETAB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100" dirty="0">
                <a:solidFill>
                  <a:srgbClr val="FF0000"/>
                </a:solidFill>
              </a:rPr>
              <a:t>To improve your career opportunities if you:</a:t>
            </a:r>
          </a:p>
          <a:p>
            <a:endParaRPr lang="en-GB" sz="1200" dirty="0">
              <a:solidFill>
                <a:srgbClr val="FF0000"/>
              </a:solidFill>
            </a:endParaRPr>
          </a:p>
          <a:p>
            <a:r>
              <a:rPr lang="en-GB" sz="2600" dirty="0"/>
              <a:t>are already teaching, but would like to take an internationally recognised qualification or to gain formal recognition for your experience</a:t>
            </a:r>
          </a:p>
          <a:p>
            <a:r>
              <a:rPr lang="en-GB" sz="2600" dirty="0"/>
              <a:t>want to improve your career opportunities by widening your teaching experience into specialist areas</a:t>
            </a:r>
          </a:p>
          <a:p>
            <a:r>
              <a:rPr lang="en-GB" sz="2600" dirty="0"/>
              <a:t>want to keep your teaching skills up to date. </a:t>
            </a:r>
          </a:p>
          <a:p>
            <a:endParaRPr lang="en-GB" sz="2600" dirty="0">
              <a:solidFill>
                <a:srgbClr val="FF0000"/>
              </a:solidFill>
            </a:endParaRPr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/>
          </a:p>
        </p:txBody>
      </p:sp>
      <p:pic>
        <p:nvPicPr>
          <p:cNvPr id="18" name="Picture 17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964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575</Words>
  <Application>Microsoft Office PowerPoint</Application>
  <PresentationFormat>On-screen Show (4:3)</PresentationFormat>
  <Paragraphs>136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Who are LRN?</vt:lpstr>
      <vt:lpstr>What do we provide?</vt:lpstr>
      <vt:lpstr>Where in the World?</vt:lpstr>
      <vt:lpstr>What do our qualifications offer?</vt:lpstr>
      <vt:lpstr>ETAB</vt:lpstr>
      <vt:lpstr>Why become a teacher?</vt:lpstr>
      <vt:lpstr>Why take an ETAB Course?</vt:lpstr>
      <vt:lpstr>Why take an ETAB Course</vt:lpstr>
      <vt:lpstr>Why take an ETAB Course</vt:lpstr>
      <vt:lpstr>Delivery of ETAB Course</vt:lpstr>
      <vt:lpstr>Overview of an ETAB Course</vt:lpstr>
      <vt:lpstr>What’s in an ETAB course?</vt:lpstr>
      <vt:lpstr>Assessment Method</vt:lpstr>
      <vt:lpstr>Teaching and Learning Support</vt:lpstr>
      <vt:lpstr>Support from LRN</vt:lpstr>
      <vt:lpstr>Recognition and levels</vt:lpstr>
      <vt:lpstr>Government Recognition </vt:lpstr>
      <vt:lpstr>Affiliations &amp; Memberships</vt:lpstr>
      <vt:lpstr>Slide 21</vt:lpstr>
      <vt:lpstr>Benefits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zohaib tariq</dc:creator>
  <cp:lastModifiedBy>zohaib tariq</cp:lastModifiedBy>
  <cp:revision>102</cp:revision>
  <dcterms:created xsi:type="dcterms:W3CDTF">2015-06-03T20:44:24Z</dcterms:created>
  <dcterms:modified xsi:type="dcterms:W3CDTF">2017-03-16T23:20:15Z</dcterms:modified>
</cp:coreProperties>
</file>