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ispz.net" TargetMode="External"/><Relationship Id="rId4" Type="http://schemas.openxmlformats.org/officeDocument/2006/relationships/hyperlink" Target="https://github.com/CanFP/Talk-2016-06-15-Lispz-functional-functionality" TargetMode="External"/><Relationship Id="rId5" Type="http://schemas.openxmlformats.org/officeDocument/2006/relationships/hyperlink" Target="https://docs.google.com/presentation/d/1iFG0HLO1ZI1sV3IYHQe_YtGU-NlIAfRsaaGeidd2MGc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abs.ig.com/static-typing-promise" TargetMode="External"/><Relationship Id="rId4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paul@marrington.net" TargetMode="External"/><Relationship Id="rId4" Type="http://schemas.openxmlformats.org/officeDocument/2006/relationships/hyperlink" Target="https://paulmarrington.wordpress.com/" TargetMode="External"/><Relationship Id="rId5" Type="http://schemas.openxmlformats.org/officeDocument/2006/relationships/hyperlink" Target="http://lispz.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Lispz - Functional Functionality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lang="en-GB" sz="3000" u="sng">
                <a:solidFill>
                  <a:schemeClr val="hlink"/>
                </a:solidFill>
                <a:hlinkClick r:id="rId3"/>
              </a:rPr>
              <a:t>http://lispz.net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 algn="ctr">
              <a:spcBef>
                <a:spcPts val="0"/>
              </a:spcBef>
              <a:buNone/>
            </a:pPr>
            <a:r>
              <a:rPr b="1" lang="en-GB" u="sng">
                <a:solidFill>
                  <a:schemeClr val="hlink"/>
                </a:solidFill>
                <a:hlinkClick r:id="rId4"/>
              </a:rPr>
              <a:t>https://github.com/CanFP/Talk-2016-06-15-Lispz-functional-functionality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GB" sz="1200" u="sng">
                <a:solidFill>
                  <a:schemeClr val="hlink"/>
                </a:solidFill>
                <a:hlinkClick r:id="rId5"/>
              </a:rPr>
              <a:t>https://docs.google.com/presentation/d/1iFG0HLO1ZI1sV3IYHQe_YtGU-NlIAfRsaaGeidd2MGc/edit?usp=sharing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Caching - Implementation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stateful.cache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curry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store.update!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##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dom-events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stateful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post-dom-event&gt;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send-to-address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pkt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message.send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pkt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stateful.cache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dom-events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send-to-address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))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## …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element.addEventListener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event-name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post-dom-event&gt;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Caching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exchange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stateful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observers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stateful.cache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exchange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stateful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[]))))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## ...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action&gt;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observers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.push!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stateful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action&gt;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}))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## ...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request&gt;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packet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postman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obs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promised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obs.action&gt;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packet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obs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observers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.map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postman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Reactive Messaging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message dom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message.clear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AA6600"/>
                </a:solidFill>
                <a:latin typeface="Courier New"/>
                <a:ea typeface="Courier New"/>
                <a:cs typeface="Courier New"/>
                <a:sym typeface="Courier New"/>
              </a:rPr>
              <a:t>'/my-message-address/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message.trace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AA6600"/>
                </a:solidFill>
                <a:latin typeface="Courier New"/>
                <a:ea typeface="Courier New"/>
                <a:cs typeface="Courier New"/>
                <a:sym typeface="Courier New"/>
              </a:rPr>
              <a:t>'/my-message.*/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dom.click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"my-message-address"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mouse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message.map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{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GB" sz="16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event.clientX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GB" sz="16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event.clientY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)))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top-left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message.filter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mouse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"top-left"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pos.x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pos.y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)))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message.listen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top-left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.x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Reactive Messaging using Compose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message dom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message.clear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AA6600"/>
                </a:solidFill>
                <a:latin typeface="Courier New"/>
                <a:ea typeface="Courier New"/>
                <a:cs typeface="Courier New"/>
                <a:sym typeface="Courier New"/>
              </a:rPr>
              <a:t>'/my-message-address/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message.trace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AA6600"/>
                </a:solidFill>
                <a:latin typeface="Courier New"/>
                <a:ea typeface="Courier New"/>
                <a:cs typeface="Courier New"/>
                <a:sym typeface="Courier New"/>
              </a:rPr>
              <a:t>'/my-message.*/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##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Same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again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dom.click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"my-message-address"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message.map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	</a:t>
            </a:r>
            <a:r>
              <a:rPr b="1" lang="en-GB" sz="160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GB" sz="16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.clientX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GB" sz="16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.clientY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message.filter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@	</a:t>
            </a:r>
            <a:r>
              <a:rPr b="1" lang="en-GB" sz="160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"top-left"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.x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message.throttle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 </a:t>
            </a:r>
            <a:r>
              <a:rPr b="1" lang="en-GB" sz="16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message.listen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@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6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.x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en-GB" sz="16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.y</a:t>
            </a: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b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 discussion on language and bug counts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http://labs.ig.com/static-typing-promise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000" y="1671374"/>
            <a:ext cx="4013700" cy="325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 Contact Details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748550" y="1467900"/>
            <a:ext cx="5646900" cy="24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Email: 		</a:t>
            </a:r>
            <a:r>
              <a:rPr lang="en-GB" u="sng">
                <a:solidFill>
                  <a:schemeClr val="hlink"/>
                </a:solidFill>
                <a:hlinkClick r:id="rId3"/>
              </a:rPr>
              <a:t>paul@marrington.net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Twitter:		paulmarrington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GitHub:		github.com/paulmarrington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Wordpress:	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https://paulmarrington.wordpress.com/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Lispz:		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http://lispz.net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Eager Expression Evaluation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first 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en-GB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.getTime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1532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second 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en-GB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.getTime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- second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Lazy Expression Evaluation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time!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once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b="1" lang="en-GB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.getTime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first 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time!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1532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second 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time!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- second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Lazy Expression Evaluator - Usage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repo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once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repo&gt;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entries&gt;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once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tree&gt;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repo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fs.branch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[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dict.from-list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tree.tree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"path"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)))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read&gt;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github.read&gt;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repo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fs.branch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entries&gt;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read&gt;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r>
              <a:rPr b="1" lang="en-GB" sz="14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"master"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)})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repo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github.fs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paulmarrington/lispz</a:t>
            </a:r>
            <a:r>
              <a:rPr b="1" lang="en-GB" sz="14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r>
              <a:rPr b="1" lang="en-GB" sz="14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lispz-js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repo.read&gt;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333333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"lispz.js"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groups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repo.entries&gt;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@)))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Lazy Expression Evaluator - Implementation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#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once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lazy-expression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first-time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evaluated-value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lazy-expression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action.update!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GB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evaluated-value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})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evaluated-value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lispz.globals.stateful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GB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first-time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en-GB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}))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action.func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macro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once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*body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(#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once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*body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Recursion without Tail-Call Optimisation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cond 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 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 ##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Recursion with Tail-Call Optimisation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recursion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cond 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 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b="1" lang="en-GB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 ## </a:t>
            </a:r>
            <a:r>
              <a:rPr b="1" lang="en-GB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Tail-Call Optimisation - Implementation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#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recursion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b="1" lang="en-GB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*arguments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b="1" lang="en-GB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cond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context.queue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context.queue.push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context.update!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b="1" lang="en-GB" sz="12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]]})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(#</a:t>
            </a:r>
            <a:r>
              <a:rPr b="1" lang="en-GB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'' </a:t>
            </a:r>
            <a:r>
              <a:rPr b="1" lang="en-GB" sz="1200">
                <a:solidFill>
                  <a:srgbClr val="AA6600"/>
                </a:solidFill>
                <a:latin typeface="Courier New"/>
                <a:ea typeface="Courier New"/>
                <a:cs typeface="Courier New"/>
                <a:sym typeface="Courier New"/>
              </a:rPr>
              <a:t>'while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(' (</a:t>
            </a:r>
            <a:r>
              <a:rPr b="1" lang="en-GB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next-args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context.queue.shift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 '){'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context.update!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-GB" sz="1200">
                <a:solidFill>
                  <a:srgbClr val="FF0000"/>
                </a:solidFill>
                <a:highlight>
                  <a:srgbClr val="FFAAA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func.apply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next-args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)})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'}'))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)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context.result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)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))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macro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recursion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?params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*body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(#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recursion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stateful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b="1" lang="en-GB" sz="12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?params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*body</a:t>
            </a: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Currying - Implementation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curry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curried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*arguments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cond 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args.length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func.length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func.apply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 ##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##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otherwise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partial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curried.apply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args.concat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*arguments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))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macro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curry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*body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lispz.globals.curry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GB" sz="1400">
                <a:solidFill>
                  <a:srgbClr val="0066BB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*body</a:t>
            </a:r>
            <a:r>
              <a:rPr b="1" lang="en-GB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