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9" r:id="rId3"/>
    <p:sldMasterId id="2147483704" r:id="rId4"/>
  </p:sldMasterIdLst>
  <p:notesMasterIdLst>
    <p:notesMasterId r:id="rId18"/>
  </p:notesMasterIdLst>
  <p:handoutMasterIdLst>
    <p:handoutMasterId r:id="rId19"/>
  </p:handoutMasterIdLst>
  <p:sldIdLst>
    <p:sldId id="382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</p:sldIdLst>
  <p:sldSz cx="9144000" cy="6858000" type="overhead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angsu" initials="D" lastIdx="3" clrIdx="0">
    <p:extLst/>
  </p:cmAuthor>
  <p:cmAuthor id="2" name="Ben Omell" initials="BO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B00"/>
    <a:srgbClr val="4A6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81"/>
    <p:restoredTop sz="94895" autoAdjust="0"/>
  </p:normalViewPr>
  <p:slideViewPr>
    <p:cSldViewPr>
      <p:cViewPr>
        <p:scale>
          <a:sx n="80" d="100"/>
          <a:sy n="80" d="100"/>
        </p:scale>
        <p:origin x="-990" y="-510"/>
      </p:cViewPr>
      <p:guideLst>
        <p:guide orient="horz" pos="2160"/>
        <p:guide pos="2161"/>
        <p:guide pos="2880"/>
      </p:guideLst>
    </p:cSldViewPr>
  </p:slideViewPr>
  <p:outlineViewPr>
    <p:cViewPr>
      <p:scale>
        <a:sx n="33" d="100"/>
        <a:sy n="33" d="100"/>
      </p:scale>
      <p:origin x="0" y="-2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3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122DE-909E-044A-8FDC-4FDFA33EA9C3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9E97E-755F-754A-8AAF-62E9E5F6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353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43DE4-2ADB-4C3F-A0EC-CA981A5864D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B9FE0-31CC-4150-8415-B66FBC524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250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51013" y="646113"/>
            <a:ext cx="3833812" cy="2874962"/>
          </a:xfrm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20191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02" tIns="45701" rIns="91402" bIns="45701" numCol="1" anchorCtr="0" compatLnSpc="1">
            <a:prstTxWarp prst="textNoShape">
              <a:avLst/>
            </a:prstTxWarp>
          </a:bodyPr>
          <a:lstStyle/>
          <a:p>
            <a:fld id="{4D34F62F-BDA8-4589-A50D-E69B972AF0E8}" type="slidenum">
              <a:rPr lang="en-US" smtClean="0"/>
              <a:pPr/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688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741613" y="3526773"/>
            <a:ext cx="6170612" cy="492443"/>
          </a:xfrm>
        </p:spPr>
        <p:txBody>
          <a:bodyPr anchor="b"/>
          <a:lstStyle>
            <a:lvl1pPr algn="l" fontAlgn="t"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9325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1613" y="4049377"/>
            <a:ext cx="6170612" cy="366712"/>
          </a:xfrm>
          <a:ln w="12700"/>
        </p:spPr>
        <p:txBody>
          <a:bodyPr>
            <a:spAutoFit/>
          </a:bodyPr>
          <a:lstStyle>
            <a:lvl1pPr marL="0" indent="0">
              <a:buFontTx/>
              <a:buNone/>
              <a:defRPr sz="1800" b="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46702"/>
      </p:ext>
    </p:extLst>
  </p:cSld>
  <p:clrMapOvr>
    <a:masterClrMapping/>
  </p:clrMapOvr>
  <p:transition spd="med"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1430" y="6400801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67AC3-44BE-1249-A8B0-A1E33CC7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58389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0470" y="182563"/>
            <a:ext cx="646331" cy="5986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563"/>
            <a:ext cx="6019800" cy="5986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1430" y="6400801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67AC3-44BE-1249-A8B0-A1E33CC7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21507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Layout_Gabe_Dewit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9" y="-15539"/>
            <a:ext cx="9153938" cy="68890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4488" y="234493"/>
            <a:ext cx="78867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799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450290" y="6568510"/>
            <a:ext cx="407772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A67B82-1E28-4693-A5EE-50EE6C4A916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9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-761" y="6447405"/>
            <a:ext cx="6397827" cy="41148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6372351" y="6447405"/>
            <a:ext cx="2772083" cy="41148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Isosceles Triangle 21"/>
          <p:cNvSpPr>
            <a:spLocks noChangeAspect="1"/>
          </p:cNvSpPr>
          <p:nvPr userDrawn="1"/>
        </p:nvSpPr>
        <p:spPr>
          <a:xfrm>
            <a:off x="5873590" y="6447405"/>
            <a:ext cx="500713" cy="411480"/>
          </a:xfrm>
          <a:prstGeom prst="triangle">
            <a:avLst>
              <a:gd name="adj" fmla="val 10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2862" y="1108665"/>
            <a:ext cx="9144000" cy="36576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862" y="1037535"/>
            <a:ext cx="9144000" cy="7315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862" y="0"/>
            <a:ext cx="9144000" cy="107473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200"/>
              </a:spcBef>
            </a:pP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21" name="Title 17"/>
          <p:cNvSpPr>
            <a:spLocks noGrp="1"/>
          </p:cNvSpPr>
          <p:nvPr>
            <p:ph type="title"/>
          </p:nvPr>
        </p:nvSpPr>
        <p:spPr>
          <a:xfrm>
            <a:off x="457200" y="274322"/>
            <a:ext cx="7223760" cy="584775"/>
          </a:xfrm>
          <a:prstGeom prst="rect">
            <a:avLst/>
          </a:prstGeom>
        </p:spPr>
        <p:txBody>
          <a:bodyPr lIns="0" rIns="0" anchor="ctr" anchorCtr="0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38148"/>
            <a:ext cx="8229600" cy="4937760"/>
          </a:xfrm>
        </p:spPr>
        <p:txBody>
          <a:bodyPr>
            <a:normAutofit/>
          </a:bodyPr>
          <a:lstStyle>
            <a:lvl1pPr>
              <a:defRPr sz="2400">
                <a:ln>
                  <a:noFill/>
                </a:ln>
                <a:solidFill>
                  <a:schemeClr val="tx1"/>
                </a:solidFill>
              </a:defRPr>
            </a:lvl1pPr>
            <a:lvl2pPr marL="744538" indent="-280988">
              <a:defRPr sz="2000">
                <a:ln>
                  <a:noFill/>
                </a:ln>
                <a:solidFill>
                  <a:schemeClr val="tx1"/>
                </a:solidFill>
              </a:defRPr>
            </a:lvl2pPr>
            <a:lvl3pPr marL="1090613" indent="-228600">
              <a:defRPr sz="1800">
                <a:ln>
                  <a:noFill/>
                </a:ln>
                <a:solidFill>
                  <a:schemeClr val="tx1"/>
                </a:solidFill>
              </a:defRPr>
            </a:lvl3pPr>
            <a:lvl4pPr marL="1484313" indent="-228600">
              <a:defRPr>
                <a:ln>
                  <a:noFill/>
                </a:ln>
                <a:solidFill>
                  <a:schemeClr val="tx1"/>
                </a:solidFill>
              </a:defRPr>
            </a:lvl4pPr>
            <a:lvl5pPr marL="1825625" indent="-228600">
              <a:defRPr>
                <a:ln>
                  <a:noFill/>
                </a:ln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1" y="146306"/>
            <a:ext cx="1097280" cy="842839"/>
          </a:xfrm>
          <a:prstGeom prst="rect">
            <a:avLst/>
          </a:prstGeom>
        </p:spPr>
      </p:pic>
      <p:sp>
        <p:nvSpPr>
          <p:cNvPr id="24" name="Slide Number Placeholder 5"/>
          <p:cNvSpPr txBox="1">
            <a:spLocks/>
          </p:cNvSpPr>
          <p:nvPr userDrawn="1"/>
        </p:nvSpPr>
        <p:spPr>
          <a:xfrm>
            <a:off x="8450288" y="6568509"/>
            <a:ext cx="407773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A67B82-1E28-4693-A5EE-50EE6C4A916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686049" y="6560812"/>
            <a:ext cx="5029200" cy="184666"/>
          </a:xfrm>
        </p:spPr>
        <p:txBody>
          <a:bodyPr anchor="ctr">
            <a:spAutoFit/>
          </a:bodyPr>
          <a:lstStyle>
            <a:lvl1pPr marL="0" indent="1588" algn="r">
              <a:spcBef>
                <a:spcPts val="0"/>
              </a:spcBef>
              <a:buNone/>
              <a:defRPr sz="600" b="0" i="1">
                <a:solidFill>
                  <a:schemeClr val="bg1">
                    <a:lumMod val="6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add references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4913" y="6480204"/>
            <a:ext cx="2877642" cy="345882"/>
            <a:chOff x="347472" y="6437376"/>
            <a:chExt cx="2877642" cy="345882"/>
          </a:xfrm>
        </p:grpSpPr>
        <p:pic>
          <p:nvPicPr>
            <p:cNvPr id="29" name="Picture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553"/>
            <a:stretch/>
          </p:blipFill>
          <p:spPr>
            <a:xfrm>
              <a:off x="347472" y="6437376"/>
              <a:ext cx="1343216" cy="345882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 userDrawn="1"/>
          </p:nvSpPr>
          <p:spPr>
            <a:xfrm>
              <a:off x="1598799" y="6439996"/>
              <a:ext cx="1626315" cy="3416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National Energy Technology Laboratory</a:t>
              </a:r>
              <a:endParaRPr lang="en-US" sz="9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605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-761" y="6447405"/>
            <a:ext cx="6397827" cy="41148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6372351" y="6447405"/>
            <a:ext cx="2772083" cy="41148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Isosceles Triangle 21"/>
          <p:cNvSpPr>
            <a:spLocks noChangeAspect="1"/>
          </p:cNvSpPr>
          <p:nvPr userDrawn="1"/>
        </p:nvSpPr>
        <p:spPr>
          <a:xfrm>
            <a:off x="5873590" y="6447405"/>
            <a:ext cx="500713" cy="411480"/>
          </a:xfrm>
          <a:prstGeom prst="triangle">
            <a:avLst>
              <a:gd name="adj" fmla="val 10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2862" y="1108665"/>
            <a:ext cx="9144000" cy="36576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862" y="1037535"/>
            <a:ext cx="9144000" cy="7315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862" y="0"/>
            <a:ext cx="9144000" cy="107473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200"/>
              </a:spcBef>
            </a:pP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21" name="Title 17"/>
          <p:cNvSpPr>
            <a:spLocks noGrp="1"/>
          </p:cNvSpPr>
          <p:nvPr>
            <p:ph type="title"/>
          </p:nvPr>
        </p:nvSpPr>
        <p:spPr>
          <a:xfrm>
            <a:off x="457200" y="274322"/>
            <a:ext cx="7223760" cy="584775"/>
          </a:xfrm>
          <a:prstGeom prst="rect">
            <a:avLst/>
          </a:prstGeom>
        </p:spPr>
        <p:txBody>
          <a:bodyPr lIns="0" rIns="0" anchor="ctr" anchorCtr="0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1" y="146306"/>
            <a:ext cx="1097280" cy="842839"/>
          </a:xfrm>
          <a:prstGeom prst="rect">
            <a:avLst/>
          </a:prstGeom>
        </p:spPr>
      </p:pic>
      <p:sp>
        <p:nvSpPr>
          <p:cNvPr id="24" name="Slide Number Placeholder 5"/>
          <p:cNvSpPr txBox="1">
            <a:spLocks/>
          </p:cNvSpPr>
          <p:nvPr userDrawn="1"/>
        </p:nvSpPr>
        <p:spPr>
          <a:xfrm>
            <a:off x="8450288" y="6568509"/>
            <a:ext cx="407773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A67B82-1E28-4693-A5EE-50EE6C4A916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4913" y="6480204"/>
            <a:ext cx="2877642" cy="345882"/>
            <a:chOff x="347472" y="6437376"/>
            <a:chExt cx="2877642" cy="345882"/>
          </a:xfrm>
        </p:grpSpPr>
        <p:pic>
          <p:nvPicPr>
            <p:cNvPr id="29" name="Picture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553"/>
            <a:stretch/>
          </p:blipFill>
          <p:spPr>
            <a:xfrm>
              <a:off x="347472" y="6437376"/>
              <a:ext cx="1343216" cy="345882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 userDrawn="1"/>
          </p:nvSpPr>
          <p:spPr>
            <a:xfrm>
              <a:off x="1598799" y="6439996"/>
              <a:ext cx="1626315" cy="3416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National Energy Technology Laboratory</a:t>
              </a:r>
              <a:endParaRPr lang="en-US" sz="9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686049" y="6560812"/>
            <a:ext cx="5029200" cy="184666"/>
          </a:xfrm>
        </p:spPr>
        <p:txBody>
          <a:bodyPr anchor="ctr">
            <a:spAutoFit/>
          </a:bodyPr>
          <a:lstStyle>
            <a:lvl1pPr marL="0" indent="1588" algn="r">
              <a:spcBef>
                <a:spcPts val="0"/>
              </a:spcBef>
              <a:buNone/>
              <a:defRPr sz="600" b="0" i="1">
                <a:solidFill>
                  <a:schemeClr val="bg1">
                    <a:lumMod val="6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add references</a:t>
            </a:r>
          </a:p>
        </p:txBody>
      </p:sp>
    </p:spTree>
    <p:extLst>
      <p:ext uri="{BB962C8B-B14F-4D97-AF65-F5344CB8AC3E}">
        <p14:creationId xmlns:p14="http://schemas.microsoft.com/office/powerpoint/2010/main" val="100747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741613" y="3526773"/>
            <a:ext cx="6170612" cy="492443"/>
          </a:xfrm>
        </p:spPr>
        <p:txBody>
          <a:bodyPr anchor="b"/>
          <a:lstStyle>
            <a:lvl1pPr algn="l" fontAlgn="t"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9325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1613" y="4049377"/>
            <a:ext cx="6170612" cy="366712"/>
          </a:xfrm>
          <a:ln w="12700"/>
        </p:spPr>
        <p:txBody>
          <a:bodyPr>
            <a:spAutoFit/>
          </a:bodyPr>
          <a:lstStyle>
            <a:lvl1pPr marL="0" indent="0">
              <a:buFontTx/>
              <a:buNone/>
              <a:defRPr sz="1800" b="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326"/>
      </p:ext>
    </p:extLst>
  </p:cSld>
  <p:clrMapOvr>
    <a:masterClrMapping/>
  </p:clrMapOvr>
  <p:transition spd="med"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1237"/>
            <a:ext cx="8229600" cy="5307788"/>
          </a:xfrm>
        </p:spPr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7695028" y="6528241"/>
            <a:ext cx="1427871" cy="3016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  <a:ea typeface="ＭＳ Ｐゴシック" pitchFamily="-112" charset="-128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17421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2343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7695028" y="6528241"/>
            <a:ext cx="1427871" cy="3016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0577066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5202"/>
            <a:ext cx="4038600" cy="5203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2133"/>
            <a:ext cx="4038600" cy="51868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7695028" y="6528241"/>
            <a:ext cx="1427871" cy="3016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  <a:ea typeface="ＭＳ Ｐゴシック" pitchFamily="-112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40070" y="633916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A5FC9D-6A25-4EEE-A0ED-7F64E248EF1A}" type="slidenum">
              <a:rPr lang="en-US">
                <a:solidFill>
                  <a:prstClr val="black"/>
                </a:solidFill>
                <a:ea typeface="ＭＳ Ｐゴシック" pitchFamily="-11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3021164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533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5029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0059"/>
            <a:ext cx="4040188" cy="4672517"/>
          </a:xfrm>
        </p:spPr>
        <p:txBody>
          <a:bodyPr/>
          <a:lstStyle>
            <a:lvl1pPr>
              <a:defRPr sz="2400" b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5029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0060"/>
            <a:ext cx="4041775" cy="4661884"/>
          </a:xfrm>
        </p:spPr>
        <p:txBody>
          <a:bodyPr/>
          <a:lstStyle>
            <a:lvl1pPr>
              <a:defRPr sz="2400" b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7695028" y="6528241"/>
            <a:ext cx="1427871" cy="3016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  <a:ea typeface="ＭＳ Ｐゴシック" pitchFamily="-112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940070" y="633916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ABDDB6-3087-4850-A8FC-F7EE7DCCCB97}" type="slidenum">
              <a:rPr lang="en-US">
                <a:solidFill>
                  <a:prstClr val="black"/>
                </a:solidFill>
                <a:ea typeface="ＭＳ Ｐゴシック" pitchFamily="-11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0358844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1237"/>
            <a:ext cx="8229600" cy="5307788"/>
          </a:xfrm>
        </p:spPr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1430" y="6400801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67AC3-44BE-1249-A8B0-A1E33CC7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27367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61961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7695028" y="6528241"/>
            <a:ext cx="1427871" cy="3016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  <a:ea typeface="ＭＳ Ｐゴシック" pitchFamily="-112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940070" y="633916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2BE008-7826-4B94-A7D4-948099B73B48}" type="slidenum">
              <a:rPr lang="en-US">
                <a:solidFill>
                  <a:prstClr val="black"/>
                </a:solidFill>
                <a:ea typeface="ＭＳ Ｐゴシック" pitchFamily="-11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3719091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27214"/>
            <a:ext cx="3008313" cy="707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7695028" y="6528241"/>
            <a:ext cx="1427871" cy="3016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  <a:ea typeface="ＭＳ Ｐゴシック" pitchFamily="-112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40070" y="633916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A9E983-ECB7-4C96-A421-47ABF5B4F8DE}" type="slidenum">
              <a:rPr lang="en-US">
                <a:solidFill>
                  <a:prstClr val="black"/>
                </a:solidFill>
                <a:ea typeface="ＭＳ Ｐゴシック" pitchFamily="-11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43104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67228"/>
            <a:ext cx="54864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7695028" y="6528241"/>
            <a:ext cx="1427871" cy="3016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  <a:ea typeface="ＭＳ Ｐゴシック" pitchFamily="-112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40070" y="633916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2E81E0-A746-47EA-B360-8A66AEDE951E}" type="slidenum">
              <a:rPr lang="en-US">
                <a:solidFill>
                  <a:prstClr val="black"/>
                </a:solidFill>
                <a:ea typeface="ＭＳ Ｐゴシック" pitchFamily="-11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6556817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7695028" y="6528241"/>
            <a:ext cx="1427871" cy="3016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  <a:ea typeface="ＭＳ Ｐゴシック" pitchFamily="-112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40070" y="633916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2BE008-7826-4B94-A7D4-948099B73B48}" type="slidenum">
              <a:rPr lang="en-US">
                <a:solidFill>
                  <a:prstClr val="black"/>
                </a:solidFill>
                <a:ea typeface="ＭＳ Ｐゴシック" pitchFamily="-11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6958652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0470" y="182563"/>
            <a:ext cx="646331" cy="5986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563"/>
            <a:ext cx="6019800" cy="5986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7695028" y="6528241"/>
            <a:ext cx="1427871" cy="3016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  <a:ea typeface="ＭＳ Ｐゴシック" pitchFamily="-112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40070" y="633916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2BE008-7826-4B94-A7D4-948099B73B48}" type="slidenum">
              <a:rPr lang="en-US">
                <a:solidFill>
                  <a:prstClr val="black"/>
                </a:solidFill>
                <a:ea typeface="ＭＳ Ｐゴシック" pitchFamily="-11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2535527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4" y="6483352"/>
            <a:ext cx="5095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883BB5-5686-469A-B02C-8C6E5F94C19C}" type="slidenum">
              <a:rPr lang="en-US">
                <a:solidFill>
                  <a:prstClr val="black"/>
                </a:solidFill>
                <a:ea typeface="ＭＳ Ｐゴシック" pitchFamily="-11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46030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1284859"/>
            <a:ext cx="9144000" cy="36576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1213729"/>
            <a:ext cx="9144000" cy="7315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43" y="5206777"/>
            <a:ext cx="6421638" cy="1252728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6397068" y="5206777"/>
            <a:ext cx="2746934" cy="1252728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50799" y="0"/>
            <a:ext cx="9194799" cy="12480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200"/>
              </a:spcBef>
            </a:pPr>
            <a:endParaRPr lang="en-US" sz="2399" b="1" i="1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 userDrawn="1"/>
        </p:nvSpPr>
        <p:spPr>
          <a:xfrm>
            <a:off x="-760" y="6450355"/>
            <a:ext cx="9145195" cy="40914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" name="Isosceles Triangle 1"/>
          <p:cNvSpPr/>
          <p:nvPr userDrawn="1"/>
        </p:nvSpPr>
        <p:spPr>
          <a:xfrm>
            <a:off x="4872674" y="5206167"/>
            <a:ext cx="1524393" cy="1241804"/>
          </a:xfrm>
          <a:prstGeom prst="triangle">
            <a:avLst>
              <a:gd name="adj" fmla="val 10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1" name="Text Placeholder 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269092" y="5318974"/>
            <a:ext cx="2743200" cy="246221"/>
          </a:xfrm>
        </p:spPr>
        <p:txBody>
          <a:bodyPr wrap="square" lIns="0" tIns="0" rIns="0" bIns="0">
            <a:sp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Presenter’s name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903332" y="5655451"/>
            <a:ext cx="3108960" cy="246221"/>
          </a:xfrm>
        </p:spPr>
        <p:txBody>
          <a:bodyPr wrap="square" lIns="0" tIns="0" rIns="0" bIns="0">
            <a:spAutoFit/>
          </a:bodyPr>
          <a:lstStyle>
            <a:lvl1pPr marL="0" indent="0" algn="r">
              <a:spcBef>
                <a:spcPts val="60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Presenter’s title and date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3507287" y="430858"/>
            <a:ext cx="5598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999" b="1" i="1" cap="none" spc="50" baseline="0" dirty="0" smtClean="0">
                <a:solidFill>
                  <a:schemeClr val="bg1"/>
                </a:solidFill>
              </a:rPr>
              <a:t>Driving Innovation </a:t>
            </a:r>
            <a:r>
              <a:rPr lang="en-US" sz="1600" b="1" i="1" cap="none" spc="50" baseline="0" dirty="0" smtClean="0">
                <a:solidFill>
                  <a:schemeClr val="bg1"/>
                </a:solidFill>
              </a:rPr>
              <a:t>♦</a:t>
            </a:r>
            <a:r>
              <a:rPr lang="en-US" sz="1999" b="1" i="1" cap="none" spc="50" baseline="0" dirty="0" smtClean="0">
                <a:solidFill>
                  <a:schemeClr val="bg1"/>
                </a:solidFill>
              </a:rPr>
              <a:t> Delivering Results</a:t>
            </a:r>
            <a:endParaRPr lang="en-US" sz="1999" b="1" i="1" cap="none" spc="50" baseline="0" dirty="0">
              <a:solidFill>
                <a:schemeClr val="bg1"/>
              </a:solidFill>
            </a:endParaRPr>
          </a:p>
        </p:txBody>
      </p:sp>
      <p:sp>
        <p:nvSpPr>
          <p:cNvPr id="1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4320" y="5317223"/>
            <a:ext cx="5394960" cy="498598"/>
          </a:xfrm>
        </p:spPr>
        <p:txBody>
          <a:bodyPr lIns="0" rIns="0" anchor="t" anchorCtr="0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399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" y="137174"/>
            <a:ext cx="973268" cy="996778"/>
          </a:xfrm>
          <a:prstGeom prst="rect">
            <a:avLst/>
          </a:prstGeom>
        </p:spPr>
      </p:pic>
      <p:grpSp>
        <p:nvGrpSpPr>
          <p:cNvPr id="28" name="Group 27"/>
          <p:cNvGrpSpPr/>
          <p:nvPr userDrawn="1"/>
        </p:nvGrpSpPr>
        <p:grpSpPr>
          <a:xfrm>
            <a:off x="6835163" y="6420500"/>
            <a:ext cx="2158232" cy="466281"/>
            <a:chOff x="347472" y="6377672"/>
            <a:chExt cx="2877642" cy="466281"/>
          </a:xfrm>
        </p:grpSpPr>
        <p:pic>
          <p:nvPicPr>
            <p:cNvPr id="29" name="Picture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553"/>
            <a:stretch/>
          </p:blipFill>
          <p:spPr>
            <a:xfrm>
              <a:off x="347472" y="6437376"/>
              <a:ext cx="1343216" cy="345882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 userDrawn="1"/>
          </p:nvSpPr>
          <p:spPr>
            <a:xfrm>
              <a:off x="1598798" y="6377672"/>
              <a:ext cx="1626316" cy="46628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National Energy Technology Laboratory</a:t>
              </a:r>
              <a:endParaRPr lang="en-US" sz="9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379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-761" y="6447405"/>
            <a:ext cx="6397827" cy="41148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6372352" y="6447405"/>
            <a:ext cx="2772083" cy="41148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Isosceles Triangle 21"/>
          <p:cNvSpPr>
            <a:spLocks noChangeAspect="1"/>
          </p:cNvSpPr>
          <p:nvPr userDrawn="1"/>
        </p:nvSpPr>
        <p:spPr>
          <a:xfrm>
            <a:off x="5873590" y="6447405"/>
            <a:ext cx="500713" cy="411480"/>
          </a:xfrm>
          <a:prstGeom prst="triangle">
            <a:avLst>
              <a:gd name="adj" fmla="val 10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2862" y="1108665"/>
            <a:ext cx="9144000" cy="36576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862" y="1037535"/>
            <a:ext cx="9144000" cy="7315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762" y="0"/>
            <a:ext cx="9147623" cy="107473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lvl="0" algn="ctr">
              <a:spcBef>
                <a:spcPts val="1200"/>
              </a:spcBef>
            </a:pPr>
            <a:endParaRPr lang="en-US" sz="2399" b="1" i="1" dirty="0">
              <a:solidFill>
                <a:schemeClr val="bg1"/>
              </a:solidFill>
            </a:endParaRPr>
          </a:p>
        </p:txBody>
      </p:sp>
      <p:sp>
        <p:nvSpPr>
          <p:cNvPr id="21" name="Title 17"/>
          <p:cNvSpPr>
            <a:spLocks noGrp="1"/>
          </p:cNvSpPr>
          <p:nvPr>
            <p:ph type="title"/>
          </p:nvPr>
        </p:nvSpPr>
        <p:spPr>
          <a:xfrm>
            <a:off x="72738" y="255568"/>
            <a:ext cx="7853109" cy="584647"/>
          </a:xfrm>
          <a:prstGeom prst="rect">
            <a:avLst/>
          </a:prstGeom>
        </p:spPr>
        <p:txBody>
          <a:bodyPr lIns="0" rIns="0" anchor="ctr" anchorCtr="0"/>
          <a:lstStyle>
            <a:lvl1pPr algn="l">
              <a:defRPr sz="3199" cap="sm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59027" y="1238148"/>
            <a:ext cx="8740087" cy="4937760"/>
          </a:xfrm>
        </p:spPr>
        <p:txBody>
          <a:bodyPr>
            <a:normAutofit/>
          </a:bodyPr>
          <a:lstStyle>
            <a:lvl1pPr>
              <a:defRPr sz="2399">
                <a:ln>
                  <a:noFill/>
                </a:ln>
                <a:solidFill>
                  <a:schemeClr val="tx1"/>
                </a:solidFill>
              </a:defRPr>
            </a:lvl1pPr>
            <a:lvl2pPr marL="744315" indent="-280904">
              <a:defRPr sz="1999">
                <a:ln>
                  <a:noFill/>
                </a:ln>
                <a:solidFill>
                  <a:schemeClr val="tx1"/>
                </a:solidFill>
              </a:defRPr>
            </a:lvl2pPr>
            <a:lvl3pPr marL="1090286" indent="-228531">
              <a:defRPr sz="1799">
                <a:ln>
                  <a:noFill/>
                </a:ln>
                <a:solidFill>
                  <a:schemeClr val="tx1"/>
                </a:solidFill>
              </a:defRPr>
            </a:lvl3pPr>
            <a:lvl4pPr marL="1483868" indent="-228531">
              <a:defRPr>
                <a:ln>
                  <a:noFill/>
                </a:ln>
                <a:solidFill>
                  <a:schemeClr val="tx1"/>
                </a:solidFill>
              </a:defRPr>
            </a:lvl4pPr>
            <a:lvl5pPr marL="1825077" indent="-228531">
              <a:defRPr>
                <a:ln>
                  <a:noFill/>
                </a:ln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4" name="Slide Number Placeholder 5"/>
          <p:cNvSpPr txBox="1">
            <a:spLocks/>
          </p:cNvSpPr>
          <p:nvPr userDrawn="1"/>
        </p:nvSpPr>
        <p:spPr>
          <a:xfrm>
            <a:off x="8450290" y="6568510"/>
            <a:ext cx="407772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A67B82-1E28-4693-A5EE-50EE6C4A916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847" y="48500"/>
            <a:ext cx="973268" cy="996778"/>
          </a:xfrm>
          <a:prstGeom prst="rect">
            <a:avLst/>
          </a:prstGeom>
        </p:spPr>
      </p:pic>
      <p:grpSp>
        <p:nvGrpSpPr>
          <p:cNvPr id="31" name="Group 30"/>
          <p:cNvGrpSpPr/>
          <p:nvPr userDrawn="1"/>
        </p:nvGrpSpPr>
        <p:grpSpPr>
          <a:xfrm>
            <a:off x="258684" y="6420500"/>
            <a:ext cx="2158232" cy="466281"/>
            <a:chOff x="347472" y="6377672"/>
            <a:chExt cx="2877642" cy="466281"/>
          </a:xfrm>
        </p:grpSpPr>
        <p:pic>
          <p:nvPicPr>
            <p:cNvPr id="32" name="Picture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553"/>
            <a:stretch/>
          </p:blipFill>
          <p:spPr>
            <a:xfrm>
              <a:off x="347472" y="6437376"/>
              <a:ext cx="1343216" cy="345882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 userDrawn="1"/>
          </p:nvSpPr>
          <p:spPr>
            <a:xfrm>
              <a:off x="1598798" y="6377672"/>
              <a:ext cx="1626316" cy="46628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National Energy Technology Laboratory</a:t>
              </a:r>
              <a:endParaRPr lang="en-US" sz="9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843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-761" y="6447405"/>
            <a:ext cx="6397827" cy="41148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6372352" y="6447405"/>
            <a:ext cx="2772083" cy="41148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Isosceles Triangle 21"/>
          <p:cNvSpPr>
            <a:spLocks noChangeAspect="1"/>
          </p:cNvSpPr>
          <p:nvPr userDrawn="1"/>
        </p:nvSpPr>
        <p:spPr>
          <a:xfrm>
            <a:off x="5873590" y="6447405"/>
            <a:ext cx="500713" cy="411480"/>
          </a:xfrm>
          <a:prstGeom prst="triangle">
            <a:avLst>
              <a:gd name="adj" fmla="val 10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2862" y="1108665"/>
            <a:ext cx="9144000" cy="36576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862" y="1037535"/>
            <a:ext cx="9144000" cy="7315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762" y="0"/>
            <a:ext cx="9147623" cy="107473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200"/>
              </a:spcBef>
            </a:pPr>
            <a:endParaRPr lang="en-US" sz="2399" b="1" i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19270" y="1238148"/>
            <a:ext cx="4373218" cy="4937760"/>
          </a:xfrm>
        </p:spPr>
        <p:txBody>
          <a:bodyPr>
            <a:normAutofit/>
          </a:bodyPr>
          <a:lstStyle>
            <a:lvl1pPr>
              <a:defRPr sz="2399">
                <a:ln>
                  <a:noFill/>
                </a:ln>
                <a:solidFill>
                  <a:schemeClr val="tx1"/>
                </a:solidFill>
              </a:defRPr>
            </a:lvl1pPr>
            <a:lvl2pPr marL="744315" indent="-280904">
              <a:defRPr sz="1999">
                <a:ln>
                  <a:noFill/>
                </a:ln>
                <a:solidFill>
                  <a:schemeClr val="tx1"/>
                </a:solidFill>
              </a:defRPr>
            </a:lvl2pPr>
            <a:lvl3pPr marL="1090286" indent="-228531">
              <a:defRPr sz="1799">
                <a:ln>
                  <a:noFill/>
                </a:ln>
                <a:solidFill>
                  <a:schemeClr val="tx1"/>
                </a:solidFill>
              </a:defRPr>
            </a:lvl3pPr>
            <a:lvl4pPr marL="1483868" indent="-228531">
              <a:defRPr>
                <a:ln>
                  <a:noFill/>
                </a:ln>
                <a:solidFill>
                  <a:schemeClr val="tx1"/>
                </a:solidFill>
              </a:defRPr>
            </a:lvl4pPr>
            <a:lvl5pPr marL="1825077" indent="-228531">
              <a:defRPr>
                <a:ln>
                  <a:noFill/>
                </a:ln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4" name="Slide Number Placeholder 5"/>
          <p:cNvSpPr txBox="1">
            <a:spLocks/>
          </p:cNvSpPr>
          <p:nvPr userDrawn="1"/>
        </p:nvSpPr>
        <p:spPr>
          <a:xfrm>
            <a:off x="8450290" y="6568510"/>
            <a:ext cx="407772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A67B82-1E28-4693-A5EE-50EE6C4A916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847" y="48500"/>
            <a:ext cx="973268" cy="996778"/>
          </a:xfrm>
          <a:prstGeom prst="rect">
            <a:avLst/>
          </a:prstGeom>
        </p:spPr>
      </p:pic>
      <p:grpSp>
        <p:nvGrpSpPr>
          <p:cNvPr id="31" name="Group 30"/>
          <p:cNvGrpSpPr/>
          <p:nvPr userDrawn="1"/>
        </p:nvGrpSpPr>
        <p:grpSpPr>
          <a:xfrm>
            <a:off x="258684" y="6420500"/>
            <a:ext cx="2158232" cy="466281"/>
            <a:chOff x="347472" y="6377672"/>
            <a:chExt cx="2877642" cy="466281"/>
          </a:xfrm>
        </p:grpSpPr>
        <p:pic>
          <p:nvPicPr>
            <p:cNvPr id="32" name="Picture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553"/>
            <a:stretch/>
          </p:blipFill>
          <p:spPr>
            <a:xfrm>
              <a:off x="347472" y="6437376"/>
              <a:ext cx="1343216" cy="345882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 userDrawn="1"/>
          </p:nvSpPr>
          <p:spPr>
            <a:xfrm>
              <a:off x="1598798" y="6377672"/>
              <a:ext cx="1626316" cy="46628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National Energy Technology Laboratory</a:t>
              </a:r>
              <a:endParaRPr lang="en-US" sz="9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Content Placeholder 2"/>
          <p:cNvSpPr>
            <a:spLocks noGrp="1"/>
          </p:cNvSpPr>
          <p:nvPr>
            <p:ph idx="10"/>
          </p:nvPr>
        </p:nvSpPr>
        <p:spPr>
          <a:xfrm>
            <a:off x="4666423" y="1223500"/>
            <a:ext cx="4373218" cy="4937760"/>
          </a:xfrm>
        </p:spPr>
        <p:txBody>
          <a:bodyPr>
            <a:normAutofit/>
          </a:bodyPr>
          <a:lstStyle>
            <a:lvl1pPr>
              <a:defRPr sz="2399">
                <a:ln>
                  <a:noFill/>
                </a:ln>
                <a:solidFill>
                  <a:schemeClr val="tx1"/>
                </a:solidFill>
              </a:defRPr>
            </a:lvl1pPr>
            <a:lvl2pPr marL="744315" indent="-280904">
              <a:defRPr sz="1999">
                <a:ln>
                  <a:noFill/>
                </a:ln>
                <a:solidFill>
                  <a:schemeClr val="tx1"/>
                </a:solidFill>
              </a:defRPr>
            </a:lvl2pPr>
            <a:lvl3pPr marL="1090286" indent="-228531">
              <a:defRPr sz="1799">
                <a:ln>
                  <a:noFill/>
                </a:ln>
                <a:solidFill>
                  <a:schemeClr val="tx1"/>
                </a:solidFill>
              </a:defRPr>
            </a:lvl3pPr>
            <a:lvl4pPr marL="1483868" indent="-228531">
              <a:defRPr>
                <a:ln>
                  <a:noFill/>
                </a:ln>
                <a:solidFill>
                  <a:schemeClr val="tx1"/>
                </a:solidFill>
              </a:defRPr>
            </a:lvl4pPr>
            <a:lvl5pPr marL="1825077" indent="-228531">
              <a:defRPr>
                <a:ln>
                  <a:noFill/>
                </a:ln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7" name="Title 17"/>
          <p:cNvSpPr>
            <a:spLocks noGrp="1"/>
          </p:cNvSpPr>
          <p:nvPr>
            <p:ph type="title"/>
          </p:nvPr>
        </p:nvSpPr>
        <p:spPr>
          <a:xfrm>
            <a:off x="72738" y="302033"/>
            <a:ext cx="7853109" cy="491717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algn="l">
              <a:defRPr sz="3199" cap="sm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58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2343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5353908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-761" y="6447405"/>
            <a:ext cx="6397827" cy="41148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6372352" y="6447405"/>
            <a:ext cx="2772083" cy="41148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Isosceles Triangle 21"/>
          <p:cNvSpPr>
            <a:spLocks noChangeAspect="1"/>
          </p:cNvSpPr>
          <p:nvPr userDrawn="1"/>
        </p:nvSpPr>
        <p:spPr>
          <a:xfrm>
            <a:off x="5873590" y="6447405"/>
            <a:ext cx="500713" cy="411480"/>
          </a:xfrm>
          <a:prstGeom prst="triangle">
            <a:avLst>
              <a:gd name="adj" fmla="val 10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2862" y="1108665"/>
            <a:ext cx="9144000" cy="36576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862" y="1037535"/>
            <a:ext cx="9144000" cy="7315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762" y="0"/>
            <a:ext cx="9147623" cy="107473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200"/>
              </a:spcBef>
            </a:pPr>
            <a:endParaRPr lang="en-US" sz="2399" b="1" i="1" dirty="0">
              <a:solidFill>
                <a:schemeClr val="bg1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 userDrawn="1"/>
        </p:nvSpPr>
        <p:spPr>
          <a:xfrm>
            <a:off x="8450290" y="6568510"/>
            <a:ext cx="407772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A67B82-1E28-4693-A5EE-50EE6C4A916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847" y="48500"/>
            <a:ext cx="973268" cy="996778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258684" y="6420500"/>
            <a:ext cx="2158232" cy="466281"/>
            <a:chOff x="347472" y="6377672"/>
            <a:chExt cx="2877642" cy="466281"/>
          </a:xfrm>
        </p:grpSpPr>
        <p:pic>
          <p:nvPicPr>
            <p:cNvPr id="25" name="Picture 24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553"/>
            <a:stretch/>
          </p:blipFill>
          <p:spPr>
            <a:xfrm>
              <a:off x="347472" y="6437376"/>
              <a:ext cx="1343216" cy="345882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 userDrawn="1"/>
          </p:nvSpPr>
          <p:spPr>
            <a:xfrm>
              <a:off x="1598798" y="6377672"/>
              <a:ext cx="1626316" cy="46628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National Energy Technology Laboratory</a:t>
              </a:r>
              <a:endParaRPr lang="en-US" sz="9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itle 17"/>
          <p:cNvSpPr>
            <a:spLocks noGrp="1"/>
          </p:cNvSpPr>
          <p:nvPr>
            <p:ph type="title"/>
          </p:nvPr>
        </p:nvSpPr>
        <p:spPr>
          <a:xfrm>
            <a:off x="72738" y="302033"/>
            <a:ext cx="7853109" cy="491717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algn="l">
              <a:defRPr sz="3199" cap="sm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552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ull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-761" y="6447405"/>
            <a:ext cx="6397827" cy="41148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99" kern="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6372352" y="6447405"/>
            <a:ext cx="2772083" cy="41148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99" kern="0" dirty="0">
              <a:solidFill>
                <a:prstClr val="white"/>
              </a:solidFill>
            </a:endParaRPr>
          </a:p>
        </p:txBody>
      </p:sp>
      <p:sp>
        <p:nvSpPr>
          <p:cNvPr id="22" name="Isosceles Triangle 21"/>
          <p:cNvSpPr>
            <a:spLocks noChangeAspect="1"/>
          </p:cNvSpPr>
          <p:nvPr userDrawn="1"/>
        </p:nvSpPr>
        <p:spPr>
          <a:xfrm>
            <a:off x="5873590" y="6447405"/>
            <a:ext cx="500713" cy="411480"/>
          </a:xfrm>
          <a:prstGeom prst="triangle">
            <a:avLst>
              <a:gd name="adj" fmla="val 10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2862" y="1108665"/>
            <a:ext cx="9144000" cy="36576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99" kern="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862" y="1037535"/>
            <a:ext cx="9144000" cy="7315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99" kern="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862" y="0"/>
            <a:ext cx="9144000" cy="107473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endParaRPr lang="en-US" sz="2399" b="1" i="1" dirty="0">
              <a:solidFill>
                <a:prstClr val="white"/>
              </a:solidFill>
            </a:endParaRPr>
          </a:p>
        </p:txBody>
      </p:sp>
      <p:sp>
        <p:nvSpPr>
          <p:cNvPr id="21" name="Title 17"/>
          <p:cNvSpPr>
            <a:spLocks noGrp="1"/>
          </p:cNvSpPr>
          <p:nvPr>
            <p:ph type="title"/>
          </p:nvPr>
        </p:nvSpPr>
        <p:spPr>
          <a:xfrm>
            <a:off x="457200" y="351267"/>
            <a:ext cx="7223760" cy="430887"/>
          </a:xfrm>
          <a:prstGeom prst="rect">
            <a:avLst/>
          </a:prstGeom>
        </p:spPr>
        <p:txBody>
          <a:bodyPr lIns="0" rIns="0" anchor="ctr" anchorCtr="0"/>
          <a:lstStyle>
            <a:lvl1pPr algn="l">
              <a:defRPr sz="2199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38148"/>
            <a:ext cx="8229600" cy="4937760"/>
          </a:xfrm>
        </p:spPr>
        <p:txBody>
          <a:bodyPr>
            <a:normAutofit/>
          </a:bodyPr>
          <a:lstStyle>
            <a:lvl1pPr>
              <a:defRPr sz="2399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4315" indent="-280904">
              <a:defRPr sz="1999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0286" indent="-228531">
              <a:defRPr sz="1799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83868" indent="-228531">
              <a:defRPr>
                <a:ln>
                  <a:noFill/>
                </a:ln>
                <a:solidFill>
                  <a:schemeClr val="tx1"/>
                </a:solidFill>
              </a:defRPr>
            </a:lvl4pPr>
            <a:lvl5pPr marL="1825077" indent="-228531">
              <a:defRPr>
                <a:ln>
                  <a:noFill/>
                </a:ln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1" y="146307"/>
            <a:ext cx="1097280" cy="842839"/>
          </a:xfrm>
          <a:prstGeom prst="rect">
            <a:avLst/>
          </a:prstGeom>
        </p:spPr>
      </p:pic>
      <p:sp>
        <p:nvSpPr>
          <p:cNvPr id="25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686049" y="6560812"/>
            <a:ext cx="5029200" cy="184666"/>
          </a:xfrm>
        </p:spPr>
        <p:txBody>
          <a:bodyPr anchor="ctr">
            <a:spAutoFit/>
          </a:bodyPr>
          <a:lstStyle>
            <a:lvl1pPr marL="0" indent="1588" algn="r">
              <a:spcBef>
                <a:spcPts val="0"/>
              </a:spcBef>
              <a:buNone/>
              <a:defRPr sz="600" b="0" i="1">
                <a:solidFill>
                  <a:schemeClr val="bg1">
                    <a:lumMod val="6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add references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4913" y="6480204"/>
            <a:ext cx="2877642" cy="345882"/>
            <a:chOff x="347472" y="6437376"/>
            <a:chExt cx="2877642" cy="345882"/>
          </a:xfrm>
        </p:grpSpPr>
        <p:pic>
          <p:nvPicPr>
            <p:cNvPr id="29" name="Picture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553"/>
            <a:stretch/>
          </p:blipFill>
          <p:spPr>
            <a:xfrm>
              <a:off x="347472" y="6437376"/>
              <a:ext cx="1343216" cy="345882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 userDrawn="1"/>
          </p:nvSpPr>
          <p:spPr>
            <a:xfrm>
              <a:off x="1598799" y="6439996"/>
              <a:ext cx="1626315" cy="3416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National Energy Technology Laboratory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004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ull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-761" y="6447405"/>
            <a:ext cx="6397827" cy="41148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99" kern="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6372352" y="6447405"/>
            <a:ext cx="2772083" cy="41148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99" kern="0" dirty="0">
              <a:solidFill>
                <a:prstClr val="white"/>
              </a:solidFill>
            </a:endParaRPr>
          </a:p>
        </p:txBody>
      </p:sp>
      <p:sp>
        <p:nvSpPr>
          <p:cNvPr id="22" name="Isosceles Triangle 21"/>
          <p:cNvSpPr>
            <a:spLocks noChangeAspect="1"/>
          </p:cNvSpPr>
          <p:nvPr userDrawn="1"/>
        </p:nvSpPr>
        <p:spPr>
          <a:xfrm>
            <a:off x="5873590" y="6447405"/>
            <a:ext cx="500713" cy="411480"/>
          </a:xfrm>
          <a:prstGeom prst="triangle">
            <a:avLst>
              <a:gd name="adj" fmla="val 10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2862" y="1108665"/>
            <a:ext cx="9144000" cy="36576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99" kern="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862" y="1037535"/>
            <a:ext cx="9144000" cy="7315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99" kern="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862" y="0"/>
            <a:ext cx="9144000" cy="107473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endParaRPr lang="en-US" sz="2399" b="1" i="1" dirty="0">
              <a:solidFill>
                <a:prstClr val="white"/>
              </a:solidFill>
            </a:endParaRPr>
          </a:p>
        </p:txBody>
      </p:sp>
      <p:sp>
        <p:nvSpPr>
          <p:cNvPr id="21" name="Title 17"/>
          <p:cNvSpPr>
            <a:spLocks noGrp="1"/>
          </p:cNvSpPr>
          <p:nvPr>
            <p:ph type="title"/>
          </p:nvPr>
        </p:nvSpPr>
        <p:spPr>
          <a:xfrm>
            <a:off x="457200" y="351267"/>
            <a:ext cx="7223760" cy="430887"/>
          </a:xfrm>
          <a:prstGeom prst="rect">
            <a:avLst/>
          </a:prstGeom>
        </p:spPr>
        <p:txBody>
          <a:bodyPr lIns="0" rIns="0" anchor="ctr" anchorCtr="0"/>
          <a:lstStyle>
            <a:lvl1pPr algn="l">
              <a:defRPr sz="2199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38148"/>
            <a:ext cx="8229600" cy="4937760"/>
          </a:xfrm>
        </p:spPr>
        <p:txBody>
          <a:bodyPr>
            <a:normAutofit/>
          </a:bodyPr>
          <a:lstStyle>
            <a:lvl1pPr>
              <a:defRPr sz="2399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4315" indent="-280904">
              <a:defRPr sz="1999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0286" indent="-228531">
              <a:defRPr sz="1799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83868" indent="-228531">
              <a:defRPr>
                <a:ln>
                  <a:noFill/>
                </a:ln>
                <a:solidFill>
                  <a:schemeClr val="tx1"/>
                </a:solidFill>
              </a:defRPr>
            </a:lvl4pPr>
            <a:lvl5pPr marL="1825077" indent="-228531">
              <a:defRPr>
                <a:ln>
                  <a:noFill/>
                </a:ln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1" y="146307"/>
            <a:ext cx="1097280" cy="842839"/>
          </a:xfrm>
          <a:prstGeom prst="rect">
            <a:avLst/>
          </a:prstGeom>
        </p:spPr>
      </p:pic>
      <p:sp>
        <p:nvSpPr>
          <p:cNvPr id="25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686049" y="6560812"/>
            <a:ext cx="5029200" cy="184666"/>
          </a:xfrm>
        </p:spPr>
        <p:txBody>
          <a:bodyPr anchor="ctr">
            <a:spAutoFit/>
          </a:bodyPr>
          <a:lstStyle>
            <a:lvl1pPr marL="0" indent="1588" algn="r">
              <a:spcBef>
                <a:spcPts val="0"/>
              </a:spcBef>
              <a:buNone/>
              <a:defRPr sz="600" b="0" i="1">
                <a:solidFill>
                  <a:schemeClr val="bg1">
                    <a:lumMod val="6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add references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4913" y="6480204"/>
            <a:ext cx="2877642" cy="345882"/>
            <a:chOff x="347472" y="6437376"/>
            <a:chExt cx="2877642" cy="345882"/>
          </a:xfrm>
        </p:grpSpPr>
        <p:pic>
          <p:nvPicPr>
            <p:cNvPr id="29" name="Picture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553"/>
            <a:stretch/>
          </p:blipFill>
          <p:spPr>
            <a:xfrm>
              <a:off x="347472" y="6437376"/>
              <a:ext cx="1343216" cy="345882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 userDrawn="1"/>
          </p:nvSpPr>
          <p:spPr>
            <a:xfrm>
              <a:off x="1598799" y="6439996"/>
              <a:ext cx="1626315" cy="3416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National Energy Technology Laboratory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83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ull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-761" y="6447405"/>
            <a:ext cx="6397827" cy="41148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99" kern="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6372352" y="6447405"/>
            <a:ext cx="2772083" cy="41148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99" kern="0" dirty="0">
              <a:solidFill>
                <a:prstClr val="white"/>
              </a:solidFill>
            </a:endParaRPr>
          </a:p>
        </p:txBody>
      </p:sp>
      <p:sp>
        <p:nvSpPr>
          <p:cNvPr id="22" name="Isosceles Triangle 21"/>
          <p:cNvSpPr>
            <a:spLocks noChangeAspect="1"/>
          </p:cNvSpPr>
          <p:nvPr userDrawn="1"/>
        </p:nvSpPr>
        <p:spPr>
          <a:xfrm>
            <a:off x="5873590" y="6447405"/>
            <a:ext cx="500713" cy="411480"/>
          </a:xfrm>
          <a:prstGeom prst="triangle">
            <a:avLst>
              <a:gd name="adj" fmla="val 10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2862" y="1108665"/>
            <a:ext cx="9144000" cy="36576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99" kern="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862" y="1037535"/>
            <a:ext cx="9144000" cy="7315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99" kern="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862" y="0"/>
            <a:ext cx="9144000" cy="107473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endParaRPr lang="en-US" sz="2399" b="1" i="1" dirty="0">
              <a:solidFill>
                <a:prstClr val="white"/>
              </a:solidFill>
            </a:endParaRPr>
          </a:p>
        </p:txBody>
      </p:sp>
      <p:sp>
        <p:nvSpPr>
          <p:cNvPr id="21" name="Title 17"/>
          <p:cNvSpPr>
            <a:spLocks noGrp="1"/>
          </p:cNvSpPr>
          <p:nvPr>
            <p:ph type="title"/>
          </p:nvPr>
        </p:nvSpPr>
        <p:spPr>
          <a:xfrm>
            <a:off x="457200" y="351267"/>
            <a:ext cx="7223760" cy="430887"/>
          </a:xfrm>
          <a:prstGeom prst="rect">
            <a:avLst/>
          </a:prstGeom>
        </p:spPr>
        <p:txBody>
          <a:bodyPr lIns="0" rIns="0" anchor="ctr" anchorCtr="0"/>
          <a:lstStyle>
            <a:lvl1pPr algn="l">
              <a:defRPr sz="2199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38148"/>
            <a:ext cx="8229600" cy="4937760"/>
          </a:xfrm>
        </p:spPr>
        <p:txBody>
          <a:bodyPr>
            <a:normAutofit/>
          </a:bodyPr>
          <a:lstStyle>
            <a:lvl1pPr>
              <a:defRPr sz="2399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4315" indent="-280904">
              <a:defRPr sz="1999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0286" indent="-228531">
              <a:defRPr sz="1799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83868" indent="-228531">
              <a:defRPr>
                <a:ln>
                  <a:noFill/>
                </a:ln>
                <a:solidFill>
                  <a:schemeClr val="tx1"/>
                </a:solidFill>
              </a:defRPr>
            </a:lvl4pPr>
            <a:lvl5pPr marL="1825077" indent="-228531">
              <a:defRPr>
                <a:ln>
                  <a:noFill/>
                </a:ln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1" y="146307"/>
            <a:ext cx="1097280" cy="842839"/>
          </a:xfrm>
          <a:prstGeom prst="rect">
            <a:avLst/>
          </a:prstGeom>
        </p:spPr>
      </p:pic>
      <p:sp>
        <p:nvSpPr>
          <p:cNvPr id="25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686049" y="6560812"/>
            <a:ext cx="5029200" cy="184666"/>
          </a:xfrm>
        </p:spPr>
        <p:txBody>
          <a:bodyPr anchor="ctr">
            <a:spAutoFit/>
          </a:bodyPr>
          <a:lstStyle>
            <a:lvl1pPr marL="0" indent="1588" algn="r">
              <a:spcBef>
                <a:spcPts val="0"/>
              </a:spcBef>
              <a:buNone/>
              <a:defRPr sz="600" b="0" i="1">
                <a:solidFill>
                  <a:schemeClr val="bg1">
                    <a:lumMod val="6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add references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4913" y="6480204"/>
            <a:ext cx="2877642" cy="345882"/>
            <a:chOff x="347472" y="6437376"/>
            <a:chExt cx="2877642" cy="345882"/>
          </a:xfrm>
        </p:grpSpPr>
        <p:pic>
          <p:nvPicPr>
            <p:cNvPr id="29" name="Picture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553"/>
            <a:stretch/>
          </p:blipFill>
          <p:spPr>
            <a:xfrm>
              <a:off x="347472" y="6437376"/>
              <a:ext cx="1343216" cy="345882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 userDrawn="1"/>
          </p:nvSpPr>
          <p:spPr>
            <a:xfrm>
              <a:off x="1598799" y="6439996"/>
              <a:ext cx="1626315" cy="3416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National Energy Technology Laboratory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011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ull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-761" y="6447405"/>
            <a:ext cx="6397827" cy="41148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99" kern="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6372352" y="6447405"/>
            <a:ext cx="2772083" cy="41148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99" kern="0" dirty="0">
              <a:solidFill>
                <a:prstClr val="white"/>
              </a:solidFill>
            </a:endParaRPr>
          </a:p>
        </p:txBody>
      </p:sp>
      <p:sp>
        <p:nvSpPr>
          <p:cNvPr id="22" name="Isosceles Triangle 21"/>
          <p:cNvSpPr>
            <a:spLocks noChangeAspect="1"/>
          </p:cNvSpPr>
          <p:nvPr userDrawn="1"/>
        </p:nvSpPr>
        <p:spPr>
          <a:xfrm>
            <a:off x="5873590" y="6447405"/>
            <a:ext cx="500713" cy="411480"/>
          </a:xfrm>
          <a:prstGeom prst="triangle">
            <a:avLst>
              <a:gd name="adj" fmla="val 10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2862" y="1108665"/>
            <a:ext cx="9144000" cy="36576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99" kern="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862" y="1037535"/>
            <a:ext cx="9144000" cy="7315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99" kern="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862" y="0"/>
            <a:ext cx="9144000" cy="107473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endParaRPr lang="en-US" sz="2399" b="1" i="1" dirty="0">
              <a:solidFill>
                <a:prstClr val="white"/>
              </a:solidFill>
            </a:endParaRPr>
          </a:p>
        </p:txBody>
      </p:sp>
      <p:sp>
        <p:nvSpPr>
          <p:cNvPr id="21" name="Title 17"/>
          <p:cNvSpPr>
            <a:spLocks noGrp="1"/>
          </p:cNvSpPr>
          <p:nvPr>
            <p:ph type="title"/>
          </p:nvPr>
        </p:nvSpPr>
        <p:spPr>
          <a:xfrm>
            <a:off x="457200" y="351267"/>
            <a:ext cx="7223760" cy="430887"/>
          </a:xfrm>
          <a:prstGeom prst="rect">
            <a:avLst/>
          </a:prstGeom>
        </p:spPr>
        <p:txBody>
          <a:bodyPr lIns="0" rIns="0" anchor="ctr" anchorCtr="0"/>
          <a:lstStyle>
            <a:lvl1pPr algn="l">
              <a:defRPr sz="2199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38148"/>
            <a:ext cx="8229600" cy="4937760"/>
          </a:xfrm>
        </p:spPr>
        <p:txBody>
          <a:bodyPr>
            <a:normAutofit/>
          </a:bodyPr>
          <a:lstStyle>
            <a:lvl1pPr>
              <a:defRPr sz="2399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4315" indent="-280904">
              <a:defRPr sz="1999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0286" indent="-228531">
              <a:defRPr sz="1799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83868" indent="-228531">
              <a:defRPr>
                <a:ln>
                  <a:noFill/>
                </a:ln>
                <a:solidFill>
                  <a:schemeClr val="tx1"/>
                </a:solidFill>
              </a:defRPr>
            </a:lvl4pPr>
            <a:lvl5pPr marL="1825077" indent="-228531">
              <a:defRPr>
                <a:ln>
                  <a:noFill/>
                </a:ln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1" y="146307"/>
            <a:ext cx="1097280" cy="842839"/>
          </a:xfrm>
          <a:prstGeom prst="rect">
            <a:avLst/>
          </a:prstGeom>
        </p:spPr>
      </p:pic>
      <p:sp>
        <p:nvSpPr>
          <p:cNvPr id="25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686049" y="6560812"/>
            <a:ext cx="5029200" cy="184666"/>
          </a:xfrm>
        </p:spPr>
        <p:txBody>
          <a:bodyPr anchor="ctr">
            <a:spAutoFit/>
          </a:bodyPr>
          <a:lstStyle>
            <a:lvl1pPr marL="0" indent="1588" algn="r">
              <a:spcBef>
                <a:spcPts val="0"/>
              </a:spcBef>
              <a:buNone/>
              <a:defRPr sz="600" b="0" i="1">
                <a:solidFill>
                  <a:schemeClr val="bg1">
                    <a:lumMod val="6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add references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4913" y="6480204"/>
            <a:ext cx="2877642" cy="345882"/>
            <a:chOff x="347472" y="6437376"/>
            <a:chExt cx="2877642" cy="345882"/>
          </a:xfrm>
        </p:grpSpPr>
        <p:pic>
          <p:nvPicPr>
            <p:cNvPr id="29" name="Picture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553"/>
            <a:stretch/>
          </p:blipFill>
          <p:spPr>
            <a:xfrm>
              <a:off x="347472" y="6437376"/>
              <a:ext cx="1343216" cy="345882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 userDrawn="1"/>
          </p:nvSpPr>
          <p:spPr>
            <a:xfrm>
              <a:off x="1598799" y="6439996"/>
              <a:ext cx="1626315" cy="3416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National Energy Technology Laboratory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893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ull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-761" y="6447405"/>
            <a:ext cx="6397827" cy="41148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99" kern="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6372352" y="6447405"/>
            <a:ext cx="2772083" cy="41148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99" kern="0" dirty="0">
              <a:solidFill>
                <a:prstClr val="white"/>
              </a:solidFill>
            </a:endParaRPr>
          </a:p>
        </p:txBody>
      </p:sp>
      <p:sp>
        <p:nvSpPr>
          <p:cNvPr id="22" name="Isosceles Triangle 21"/>
          <p:cNvSpPr>
            <a:spLocks noChangeAspect="1"/>
          </p:cNvSpPr>
          <p:nvPr userDrawn="1"/>
        </p:nvSpPr>
        <p:spPr>
          <a:xfrm>
            <a:off x="5873590" y="6447405"/>
            <a:ext cx="500713" cy="411480"/>
          </a:xfrm>
          <a:prstGeom prst="triangle">
            <a:avLst>
              <a:gd name="adj" fmla="val 10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2862" y="1108665"/>
            <a:ext cx="9144000" cy="36576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99" kern="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862" y="1037535"/>
            <a:ext cx="9144000" cy="7315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99" kern="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862" y="0"/>
            <a:ext cx="9144000" cy="107473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endParaRPr lang="en-US" sz="2399" b="1" i="1" dirty="0">
              <a:solidFill>
                <a:prstClr val="white"/>
              </a:solidFill>
            </a:endParaRPr>
          </a:p>
        </p:txBody>
      </p:sp>
      <p:sp>
        <p:nvSpPr>
          <p:cNvPr id="21" name="Title 17"/>
          <p:cNvSpPr>
            <a:spLocks noGrp="1"/>
          </p:cNvSpPr>
          <p:nvPr>
            <p:ph type="title"/>
          </p:nvPr>
        </p:nvSpPr>
        <p:spPr>
          <a:xfrm>
            <a:off x="457200" y="351267"/>
            <a:ext cx="7223760" cy="430887"/>
          </a:xfrm>
          <a:prstGeom prst="rect">
            <a:avLst/>
          </a:prstGeom>
        </p:spPr>
        <p:txBody>
          <a:bodyPr lIns="0" rIns="0" anchor="ctr" anchorCtr="0"/>
          <a:lstStyle>
            <a:lvl1pPr algn="l">
              <a:defRPr sz="2199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38148"/>
            <a:ext cx="8229600" cy="4937760"/>
          </a:xfrm>
        </p:spPr>
        <p:txBody>
          <a:bodyPr>
            <a:normAutofit/>
          </a:bodyPr>
          <a:lstStyle>
            <a:lvl1pPr>
              <a:defRPr sz="2399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4315" indent="-280904">
              <a:defRPr sz="1999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0286" indent="-228531">
              <a:defRPr sz="1799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83868" indent="-228531">
              <a:defRPr>
                <a:ln>
                  <a:noFill/>
                </a:ln>
                <a:solidFill>
                  <a:schemeClr val="tx1"/>
                </a:solidFill>
              </a:defRPr>
            </a:lvl4pPr>
            <a:lvl5pPr marL="1825077" indent="-228531">
              <a:defRPr>
                <a:ln>
                  <a:noFill/>
                </a:ln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1" y="146307"/>
            <a:ext cx="1097280" cy="842839"/>
          </a:xfrm>
          <a:prstGeom prst="rect">
            <a:avLst/>
          </a:prstGeom>
        </p:spPr>
      </p:pic>
      <p:sp>
        <p:nvSpPr>
          <p:cNvPr id="25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686049" y="6560812"/>
            <a:ext cx="5029200" cy="184666"/>
          </a:xfrm>
        </p:spPr>
        <p:txBody>
          <a:bodyPr anchor="ctr">
            <a:spAutoFit/>
          </a:bodyPr>
          <a:lstStyle>
            <a:lvl1pPr marL="0" indent="1588" algn="r">
              <a:spcBef>
                <a:spcPts val="0"/>
              </a:spcBef>
              <a:buNone/>
              <a:defRPr sz="600" b="0" i="1">
                <a:solidFill>
                  <a:schemeClr val="bg1">
                    <a:lumMod val="6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add references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4913" y="6480204"/>
            <a:ext cx="2877642" cy="345882"/>
            <a:chOff x="347472" y="6437376"/>
            <a:chExt cx="2877642" cy="345882"/>
          </a:xfrm>
        </p:grpSpPr>
        <p:pic>
          <p:nvPicPr>
            <p:cNvPr id="29" name="Picture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553"/>
            <a:stretch/>
          </p:blipFill>
          <p:spPr>
            <a:xfrm>
              <a:off x="347472" y="6437376"/>
              <a:ext cx="1343216" cy="345882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 userDrawn="1"/>
          </p:nvSpPr>
          <p:spPr>
            <a:xfrm>
              <a:off x="1598799" y="6439996"/>
              <a:ext cx="1626315" cy="3416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National Energy Technology Laboratory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448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ull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-761" y="6447405"/>
            <a:ext cx="6397827" cy="41148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99" kern="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6372352" y="6447405"/>
            <a:ext cx="2772083" cy="41148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99" kern="0" dirty="0">
              <a:solidFill>
                <a:prstClr val="white"/>
              </a:solidFill>
            </a:endParaRPr>
          </a:p>
        </p:txBody>
      </p:sp>
      <p:sp>
        <p:nvSpPr>
          <p:cNvPr id="22" name="Isosceles Triangle 21"/>
          <p:cNvSpPr>
            <a:spLocks noChangeAspect="1"/>
          </p:cNvSpPr>
          <p:nvPr userDrawn="1"/>
        </p:nvSpPr>
        <p:spPr>
          <a:xfrm>
            <a:off x="5873590" y="6447405"/>
            <a:ext cx="500713" cy="411480"/>
          </a:xfrm>
          <a:prstGeom prst="triangle">
            <a:avLst>
              <a:gd name="adj" fmla="val 10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2862" y="1108665"/>
            <a:ext cx="9144000" cy="36576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99" kern="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862" y="1037535"/>
            <a:ext cx="9144000" cy="7315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99" kern="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862" y="0"/>
            <a:ext cx="9144000" cy="107473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endParaRPr lang="en-US" sz="2399" b="1" i="1" dirty="0">
              <a:solidFill>
                <a:prstClr val="white"/>
              </a:solidFill>
            </a:endParaRPr>
          </a:p>
        </p:txBody>
      </p:sp>
      <p:sp>
        <p:nvSpPr>
          <p:cNvPr id="21" name="Title 17"/>
          <p:cNvSpPr>
            <a:spLocks noGrp="1"/>
          </p:cNvSpPr>
          <p:nvPr>
            <p:ph type="title"/>
          </p:nvPr>
        </p:nvSpPr>
        <p:spPr>
          <a:xfrm>
            <a:off x="457200" y="351267"/>
            <a:ext cx="7223760" cy="430887"/>
          </a:xfrm>
          <a:prstGeom prst="rect">
            <a:avLst/>
          </a:prstGeom>
        </p:spPr>
        <p:txBody>
          <a:bodyPr lIns="0" rIns="0" anchor="ctr" anchorCtr="0"/>
          <a:lstStyle>
            <a:lvl1pPr algn="l">
              <a:defRPr sz="2199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38148"/>
            <a:ext cx="8229600" cy="4937760"/>
          </a:xfrm>
        </p:spPr>
        <p:txBody>
          <a:bodyPr>
            <a:normAutofit/>
          </a:bodyPr>
          <a:lstStyle>
            <a:lvl1pPr>
              <a:defRPr sz="2399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4315" indent="-280904">
              <a:defRPr sz="1999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0286" indent="-228531">
              <a:defRPr sz="1799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83868" indent="-228531">
              <a:defRPr>
                <a:ln>
                  <a:noFill/>
                </a:ln>
                <a:solidFill>
                  <a:schemeClr val="tx1"/>
                </a:solidFill>
              </a:defRPr>
            </a:lvl4pPr>
            <a:lvl5pPr marL="1825077" indent="-228531">
              <a:defRPr>
                <a:ln>
                  <a:noFill/>
                </a:ln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1" y="146307"/>
            <a:ext cx="1097280" cy="842839"/>
          </a:xfrm>
          <a:prstGeom prst="rect">
            <a:avLst/>
          </a:prstGeom>
        </p:spPr>
      </p:pic>
      <p:sp>
        <p:nvSpPr>
          <p:cNvPr id="25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686049" y="6560812"/>
            <a:ext cx="5029200" cy="184666"/>
          </a:xfrm>
        </p:spPr>
        <p:txBody>
          <a:bodyPr anchor="ctr">
            <a:spAutoFit/>
          </a:bodyPr>
          <a:lstStyle>
            <a:lvl1pPr marL="0" indent="1588" algn="r">
              <a:spcBef>
                <a:spcPts val="0"/>
              </a:spcBef>
              <a:buNone/>
              <a:defRPr sz="600" b="0" i="1">
                <a:solidFill>
                  <a:schemeClr val="bg1">
                    <a:lumMod val="6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add references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4913" y="6480204"/>
            <a:ext cx="2877642" cy="345882"/>
            <a:chOff x="347472" y="6437376"/>
            <a:chExt cx="2877642" cy="345882"/>
          </a:xfrm>
        </p:grpSpPr>
        <p:pic>
          <p:nvPicPr>
            <p:cNvPr id="29" name="Picture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553"/>
            <a:stretch/>
          </p:blipFill>
          <p:spPr>
            <a:xfrm>
              <a:off x="347472" y="6437376"/>
              <a:ext cx="1343216" cy="345882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 userDrawn="1"/>
          </p:nvSpPr>
          <p:spPr>
            <a:xfrm>
              <a:off x="1598799" y="6439996"/>
              <a:ext cx="1626315" cy="3416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National Energy Technology Laboratory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731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741613" y="3526773"/>
            <a:ext cx="6170612" cy="492443"/>
          </a:xfrm>
        </p:spPr>
        <p:txBody>
          <a:bodyPr anchor="b"/>
          <a:lstStyle>
            <a:lvl1pPr algn="l" fontAlgn="t"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9325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1613" y="4049377"/>
            <a:ext cx="6170612" cy="366712"/>
          </a:xfrm>
          <a:ln w="12700"/>
        </p:spPr>
        <p:txBody>
          <a:bodyPr>
            <a:spAutoFit/>
          </a:bodyPr>
          <a:lstStyle>
            <a:lvl1pPr marL="0" indent="0">
              <a:buFontTx/>
              <a:buNone/>
              <a:defRPr sz="1800" b="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08511"/>
      </p:ext>
    </p:extLst>
  </p:cSld>
  <p:clrMapOvr>
    <a:masterClrMapping/>
  </p:clrMapOvr>
  <p:transition spd="med" advClick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1237"/>
            <a:ext cx="8229600" cy="5307788"/>
          </a:xfrm>
        </p:spPr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1430" y="6400801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67AC3-44BE-1249-A8B0-A1E33CC73C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204189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5202"/>
            <a:ext cx="4038600" cy="52038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2133"/>
            <a:ext cx="4038600" cy="518689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1430" y="6400801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67AC3-44BE-1249-A8B0-A1E33CC7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99809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2343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5572762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5202"/>
            <a:ext cx="4038600" cy="52038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2133"/>
            <a:ext cx="4038600" cy="518689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1430" y="6400801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67AC3-44BE-1249-A8B0-A1E33CC73C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132387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533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5029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0059"/>
            <a:ext cx="4040188" cy="4672517"/>
          </a:xfrm>
        </p:spPr>
        <p:txBody>
          <a:bodyPr/>
          <a:lstStyle>
            <a:lvl1pPr>
              <a:defRPr sz="2400" b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5029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0060"/>
            <a:ext cx="4041775" cy="4661884"/>
          </a:xfrm>
        </p:spPr>
        <p:txBody>
          <a:bodyPr/>
          <a:lstStyle>
            <a:lvl1pPr>
              <a:defRPr sz="2400" b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01430" y="6400801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67AC3-44BE-1249-A8B0-A1E33CC73C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878367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1430" y="6400801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67AC3-44BE-1249-A8B0-A1E33CC73C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929137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1430" y="6400801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67AC3-44BE-1249-A8B0-A1E33CC73C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81758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27214"/>
            <a:ext cx="3008313" cy="707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1430" y="6400801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67AC3-44BE-1249-A8B0-A1E33CC73C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346530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67228"/>
            <a:ext cx="54864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1430" y="6400801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67AC3-44BE-1249-A8B0-A1E33CC73C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056433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1430" y="6400801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67AC3-44BE-1249-A8B0-A1E33CC73C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287187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0470" y="182563"/>
            <a:ext cx="646331" cy="5986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563"/>
            <a:ext cx="6019800" cy="5986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1430" y="6400801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67AC3-44BE-1249-A8B0-A1E33CC73C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37226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1239"/>
            <a:ext cx="8229600" cy="5307788"/>
          </a:xfrm>
        </p:spPr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1430" y="6400801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67AC3-44BE-1249-A8B0-A1E33CC73C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93797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533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5029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0059"/>
            <a:ext cx="4040188" cy="4672517"/>
          </a:xfrm>
        </p:spPr>
        <p:txBody>
          <a:bodyPr/>
          <a:lstStyle>
            <a:lvl1pPr>
              <a:defRPr sz="2400" b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5029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0060"/>
            <a:ext cx="4041775" cy="4661884"/>
          </a:xfrm>
        </p:spPr>
        <p:txBody>
          <a:bodyPr/>
          <a:lstStyle>
            <a:lvl1pPr>
              <a:defRPr sz="2400" b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01430" y="6400801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67AC3-44BE-1249-A8B0-A1E33CC7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83988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-761" y="6447405"/>
            <a:ext cx="6397827" cy="41148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99" kern="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6372352" y="6447405"/>
            <a:ext cx="2772083" cy="41148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99" kern="0" dirty="0">
              <a:solidFill>
                <a:prstClr val="white"/>
              </a:solidFill>
            </a:endParaRPr>
          </a:p>
        </p:txBody>
      </p:sp>
      <p:sp>
        <p:nvSpPr>
          <p:cNvPr id="22" name="Isosceles Triangle 21"/>
          <p:cNvSpPr>
            <a:spLocks noChangeAspect="1"/>
          </p:cNvSpPr>
          <p:nvPr userDrawn="1"/>
        </p:nvSpPr>
        <p:spPr>
          <a:xfrm>
            <a:off x="5873590" y="6447405"/>
            <a:ext cx="500713" cy="411480"/>
          </a:xfrm>
          <a:prstGeom prst="triangle">
            <a:avLst>
              <a:gd name="adj" fmla="val 10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2862" y="1108665"/>
            <a:ext cx="9144000" cy="36576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99" kern="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862" y="1037535"/>
            <a:ext cx="9144000" cy="7315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99" kern="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862" y="0"/>
            <a:ext cx="9144000" cy="107473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endParaRPr lang="en-US" sz="2399" b="1" i="1" dirty="0">
              <a:solidFill>
                <a:prstClr val="white"/>
              </a:solidFill>
            </a:endParaRPr>
          </a:p>
        </p:txBody>
      </p:sp>
      <p:sp>
        <p:nvSpPr>
          <p:cNvPr id="21" name="Title 17"/>
          <p:cNvSpPr>
            <a:spLocks noGrp="1"/>
          </p:cNvSpPr>
          <p:nvPr>
            <p:ph type="title"/>
          </p:nvPr>
        </p:nvSpPr>
        <p:spPr>
          <a:xfrm>
            <a:off x="457200" y="351267"/>
            <a:ext cx="7223760" cy="430887"/>
          </a:xfrm>
          <a:prstGeom prst="rect">
            <a:avLst/>
          </a:prstGeom>
        </p:spPr>
        <p:txBody>
          <a:bodyPr lIns="0" rIns="0" anchor="ctr" anchorCtr="0"/>
          <a:lstStyle>
            <a:lvl1pPr algn="l">
              <a:defRPr sz="2199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38148"/>
            <a:ext cx="8229600" cy="4937760"/>
          </a:xfrm>
        </p:spPr>
        <p:txBody>
          <a:bodyPr>
            <a:normAutofit/>
          </a:bodyPr>
          <a:lstStyle>
            <a:lvl1pPr>
              <a:defRPr sz="2399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4315" indent="-280904">
              <a:defRPr sz="1999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0286" indent="-228531">
              <a:defRPr sz="1799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83868" indent="-228531">
              <a:defRPr>
                <a:ln>
                  <a:noFill/>
                </a:ln>
                <a:solidFill>
                  <a:schemeClr val="tx1"/>
                </a:solidFill>
              </a:defRPr>
            </a:lvl4pPr>
            <a:lvl5pPr marL="1825077" indent="-228531">
              <a:defRPr>
                <a:ln>
                  <a:noFill/>
                </a:ln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1" y="146307"/>
            <a:ext cx="1097280" cy="842839"/>
          </a:xfrm>
          <a:prstGeom prst="rect">
            <a:avLst/>
          </a:prstGeom>
        </p:spPr>
      </p:pic>
      <p:sp>
        <p:nvSpPr>
          <p:cNvPr id="25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686049" y="6560812"/>
            <a:ext cx="5029200" cy="184666"/>
          </a:xfrm>
        </p:spPr>
        <p:txBody>
          <a:bodyPr anchor="ctr">
            <a:spAutoFit/>
          </a:bodyPr>
          <a:lstStyle>
            <a:lvl1pPr marL="0" indent="1588" algn="r">
              <a:spcBef>
                <a:spcPts val="0"/>
              </a:spcBef>
              <a:buNone/>
              <a:defRPr sz="600" b="0" i="1">
                <a:solidFill>
                  <a:schemeClr val="bg1">
                    <a:lumMod val="6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add references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4913" y="6480204"/>
            <a:ext cx="2877642" cy="345882"/>
            <a:chOff x="347472" y="6437376"/>
            <a:chExt cx="2877642" cy="345882"/>
          </a:xfrm>
        </p:grpSpPr>
        <p:pic>
          <p:nvPicPr>
            <p:cNvPr id="29" name="Picture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553"/>
            <a:stretch/>
          </p:blipFill>
          <p:spPr>
            <a:xfrm>
              <a:off x="347472" y="6437376"/>
              <a:ext cx="1343216" cy="345882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 userDrawn="1"/>
          </p:nvSpPr>
          <p:spPr>
            <a:xfrm>
              <a:off x="1598799" y="6439996"/>
              <a:ext cx="1626315" cy="3416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National Energy Technology Laboratory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715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1430" y="6400801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67AC3-44BE-1249-A8B0-A1E33CC7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43246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1430" y="6400801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67AC3-44BE-1249-A8B0-A1E33CC7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17339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27214"/>
            <a:ext cx="3008313" cy="707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1430" y="6400801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67AC3-44BE-1249-A8B0-A1E33CC7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33327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67228"/>
            <a:ext cx="54864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1430" y="6400801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67AC3-44BE-1249-A8B0-A1E33CC7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11099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20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24.xml"/><Relationship Id="rId19" Type="http://schemas.openxmlformats.org/officeDocument/2006/relationships/image" Target="../media/image15.jpeg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1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13.png"/><Relationship Id="rId20" Type="http://schemas.openxmlformats.org/officeDocument/2006/relationships/image" Target="../media/image17.tiff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47.xml"/><Relationship Id="rId19" Type="http://schemas.openxmlformats.org/officeDocument/2006/relationships/image" Target="../media/image15.jpeg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2565"/>
            <a:ext cx="8229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0013"/>
            <a:ext cx="8229600" cy="479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02047" y="6385112"/>
            <a:ext cx="703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67AC3-44BE-1249-A8B0-A1E33CC73C33}" type="slidenum">
              <a:rPr lang="en-US" smtClean="0"/>
              <a:t>‹#›</a:t>
            </a:fld>
            <a:endParaRPr lang="en-US"/>
          </a:p>
        </p:txBody>
      </p:sp>
      <p:pic>
        <p:nvPicPr>
          <p:cNvPr id="20" name="Picture 19" descr="New_DOE_Logo_Color_Hi-Res_042808.jpg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2296" y="6236181"/>
            <a:ext cx="1632740" cy="547148"/>
          </a:xfrm>
          <a:prstGeom prst="rect">
            <a:avLst/>
          </a:prstGeom>
        </p:spPr>
      </p:pic>
      <p:pic>
        <p:nvPicPr>
          <p:cNvPr id="21" name="Picture 19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504553" y="6181283"/>
            <a:ext cx="780040" cy="584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9" descr="West_Virginia_University_logo_svg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5634517" y="6378641"/>
            <a:ext cx="1428400" cy="246574"/>
          </a:xfrm>
          <a:prstGeom prst="rect">
            <a:avLst/>
          </a:prstGeom>
        </p:spPr>
      </p:pic>
      <p:pic>
        <p:nvPicPr>
          <p:cNvPr id="31" name="Picture 30" descr="CMU logo.jp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357992" y="6337286"/>
            <a:ext cx="1227145" cy="31207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973" y="6256994"/>
            <a:ext cx="974640" cy="5008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" t="7487" b="7207"/>
          <a:stretch/>
        </p:blipFill>
        <p:spPr>
          <a:xfrm>
            <a:off x="-1191" y="6169025"/>
            <a:ext cx="1369538" cy="70906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726" y="6256994"/>
            <a:ext cx="1037448" cy="55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5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6" r:id="rId12"/>
    <p:sldLayoutId id="2147483687" r:id="rId13"/>
    <p:sldLayoutId id="2147483688" r:id="rId14"/>
  </p:sldLayoutIdLst>
  <p:transition spd="med" advClick="0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2565"/>
            <a:ext cx="8229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0013"/>
            <a:ext cx="8229600" cy="479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8700868" y="6572138"/>
            <a:ext cx="4431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6664F2E-A1CC-4CA6-9D64-F769760754AA}" type="slidenum">
              <a:rPr lang="en-US" sz="1200" b="1">
                <a:solidFill>
                  <a:prstClr val="black"/>
                </a:solidFill>
                <a:ea typeface="ＭＳ Ｐゴシック" pitchFamily="-112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b="1" dirty="0">
              <a:solidFill>
                <a:prstClr val="black"/>
              </a:solidFill>
              <a:ea typeface="ＭＳ Ｐゴシック" pitchFamily="-112" charset="-128"/>
            </a:endParaRPr>
          </a:p>
        </p:txBody>
      </p:sp>
      <p:sp>
        <p:nvSpPr>
          <p:cNvPr id="25" name="Rectangle 6"/>
          <p:cNvSpPr>
            <a:spLocks noChangeArrowheads="1"/>
          </p:cNvSpPr>
          <p:nvPr userDrawn="1"/>
        </p:nvSpPr>
        <p:spPr bwMode="auto">
          <a:xfrm>
            <a:off x="0" y="6105378"/>
            <a:ext cx="2060812" cy="75965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50000">
                <a:srgbClr val="3399FF">
                  <a:alpha val="42000"/>
                </a:srgbClr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600" i="1" dirty="0">
              <a:solidFill>
                <a:srgbClr val="003399"/>
              </a:solidFill>
              <a:cs typeface="Arial" charset="0"/>
            </a:endParaRPr>
          </a:p>
        </p:txBody>
      </p:sp>
      <p:pic>
        <p:nvPicPr>
          <p:cNvPr id="26" name="Picture 25" descr="CCSI_logo"/>
          <p:cNvPicPr/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59623" y="6124005"/>
            <a:ext cx="1454132" cy="700851"/>
          </a:xfrm>
          <a:prstGeom prst="rect">
            <a:avLst/>
          </a:prstGeom>
          <a:noFill/>
        </p:spPr>
      </p:pic>
      <p:pic>
        <p:nvPicPr>
          <p:cNvPr id="27" name="Picture 17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914989" y="6324601"/>
            <a:ext cx="628814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8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772462" y="6256338"/>
            <a:ext cx="438264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19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857053" y="6252847"/>
            <a:ext cx="628814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" name="Group 20"/>
          <p:cNvGrpSpPr>
            <a:grpSpLocks/>
          </p:cNvGrpSpPr>
          <p:nvPr userDrawn="1"/>
        </p:nvGrpSpPr>
        <p:grpSpPr bwMode="auto">
          <a:xfrm>
            <a:off x="2171074" y="6247447"/>
            <a:ext cx="482329" cy="490537"/>
            <a:chOff x="867" y="1822"/>
            <a:chExt cx="536" cy="409"/>
          </a:xfrm>
        </p:grpSpPr>
        <p:sp>
          <p:nvSpPr>
            <p:cNvPr id="31" name="Freeform 21"/>
            <p:cNvSpPr>
              <a:spLocks/>
            </p:cNvSpPr>
            <p:nvPr/>
          </p:nvSpPr>
          <p:spPr bwMode="auto">
            <a:xfrm>
              <a:off x="867" y="1822"/>
              <a:ext cx="451" cy="409"/>
            </a:xfrm>
            <a:custGeom>
              <a:avLst/>
              <a:gdLst>
                <a:gd name="T0" fmla="*/ 264 w 451"/>
                <a:gd name="T1" fmla="*/ 290 h 409"/>
                <a:gd name="T2" fmla="*/ 258 w 451"/>
                <a:gd name="T3" fmla="*/ 294 h 409"/>
                <a:gd name="T4" fmla="*/ 252 w 451"/>
                <a:gd name="T5" fmla="*/ 299 h 409"/>
                <a:gd name="T6" fmla="*/ 245 w 451"/>
                <a:gd name="T7" fmla="*/ 303 h 409"/>
                <a:gd name="T8" fmla="*/ 238 w 451"/>
                <a:gd name="T9" fmla="*/ 306 h 409"/>
                <a:gd name="T10" fmla="*/ 231 w 451"/>
                <a:gd name="T11" fmla="*/ 309 h 409"/>
                <a:gd name="T12" fmla="*/ 224 w 451"/>
                <a:gd name="T13" fmla="*/ 312 h 409"/>
                <a:gd name="T14" fmla="*/ 217 w 451"/>
                <a:gd name="T15" fmla="*/ 314 h 409"/>
                <a:gd name="T16" fmla="*/ 209 w 451"/>
                <a:gd name="T17" fmla="*/ 315 h 409"/>
                <a:gd name="T18" fmla="*/ 201 w 451"/>
                <a:gd name="T19" fmla="*/ 316 h 409"/>
                <a:gd name="T20" fmla="*/ 193 w 451"/>
                <a:gd name="T21" fmla="*/ 316 h 409"/>
                <a:gd name="T22" fmla="*/ 176 w 451"/>
                <a:gd name="T23" fmla="*/ 315 h 409"/>
                <a:gd name="T24" fmla="*/ 161 w 451"/>
                <a:gd name="T25" fmla="*/ 312 h 409"/>
                <a:gd name="T26" fmla="*/ 146 w 451"/>
                <a:gd name="T27" fmla="*/ 306 h 409"/>
                <a:gd name="T28" fmla="*/ 133 w 451"/>
                <a:gd name="T29" fmla="*/ 298 h 409"/>
                <a:gd name="T30" fmla="*/ 120 w 451"/>
                <a:gd name="T31" fmla="*/ 289 h 409"/>
                <a:gd name="T32" fmla="*/ 110 w 451"/>
                <a:gd name="T33" fmla="*/ 277 h 409"/>
                <a:gd name="T34" fmla="*/ 101 w 451"/>
                <a:gd name="T35" fmla="*/ 265 h 409"/>
                <a:gd name="T36" fmla="*/ 94 w 451"/>
                <a:gd name="T37" fmla="*/ 251 h 409"/>
                <a:gd name="T38" fmla="*/ 89 w 451"/>
                <a:gd name="T39" fmla="*/ 236 h 409"/>
                <a:gd name="T40" fmla="*/ 86 w 451"/>
                <a:gd name="T41" fmla="*/ 220 h 409"/>
                <a:gd name="T42" fmla="*/ 85 w 451"/>
                <a:gd name="T43" fmla="*/ 204 h 409"/>
                <a:gd name="T44" fmla="*/ 87 w 451"/>
                <a:gd name="T45" fmla="*/ 188 h 409"/>
                <a:gd name="T46" fmla="*/ 92 w 451"/>
                <a:gd name="T47" fmla="*/ 173 h 409"/>
                <a:gd name="T48" fmla="*/ 98 w 451"/>
                <a:gd name="T49" fmla="*/ 159 h 409"/>
                <a:gd name="T50" fmla="*/ 106 w 451"/>
                <a:gd name="T51" fmla="*/ 146 h 409"/>
                <a:gd name="T52" fmla="*/ 117 w 451"/>
                <a:gd name="T53" fmla="*/ 134 h 409"/>
                <a:gd name="T54" fmla="*/ 128 w 451"/>
                <a:gd name="T55" fmla="*/ 124 h 409"/>
                <a:gd name="T56" fmla="*/ 141 w 451"/>
                <a:gd name="T57" fmla="*/ 115 h 409"/>
                <a:gd name="T58" fmla="*/ 156 w 451"/>
                <a:gd name="T59" fmla="*/ 109 h 409"/>
                <a:gd name="T60" fmla="*/ 171 w 451"/>
                <a:gd name="T61" fmla="*/ 105 h 409"/>
                <a:gd name="T62" fmla="*/ 187 w 451"/>
                <a:gd name="T63" fmla="*/ 103 h 409"/>
                <a:gd name="T64" fmla="*/ 198 w 451"/>
                <a:gd name="T65" fmla="*/ 103 h 409"/>
                <a:gd name="T66" fmla="*/ 207 w 451"/>
                <a:gd name="T67" fmla="*/ 104 h 409"/>
                <a:gd name="T68" fmla="*/ 216 w 451"/>
                <a:gd name="T69" fmla="*/ 105 h 409"/>
                <a:gd name="T70" fmla="*/ 224 w 451"/>
                <a:gd name="T71" fmla="*/ 107 h 409"/>
                <a:gd name="T72" fmla="*/ 232 w 451"/>
                <a:gd name="T73" fmla="*/ 110 h 409"/>
                <a:gd name="T74" fmla="*/ 239 w 451"/>
                <a:gd name="T75" fmla="*/ 113 h 409"/>
                <a:gd name="T76" fmla="*/ 247 w 451"/>
                <a:gd name="T77" fmla="*/ 117 h 409"/>
                <a:gd name="T78" fmla="*/ 254 w 451"/>
                <a:gd name="T79" fmla="*/ 122 h 409"/>
                <a:gd name="T80" fmla="*/ 260 w 451"/>
                <a:gd name="T81" fmla="*/ 127 h 409"/>
                <a:gd name="T82" fmla="*/ 266 w 451"/>
                <a:gd name="T83" fmla="*/ 132 h 409"/>
                <a:gd name="T84" fmla="*/ 272 w 451"/>
                <a:gd name="T85" fmla="*/ 138 h 409"/>
                <a:gd name="T86" fmla="*/ 360 w 451"/>
                <a:gd name="T87" fmla="*/ 61 h 409"/>
                <a:gd name="T88" fmla="*/ 259 w 451"/>
                <a:gd name="T89" fmla="*/ 76 h 409"/>
                <a:gd name="T90" fmla="*/ 201 w 451"/>
                <a:gd name="T91" fmla="*/ 36 h 409"/>
                <a:gd name="T92" fmla="*/ 149 w 451"/>
                <a:gd name="T93" fmla="*/ 79 h 409"/>
                <a:gd name="T94" fmla="*/ 54 w 451"/>
                <a:gd name="T95" fmla="*/ 55 h 409"/>
                <a:gd name="T96" fmla="*/ 67 w 451"/>
                <a:gd name="T97" fmla="*/ 150 h 409"/>
                <a:gd name="T98" fmla="*/ 25 w 451"/>
                <a:gd name="T99" fmla="*/ 206 h 409"/>
                <a:gd name="T100" fmla="*/ 67 w 451"/>
                <a:gd name="T101" fmla="*/ 260 h 409"/>
                <a:gd name="T102" fmla="*/ 55 w 451"/>
                <a:gd name="T103" fmla="*/ 355 h 409"/>
                <a:gd name="T104" fmla="*/ 150 w 451"/>
                <a:gd name="T105" fmla="*/ 334 h 409"/>
                <a:gd name="T106" fmla="*/ 196 w 451"/>
                <a:gd name="T107" fmla="*/ 381 h 409"/>
                <a:gd name="T108" fmla="*/ 260 w 451"/>
                <a:gd name="T109" fmla="*/ 339 h 409"/>
                <a:gd name="T110" fmla="*/ 451 w 451"/>
                <a:gd name="T111" fmla="*/ 286 h 40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51"/>
                <a:gd name="T169" fmla="*/ 0 h 409"/>
                <a:gd name="T170" fmla="*/ 451 w 451"/>
                <a:gd name="T171" fmla="*/ 409 h 40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51" h="409">
                  <a:moveTo>
                    <a:pt x="268" y="286"/>
                  </a:moveTo>
                  <a:lnTo>
                    <a:pt x="266" y="288"/>
                  </a:lnTo>
                  <a:lnTo>
                    <a:pt x="264" y="290"/>
                  </a:lnTo>
                  <a:lnTo>
                    <a:pt x="262" y="291"/>
                  </a:lnTo>
                  <a:lnTo>
                    <a:pt x="260" y="293"/>
                  </a:lnTo>
                  <a:lnTo>
                    <a:pt x="258" y="294"/>
                  </a:lnTo>
                  <a:lnTo>
                    <a:pt x="256" y="296"/>
                  </a:lnTo>
                  <a:lnTo>
                    <a:pt x="254" y="297"/>
                  </a:lnTo>
                  <a:lnTo>
                    <a:pt x="252" y="299"/>
                  </a:lnTo>
                  <a:lnTo>
                    <a:pt x="250" y="300"/>
                  </a:lnTo>
                  <a:lnTo>
                    <a:pt x="247" y="301"/>
                  </a:lnTo>
                  <a:lnTo>
                    <a:pt x="245" y="303"/>
                  </a:lnTo>
                  <a:lnTo>
                    <a:pt x="243" y="304"/>
                  </a:lnTo>
                  <a:lnTo>
                    <a:pt x="241" y="305"/>
                  </a:lnTo>
                  <a:lnTo>
                    <a:pt x="238" y="306"/>
                  </a:lnTo>
                  <a:lnTo>
                    <a:pt x="236" y="307"/>
                  </a:lnTo>
                  <a:lnTo>
                    <a:pt x="234" y="308"/>
                  </a:lnTo>
                  <a:lnTo>
                    <a:pt x="231" y="309"/>
                  </a:lnTo>
                  <a:lnTo>
                    <a:pt x="229" y="310"/>
                  </a:lnTo>
                  <a:lnTo>
                    <a:pt x="227" y="311"/>
                  </a:lnTo>
                  <a:lnTo>
                    <a:pt x="224" y="312"/>
                  </a:lnTo>
                  <a:lnTo>
                    <a:pt x="222" y="312"/>
                  </a:lnTo>
                  <a:lnTo>
                    <a:pt x="219" y="313"/>
                  </a:lnTo>
                  <a:lnTo>
                    <a:pt x="217" y="314"/>
                  </a:lnTo>
                  <a:lnTo>
                    <a:pt x="214" y="314"/>
                  </a:lnTo>
                  <a:lnTo>
                    <a:pt x="211" y="315"/>
                  </a:lnTo>
                  <a:lnTo>
                    <a:pt x="209" y="315"/>
                  </a:lnTo>
                  <a:lnTo>
                    <a:pt x="206" y="316"/>
                  </a:lnTo>
                  <a:lnTo>
                    <a:pt x="203" y="316"/>
                  </a:lnTo>
                  <a:lnTo>
                    <a:pt x="201" y="316"/>
                  </a:lnTo>
                  <a:lnTo>
                    <a:pt x="198" y="316"/>
                  </a:lnTo>
                  <a:lnTo>
                    <a:pt x="195" y="316"/>
                  </a:lnTo>
                  <a:lnTo>
                    <a:pt x="193" y="316"/>
                  </a:lnTo>
                  <a:lnTo>
                    <a:pt x="187" y="316"/>
                  </a:lnTo>
                  <a:lnTo>
                    <a:pt x="182" y="316"/>
                  </a:lnTo>
                  <a:lnTo>
                    <a:pt x="176" y="315"/>
                  </a:lnTo>
                  <a:lnTo>
                    <a:pt x="171" y="314"/>
                  </a:lnTo>
                  <a:lnTo>
                    <a:pt x="166" y="313"/>
                  </a:lnTo>
                  <a:lnTo>
                    <a:pt x="161" y="312"/>
                  </a:lnTo>
                  <a:lnTo>
                    <a:pt x="156" y="310"/>
                  </a:lnTo>
                  <a:lnTo>
                    <a:pt x="151" y="308"/>
                  </a:lnTo>
                  <a:lnTo>
                    <a:pt x="146" y="306"/>
                  </a:lnTo>
                  <a:lnTo>
                    <a:pt x="141" y="303"/>
                  </a:lnTo>
                  <a:lnTo>
                    <a:pt x="137" y="301"/>
                  </a:lnTo>
                  <a:lnTo>
                    <a:pt x="133" y="298"/>
                  </a:lnTo>
                  <a:lnTo>
                    <a:pt x="128" y="295"/>
                  </a:lnTo>
                  <a:lnTo>
                    <a:pt x="124" y="292"/>
                  </a:lnTo>
                  <a:lnTo>
                    <a:pt x="120" y="289"/>
                  </a:lnTo>
                  <a:lnTo>
                    <a:pt x="117" y="285"/>
                  </a:lnTo>
                  <a:lnTo>
                    <a:pt x="113" y="281"/>
                  </a:lnTo>
                  <a:lnTo>
                    <a:pt x="110" y="277"/>
                  </a:lnTo>
                  <a:lnTo>
                    <a:pt x="106" y="273"/>
                  </a:lnTo>
                  <a:lnTo>
                    <a:pt x="104" y="269"/>
                  </a:lnTo>
                  <a:lnTo>
                    <a:pt x="101" y="265"/>
                  </a:lnTo>
                  <a:lnTo>
                    <a:pt x="98" y="260"/>
                  </a:lnTo>
                  <a:lnTo>
                    <a:pt x="96" y="256"/>
                  </a:lnTo>
                  <a:lnTo>
                    <a:pt x="94" y="251"/>
                  </a:lnTo>
                  <a:lnTo>
                    <a:pt x="92" y="246"/>
                  </a:lnTo>
                  <a:lnTo>
                    <a:pt x="90" y="241"/>
                  </a:lnTo>
                  <a:lnTo>
                    <a:pt x="89" y="236"/>
                  </a:lnTo>
                  <a:lnTo>
                    <a:pt x="87" y="231"/>
                  </a:lnTo>
                  <a:lnTo>
                    <a:pt x="86" y="226"/>
                  </a:lnTo>
                  <a:lnTo>
                    <a:pt x="86" y="220"/>
                  </a:lnTo>
                  <a:lnTo>
                    <a:pt x="85" y="215"/>
                  </a:lnTo>
                  <a:lnTo>
                    <a:pt x="85" y="209"/>
                  </a:lnTo>
                  <a:lnTo>
                    <a:pt x="85" y="204"/>
                  </a:lnTo>
                  <a:lnTo>
                    <a:pt x="86" y="199"/>
                  </a:lnTo>
                  <a:lnTo>
                    <a:pt x="86" y="193"/>
                  </a:lnTo>
                  <a:lnTo>
                    <a:pt x="87" y="188"/>
                  </a:lnTo>
                  <a:lnTo>
                    <a:pt x="89" y="183"/>
                  </a:lnTo>
                  <a:lnTo>
                    <a:pt x="90" y="178"/>
                  </a:lnTo>
                  <a:lnTo>
                    <a:pt x="92" y="173"/>
                  </a:lnTo>
                  <a:lnTo>
                    <a:pt x="94" y="168"/>
                  </a:lnTo>
                  <a:lnTo>
                    <a:pt x="96" y="163"/>
                  </a:lnTo>
                  <a:lnTo>
                    <a:pt x="98" y="159"/>
                  </a:lnTo>
                  <a:lnTo>
                    <a:pt x="101" y="154"/>
                  </a:lnTo>
                  <a:lnTo>
                    <a:pt x="104" y="150"/>
                  </a:lnTo>
                  <a:lnTo>
                    <a:pt x="106" y="146"/>
                  </a:lnTo>
                  <a:lnTo>
                    <a:pt x="110" y="142"/>
                  </a:lnTo>
                  <a:lnTo>
                    <a:pt x="113" y="138"/>
                  </a:lnTo>
                  <a:lnTo>
                    <a:pt x="117" y="134"/>
                  </a:lnTo>
                  <a:lnTo>
                    <a:pt x="120" y="130"/>
                  </a:lnTo>
                  <a:lnTo>
                    <a:pt x="124" y="127"/>
                  </a:lnTo>
                  <a:lnTo>
                    <a:pt x="128" y="124"/>
                  </a:lnTo>
                  <a:lnTo>
                    <a:pt x="133" y="121"/>
                  </a:lnTo>
                  <a:lnTo>
                    <a:pt x="137" y="118"/>
                  </a:lnTo>
                  <a:lnTo>
                    <a:pt x="141" y="115"/>
                  </a:lnTo>
                  <a:lnTo>
                    <a:pt x="146" y="113"/>
                  </a:lnTo>
                  <a:lnTo>
                    <a:pt x="151" y="111"/>
                  </a:lnTo>
                  <a:lnTo>
                    <a:pt x="156" y="109"/>
                  </a:lnTo>
                  <a:lnTo>
                    <a:pt x="161" y="107"/>
                  </a:lnTo>
                  <a:lnTo>
                    <a:pt x="166" y="106"/>
                  </a:lnTo>
                  <a:lnTo>
                    <a:pt x="171" y="105"/>
                  </a:lnTo>
                  <a:lnTo>
                    <a:pt x="176" y="104"/>
                  </a:lnTo>
                  <a:lnTo>
                    <a:pt x="182" y="103"/>
                  </a:lnTo>
                  <a:lnTo>
                    <a:pt x="187" y="103"/>
                  </a:lnTo>
                  <a:lnTo>
                    <a:pt x="193" y="103"/>
                  </a:lnTo>
                  <a:lnTo>
                    <a:pt x="196" y="103"/>
                  </a:lnTo>
                  <a:lnTo>
                    <a:pt x="198" y="103"/>
                  </a:lnTo>
                  <a:lnTo>
                    <a:pt x="201" y="103"/>
                  </a:lnTo>
                  <a:lnTo>
                    <a:pt x="204" y="103"/>
                  </a:lnTo>
                  <a:lnTo>
                    <a:pt x="207" y="104"/>
                  </a:lnTo>
                  <a:lnTo>
                    <a:pt x="210" y="104"/>
                  </a:lnTo>
                  <a:lnTo>
                    <a:pt x="213" y="104"/>
                  </a:lnTo>
                  <a:lnTo>
                    <a:pt x="216" y="105"/>
                  </a:lnTo>
                  <a:lnTo>
                    <a:pt x="218" y="106"/>
                  </a:lnTo>
                  <a:lnTo>
                    <a:pt x="221" y="106"/>
                  </a:lnTo>
                  <a:lnTo>
                    <a:pt x="224" y="107"/>
                  </a:lnTo>
                  <a:lnTo>
                    <a:pt x="226" y="108"/>
                  </a:lnTo>
                  <a:lnTo>
                    <a:pt x="229" y="109"/>
                  </a:lnTo>
                  <a:lnTo>
                    <a:pt x="232" y="110"/>
                  </a:lnTo>
                  <a:lnTo>
                    <a:pt x="234" y="111"/>
                  </a:lnTo>
                  <a:lnTo>
                    <a:pt x="237" y="112"/>
                  </a:lnTo>
                  <a:lnTo>
                    <a:pt x="239" y="113"/>
                  </a:lnTo>
                  <a:lnTo>
                    <a:pt x="242" y="114"/>
                  </a:lnTo>
                  <a:lnTo>
                    <a:pt x="244" y="116"/>
                  </a:lnTo>
                  <a:lnTo>
                    <a:pt x="247" y="117"/>
                  </a:lnTo>
                  <a:lnTo>
                    <a:pt x="249" y="118"/>
                  </a:lnTo>
                  <a:lnTo>
                    <a:pt x="251" y="120"/>
                  </a:lnTo>
                  <a:lnTo>
                    <a:pt x="254" y="122"/>
                  </a:lnTo>
                  <a:lnTo>
                    <a:pt x="256" y="123"/>
                  </a:lnTo>
                  <a:lnTo>
                    <a:pt x="258" y="125"/>
                  </a:lnTo>
                  <a:lnTo>
                    <a:pt x="260" y="127"/>
                  </a:lnTo>
                  <a:lnTo>
                    <a:pt x="262" y="128"/>
                  </a:lnTo>
                  <a:lnTo>
                    <a:pt x="264" y="130"/>
                  </a:lnTo>
                  <a:lnTo>
                    <a:pt x="266" y="132"/>
                  </a:lnTo>
                  <a:lnTo>
                    <a:pt x="268" y="134"/>
                  </a:lnTo>
                  <a:lnTo>
                    <a:pt x="270" y="136"/>
                  </a:lnTo>
                  <a:lnTo>
                    <a:pt x="272" y="138"/>
                  </a:lnTo>
                  <a:lnTo>
                    <a:pt x="323" y="138"/>
                  </a:lnTo>
                  <a:lnTo>
                    <a:pt x="293" y="131"/>
                  </a:lnTo>
                  <a:lnTo>
                    <a:pt x="360" y="61"/>
                  </a:lnTo>
                  <a:lnTo>
                    <a:pt x="287" y="97"/>
                  </a:lnTo>
                  <a:lnTo>
                    <a:pt x="288" y="60"/>
                  </a:lnTo>
                  <a:lnTo>
                    <a:pt x="259" y="76"/>
                  </a:lnTo>
                  <a:lnTo>
                    <a:pt x="259" y="0"/>
                  </a:lnTo>
                  <a:lnTo>
                    <a:pt x="220" y="70"/>
                  </a:lnTo>
                  <a:lnTo>
                    <a:pt x="201" y="36"/>
                  </a:lnTo>
                  <a:lnTo>
                    <a:pt x="185" y="62"/>
                  </a:lnTo>
                  <a:lnTo>
                    <a:pt x="150" y="1"/>
                  </a:lnTo>
                  <a:lnTo>
                    <a:pt x="149" y="79"/>
                  </a:lnTo>
                  <a:lnTo>
                    <a:pt x="114" y="58"/>
                  </a:lnTo>
                  <a:lnTo>
                    <a:pt x="114" y="90"/>
                  </a:lnTo>
                  <a:lnTo>
                    <a:pt x="54" y="55"/>
                  </a:lnTo>
                  <a:lnTo>
                    <a:pt x="92" y="121"/>
                  </a:lnTo>
                  <a:lnTo>
                    <a:pt x="50" y="120"/>
                  </a:lnTo>
                  <a:lnTo>
                    <a:pt x="67" y="150"/>
                  </a:lnTo>
                  <a:lnTo>
                    <a:pt x="0" y="150"/>
                  </a:lnTo>
                  <a:lnTo>
                    <a:pt x="61" y="186"/>
                  </a:lnTo>
                  <a:lnTo>
                    <a:pt x="25" y="206"/>
                  </a:lnTo>
                  <a:lnTo>
                    <a:pt x="59" y="226"/>
                  </a:lnTo>
                  <a:lnTo>
                    <a:pt x="0" y="260"/>
                  </a:lnTo>
                  <a:lnTo>
                    <a:pt x="67" y="260"/>
                  </a:lnTo>
                  <a:lnTo>
                    <a:pt x="48" y="292"/>
                  </a:lnTo>
                  <a:lnTo>
                    <a:pt x="91" y="293"/>
                  </a:lnTo>
                  <a:lnTo>
                    <a:pt x="55" y="355"/>
                  </a:lnTo>
                  <a:lnTo>
                    <a:pt x="111" y="323"/>
                  </a:lnTo>
                  <a:lnTo>
                    <a:pt x="110" y="356"/>
                  </a:lnTo>
                  <a:lnTo>
                    <a:pt x="150" y="334"/>
                  </a:lnTo>
                  <a:lnTo>
                    <a:pt x="150" y="409"/>
                  </a:lnTo>
                  <a:lnTo>
                    <a:pt x="182" y="355"/>
                  </a:lnTo>
                  <a:lnTo>
                    <a:pt x="196" y="381"/>
                  </a:lnTo>
                  <a:lnTo>
                    <a:pt x="220" y="340"/>
                  </a:lnTo>
                  <a:lnTo>
                    <a:pt x="261" y="409"/>
                  </a:lnTo>
                  <a:lnTo>
                    <a:pt x="260" y="339"/>
                  </a:lnTo>
                  <a:lnTo>
                    <a:pt x="291" y="353"/>
                  </a:lnTo>
                  <a:lnTo>
                    <a:pt x="285" y="314"/>
                  </a:lnTo>
                  <a:lnTo>
                    <a:pt x="451" y="286"/>
                  </a:lnTo>
                  <a:lnTo>
                    <a:pt x="268" y="286"/>
                  </a:lnTo>
                  <a:close/>
                </a:path>
              </a:pathLst>
            </a:custGeom>
            <a:solidFill>
              <a:srgbClr val="738C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600" i="1">
                <a:solidFill>
                  <a:srgbClr val="003399"/>
                </a:solidFill>
                <a:cs typeface="Arial" charset="0"/>
              </a:endParaRPr>
            </a:p>
          </p:txBody>
        </p:sp>
        <p:sp>
          <p:nvSpPr>
            <p:cNvPr id="32" name="Freeform 22"/>
            <p:cNvSpPr>
              <a:spLocks/>
            </p:cNvSpPr>
            <p:nvPr/>
          </p:nvSpPr>
          <p:spPr bwMode="auto">
            <a:xfrm>
              <a:off x="986" y="1977"/>
              <a:ext cx="93" cy="112"/>
            </a:xfrm>
            <a:custGeom>
              <a:avLst/>
              <a:gdLst>
                <a:gd name="T0" fmla="*/ 1 w 93"/>
                <a:gd name="T1" fmla="*/ 101 h 112"/>
                <a:gd name="T2" fmla="*/ 2 w 93"/>
                <a:gd name="T3" fmla="*/ 103 h 112"/>
                <a:gd name="T4" fmla="*/ 3 w 93"/>
                <a:gd name="T5" fmla="*/ 106 h 112"/>
                <a:gd name="T6" fmla="*/ 4 w 93"/>
                <a:gd name="T7" fmla="*/ 107 h 112"/>
                <a:gd name="T8" fmla="*/ 6 w 93"/>
                <a:gd name="T9" fmla="*/ 109 h 112"/>
                <a:gd name="T10" fmla="*/ 7 w 93"/>
                <a:gd name="T11" fmla="*/ 110 h 112"/>
                <a:gd name="T12" fmla="*/ 9 w 93"/>
                <a:gd name="T13" fmla="*/ 111 h 112"/>
                <a:gd name="T14" fmla="*/ 11 w 93"/>
                <a:gd name="T15" fmla="*/ 111 h 112"/>
                <a:gd name="T16" fmla="*/ 13 w 93"/>
                <a:gd name="T17" fmla="*/ 112 h 112"/>
                <a:gd name="T18" fmla="*/ 16 w 93"/>
                <a:gd name="T19" fmla="*/ 111 h 112"/>
                <a:gd name="T20" fmla="*/ 18 w 93"/>
                <a:gd name="T21" fmla="*/ 111 h 112"/>
                <a:gd name="T22" fmla="*/ 20 w 93"/>
                <a:gd name="T23" fmla="*/ 110 h 112"/>
                <a:gd name="T24" fmla="*/ 22 w 93"/>
                <a:gd name="T25" fmla="*/ 108 h 112"/>
                <a:gd name="T26" fmla="*/ 23 w 93"/>
                <a:gd name="T27" fmla="*/ 106 h 112"/>
                <a:gd name="T28" fmla="*/ 25 w 93"/>
                <a:gd name="T29" fmla="*/ 104 h 112"/>
                <a:gd name="T30" fmla="*/ 26 w 93"/>
                <a:gd name="T31" fmla="*/ 101 h 112"/>
                <a:gd name="T32" fmla="*/ 64 w 93"/>
                <a:gd name="T33" fmla="*/ 104 h 112"/>
                <a:gd name="T34" fmla="*/ 66 w 93"/>
                <a:gd name="T35" fmla="*/ 106 h 112"/>
                <a:gd name="T36" fmla="*/ 67 w 93"/>
                <a:gd name="T37" fmla="*/ 108 h 112"/>
                <a:gd name="T38" fmla="*/ 69 w 93"/>
                <a:gd name="T39" fmla="*/ 109 h 112"/>
                <a:gd name="T40" fmla="*/ 71 w 93"/>
                <a:gd name="T41" fmla="*/ 110 h 112"/>
                <a:gd name="T42" fmla="*/ 73 w 93"/>
                <a:gd name="T43" fmla="*/ 111 h 112"/>
                <a:gd name="T44" fmla="*/ 75 w 93"/>
                <a:gd name="T45" fmla="*/ 111 h 112"/>
                <a:gd name="T46" fmla="*/ 77 w 93"/>
                <a:gd name="T47" fmla="*/ 112 h 112"/>
                <a:gd name="T48" fmla="*/ 80 w 93"/>
                <a:gd name="T49" fmla="*/ 111 h 112"/>
                <a:gd name="T50" fmla="*/ 83 w 93"/>
                <a:gd name="T51" fmla="*/ 111 h 112"/>
                <a:gd name="T52" fmla="*/ 85 w 93"/>
                <a:gd name="T53" fmla="*/ 110 h 112"/>
                <a:gd name="T54" fmla="*/ 87 w 93"/>
                <a:gd name="T55" fmla="*/ 109 h 112"/>
                <a:gd name="T56" fmla="*/ 89 w 93"/>
                <a:gd name="T57" fmla="*/ 108 h 112"/>
                <a:gd name="T58" fmla="*/ 91 w 93"/>
                <a:gd name="T59" fmla="*/ 106 h 112"/>
                <a:gd name="T60" fmla="*/ 92 w 93"/>
                <a:gd name="T61" fmla="*/ 104 h 112"/>
                <a:gd name="T62" fmla="*/ 93 w 93"/>
                <a:gd name="T63" fmla="*/ 101 h 112"/>
                <a:gd name="T64" fmla="*/ 93 w 93"/>
                <a:gd name="T65" fmla="*/ 11 h 112"/>
                <a:gd name="T66" fmla="*/ 93 w 93"/>
                <a:gd name="T67" fmla="*/ 9 h 112"/>
                <a:gd name="T68" fmla="*/ 92 w 93"/>
                <a:gd name="T69" fmla="*/ 7 h 112"/>
                <a:gd name="T70" fmla="*/ 91 w 93"/>
                <a:gd name="T71" fmla="*/ 5 h 112"/>
                <a:gd name="T72" fmla="*/ 90 w 93"/>
                <a:gd name="T73" fmla="*/ 3 h 112"/>
                <a:gd name="T74" fmla="*/ 88 w 93"/>
                <a:gd name="T75" fmla="*/ 2 h 112"/>
                <a:gd name="T76" fmla="*/ 86 w 93"/>
                <a:gd name="T77" fmla="*/ 1 h 112"/>
                <a:gd name="T78" fmla="*/ 83 w 93"/>
                <a:gd name="T79" fmla="*/ 0 h 112"/>
                <a:gd name="T80" fmla="*/ 79 w 93"/>
                <a:gd name="T81" fmla="*/ 0 h 112"/>
                <a:gd name="T82" fmla="*/ 76 w 93"/>
                <a:gd name="T83" fmla="*/ 1 h 112"/>
                <a:gd name="T84" fmla="*/ 74 w 93"/>
                <a:gd name="T85" fmla="*/ 2 h 112"/>
                <a:gd name="T86" fmla="*/ 72 w 93"/>
                <a:gd name="T87" fmla="*/ 2 h 112"/>
                <a:gd name="T88" fmla="*/ 71 w 93"/>
                <a:gd name="T89" fmla="*/ 4 h 112"/>
                <a:gd name="T90" fmla="*/ 70 w 93"/>
                <a:gd name="T91" fmla="*/ 6 h 112"/>
                <a:gd name="T92" fmla="*/ 69 w 93"/>
                <a:gd name="T93" fmla="*/ 8 h 112"/>
                <a:gd name="T94" fmla="*/ 68 w 93"/>
                <a:gd name="T95" fmla="*/ 11 h 112"/>
                <a:gd name="T96" fmla="*/ 28 w 93"/>
                <a:gd name="T97" fmla="*/ 6 h 112"/>
                <a:gd name="T98" fmla="*/ 28 w 93"/>
                <a:gd name="T99" fmla="*/ 5 h 112"/>
                <a:gd name="T100" fmla="*/ 27 w 93"/>
                <a:gd name="T101" fmla="*/ 4 h 112"/>
                <a:gd name="T102" fmla="*/ 25 w 93"/>
                <a:gd name="T103" fmla="*/ 2 h 112"/>
                <a:gd name="T104" fmla="*/ 23 w 93"/>
                <a:gd name="T105" fmla="*/ 1 h 112"/>
                <a:gd name="T106" fmla="*/ 19 w 93"/>
                <a:gd name="T107" fmla="*/ 0 h 112"/>
                <a:gd name="T108" fmla="*/ 15 w 93"/>
                <a:gd name="T109" fmla="*/ 0 h 112"/>
                <a:gd name="T110" fmla="*/ 12 w 93"/>
                <a:gd name="T111" fmla="*/ 1 h 112"/>
                <a:gd name="T112" fmla="*/ 9 w 93"/>
                <a:gd name="T113" fmla="*/ 2 h 112"/>
                <a:gd name="T114" fmla="*/ 7 w 93"/>
                <a:gd name="T115" fmla="*/ 3 h 112"/>
                <a:gd name="T116" fmla="*/ 5 w 93"/>
                <a:gd name="T117" fmla="*/ 5 h 112"/>
                <a:gd name="T118" fmla="*/ 3 w 93"/>
                <a:gd name="T119" fmla="*/ 7 h 112"/>
                <a:gd name="T120" fmla="*/ 2 w 93"/>
                <a:gd name="T121" fmla="*/ 10 h 112"/>
                <a:gd name="T122" fmla="*/ 1 w 93"/>
                <a:gd name="T123" fmla="*/ 13 h 1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3"/>
                <a:gd name="T187" fmla="*/ 0 h 112"/>
                <a:gd name="T188" fmla="*/ 93 w 93"/>
                <a:gd name="T189" fmla="*/ 112 h 11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3" h="112">
                  <a:moveTo>
                    <a:pt x="0" y="15"/>
                  </a:moveTo>
                  <a:lnTo>
                    <a:pt x="0" y="99"/>
                  </a:lnTo>
                  <a:lnTo>
                    <a:pt x="1" y="100"/>
                  </a:lnTo>
                  <a:lnTo>
                    <a:pt x="1" y="101"/>
                  </a:lnTo>
                  <a:lnTo>
                    <a:pt x="1" y="102"/>
                  </a:lnTo>
                  <a:lnTo>
                    <a:pt x="2" y="103"/>
                  </a:lnTo>
                  <a:lnTo>
                    <a:pt x="2" y="104"/>
                  </a:lnTo>
                  <a:lnTo>
                    <a:pt x="2" y="105"/>
                  </a:lnTo>
                  <a:lnTo>
                    <a:pt x="3" y="106"/>
                  </a:lnTo>
                  <a:lnTo>
                    <a:pt x="3" y="107"/>
                  </a:lnTo>
                  <a:lnTo>
                    <a:pt x="4" y="107"/>
                  </a:lnTo>
                  <a:lnTo>
                    <a:pt x="4" y="108"/>
                  </a:lnTo>
                  <a:lnTo>
                    <a:pt x="5" y="108"/>
                  </a:lnTo>
                  <a:lnTo>
                    <a:pt x="5" y="109"/>
                  </a:lnTo>
                  <a:lnTo>
                    <a:pt x="6" y="109"/>
                  </a:lnTo>
                  <a:lnTo>
                    <a:pt x="6" y="110"/>
                  </a:lnTo>
                  <a:lnTo>
                    <a:pt x="7" y="110"/>
                  </a:lnTo>
                  <a:lnTo>
                    <a:pt x="8" y="110"/>
                  </a:lnTo>
                  <a:lnTo>
                    <a:pt x="8" y="111"/>
                  </a:lnTo>
                  <a:lnTo>
                    <a:pt x="9" y="111"/>
                  </a:lnTo>
                  <a:lnTo>
                    <a:pt x="10" y="111"/>
                  </a:lnTo>
                  <a:lnTo>
                    <a:pt x="11" y="111"/>
                  </a:lnTo>
                  <a:lnTo>
                    <a:pt x="12" y="111"/>
                  </a:lnTo>
                  <a:lnTo>
                    <a:pt x="13" y="111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5" y="111"/>
                  </a:lnTo>
                  <a:lnTo>
                    <a:pt x="16" y="111"/>
                  </a:lnTo>
                  <a:lnTo>
                    <a:pt x="17" y="111"/>
                  </a:lnTo>
                  <a:lnTo>
                    <a:pt x="18" y="111"/>
                  </a:lnTo>
                  <a:lnTo>
                    <a:pt x="19" y="110"/>
                  </a:lnTo>
                  <a:lnTo>
                    <a:pt x="20" y="110"/>
                  </a:lnTo>
                  <a:lnTo>
                    <a:pt x="21" y="109"/>
                  </a:lnTo>
                  <a:lnTo>
                    <a:pt x="22" y="109"/>
                  </a:lnTo>
                  <a:lnTo>
                    <a:pt x="22" y="108"/>
                  </a:lnTo>
                  <a:lnTo>
                    <a:pt x="23" y="107"/>
                  </a:lnTo>
                  <a:lnTo>
                    <a:pt x="23" y="106"/>
                  </a:lnTo>
                  <a:lnTo>
                    <a:pt x="24" y="106"/>
                  </a:lnTo>
                  <a:lnTo>
                    <a:pt x="24" y="105"/>
                  </a:lnTo>
                  <a:lnTo>
                    <a:pt x="25" y="104"/>
                  </a:lnTo>
                  <a:lnTo>
                    <a:pt x="25" y="103"/>
                  </a:lnTo>
                  <a:lnTo>
                    <a:pt x="25" y="102"/>
                  </a:lnTo>
                  <a:lnTo>
                    <a:pt x="26" y="102"/>
                  </a:lnTo>
                  <a:lnTo>
                    <a:pt x="26" y="101"/>
                  </a:lnTo>
                  <a:lnTo>
                    <a:pt x="26" y="100"/>
                  </a:lnTo>
                  <a:lnTo>
                    <a:pt x="26" y="48"/>
                  </a:lnTo>
                  <a:lnTo>
                    <a:pt x="64" y="104"/>
                  </a:lnTo>
                  <a:lnTo>
                    <a:pt x="65" y="105"/>
                  </a:lnTo>
                  <a:lnTo>
                    <a:pt x="65" y="106"/>
                  </a:lnTo>
                  <a:lnTo>
                    <a:pt x="66" y="106"/>
                  </a:lnTo>
                  <a:lnTo>
                    <a:pt x="66" y="107"/>
                  </a:lnTo>
                  <a:lnTo>
                    <a:pt x="67" y="107"/>
                  </a:lnTo>
                  <a:lnTo>
                    <a:pt x="67" y="108"/>
                  </a:lnTo>
                  <a:lnTo>
                    <a:pt x="68" y="108"/>
                  </a:lnTo>
                  <a:lnTo>
                    <a:pt x="68" y="109"/>
                  </a:lnTo>
                  <a:lnTo>
                    <a:pt x="69" y="109"/>
                  </a:lnTo>
                  <a:lnTo>
                    <a:pt x="69" y="110"/>
                  </a:lnTo>
                  <a:lnTo>
                    <a:pt x="70" y="110"/>
                  </a:lnTo>
                  <a:lnTo>
                    <a:pt x="71" y="110"/>
                  </a:lnTo>
                  <a:lnTo>
                    <a:pt x="71" y="111"/>
                  </a:lnTo>
                  <a:lnTo>
                    <a:pt x="72" y="111"/>
                  </a:lnTo>
                  <a:lnTo>
                    <a:pt x="73" y="111"/>
                  </a:lnTo>
                  <a:lnTo>
                    <a:pt x="74" y="111"/>
                  </a:lnTo>
                  <a:lnTo>
                    <a:pt x="75" y="111"/>
                  </a:lnTo>
                  <a:lnTo>
                    <a:pt x="75" y="112"/>
                  </a:lnTo>
                  <a:lnTo>
                    <a:pt x="76" y="112"/>
                  </a:lnTo>
                  <a:lnTo>
                    <a:pt x="77" y="112"/>
                  </a:lnTo>
                  <a:lnTo>
                    <a:pt x="78" y="112"/>
                  </a:lnTo>
                  <a:lnTo>
                    <a:pt x="79" y="111"/>
                  </a:lnTo>
                  <a:lnTo>
                    <a:pt x="80" y="111"/>
                  </a:lnTo>
                  <a:lnTo>
                    <a:pt x="81" y="111"/>
                  </a:lnTo>
                  <a:lnTo>
                    <a:pt x="82" y="111"/>
                  </a:lnTo>
                  <a:lnTo>
                    <a:pt x="83" y="111"/>
                  </a:lnTo>
                  <a:lnTo>
                    <a:pt x="84" y="110"/>
                  </a:lnTo>
                  <a:lnTo>
                    <a:pt x="85" y="110"/>
                  </a:lnTo>
                  <a:lnTo>
                    <a:pt x="86" y="110"/>
                  </a:lnTo>
                  <a:lnTo>
                    <a:pt x="87" y="109"/>
                  </a:lnTo>
                  <a:lnTo>
                    <a:pt x="88" y="109"/>
                  </a:lnTo>
                  <a:lnTo>
                    <a:pt x="88" y="108"/>
                  </a:lnTo>
                  <a:lnTo>
                    <a:pt x="89" y="108"/>
                  </a:lnTo>
                  <a:lnTo>
                    <a:pt x="90" y="107"/>
                  </a:lnTo>
                  <a:lnTo>
                    <a:pt x="90" y="106"/>
                  </a:lnTo>
                  <a:lnTo>
                    <a:pt x="91" y="106"/>
                  </a:lnTo>
                  <a:lnTo>
                    <a:pt x="91" y="105"/>
                  </a:lnTo>
                  <a:lnTo>
                    <a:pt x="92" y="104"/>
                  </a:lnTo>
                  <a:lnTo>
                    <a:pt x="92" y="103"/>
                  </a:lnTo>
                  <a:lnTo>
                    <a:pt x="93" y="103"/>
                  </a:lnTo>
                  <a:lnTo>
                    <a:pt x="93" y="102"/>
                  </a:lnTo>
                  <a:lnTo>
                    <a:pt x="93" y="101"/>
                  </a:lnTo>
                  <a:lnTo>
                    <a:pt x="93" y="100"/>
                  </a:lnTo>
                  <a:lnTo>
                    <a:pt x="93" y="11"/>
                  </a:lnTo>
                  <a:lnTo>
                    <a:pt x="93" y="10"/>
                  </a:lnTo>
                  <a:lnTo>
                    <a:pt x="93" y="9"/>
                  </a:lnTo>
                  <a:lnTo>
                    <a:pt x="93" y="8"/>
                  </a:lnTo>
                  <a:lnTo>
                    <a:pt x="92" y="7"/>
                  </a:lnTo>
                  <a:lnTo>
                    <a:pt x="92" y="6"/>
                  </a:lnTo>
                  <a:lnTo>
                    <a:pt x="91" y="5"/>
                  </a:lnTo>
                  <a:lnTo>
                    <a:pt x="91" y="4"/>
                  </a:lnTo>
                  <a:lnTo>
                    <a:pt x="90" y="4"/>
                  </a:lnTo>
                  <a:lnTo>
                    <a:pt x="90" y="3"/>
                  </a:lnTo>
                  <a:lnTo>
                    <a:pt x="89" y="3"/>
                  </a:lnTo>
                  <a:lnTo>
                    <a:pt x="89" y="2"/>
                  </a:lnTo>
                  <a:lnTo>
                    <a:pt x="88" y="2"/>
                  </a:lnTo>
                  <a:lnTo>
                    <a:pt x="87" y="2"/>
                  </a:lnTo>
                  <a:lnTo>
                    <a:pt x="86" y="1"/>
                  </a:lnTo>
                  <a:lnTo>
                    <a:pt x="85" y="1"/>
                  </a:lnTo>
                  <a:lnTo>
                    <a:pt x="84" y="1"/>
                  </a:lnTo>
                  <a:lnTo>
                    <a:pt x="83" y="0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8" y="0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6" y="1"/>
                  </a:lnTo>
                  <a:lnTo>
                    <a:pt x="75" y="1"/>
                  </a:lnTo>
                  <a:lnTo>
                    <a:pt x="74" y="2"/>
                  </a:lnTo>
                  <a:lnTo>
                    <a:pt x="73" y="2"/>
                  </a:lnTo>
                  <a:lnTo>
                    <a:pt x="72" y="2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4"/>
                  </a:lnTo>
                  <a:lnTo>
                    <a:pt x="70" y="4"/>
                  </a:lnTo>
                  <a:lnTo>
                    <a:pt x="70" y="5"/>
                  </a:lnTo>
                  <a:lnTo>
                    <a:pt x="70" y="6"/>
                  </a:lnTo>
                  <a:lnTo>
                    <a:pt x="69" y="6"/>
                  </a:lnTo>
                  <a:lnTo>
                    <a:pt x="69" y="7"/>
                  </a:lnTo>
                  <a:lnTo>
                    <a:pt x="69" y="8"/>
                  </a:lnTo>
                  <a:lnTo>
                    <a:pt x="68" y="9"/>
                  </a:lnTo>
                  <a:lnTo>
                    <a:pt x="68" y="10"/>
                  </a:lnTo>
                  <a:lnTo>
                    <a:pt x="68" y="11"/>
                  </a:lnTo>
                  <a:lnTo>
                    <a:pt x="68" y="66"/>
                  </a:lnTo>
                  <a:lnTo>
                    <a:pt x="29" y="7"/>
                  </a:lnTo>
                  <a:lnTo>
                    <a:pt x="28" y="6"/>
                  </a:lnTo>
                  <a:lnTo>
                    <a:pt x="28" y="5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6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1"/>
                  </a:lnTo>
                  <a:lnTo>
                    <a:pt x="22" y="1"/>
                  </a:lnTo>
                  <a:lnTo>
                    <a:pt x="21" y="1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2"/>
                  </a:lnTo>
                  <a:lnTo>
                    <a:pt x="8" y="2"/>
                  </a:lnTo>
                  <a:lnTo>
                    <a:pt x="7" y="3"/>
                  </a:lnTo>
                  <a:lnTo>
                    <a:pt x="6" y="4"/>
                  </a:lnTo>
                  <a:lnTo>
                    <a:pt x="5" y="5"/>
                  </a:lnTo>
                  <a:lnTo>
                    <a:pt x="4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600" i="1">
                <a:solidFill>
                  <a:srgbClr val="003399"/>
                </a:solidFill>
                <a:cs typeface="Arial" charset="0"/>
              </a:endParaRPr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1224" y="1977"/>
              <a:ext cx="92" cy="112"/>
            </a:xfrm>
            <a:custGeom>
              <a:avLst/>
              <a:gdLst>
                <a:gd name="T0" fmla="*/ 80 w 92"/>
                <a:gd name="T1" fmla="*/ 0 h 112"/>
                <a:gd name="T2" fmla="*/ 82 w 92"/>
                <a:gd name="T3" fmla="*/ 1 h 112"/>
                <a:gd name="T4" fmla="*/ 84 w 92"/>
                <a:gd name="T5" fmla="*/ 1 h 112"/>
                <a:gd name="T6" fmla="*/ 85 w 92"/>
                <a:gd name="T7" fmla="*/ 2 h 112"/>
                <a:gd name="T8" fmla="*/ 87 w 92"/>
                <a:gd name="T9" fmla="*/ 3 h 112"/>
                <a:gd name="T10" fmla="*/ 88 w 92"/>
                <a:gd name="T11" fmla="*/ 4 h 112"/>
                <a:gd name="T12" fmla="*/ 89 w 92"/>
                <a:gd name="T13" fmla="*/ 5 h 112"/>
                <a:gd name="T14" fmla="*/ 90 w 92"/>
                <a:gd name="T15" fmla="*/ 7 h 112"/>
                <a:gd name="T16" fmla="*/ 91 w 92"/>
                <a:gd name="T17" fmla="*/ 8 h 112"/>
                <a:gd name="T18" fmla="*/ 91 w 92"/>
                <a:gd name="T19" fmla="*/ 10 h 112"/>
                <a:gd name="T20" fmla="*/ 91 w 92"/>
                <a:gd name="T21" fmla="*/ 11 h 112"/>
                <a:gd name="T22" fmla="*/ 91 w 92"/>
                <a:gd name="T23" fmla="*/ 14 h 112"/>
                <a:gd name="T24" fmla="*/ 91 w 92"/>
                <a:gd name="T25" fmla="*/ 17 h 112"/>
                <a:gd name="T26" fmla="*/ 90 w 92"/>
                <a:gd name="T27" fmla="*/ 19 h 112"/>
                <a:gd name="T28" fmla="*/ 89 w 92"/>
                <a:gd name="T29" fmla="*/ 20 h 112"/>
                <a:gd name="T30" fmla="*/ 88 w 92"/>
                <a:gd name="T31" fmla="*/ 22 h 112"/>
                <a:gd name="T32" fmla="*/ 87 w 92"/>
                <a:gd name="T33" fmla="*/ 23 h 112"/>
                <a:gd name="T34" fmla="*/ 85 w 92"/>
                <a:gd name="T35" fmla="*/ 24 h 112"/>
                <a:gd name="T36" fmla="*/ 83 w 92"/>
                <a:gd name="T37" fmla="*/ 25 h 112"/>
                <a:gd name="T38" fmla="*/ 81 w 92"/>
                <a:gd name="T39" fmla="*/ 26 h 112"/>
                <a:gd name="T40" fmla="*/ 59 w 92"/>
                <a:gd name="T41" fmla="*/ 26 h 112"/>
                <a:gd name="T42" fmla="*/ 58 w 92"/>
                <a:gd name="T43" fmla="*/ 102 h 112"/>
                <a:gd name="T44" fmla="*/ 58 w 92"/>
                <a:gd name="T45" fmla="*/ 104 h 112"/>
                <a:gd name="T46" fmla="*/ 57 w 92"/>
                <a:gd name="T47" fmla="*/ 105 h 112"/>
                <a:gd name="T48" fmla="*/ 56 w 92"/>
                <a:gd name="T49" fmla="*/ 107 h 112"/>
                <a:gd name="T50" fmla="*/ 55 w 92"/>
                <a:gd name="T51" fmla="*/ 108 h 112"/>
                <a:gd name="T52" fmla="*/ 54 w 92"/>
                <a:gd name="T53" fmla="*/ 109 h 112"/>
                <a:gd name="T54" fmla="*/ 52 w 92"/>
                <a:gd name="T55" fmla="*/ 110 h 112"/>
                <a:gd name="T56" fmla="*/ 51 w 92"/>
                <a:gd name="T57" fmla="*/ 111 h 112"/>
                <a:gd name="T58" fmla="*/ 49 w 92"/>
                <a:gd name="T59" fmla="*/ 111 h 112"/>
                <a:gd name="T60" fmla="*/ 47 w 92"/>
                <a:gd name="T61" fmla="*/ 112 h 112"/>
                <a:gd name="T62" fmla="*/ 45 w 92"/>
                <a:gd name="T63" fmla="*/ 112 h 112"/>
                <a:gd name="T64" fmla="*/ 43 w 92"/>
                <a:gd name="T65" fmla="*/ 111 h 112"/>
                <a:gd name="T66" fmla="*/ 41 w 92"/>
                <a:gd name="T67" fmla="*/ 111 h 112"/>
                <a:gd name="T68" fmla="*/ 40 w 92"/>
                <a:gd name="T69" fmla="*/ 110 h 112"/>
                <a:gd name="T70" fmla="*/ 38 w 92"/>
                <a:gd name="T71" fmla="*/ 110 h 112"/>
                <a:gd name="T72" fmla="*/ 37 w 92"/>
                <a:gd name="T73" fmla="*/ 108 h 112"/>
                <a:gd name="T74" fmla="*/ 36 w 92"/>
                <a:gd name="T75" fmla="*/ 107 h 112"/>
                <a:gd name="T76" fmla="*/ 34 w 92"/>
                <a:gd name="T77" fmla="*/ 105 h 112"/>
                <a:gd name="T78" fmla="*/ 33 w 92"/>
                <a:gd name="T79" fmla="*/ 103 h 112"/>
                <a:gd name="T80" fmla="*/ 33 w 92"/>
                <a:gd name="T81" fmla="*/ 101 h 112"/>
                <a:gd name="T82" fmla="*/ 32 w 92"/>
                <a:gd name="T83" fmla="*/ 99 h 112"/>
                <a:gd name="T84" fmla="*/ 11 w 92"/>
                <a:gd name="T85" fmla="*/ 26 h 112"/>
                <a:gd name="T86" fmla="*/ 10 w 92"/>
                <a:gd name="T87" fmla="*/ 25 h 112"/>
                <a:gd name="T88" fmla="*/ 8 w 92"/>
                <a:gd name="T89" fmla="*/ 25 h 112"/>
                <a:gd name="T90" fmla="*/ 7 w 92"/>
                <a:gd name="T91" fmla="*/ 24 h 112"/>
                <a:gd name="T92" fmla="*/ 5 w 92"/>
                <a:gd name="T93" fmla="*/ 23 h 112"/>
                <a:gd name="T94" fmla="*/ 4 w 92"/>
                <a:gd name="T95" fmla="*/ 22 h 112"/>
                <a:gd name="T96" fmla="*/ 3 w 92"/>
                <a:gd name="T97" fmla="*/ 21 h 112"/>
                <a:gd name="T98" fmla="*/ 2 w 92"/>
                <a:gd name="T99" fmla="*/ 19 h 112"/>
                <a:gd name="T100" fmla="*/ 1 w 92"/>
                <a:gd name="T101" fmla="*/ 17 h 112"/>
                <a:gd name="T102" fmla="*/ 0 w 92"/>
                <a:gd name="T103" fmla="*/ 15 h 112"/>
                <a:gd name="T104" fmla="*/ 0 w 92"/>
                <a:gd name="T105" fmla="*/ 13 h 112"/>
                <a:gd name="T106" fmla="*/ 0 w 92"/>
                <a:gd name="T107" fmla="*/ 11 h 112"/>
                <a:gd name="T108" fmla="*/ 0 w 92"/>
                <a:gd name="T109" fmla="*/ 9 h 112"/>
                <a:gd name="T110" fmla="*/ 1 w 92"/>
                <a:gd name="T111" fmla="*/ 8 h 112"/>
                <a:gd name="T112" fmla="*/ 2 w 92"/>
                <a:gd name="T113" fmla="*/ 6 h 112"/>
                <a:gd name="T114" fmla="*/ 3 w 92"/>
                <a:gd name="T115" fmla="*/ 5 h 112"/>
                <a:gd name="T116" fmla="*/ 4 w 92"/>
                <a:gd name="T117" fmla="*/ 4 h 112"/>
                <a:gd name="T118" fmla="*/ 5 w 92"/>
                <a:gd name="T119" fmla="*/ 3 h 112"/>
                <a:gd name="T120" fmla="*/ 7 w 92"/>
                <a:gd name="T121" fmla="*/ 2 h 112"/>
                <a:gd name="T122" fmla="*/ 8 w 92"/>
                <a:gd name="T123" fmla="*/ 1 h 112"/>
                <a:gd name="T124" fmla="*/ 10 w 92"/>
                <a:gd name="T125" fmla="*/ 0 h 11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112"/>
                <a:gd name="T191" fmla="*/ 92 w 92"/>
                <a:gd name="T192" fmla="*/ 112 h 11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112">
                  <a:moveTo>
                    <a:pt x="12" y="0"/>
                  </a:moveTo>
                  <a:lnTo>
                    <a:pt x="79" y="0"/>
                  </a:lnTo>
                  <a:lnTo>
                    <a:pt x="80" y="0"/>
                  </a:lnTo>
                  <a:lnTo>
                    <a:pt x="81" y="0"/>
                  </a:lnTo>
                  <a:lnTo>
                    <a:pt x="81" y="1"/>
                  </a:lnTo>
                  <a:lnTo>
                    <a:pt x="82" y="1"/>
                  </a:lnTo>
                  <a:lnTo>
                    <a:pt x="83" y="1"/>
                  </a:lnTo>
                  <a:lnTo>
                    <a:pt x="84" y="1"/>
                  </a:lnTo>
                  <a:lnTo>
                    <a:pt x="84" y="2"/>
                  </a:lnTo>
                  <a:lnTo>
                    <a:pt x="85" y="2"/>
                  </a:lnTo>
                  <a:lnTo>
                    <a:pt x="86" y="2"/>
                  </a:lnTo>
                  <a:lnTo>
                    <a:pt x="86" y="3"/>
                  </a:lnTo>
                  <a:lnTo>
                    <a:pt x="87" y="3"/>
                  </a:lnTo>
                  <a:lnTo>
                    <a:pt x="88" y="4"/>
                  </a:lnTo>
                  <a:lnTo>
                    <a:pt x="88" y="5"/>
                  </a:lnTo>
                  <a:lnTo>
                    <a:pt x="89" y="5"/>
                  </a:lnTo>
                  <a:lnTo>
                    <a:pt x="89" y="6"/>
                  </a:lnTo>
                  <a:lnTo>
                    <a:pt x="90" y="6"/>
                  </a:lnTo>
                  <a:lnTo>
                    <a:pt x="90" y="7"/>
                  </a:lnTo>
                  <a:lnTo>
                    <a:pt x="90" y="8"/>
                  </a:lnTo>
                  <a:lnTo>
                    <a:pt x="91" y="8"/>
                  </a:lnTo>
                  <a:lnTo>
                    <a:pt x="91" y="9"/>
                  </a:lnTo>
                  <a:lnTo>
                    <a:pt x="91" y="10"/>
                  </a:lnTo>
                  <a:lnTo>
                    <a:pt x="91" y="11"/>
                  </a:lnTo>
                  <a:lnTo>
                    <a:pt x="92" y="12"/>
                  </a:lnTo>
                  <a:lnTo>
                    <a:pt x="91" y="13"/>
                  </a:lnTo>
                  <a:lnTo>
                    <a:pt x="91" y="14"/>
                  </a:lnTo>
                  <a:lnTo>
                    <a:pt x="91" y="15"/>
                  </a:lnTo>
                  <a:lnTo>
                    <a:pt x="91" y="16"/>
                  </a:lnTo>
                  <a:lnTo>
                    <a:pt x="91" y="17"/>
                  </a:lnTo>
                  <a:lnTo>
                    <a:pt x="90" y="17"/>
                  </a:lnTo>
                  <a:lnTo>
                    <a:pt x="90" y="18"/>
                  </a:lnTo>
                  <a:lnTo>
                    <a:pt x="90" y="19"/>
                  </a:lnTo>
                  <a:lnTo>
                    <a:pt x="89" y="19"/>
                  </a:lnTo>
                  <a:lnTo>
                    <a:pt x="89" y="20"/>
                  </a:lnTo>
                  <a:lnTo>
                    <a:pt x="89" y="21"/>
                  </a:lnTo>
                  <a:lnTo>
                    <a:pt x="88" y="21"/>
                  </a:lnTo>
                  <a:lnTo>
                    <a:pt x="88" y="22"/>
                  </a:lnTo>
                  <a:lnTo>
                    <a:pt x="87" y="22"/>
                  </a:lnTo>
                  <a:lnTo>
                    <a:pt x="87" y="23"/>
                  </a:lnTo>
                  <a:lnTo>
                    <a:pt x="86" y="23"/>
                  </a:lnTo>
                  <a:lnTo>
                    <a:pt x="86" y="24"/>
                  </a:lnTo>
                  <a:lnTo>
                    <a:pt x="85" y="24"/>
                  </a:lnTo>
                  <a:lnTo>
                    <a:pt x="84" y="24"/>
                  </a:lnTo>
                  <a:lnTo>
                    <a:pt x="84" y="25"/>
                  </a:lnTo>
                  <a:lnTo>
                    <a:pt x="83" y="25"/>
                  </a:lnTo>
                  <a:lnTo>
                    <a:pt x="82" y="25"/>
                  </a:lnTo>
                  <a:lnTo>
                    <a:pt x="81" y="26"/>
                  </a:lnTo>
                  <a:lnTo>
                    <a:pt x="80" y="26"/>
                  </a:lnTo>
                  <a:lnTo>
                    <a:pt x="79" y="26"/>
                  </a:lnTo>
                  <a:lnTo>
                    <a:pt x="59" y="26"/>
                  </a:lnTo>
                  <a:lnTo>
                    <a:pt x="59" y="99"/>
                  </a:lnTo>
                  <a:lnTo>
                    <a:pt x="58" y="100"/>
                  </a:lnTo>
                  <a:lnTo>
                    <a:pt x="58" y="102"/>
                  </a:lnTo>
                  <a:lnTo>
                    <a:pt x="58" y="103"/>
                  </a:lnTo>
                  <a:lnTo>
                    <a:pt x="58" y="104"/>
                  </a:lnTo>
                  <a:lnTo>
                    <a:pt x="57" y="104"/>
                  </a:lnTo>
                  <a:lnTo>
                    <a:pt x="57" y="105"/>
                  </a:lnTo>
                  <a:lnTo>
                    <a:pt x="56" y="106"/>
                  </a:lnTo>
                  <a:lnTo>
                    <a:pt x="56" y="107"/>
                  </a:lnTo>
                  <a:lnTo>
                    <a:pt x="55" y="108"/>
                  </a:lnTo>
                  <a:lnTo>
                    <a:pt x="54" y="109"/>
                  </a:lnTo>
                  <a:lnTo>
                    <a:pt x="53" y="110"/>
                  </a:lnTo>
                  <a:lnTo>
                    <a:pt x="52" y="110"/>
                  </a:lnTo>
                  <a:lnTo>
                    <a:pt x="51" y="111"/>
                  </a:lnTo>
                  <a:lnTo>
                    <a:pt x="50" y="111"/>
                  </a:lnTo>
                  <a:lnTo>
                    <a:pt x="49" y="111"/>
                  </a:lnTo>
                  <a:lnTo>
                    <a:pt x="48" y="111"/>
                  </a:lnTo>
                  <a:lnTo>
                    <a:pt x="48" y="112"/>
                  </a:lnTo>
                  <a:lnTo>
                    <a:pt x="47" y="112"/>
                  </a:lnTo>
                  <a:lnTo>
                    <a:pt x="46" y="112"/>
                  </a:lnTo>
                  <a:lnTo>
                    <a:pt x="45" y="112"/>
                  </a:lnTo>
                  <a:lnTo>
                    <a:pt x="44" y="112"/>
                  </a:lnTo>
                  <a:lnTo>
                    <a:pt x="43" y="111"/>
                  </a:lnTo>
                  <a:lnTo>
                    <a:pt x="42" y="111"/>
                  </a:lnTo>
                  <a:lnTo>
                    <a:pt x="41" y="111"/>
                  </a:lnTo>
                  <a:lnTo>
                    <a:pt x="40" y="111"/>
                  </a:lnTo>
                  <a:lnTo>
                    <a:pt x="40" y="110"/>
                  </a:lnTo>
                  <a:lnTo>
                    <a:pt x="39" y="110"/>
                  </a:lnTo>
                  <a:lnTo>
                    <a:pt x="38" y="110"/>
                  </a:lnTo>
                  <a:lnTo>
                    <a:pt x="38" y="109"/>
                  </a:lnTo>
                  <a:lnTo>
                    <a:pt x="37" y="109"/>
                  </a:lnTo>
                  <a:lnTo>
                    <a:pt x="37" y="108"/>
                  </a:lnTo>
                  <a:lnTo>
                    <a:pt x="36" y="108"/>
                  </a:lnTo>
                  <a:lnTo>
                    <a:pt x="36" y="107"/>
                  </a:lnTo>
                  <a:lnTo>
                    <a:pt x="35" y="106"/>
                  </a:lnTo>
                  <a:lnTo>
                    <a:pt x="34" y="105"/>
                  </a:lnTo>
                  <a:lnTo>
                    <a:pt x="34" y="104"/>
                  </a:lnTo>
                  <a:lnTo>
                    <a:pt x="33" y="103"/>
                  </a:lnTo>
                  <a:lnTo>
                    <a:pt x="33" y="102"/>
                  </a:lnTo>
                  <a:lnTo>
                    <a:pt x="33" y="101"/>
                  </a:lnTo>
                  <a:lnTo>
                    <a:pt x="32" y="101"/>
                  </a:lnTo>
                  <a:lnTo>
                    <a:pt x="32" y="100"/>
                  </a:lnTo>
                  <a:lnTo>
                    <a:pt x="32" y="99"/>
                  </a:lnTo>
                  <a:lnTo>
                    <a:pt x="32" y="26"/>
                  </a:lnTo>
                  <a:lnTo>
                    <a:pt x="12" y="26"/>
                  </a:lnTo>
                  <a:lnTo>
                    <a:pt x="11" y="26"/>
                  </a:lnTo>
                  <a:lnTo>
                    <a:pt x="10" y="26"/>
                  </a:lnTo>
                  <a:lnTo>
                    <a:pt x="10" y="25"/>
                  </a:lnTo>
                  <a:lnTo>
                    <a:pt x="9" y="25"/>
                  </a:lnTo>
                  <a:lnTo>
                    <a:pt x="8" y="25"/>
                  </a:lnTo>
                  <a:lnTo>
                    <a:pt x="7" y="24"/>
                  </a:lnTo>
                  <a:lnTo>
                    <a:pt x="6" y="24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4" y="22"/>
                  </a:lnTo>
                  <a:lnTo>
                    <a:pt x="3" y="21"/>
                  </a:lnTo>
                  <a:lnTo>
                    <a:pt x="3" y="20"/>
                  </a:lnTo>
                  <a:lnTo>
                    <a:pt x="2" y="20"/>
                  </a:lnTo>
                  <a:lnTo>
                    <a:pt x="2" y="19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1" y="16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9"/>
                  </a:lnTo>
                  <a:lnTo>
                    <a:pt x="1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5" y="3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600" i="1">
                <a:solidFill>
                  <a:srgbClr val="003399"/>
                </a:solidFill>
                <a:cs typeface="Arial" charset="0"/>
              </a:endParaRPr>
            </a:p>
          </p:txBody>
        </p:sp>
        <p:sp>
          <p:nvSpPr>
            <p:cNvPr id="34" name="Freeform 24"/>
            <p:cNvSpPr>
              <a:spLocks/>
            </p:cNvSpPr>
            <p:nvPr/>
          </p:nvSpPr>
          <p:spPr bwMode="auto">
            <a:xfrm>
              <a:off x="1325" y="1978"/>
              <a:ext cx="78" cy="111"/>
            </a:xfrm>
            <a:custGeom>
              <a:avLst/>
              <a:gdLst>
                <a:gd name="T0" fmla="*/ 0 w 78"/>
                <a:gd name="T1" fmla="*/ 98 h 111"/>
                <a:gd name="T2" fmla="*/ 1 w 78"/>
                <a:gd name="T3" fmla="*/ 101 h 111"/>
                <a:gd name="T4" fmla="*/ 1 w 78"/>
                <a:gd name="T5" fmla="*/ 103 h 111"/>
                <a:gd name="T6" fmla="*/ 2 w 78"/>
                <a:gd name="T7" fmla="*/ 105 h 111"/>
                <a:gd name="T8" fmla="*/ 4 w 78"/>
                <a:gd name="T9" fmla="*/ 107 h 111"/>
                <a:gd name="T10" fmla="*/ 5 w 78"/>
                <a:gd name="T11" fmla="*/ 108 h 111"/>
                <a:gd name="T12" fmla="*/ 7 w 78"/>
                <a:gd name="T13" fmla="*/ 109 h 111"/>
                <a:gd name="T14" fmla="*/ 8 w 78"/>
                <a:gd name="T15" fmla="*/ 110 h 111"/>
                <a:gd name="T16" fmla="*/ 10 w 78"/>
                <a:gd name="T17" fmla="*/ 110 h 111"/>
                <a:gd name="T18" fmla="*/ 12 w 78"/>
                <a:gd name="T19" fmla="*/ 111 h 111"/>
                <a:gd name="T20" fmla="*/ 14 w 78"/>
                <a:gd name="T21" fmla="*/ 111 h 111"/>
                <a:gd name="T22" fmla="*/ 69 w 78"/>
                <a:gd name="T23" fmla="*/ 110 h 111"/>
                <a:gd name="T24" fmla="*/ 70 w 78"/>
                <a:gd name="T25" fmla="*/ 110 h 111"/>
                <a:gd name="T26" fmla="*/ 72 w 78"/>
                <a:gd name="T27" fmla="*/ 109 h 111"/>
                <a:gd name="T28" fmla="*/ 73 w 78"/>
                <a:gd name="T29" fmla="*/ 108 h 111"/>
                <a:gd name="T30" fmla="*/ 74 w 78"/>
                <a:gd name="T31" fmla="*/ 107 h 111"/>
                <a:gd name="T32" fmla="*/ 75 w 78"/>
                <a:gd name="T33" fmla="*/ 105 h 111"/>
                <a:gd name="T34" fmla="*/ 76 w 78"/>
                <a:gd name="T35" fmla="*/ 104 h 111"/>
                <a:gd name="T36" fmla="*/ 77 w 78"/>
                <a:gd name="T37" fmla="*/ 103 h 111"/>
                <a:gd name="T38" fmla="*/ 77 w 78"/>
                <a:gd name="T39" fmla="*/ 101 h 111"/>
                <a:gd name="T40" fmla="*/ 78 w 78"/>
                <a:gd name="T41" fmla="*/ 99 h 111"/>
                <a:gd name="T42" fmla="*/ 77 w 78"/>
                <a:gd name="T43" fmla="*/ 96 h 111"/>
                <a:gd name="T44" fmla="*/ 77 w 78"/>
                <a:gd name="T45" fmla="*/ 94 h 111"/>
                <a:gd name="T46" fmla="*/ 77 w 78"/>
                <a:gd name="T47" fmla="*/ 93 h 111"/>
                <a:gd name="T48" fmla="*/ 76 w 78"/>
                <a:gd name="T49" fmla="*/ 92 h 111"/>
                <a:gd name="T50" fmla="*/ 75 w 78"/>
                <a:gd name="T51" fmla="*/ 90 h 111"/>
                <a:gd name="T52" fmla="*/ 74 w 78"/>
                <a:gd name="T53" fmla="*/ 89 h 111"/>
                <a:gd name="T54" fmla="*/ 73 w 78"/>
                <a:gd name="T55" fmla="*/ 88 h 111"/>
                <a:gd name="T56" fmla="*/ 72 w 78"/>
                <a:gd name="T57" fmla="*/ 87 h 111"/>
                <a:gd name="T58" fmla="*/ 70 w 78"/>
                <a:gd name="T59" fmla="*/ 86 h 111"/>
                <a:gd name="T60" fmla="*/ 68 w 78"/>
                <a:gd name="T61" fmla="*/ 86 h 111"/>
                <a:gd name="T62" fmla="*/ 26 w 78"/>
                <a:gd name="T63" fmla="*/ 11 h 111"/>
                <a:gd name="T64" fmla="*/ 26 w 78"/>
                <a:gd name="T65" fmla="*/ 9 h 111"/>
                <a:gd name="T66" fmla="*/ 25 w 78"/>
                <a:gd name="T67" fmla="*/ 7 h 111"/>
                <a:gd name="T68" fmla="*/ 25 w 78"/>
                <a:gd name="T69" fmla="*/ 6 h 111"/>
                <a:gd name="T70" fmla="*/ 24 w 78"/>
                <a:gd name="T71" fmla="*/ 4 h 111"/>
                <a:gd name="T72" fmla="*/ 23 w 78"/>
                <a:gd name="T73" fmla="*/ 3 h 111"/>
                <a:gd name="T74" fmla="*/ 21 w 78"/>
                <a:gd name="T75" fmla="*/ 2 h 111"/>
                <a:gd name="T76" fmla="*/ 20 w 78"/>
                <a:gd name="T77" fmla="*/ 1 h 111"/>
                <a:gd name="T78" fmla="*/ 18 w 78"/>
                <a:gd name="T79" fmla="*/ 1 h 111"/>
                <a:gd name="T80" fmla="*/ 16 w 78"/>
                <a:gd name="T81" fmla="*/ 0 h 111"/>
                <a:gd name="T82" fmla="*/ 14 w 78"/>
                <a:gd name="T83" fmla="*/ 0 h 111"/>
                <a:gd name="T84" fmla="*/ 12 w 78"/>
                <a:gd name="T85" fmla="*/ 0 h 111"/>
                <a:gd name="T86" fmla="*/ 10 w 78"/>
                <a:gd name="T87" fmla="*/ 0 h 111"/>
                <a:gd name="T88" fmla="*/ 8 w 78"/>
                <a:gd name="T89" fmla="*/ 1 h 111"/>
                <a:gd name="T90" fmla="*/ 6 w 78"/>
                <a:gd name="T91" fmla="*/ 2 h 111"/>
                <a:gd name="T92" fmla="*/ 5 w 78"/>
                <a:gd name="T93" fmla="*/ 3 h 111"/>
                <a:gd name="T94" fmla="*/ 3 w 78"/>
                <a:gd name="T95" fmla="*/ 4 h 111"/>
                <a:gd name="T96" fmla="*/ 2 w 78"/>
                <a:gd name="T97" fmla="*/ 5 h 111"/>
                <a:gd name="T98" fmla="*/ 1 w 78"/>
                <a:gd name="T99" fmla="*/ 6 h 111"/>
                <a:gd name="T100" fmla="*/ 1 w 78"/>
                <a:gd name="T101" fmla="*/ 8 h 111"/>
                <a:gd name="T102" fmla="*/ 0 w 78"/>
                <a:gd name="T103" fmla="*/ 10 h 111"/>
                <a:gd name="T104" fmla="*/ 0 w 78"/>
                <a:gd name="T105" fmla="*/ 12 h 11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8"/>
                <a:gd name="T160" fmla="*/ 0 h 111"/>
                <a:gd name="T161" fmla="*/ 78 w 78"/>
                <a:gd name="T162" fmla="*/ 111 h 11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8" h="111">
                  <a:moveTo>
                    <a:pt x="0" y="12"/>
                  </a:moveTo>
                  <a:lnTo>
                    <a:pt x="0" y="97"/>
                  </a:lnTo>
                  <a:lnTo>
                    <a:pt x="0" y="98"/>
                  </a:lnTo>
                  <a:lnTo>
                    <a:pt x="0" y="99"/>
                  </a:lnTo>
                  <a:lnTo>
                    <a:pt x="0" y="100"/>
                  </a:lnTo>
                  <a:lnTo>
                    <a:pt x="1" y="101"/>
                  </a:lnTo>
                  <a:lnTo>
                    <a:pt x="1" y="102"/>
                  </a:lnTo>
                  <a:lnTo>
                    <a:pt x="1" y="103"/>
                  </a:lnTo>
                  <a:lnTo>
                    <a:pt x="2" y="104"/>
                  </a:lnTo>
                  <a:lnTo>
                    <a:pt x="2" y="105"/>
                  </a:lnTo>
                  <a:lnTo>
                    <a:pt x="3" y="105"/>
                  </a:lnTo>
                  <a:lnTo>
                    <a:pt x="3" y="106"/>
                  </a:lnTo>
                  <a:lnTo>
                    <a:pt x="4" y="107"/>
                  </a:lnTo>
                  <a:lnTo>
                    <a:pt x="5" y="108"/>
                  </a:lnTo>
                  <a:lnTo>
                    <a:pt x="6" y="108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8" y="109"/>
                  </a:lnTo>
                  <a:lnTo>
                    <a:pt x="8" y="110"/>
                  </a:lnTo>
                  <a:lnTo>
                    <a:pt x="9" y="110"/>
                  </a:lnTo>
                  <a:lnTo>
                    <a:pt x="10" y="110"/>
                  </a:lnTo>
                  <a:lnTo>
                    <a:pt x="11" y="110"/>
                  </a:lnTo>
                  <a:lnTo>
                    <a:pt x="11" y="111"/>
                  </a:lnTo>
                  <a:lnTo>
                    <a:pt x="12" y="111"/>
                  </a:lnTo>
                  <a:lnTo>
                    <a:pt x="13" y="111"/>
                  </a:lnTo>
                  <a:lnTo>
                    <a:pt x="14" y="111"/>
                  </a:lnTo>
                  <a:lnTo>
                    <a:pt x="15" y="111"/>
                  </a:lnTo>
                  <a:lnTo>
                    <a:pt x="68" y="111"/>
                  </a:lnTo>
                  <a:lnTo>
                    <a:pt x="69" y="110"/>
                  </a:lnTo>
                  <a:lnTo>
                    <a:pt x="70" y="110"/>
                  </a:lnTo>
                  <a:lnTo>
                    <a:pt x="71" y="109"/>
                  </a:lnTo>
                  <a:lnTo>
                    <a:pt x="72" y="109"/>
                  </a:lnTo>
                  <a:lnTo>
                    <a:pt x="73" y="108"/>
                  </a:lnTo>
                  <a:lnTo>
                    <a:pt x="74" y="107"/>
                  </a:lnTo>
                  <a:lnTo>
                    <a:pt x="75" y="106"/>
                  </a:lnTo>
                  <a:lnTo>
                    <a:pt x="75" y="105"/>
                  </a:lnTo>
                  <a:lnTo>
                    <a:pt x="76" y="105"/>
                  </a:lnTo>
                  <a:lnTo>
                    <a:pt x="76" y="104"/>
                  </a:lnTo>
                  <a:lnTo>
                    <a:pt x="77" y="103"/>
                  </a:lnTo>
                  <a:lnTo>
                    <a:pt x="77" y="102"/>
                  </a:lnTo>
                  <a:lnTo>
                    <a:pt x="77" y="101"/>
                  </a:lnTo>
                  <a:lnTo>
                    <a:pt x="77" y="100"/>
                  </a:lnTo>
                  <a:lnTo>
                    <a:pt x="78" y="100"/>
                  </a:lnTo>
                  <a:lnTo>
                    <a:pt x="78" y="99"/>
                  </a:lnTo>
                  <a:lnTo>
                    <a:pt x="78" y="98"/>
                  </a:lnTo>
                  <a:lnTo>
                    <a:pt x="78" y="96"/>
                  </a:lnTo>
                  <a:lnTo>
                    <a:pt x="77" y="96"/>
                  </a:lnTo>
                  <a:lnTo>
                    <a:pt x="77" y="95"/>
                  </a:lnTo>
                  <a:lnTo>
                    <a:pt x="77" y="94"/>
                  </a:lnTo>
                  <a:lnTo>
                    <a:pt x="77" y="93"/>
                  </a:lnTo>
                  <a:lnTo>
                    <a:pt x="76" y="92"/>
                  </a:lnTo>
                  <a:lnTo>
                    <a:pt x="76" y="91"/>
                  </a:lnTo>
                  <a:lnTo>
                    <a:pt x="75" y="90"/>
                  </a:lnTo>
                  <a:lnTo>
                    <a:pt x="74" y="89"/>
                  </a:lnTo>
                  <a:lnTo>
                    <a:pt x="73" y="88"/>
                  </a:lnTo>
                  <a:lnTo>
                    <a:pt x="72" y="87"/>
                  </a:lnTo>
                  <a:lnTo>
                    <a:pt x="71" y="87"/>
                  </a:lnTo>
                  <a:lnTo>
                    <a:pt x="70" y="86"/>
                  </a:lnTo>
                  <a:lnTo>
                    <a:pt x="69" y="86"/>
                  </a:lnTo>
                  <a:lnTo>
                    <a:pt x="68" y="86"/>
                  </a:lnTo>
                  <a:lnTo>
                    <a:pt x="26" y="86"/>
                  </a:lnTo>
                  <a:lnTo>
                    <a:pt x="26" y="12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5" y="7"/>
                  </a:lnTo>
                  <a:lnTo>
                    <a:pt x="25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600" i="1">
                <a:solidFill>
                  <a:srgbClr val="003399"/>
                </a:solidFill>
                <a:cs typeface="Arial" charset="0"/>
              </a:endParaRPr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1089" y="1977"/>
              <a:ext cx="127" cy="26"/>
            </a:xfrm>
            <a:custGeom>
              <a:avLst/>
              <a:gdLst>
                <a:gd name="T0" fmla="*/ 115 w 127"/>
                <a:gd name="T1" fmla="*/ 0 h 26"/>
                <a:gd name="T2" fmla="*/ 117 w 127"/>
                <a:gd name="T3" fmla="*/ 1 h 26"/>
                <a:gd name="T4" fmla="*/ 119 w 127"/>
                <a:gd name="T5" fmla="*/ 1 h 26"/>
                <a:gd name="T6" fmla="*/ 121 w 127"/>
                <a:gd name="T7" fmla="*/ 2 h 26"/>
                <a:gd name="T8" fmla="*/ 122 w 127"/>
                <a:gd name="T9" fmla="*/ 3 h 26"/>
                <a:gd name="T10" fmla="*/ 123 w 127"/>
                <a:gd name="T11" fmla="*/ 4 h 26"/>
                <a:gd name="T12" fmla="*/ 124 w 127"/>
                <a:gd name="T13" fmla="*/ 6 h 26"/>
                <a:gd name="T14" fmla="*/ 125 w 127"/>
                <a:gd name="T15" fmla="*/ 7 h 26"/>
                <a:gd name="T16" fmla="*/ 126 w 127"/>
                <a:gd name="T17" fmla="*/ 9 h 26"/>
                <a:gd name="T18" fmla="*/ 126 w 127"/>
                <a:gd name="T19" fmla="*/ 10 h 26"/>
                <a:gd name="T20" fmla="*/ 127 w 127"/>
                <a:gd name="T21" fmla="*/ 12 h 26"/>
                <a:gd name="T22" fmla="*/ 127 w 127"/>
                <a:gd name="T23" fmla="*/ 14 h 26"/>
                <a:gd name="T24" fmla="*/ 126 w 127"/>
                <a:gd name="T25" fmla="*/ 16 h 26"/>
                <a:gd name="T26" fmla="*/ 126 w 127"/>
                <a:gd name="T27" fmla="*/ 18 h 26"/>
                <a:gd name="T28" fmla="*/ 125 w 127"/>
                <a:gd name="T29" fmla="*/ 20 h 26"/>
                <a:gd name="T30" fmla="*/ 124 w 127"/>
                <a:gd name="T31" fmla="*/ 21 h 26"/>
                <a:gd name="T32" fmla="*/ 123 w 127"/>
                <a:gd name="T33" fmla="*/ 23 h 26"/>
                <a:gd name="T34" fmla="*/ 122 w 127"/>
                <a:gd name="T35" fmla="*/ 24 h 26"/>
                <a:gd name="T36" fmla="*/ 120 w 127"/>
                <a:gd name="T37" fmla="*/ 25 h 26"/>
                <a:gd name="T38" fmla="*/ 118 w 127"/>
                <a:gd name="T39" fmla="*/ 26 h 26"/>
                <a:gd name="T40" fmla="*/ 116 w 127"/>
                <a:gd name="T41" fmla="*/ 26 h 26"/>
                <a:gd name="T42" fmla="*/ 114 w 127"/>
                <a:gd name="T43" fmla="*/ 26 h 26"/>
                <a:gd name="T44" fmla="*/ 12 w 127"/>
                <a:gd name="T45" fmla="*/ 26 h 26"/>
                <a:gd name="T46" fmla="*/ 10 w 127"/>
                <a:gd name="T47" fmla="*/ 26 h 26"/>
                <a:gd name="T48" fmla="*/ 8 w 127"/>
                <a:gd name="T49" fmla="*/ 25 h 26"/>
                <a:gd name="T50" fmla="*/ 6 w 127"/>
                <a:gd name="T51" fmla="*/ 24 h 26"/>
                <a:gd name="T52" fmla="*/ 5 w 127"/>
                <a:gd name="T53" fmla="*/ 24 h 26"/>
                <a:gd name="T54" fmla="*/ 3 w 127"/>
                <a:gd name="T55" fmla="*/ 22 h 26"/>
                <a:gd name="T56" fmla="*/ 2 w 127"/>
                <a:gd name="T57" fmla="*/ 21 h 26"/>
                <a:gd name="T58" fmla="*/ 1 w 127"/>
                <a:gd name="T59" fmla="*/ 19 h 26"/>
                <a:gd name="T60" fmla="*/ 1 w 127"/>
                <a:gd name="T61" fmla="*/ 18 h 26"/>
                <a:gd name="T62" fmla="*/ 0 w 127"/>
                <a:gd name="T63" fmla="*/ 16 h 26"/>
                <a:gd name="T64" fmla="*/ 0 w 127"/>
                <a:gd name="T65" fmla="*/ 14 h 26"/>
                <a:gd name="T66" fmla="*/ 0 w 127"/>
                <a:gd name="T67" fmla="*/ 12 h 26"/>
                <a:gd name="T68" fmla="*/ 1 w 127"/>
                <a:gd name="T69" fmla="*/ 10 h 26"/>
                <a:gd name="T70" fmla="*/ 1 w 127"/>
                <a:gd name="T71" fmla="*/ 8 h 26"/>
                <a:gd name="T72" fmla="*/ 2 w 127"/>
                <a:gd name="T73" fmla="*/ 6 h 26"/>
                <a:gd name="T74" fmla="*/ 3 w 127"/>
                <a:gd name="T75" fmla="*/ 5 h 26"/>
                <a:gd name="T76" fmla="*/ 4 w 127"/>
                <a:gd name="T77" fmla="*/ 3 h 26"/>
                <a:gd name="T78" fmla="*/ 6 w 127"/>
                <a:gd name="T79" fmla="*/ 2 h 26"/>
                <a:gd name="T80" fmla="*/ 8 w 127"/>
                <a:gd name="T81" fmla="*/ 2 h 26"/>
                <a:gd name="T82" fmla="*/ 9 w 127"/>
                <a:gd name="T83" fmla="*/ 1 h 26"/>
                <a:gd name="T84" fmla="*/ 12 w 127"/>
                <a:gd name="T85" fmla="*/ 1 h 2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27"/>
                <a:gd name="T130" fmla="*/ 0 h 26"/>
                <a:gd name="T131" fmla="*/ 127 w 127"/>
                <a:gd name="T132" fmla="*/ 26 h 2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27" h="26">
                  <a:moveTo>
                    <a:pt x="13" y="0"/>
                  </a:moveTo>
                  <a:lnTo>
                    <a:pt x="115" y="0"/>
                  </a:lnTo>
                  <a:lnTo>
                    <a:pt x="116" y="1"/>
                  </a:lnTo>
                  <a:lnTo>
                    <a:pt x="117" y="1"/>
                  </a:lnTo>
                  <a:lnTo>
                    <a:pt x="118" y="1"/>
                  </a:lnTo>
                  <a:lnTo>
                    <a:pt x="119" y="1"/>
                  </a:lnTo>
                  <a:lnTo>
                    <a:pt x="120" y="2"/>
                  </a:lnTo>
                  <a:lnTo>
                    <a:pt x="121" y="2"/>
                  </a:lnTo>
                  <a:lnTo>
                    <a:pt x="122" y="3"/>
                  </a:lnTo>
                  <a:lnTo>
                    <a:pt x="123" y="4"/>
                  </a:lnTo>
                  <a:lnTo>
                    <a:pt x="124" y="5"/>
                  </a:lnTo>
                  <a:lnTo>
                    <a:pt x="124" y="6"/>
                  </a:lnTo>
                  <a:lnTo>
                    <a:pt x="125" y="6"/>
                  </a:lnTo>
                  <a:lnTo>
                    <a:pt x="125" y="7"/>
                  </a:lnTo>
                  <a:lnTo>
                    <a:pt x="126" y="8"/>
                  </a:lnTo>
                  <a:lnTo>
                    <a:pt x="126" y="9"/>
                  </a:lnTo>
                  <a:lnTo>
                    <a:pt x="126" y="10"/>
                  </a:lnTo>
                  <a:lnTo>
                    <a:pt x="127" y="11"/>
                  </a:lnTo>
                  <a:lnTo>
                    <a:pt x="127" y="12"/>
                  </a:lnTo>
                  <a:lnTo>
                    <a:pt x="127" y="13"/>
                  </a:lnTo>
                  <a:lnTo>
                    <a:pt x="127" y="14"/>
                  </a:lnTo>
                  <a:lnTo>
                    <a:pt x="127" y="15"/>
                  </a:lnTo>
                  <a:lnTo>
                    <a:pt x="126" y="16"/>
                  </a:lnTo>
                  <a:lnTo>
                    <a:pt x="126" y="17"/>
                  </a:lnTo>
                  <a:lnTo>
                    <a:pt x="126" y="18"/>
                  </a:lnTo>
                  <a:lnTo>
                    <a:pt x="126" y="19"/>
                  </a:lnTo>
                  <a:lnTo>
                    <a:pt x="125" y="19"/>
                  </a:lnTo>
                  <a:lnTo>
                    <a:pt x="125" y="20"/>
                  </a:lnTo>
                  <a:lnTo>
                    <a:pt x="124" y="21"/>
                  </a:lnTo>
                  <a:lnTo>
                    <a:pt x="124" y="22"/>
                  </a:lnTo>
                  <a:lnTo>
                    <a:pt x="123" y="22"/>
                  </a:lnTo>
                  <a:lnTo>
                    <a:pt x="123" y="23"/>
                  </a:lnTo>
                  <a:lnTo>
                    <a:pt x="122" y="24"/>
                  </a:lnTo>
                  <a:lnTo>
                    <a:pt x="121" y="24"/>
                  </a:lnTo>
                  <a:lnTo>
                    <a:pt x="120" y="25"/>
                  </a:lnTo>
                  <a:lnTo>
                    <a:pt x="119" y="25"/>
                  </a:lnTo>
                  <a:lnTo>
                    <a:pt x="118" y="26"/>
                  </a:lnTo>
                  <a:lnTo>
                    <a:pt x="117" y="26"/>
                  </a:lnTo>
                  <a:lnTo>
                    <a:pt x="116" y="26"/>
                  </a:lnTo>
                  <a:lnTo>
                    <a:pt x="115" y="26"/>
                  </a:lnTo>
                  <a:lnTo>
                    <a:pt x="114" y="26"/>
                  </a:lnTo>
                  <a:lnTo>
                    <a:pt x="13" y="26"/>
                  </a:lnTo>
                  <a:lnTo>
                    <a:pt x="12" y="26"/>
                  </a:lnTo>
                  <a:lnTo>
                    <a:pt x="11" y="26"/>
                  </a:lnTo>
                  <a:lnTo>
                    <a:pt x="10" y="26"/>
                  </a:lnTo>
                  <a:lnTo>
                    <a:pt x="9" y="26"/>
                  </a:lnTo>
                  <a:lnTo>
                    <a:pt x="8" y="25"/>
                  </a:lnTo>
                  <a:lnTo>
                    <a:pt x="7" y="25"/>
                  </a:lnTo>
                  <a:lnTo>
                    <a:pt x="6" y="24"/>
                  </a:lnTo>
                  <a:lnTo>
                    <a:pt x="5" y="24"/>
                  </a:lnTo>
                  <a:lnTo>
                    <a:pt x="4" y="23"/>
                  </a:lnTo>
                  <a:lnTo>
                    <a:pt x="3" y="22"/>
                  </a:lnTo>
                  <a:lnTo>
                    <a:pt x="2" y="21"/>
                  </a:lnTo>
                  <a:lnTo>
                    <a:pt x="2" y="20"/>
                  </a:lnTo>
                  <a:lnTo>
                    <a:pt x="1" y="19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3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5" y="3"/>
                  </a:lnTo>
                  <a:lnTo>
                    <a:pt x="6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600" i="1">
                <a:solidFill>
                  <a:srgbClr val="003399"/>
                </a:solidFill>
                <a:cs typeface="Arial" charset="0"/>
              </a:endParaRPr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auto">
            <a:xfrm>
              <a:off x="1089" y="2021"/>
              <a:ext cx="127" cy="25"/>
            </a:xfrm>
            <a:custGeom>
              <a:avLst/>
              <a:gdLst>
                <a:gd name="T0" fmla="*/ 115 w 127"/>
                <a:gd name="T1" fmla="*/ 0 h 25"/>
                <a:gd name="T2" fmla="*/ 117 w 127"/>
                <a:gd name="T3" fmla="*/ 0 h 25"/>
                <a:gd name="T4" fmla="*/ 119 w 127"/>
                <a:gd name="T5" fmla="*/ 0 h 25"/>
                <a:gd name="T6" fmla="*/ 120 w 127"/>
                <a:gd name="T7" fmla="*/ 1 h 25"/>
                <a:gd name="T8" fmla="*/ 122 w 127"/>
                <a:gd name="T9" fmla="*/ 2 h 25"/>
                <a:gd name="T10" fmla="*/ 123 w 127"/>
                <a:gd name="T11" fmla="*/ 3 h 25"/>
                <a:gd name="T12" fmla="*/ 124 w 127"/>
                <a:gd name="T13" fmla="*/ 5 h 25"/>
                <a:gd name="T14" fmla="*/ 125 w 127"/>
                <a:gd name="T15" fmla="*/ 6 h 25"/>
                <a:gd name="T16" fmla="*/ 126 w 127"/>
                <a:gd name="T17" fmla="*/ 8 h 25"/>
                <a:gd name="T18" fmla="*/ 126 w 127"/>
                <a:gd name="T19" fmla="*/ 9 h 25"/>
                <a:gd name="T20" fmla="*/ 127 w 127"/>
                <a:gd name="T21" fmla="*/ 11 h 25"/>
                <a:gd name="T22" fmla="*/ 127 w 127"/>
                <a:gd name="T23" fmla="*/ 13 h 25"/>
                <a:gd name="T24" fmla="*/ 126 w 127"/>
                <a:gd name="T25" fmla="*/ 15 h 25"/>
                <a:gd name="T26" fmla="*/ 126 w 127"/>
                <a:gd name="T27" fmla="*/ 17 h 25"/>
                <a:gd name="T28" fmla="*/ 125 w 127"/>
                <a:gd name="T29" fmla="*/ 19 h 25"/>
                <a:gd name="T30" fmla="*/ 124 w 127"/>
                <a:gd name="T31" fmla="*/ 20 h 25"/>
                <a:gd name="T32" fmla="*/ 123 w 127"/>
                <a:gd name="T33" fmla="*/ 22 h 25"/>
                <a:gd name="T34" fmla="*/ 122 w 127"/>
                <a:gd name="T35" fmla="*/ 23 h 25"/>
                <a:gd name="T36" fmla="*/ 120 w 127"/>
                <a:gd name="T37" fmla="*/ 24 h 25"/>
                <a:gd name="T38" fmla="*/ 118 w 127"/>
                <a:gd name="T39" fmla="*/ 25 h 25"/>
                <a:gd name="T40" fmla="*/ 116 w 127"/>
                <a:gd name="T41" fmla="*/ 25 h 25"/>
                <a:gd name="T42" fmla="*/ 114 w 127"/>
                <a:gd name="T43" fmla="*/ 25 h 25"/>
                <a:gd name="T44" fmla="*/ 11 w 127"/>
                <a:gd name="T45" fmla="*/ 25 h 25"/>
                <a:gd name="T46" fmla="*/ 9 w 127"/>
                <a:gd name="T47" fmla="*/ 25 h 25"/>
                <a:gd name="T48" fmla="*/ 8 w 127"/>
                <a:gd name="T49" fmla="*/ 24 h 25"/>
                <a:gd name="T50" fmla="*/ 6 w 127"/>
                <a:gd name="T51" fmla="*/ 24 h 25"/>
                <a:gd name="T52" fmla="*/ 5 w 127"/>
                <a:gd name="T53" fmla="*/ 23 h 25"/>
                <a:gd name="T54" fmla="*/ 3 w 127"/>
                <a:gd name="T55" fmla="*/ 22 h 25"/>
                <a:gd name="T56" fmla="*/ 2 w 127"/>
                <a:gd name="T57" fmla="*/ 20 h 25"/>
                <a:gd name="T58" fmla="*/ 1 w 127"/>
                <a:gd name="T59" fmla="*/ 19 h 25"/>
                <a:gd name="T60" fmla="*/ 1 w 127"/>
                <a:gd name="T61" fmla="*/ 17 h 25"/>
                <a:gd name="T62" fmla="*/ 0 w 127"/>
                <a:gd name="T63" fmla="*/ 15 h 25"/>
                <a:gd name="T64" fmla="*/ 0 w 127"/>
                <a:gd name="T65" fmla="*/ 13 h 25"/>
                <a:gd name="T66" fmla="*/ 0 w 127"/>
                <a:gd name="T67" fmla="*/ 11 h 25"/>
                <a:gd name="T68" fmla="*/ 0 w 127"/>
                <a:gd name="T69" fmla="*/ 9 h 25"/>
                <a:gd name="T70" fmla="*/ 1 w 127"/>
                <a:gd name="T71" fmla="*/ 7 h 25"/>
                <a:gd name="T72" fmla="*/ 2 w 127"/>
                <a:gd name="T73" fmla="*/ 5 h 25"/>
                <a:gd name="T74" fmla="*/ 3 w 127"/>
                <a:gd name="T75" fmla="*/ 4 h 25"/>
                <a:gd name="T76" fmla="*/ 4 w 127"/>
                <a:gd name="T77" fmla="*/ 3 h 25"/>
                <a:gd name="T78" fmla="*/ 6 w 127"/>
                <a:gd name="T79" fmla="*/ 1 h 25"/>
                <a:gd name="T80" fmla="*/ 7 w 127"/>
                <a:gd name="T81" fmla="*/ 1 h 25"/>
                <a:gd name="T82" fmla="*/ 9 w 127"/>
                <a:gd name="T83" fmla="*/ 0 h 25"/>
                <a:gd name="T84" fmla="*/ 11 w 127"/>
                <a:gd name="T85" fmla="*/ 0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27"/>
                <a:gd name="T130" fmla="*/ 0 h 25"/>
                <a:gd name="T131" fmla="*/ 127 w 127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27" h="25">
                  <a:moveTo>
                    <a:pt x="13" y="0"/>
                  </a:moveTo>
                  <a:lnTo>
                    <a:pt x="115" y="0"/>
                  </a:lnTo>
                  <a:lnTo>
                    <a:pt x="116" y="0"/>
                  </a:lnTo>
                  <a:lnTo>
                    <a:pt x="117" y="0"/>
                  </a:lnTo>
                  <a:lnTo>
                    <a:pt x="118" y="0"/>
                  </a:lnTo>
                  <a:lnTo>
                    <a:pt x="119" y="0"/>
                  </a:lnTo>
                  <a:lnTo>
                    <a:pt x="119" y="1"/>
                  </a:lnTo>
                  <a:lnTo>
                    <a:pt x="120" y="1"/>
                  </a:lnTo>
                  <a:lnTo>
                    <a:pt x="121" y="1"/>
                  </a:lnTo>
                  <a:lnTo>
                    <a:pt x="121" y="2"/>
                  </a:lnTo>
                  <a:lnTo>
                    <a:pt x="122" y="2"/>
                  </a:lnTo>
                  <a:lnTo>
                    <a:pt x="123" y="3"/>
                  </a:lnTo>
                  <a:lnTo>
                    <a:pt x="123" y="4"/>
                  </a:lnTo>
                  <a:lnTo>
                    <a:pt x="124" y="4"/>
                  </a:lnTo>
                  <a:lnTo>
                    <a:pt x="124" y="5"/>
                  </a:lnTo>
                  <a:lnTo>
                    <a:pt x="125" y="6"/>
                  </a:lnTo>
                  <a:lnTo>
                    <a:pt x="125" y="7"/>
                  </a:lnTo>
                  <a:lnTo>
                    <a:pt x="126" y="7"/>
                  </a:lnTo>
                  <a:lnTo>
                    <a:pt x="126" y="8"/>
                  </a:lnTo>
                  <a:lnTo>
                    <a:pt x="126" y="9"/>
                  </a:lnTo>
                  <a:lnTo>
                    <a:pt x="126" y="10"/>
                  </a:lnTo>
                  <a:lnTo>
                    <a:pt x="127" y="10"/>
                  </a:lnTo>
                  <a:lnTo>
                    <a:pt x="127" y="11"/>
                  </a:lnTo>
                  <a:lnTo>
                    <a:pt x="127" y="12"/>
                  </a:lnTo>
                  <a:lnTo>
                    <a:pt x="127" y="13"/>
                  </a:lnTo>
                  <a:lnTo>
                    <a:pt x="126" y="14"/>
                  </a:lnTo>
                  <a:lnTo>
                    <a:pt x="126" y="15"/>
                  </a:lnTo>
                  <a:lnTo>
                    <a:pt x="126" y="16"/>
                  </a:lnTo>
                  <a:lnTo>
                    <a:pt x="126" y="17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4" y="20"/>
                  </a:lnTo>
                  <a:lnTo>
                    <a:pt x="124" y="21"/>
                  </a:lnTo>
                  <a:lnTo>
                    <a:pt x="123" y="21"/>
                  </a:lnTo>
                  <a:lnTo>
                    <a:pt x="123" y="22"/>
                  </a:lnTo>
                  <a:lnTo>
                    <a:pt x="122" y="22"/>
                  </a:lnTo>
                  <a:lnTo>
                    <a:pt x="122" y="23"/>
                  </a:lnTo>
                  <a:lnTo>
                    <a:pt x="121" y="23"/>
                  </a:lnTo>
                  <a:lnTo>
                    <a:pt x="121" y="24"/>
                  </a:lnTo>
                  <a:lnTo>
                    <a:pt x="120" y="24"/>
                  </a:lnTo>
                  <a:lnTo>
                    <a:pt x="119" y="24"/>
                  </a:lnTo>
                  <a:lnTo>
                    <a:pt x="118" y="25"/>
                  </a:lnTo>
                  <a:lnTo>
                    <a:pt x="117" y="25"/>
                  </a:lnTo>
                  <a:lnTo>
                    <a:pt x="116" y="25"/>
                  </a:lnTo>
                  <a:lnTo>
                    <a:pt x="115" y="25"/>
                  </a:lnTo>
                  <a:lnTo>
                    <a:pt x="114" y="25"/>
                  </a:lnTo>
                  <a:lnTo>
                    <a:pt x="13" y="25"/>
                  </a:lnTo>
                  <a:lnTo>
                    <a:pt x="12" y="25"/>
                  </a:lnTo>
                  <a:lnTo>
                    <a:pt x="11" y="25"/>
                  </a:lnTo>
                  <a:lnTo>
                    <a:pt x="10" y="25"/>
                  </a:lnTo>
                  <a:lnTo>
                    <a:pt x="9" y="25"/>
                  </a:lnTo>
                  <a:lnTo>
                    <a:pt x="8" y="25"/>
                  </a:lnTo>
                  <a:lnTo>
                    <a:pt x="8" y="24"/>
                  </a:lnTo>
                  <a:lnTo>
                    <a:pt x="7" y="24"/>
                  </a:lnTo>
                  <a:lnTo>
                    <a:pt x="6" y="24"/>
                  </a:lnTo>
                  <a:lnTo>
                    <a:pt x="5" y="23"/>
                  </a:lnTo>
                  <a:lnTo>
                    <a:pt x="4" y="22"/>
                  </a:lnTo>
                  <a:lnTo>
                    <a:pt x="3" y="22"/>
                  </a:lnTo>
                  <a:lnTo>
                    <a:pt x="3" y="21"/>
                  </a:lnTo>
                  <a:lnTo>
                    <a:pt x="2" y="20"/>
                  </a:lnTo>
                  <a:lnTo>
                    <a:pt x="2" y="19"/>
                  </a:lnTo>
                  <a:lnTo>
                    <a:pt x="1" y="19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600" i="1">
                <a:solidFill>
                  <a:srgbClr val="003399"/>
                </a:solidFill>
                <a:cs typeface="Arial" charset="0"/>
              </a:endParaRPr>
            </a:p>
          </p:txBody>
        </p:sp>
        <p:sp>
          <p:nvSpPr>
            <p:cNvPr id="37" name="Freeform 27"/>
            <p:cNvSpPr>
              <a:spLocks/>
            </p:cNvSpPr>
            <p:nvPr/>
          </p:nvSpPr>
          <p:spPr bwMode="auto">
            <a:xfrm>
              <a:off x="1089" y="2063"/>
              <a:ext cx="127" cy="26"/>
            </a:xfrm>
            <a:custGeom>
              <a:avLst/>
              <a:gdLst>
                <a:gd name="T0" fmla="*/ 115 w 127"/>
                <a:gd name="T1" fmla="*/ 0 h 26"/>
                <a:gd name="T2" fmla="*/ 117 w 127"/>
                <a:gd name="T3" fmla="*/ 0 h 26"/>
                <a:gd name="T4" fmla="*/ 119 w 127"/>
                <a:gd name="T5" fmla="*/ 1 h 26"/>
                <a:gd name="T6" fmla="*/ 120 w 127"/>
                <a:gd name="T7" fmla="*/ 2 h 26"/>
                <a:gd name="T8" fmla="*/ 122 w 127"/>
                <a:gd name="T9" fmla="*/ 3 h 26"/>
                <a:gd name="T10" fmla="*/ 123 w 127"/>
                <a:gd name="T11" fmla="*/ 4 h 26"/>
                <a:gd name="T12" fmla="*/ 124 w 127"/>
                <a:gd name="T13" fmla="*/ 5 h 26"/>
                <a:gd name="T14" fmla="*/ 125 w 127"/>
                <a:gd name="T15" fmla="*/ 7 h 26"/>
                <a:gd name="T16" fmla="*/ 126 w 127"/>
                <a:gd name="T17" fmla="*/ 8 h 26"/>
                <a:gd name="T18" fmla="*/ 126 w 127"/>
                <a:gd name="T19" fmla="*/ 10 h 26"/>
                <a:gd name="T20" fmla="*/ 127 w 127"/>
                <a:gd name="T21" fmla="*/ 11 h 26"/>
                <a:gd name="T22" fmla="*/ 127 w 127"/>
                <a:gd name="T23" fmla="*/ 13 h 26"/>
                <a:gd name="T24" fmla="*/ 126 w 127"/>
                <a:gd name="T25" fmla="*/ 16 h 26"/>
                <a:gd name="T26" fmla="*/ 126 w 127"/>
                <a:gd name="T27" fmla="*/ 18 h 26"/>
                <a:gd name="T28" fmla="*/ 125 w 127"/>
                <a:gd name="T29" fmla="*/ 19 h 26"/>
                <a:gd name="T30" fmla="*/ 124 w 127"/>
                <a:gd name="T31" fmla="*/ 21 h 26"/>
                <a:gd name="T32" fmla="*/ 123 w 127"/>
                <a:gd name="T33" fmla="*/ 22 h 26"/>
                <a:gd name="T34" fmla="*/ 122 w 127"/>
                <a:gd name="T35" fmla="*/ 23 h 26"/>
                <a:gd name="T36" fmla="*/ 120 w 127"/>
                <a:gd name="T37" fmla="*/ 24 h 26"/>
                <a:gd name="T38" fmla="*/ 118 w 127"/>
                <a:gd name="T39" fmla="*/ 25 h 26"/>
                <a:gd name="T40" fmla="*/ 116 w 127"/>
                <a:gd name="T41" fmla="*/ 26 h 26"/>
                <a:gd name="T42" fmla="*/ 114 w 127"/>
                <a:gd name="T43" fmla="*/ 26 h 26"/>
                <a:gd name="T44" fmla="*/ 11 w 127"/>
                <a:gd name="T45" fmla="*/ 26 h 26"/>
                <a:gd name="T46" fmla="*/ 10 w 127"/>
                <a:gd name="T47" fmla="*/ 25 h 26"/>
                <a:gd name="T48" fmla="*/ 8 w 127"/>
                <a:gd name="T49" fmla="*/ 25 h 26"/>
                <a:gd name="T50" fmla="*/ 6 w 127"/>
                <a:gd name="T51" fmla="*/ 24 h 26"/>
                <a:gd name="T52" fmla="*/ 5 w 127"/>
                <a:gd name="T53" fmla="*/ 23 h 26"/>
                <a:gd name="T54" fmla="*/ 3 w 127"/>
                <a:gd name="T55" fmla="*/ 22 h 26"/>
                <a:gd name="T56" fmla="*/ 2 w 127"/>
                <a:gd name="T57" fmla="*/ 21 h 26"/>
                <a:gd name="T58" fmla="*/ 1 w 127"/>
                <a:gd name="T59" fmla="*/ 19 h 26"/>
                <a:gd name="T60" fmla="*/ 1 w 127"/>
                <a:gd name="T61" fmla="*/ 17 h 26"/>
                <a:gd name="T62" fmla="*/ 0 w 127"/>
                <a:gd name="T63" fmla="*/ 15 h 26"/>
                <a:gd name="T64" fmla="*/ 0 w 127"/>
                <a:gd name="T65" fmla="*/ 13 h 26"/>
                <a:gd name="T66" fmla="*/ 0 w 127"/>
                <a:gd name="T67" fmla="*/ 11 h 26"/>
                <a:gd name="T68" fmla="*/ 0 w 127"/>
                <a:gd name="T69" fmla="*/ 9 h 26"/>
                <a:gd name="T70" fmla="*/ 1 w 127"/>
                <a:gd name="T71" fmla="*/ 7 h 26"/>
                <a:gd name="T72" fmla="*/ 2 w 127"/>
                <a:gd name="T73" fmla="*/ 6 h 26"/>
                <a:gd name="T74" fmla="*/ 3 w 127"/>
                <a:gd name="T75" fmla="*/ 4 h 26"/>
                <a:gd name="T76" fmla="*/ 4 w 127"/>
                <a:gd name="T77" fmla="*/ 3 h 26"/>
                <a:gd name="T78" fmla="*/ 6 w 127"/>
                <a:gd name="T79" fmla="*/ 2 h 26"/>
                <a:gd name="T80" fmla="*/ 7 w 127"/>
                <a:gd name="T81" fmla="*/ 1 h 26"/>
                <a:gd name="T82" fmla="*/ 9 w 127"/>
                <a:gd name="T83" fmla="*/ 0 h 26"/>
                <a:gd name="T84" fmla="*/ 11 w 127"/>
                <a:gd name="T85" fmla="*/ 0 h 2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27"/>
                <a:gd name="T130" fmla="*/ 0 h 26"/>
                <a:gd name="T131" fmla="*/ 127 w 127"/>
                <a:gd name="T132" fmla="*/ 26 h 2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27" h="26">
                  <a:moveTo>
                    <a:pt x="13" y="0"/>
                  </a:moveTo>
                  <a:lnTo>
                    <a:pt x="115" y="0"/>
                  </a:lnTo>
                  <a:lnTo>
                    <a:pt x="116" y="0"/>
                  </a:lnTo>
                  <a:lnTo>
                    <a:pt x="117" y="0"/>
                  </a:lnTo>
                  <a:lnTo>
                    <a:pt x="118" y="0"/>
                  </a:lnTo>
                  <a:lnTo>
                    <a:pt x="118" y="1"/>
                  </a:lnTo>
                  <a:lnTo>
                    <a:pt x="119" y="1"/>
                  </a:lnTo>
                  <a:lnTo>
                    <a:pt x="120" y="1"/>
                  </a:lnTo>
                  <a:lnTo>
                    <a:pt x="120" y="2"/>
                  </a:lnTo>
                  <a:lnTo>
                    <a:pt x="121" y="2"/>
                  </a:lnTo>
                  <a:lnTo>
                    <a:pt x="122" y="3"/>
                  </a:lnTo>
                  <a:lnTo>
                    <a:pt x="123" y="3"/>
                  </a:lnTo>
                  <a:lnTo>
                    <a:pt x="123" y="4"/>
                  </a:lnTo>
                  <a:lnTo>
                    <a:pt x="124" y="5"/>
                  </a:lnTo>
                  <a:lnTo>
                    <a:pt x="125" y="6"/>
                  </a:lnTo>
                  <a:lnTo>
                    <a:pt x="125" y="7"/>
                  </a:lnTo>
                  <a:lnTo>
                    <a:pt x="126" y="7"/>
                  </a:lnTo>
                  <a:lnTo>
                    <a:pt x="126" y="8"/>
                  </a:lnTo>
                  <a:lnTo>
                    <a:pt x="126" y="9"/>
                  </a:lnTo>
                  <a:lnTo>
                    <a:pt x="126" y="10"/>
                  </a:lnTo>
                  <a:lnTo>
                    <a:pt x="127" y="10"/>
                  </a:lnTo>
                  <a:lnTo>
                    <a:pt x="127" y="11"/>
                  </a:lnTo>
                  <a:lnTo>
                    <a:pt x="127" y="12"/>
                  </a:lnTo>
                  <a:lnTo>
                    <a:pt x="127" y="13"/>
                  </a:lnTo>
                  <a:lnTo>
                    <a:pt x="127" y="14"/>
                  </a:lnTo>
                  <a:lnTo>
                    <a:pt x="126" y="15"/>
                  </a:lnTo>
                  <a:lnTo>
                    <a:pt x="126" y="16"/>
                  </a:lnTo>
                  <a:lnTo>
                    <a:pt x="126" y="17"/>
                  </a:lnTo>
                  <a:lnTo>
                    <a:pt x="126" y="18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5" y="20"/>
                  </a:lnTo>
                  <a:lnTo>
                    <a:pt x="124" y="20"/>
                  </a:lnTo>
                  <a:lnTo>
                    <a:pt x="124" y="21"/>
                  </a:lnTo>
                  <a:lnTo>
                    <a:pt x="123" y="22"/>
                  </a:lnTo>
                  <a:lnTo>
                    <a:pt x="122" y="23"/>
                  </a:lnTo>
                  <a:lnTo>
                    <a:pt x="121" y="24"/>
                  </a:lnTo>
                  <a:lnTo>
                    <a:pt x="120" y="24"/>
                  </a:lnTo>
                  <a:lnTo>
                    <a:pt x="119" y="25"/>
                  </a:lnTo>
                  <a:lnTo>
                    <a:pt x="118" y="25"/>
                  </a:lnTo>
                  <a:lnTo>
                    <a:pt x="117" y="25"/>
                  </a:lnTo>
                  <a:lnTo>
                    <a:pt x="116" y="26"/>
                  </a:lnTo>
                  <a:lnTo>
                    <a:pt x="115" y="26"/>
                  </a:lnTo>
                  <a:lnTo>
                    <a:pt x="114" y="26"/>
                  </a:lnTo>
                  <a:lnTo>
                    <a:pt x="13" y="26"/>
                  </a:lnTo>
                  <a:lnTo>
                    <a:pt x="12" y="26"/>
                  </a:lnTo>
                  <a:lnTo>
                    <a:pt x="11" y="26"/>
                  </a:lnTo>
                  <a:lnTo>
                    <a:pt x="10" y="25"/>
                  </a:lnTo>
                  <a:lnTo>
                    <a:pt x="9" y="25"/>
                  </a:lnTo>
                  <a:lnTo>
                    <a:pt x="8" y="25"/>
                  </a:lnTo>
                  <a:lnTo>
                    <a:pt x="7" y="25"/>
                  </a:lnTo>
                  <a:lnTo>
                    <a:pt x="7" y="24"/>
                  </a:lnTo>
                  <a:lnTo>
                    <a:pt x="6" y="24"/>
                  </a:lnTo>
                  <a:lnTo>
                    <a:pt x="5" y="23"/>
                  </a:lnTo>
                  <a:lnTo>
                    <a:pt x="4" y="23"/>
                  </a:lnTo>
                  <a:lnTo>
                    <a:pt x="4" y="22"/>
                  </a:lnTo>
                  <a:lnTo>
                    <a:pt x="3" y="22"/>
                  </a:lnTo>
                  <a:lnTo>
                    <a:pt x="3" y="21"/>
                  </a:lnTo>
                  <a:lnTo>
                    <a:pt x="2" y="21"/>
                  </a:lnTo>
                  <a:lnTo>
                    <a:pt x="2" y="20"/>
                  </a:lnTo>
                  <a:lnTo>
                    <a:pt x="1" y="19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9"/>
                  </a:lnTo>
                  <a:lnTo>
                    <a:pt x="1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6" y="2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600" i="1">
                <a:solidFill>
                  <a:srgbClr val="003399"/>
                </a:solidFill>
                <a:cs typeface="Arial" charset="0"/>
              </a:endParaRPr>
            </a:p>
          </p:txBody>
        </p:sp>
      </p:grpSp>
      <p:pic>
        <p:nvPicPr>
          <p:cNvPr id="38" name="Picture 63" descr="LLNL-logo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714526" y="6396458"/>
            <a:ext cx="1010437" cy="26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38" descr="New_DOE_Logo_Color_Hi-Res_042808.jpg"/>
          <p:cNvPicPr>
            <a:picLocks noChangeAspect="1"/>
          </p:cNvPicPr>
          <p:nvPr userDrawn="1"/>
        </p:nvPicPr>
        <p:blipFill>
          <a:blip r:embed="rId19" cstate="print"/>
          <a:stretch>
            <a:fillRect/>
          </a:stretch>
        </p:blipFill>
        <p:spPr>
          <a:xfrm>
            <a:off x="6687101" y="6253575"/>
            <a:ext cx="1440732" cy="48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2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 spd="med" advClick="0"/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74" y="923105"/>
            <a:ext cx="8948691" cy="5496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752116" y="6419334"/>
            <a:ext cx="184731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799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95436" y="338331"/>
            <a:ext cx="8953129" cy="58477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68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126" rtl="0" eaLnBrk="1" latinLnBrk="0" hangingPunct="1">
        <a:spcBef>
          <a:spcPct val="0"/>
        </a:spcBef>
        <a:buNone/>
        <a:defRPr sz="3199" b="1" kern="1200">
          <a:ln>
            <a:noFill/>
          </a:ln>
          <a:solidFill>
            <a:srgbClr val="0038A9"/>
          </a:solidFill>
          <a:latin typeface="+mj-lt"/>
          <a:ea typeface="+mj-ea"/>
          <a:cs typeface="+mj-cs"/>
        </a:defRPr>
      </a:lvl1pPr>
    </p:titleStyle>
    <p:bodyStyle>
      <a:lvl1pPr marL="342797" indent="-342797" algn="l" defTabSz="914126" rtl="0" eaLnBrk="1" latinLnBrk="0" hangingPunct="1">
        <a:spcBef>
          <a:spcPts val="600"/>
        </a:spcBef>
        <a:buFont typeface="Arial" pitchFamily="34" charset="0"/>
        <a:buChar char="•"/>
        <a:defRPr sz="2399" b="1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742727" indent="-279316" algn="l" defTabSz="914126" rtl="0" eaLnBrk="1" latinLnBrk="0" hangingPunct="1">
        <a:spcBef>
          <a:spcPts val="600"/>
        </a:spcBef>
        <a:buFont typeface="Arial" pitchFamily="34" charset="0"/>
        <a:buChar char="–"/>
        <a:defRPr sz="1999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2pPr>
      <a:lvl3pPr marL="1090286" indent="-228531" algn="l" defTabSz="914126" rtl="0" eaLnBrk="1" latinLnBrk="0" hangingPunct="1">
        <a:spcBef>
          <a:spcPts val="600"/>
        </a:spcBef>
        <a:buFont typeface="Arial" pitchFamily="34" charset="0"/>
        <a:buChar char="•"/>
        <a:defRPr sz="1799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spcBef>
          <a:spcPct val="20000"/>
        </a:spcBef>
        <a:buFont typeface="Arial" pitchFamily="34" charset="0"/>
        <a:buChar char="–"/>
        <a:defRPr sz="1999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spcBef>
          <a:spcPct val="20000"/>
        </a:spcBef>
        <a:buFont typeface="Arial" pitchFamily="34" charset="0"/>
        <a:buChar char="»"/>
        <a:defRPr sz="1799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2565"/>
            <a:ext cx="8229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0013"/>
            <a:ext cx="8229600" cy="479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5" name="Picture 17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914989" y="6324601"/>
            <a:ext cx="628814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8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772462" y="6256338"/>
            <a:ext cx="438264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9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857053" y="6252847"/>
            <a:ext cx="628814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Group 20"/>
          <p:cNvGrpSpPr>
            <a:grpSpLocks/>
          </p:cNvGrpSpPr>
          <p:nvPr userDrawn="1"/>
        </p:nvGrpSpPr>
        <p:grpSpPr bwMode="auto">
          <a:xfrm>
            <a:off x="2171074" y="6247447"/>
            <a:ext cx="482329" cy="490537"/>
            <a:chOff x="867" y="1822"/>
            <a:chExt cx="536" cy="409"/>
          </a:xfrm>
        </p:grpSpPr>
        <p:sp>
          <p:nvSpPr>
            <p:cNvPr id="29" name="Freeform 21"/>
            <p:cNvSpPr>
              <a:spLocks/>
            </p:cNvSpPr>
            <p:nvPr/>
          </p:nvSpPr>
          <p:spPr bwMode="auto">
            <a:xfrm>
              <a:off x="867" y="1822"/>
              <a:ext cx="451" cy="409"/>
            </a:xfrm>
            <a:custGeom>
              <a:avLst/>
              <a:gdLst>
                <a:gd name="T0" fmla="*/ 264 w 451"/>
                <a:gd name="T1" fmla="*/ 290 h 409"/>
                <a:gd name="T2" fmla="*/ 258 w 451"/>
                <a:gd name="T3" fmla="*/ 294 h 409"/>
                <a:gd name="T4" fmla="*/ 252 w 451"/>
                <a:gd name="T5" fmla="*/ 299 h 409"/>
                <a:gd name="T6" fmla="*/ 245 w 451"/>
                <a:gd name="T7" fmla="*/ 303 h 409"/>
                <a:gd name="T8" fmla="*/ 238 w 451"/>
                <a:gd name="T9" fmla="*/ 306 h 409"/>
                <a:gd name="T10" fmla="*/ 231 w 451"/>
                <a:gd name="T11" fmla="*/ 309 h 409"/>
                <a:gd name="T12" fmla="*/ 224 w 451"/>
                <a:gd name="T13" fmla="*/ 312 h 409"/>
                <a:gd name="T14" fmla="*/ 217 w 451"/>
                <a:gd name="T15" fmla="*/ 314 h 409"/>
                <a:gd name="T16" fmla="*/ 209 w 451"/>
                <a:gd name="T17" fmla="*/ 315 h 409"/>
                <a:gd name="T18" fmla="*/ 201 w 451"/>
                <a:gd name="T19" fmla="*/ 316 h 409"/>
                <a:gd name="T20" fmla="*/ 193 w 451"/>
                <a:gd name="T21" fmla="*/ 316 h 409"/>
                <a:gd name="T22" fmla="*/ 176 w 451"/>
                <a:gd name="T23" fmla="*/ 315 h 409"/>
                <a:gd name="T24" fmla="*/ 161 w 451"/>
                <a:gd name="T25" fmla="*/ 312 h 409"/>
                <a:gd name="T26" fmla="*/ 146 w 451"/>
                <a:gd name="T27" fmla="*/ 306 h 409"/>
                <a:gd name="T28" fmla="*/ 133 w 451"/>
                <a:gd name="T29" fmla="*/ 298 h 409"/>
                <a:gd name="T30" fmla="*/ 120 w 451"/>
                <a:gd name="T31" fmla="*/ 289 h 409"/>
                <a:gd name="T32" fmla="*/ 110 w 451"/>
                <a:gd name="T33" fmla="*/ 277 h 409"/>
                <a:gd name="T34" fmla="*/ 101 w 451"/>
                <a:gd name="T35" fmla="*/ 265 h 409"/>
                <a:gd name="T36" fmla="*/ 94 w 451"/>
                <a:gd name="T37" fmla="*/ 251 h 409"/>
                <a:gd name="T38" fmla="*/ 89 w 451"/>
                <a:gd name="T39" fmla="*/ 236 h 409"/>
                <a:gd name="T40" fmla="*/ 86 w 451"/>
                <a:gd name="T41" fmla="*/ 220 h 409"/>
                <a:gd name="T42" fmla="*/ 85 w 451"/>
                <a:gd name="T43" fmla="*/ 204 h 409"/>
                <a:gd name="T44" fmla="*/ 87 w 451"/>
                <a:gd name="T45" fmla="*/ 188 h 409"/>
                <a:gd name="T46" fmla="*/ 92 w 451"/>
                <a:gd name="T47" fmla="*/ 173 h 409"/>
                <a:gd name="T48" fmla="*/ 98 w 451"/>
                <a:gd name="T49" fmla="*/ 159 h 409"/>
                <a:gd name="T50" fmla="*/ 106 w 451"/>
                <a:gd name="T51" fmla="*/ 146 h 409"/>
                <a:gd name="T52" fmla="*/ 117 w 451"/>
                <a:gd name="T53" fmla="*/ 134 h 409"/>
                <a:gd name="T54" fmla="*/ 128 w 451"/>
                <a:gd name="T55" fmla="*/ 124 h 409"/>
                <a:gd name="T56" fmla="*/ 141 w 451"/>
                <a:gd name="T57" fmla="*/ 115 h 409"/>
                <a:gd name="T58" fmla="*/ 156 w 451"/>
                <a:gd name="T59" fmla="*/ 109 h 409"/>
                <a:gd name="T60" fmla="*/ 171 w 451"/>
                <a:gd name="T61" fmla="*/ 105 h 409"/>
                <a:gd name="T62" fmla="*/ 187 w 451"/>
                <a:gd name="T63" fmla="*/ 103 h 409"/>
                <a:gd name="T64" fmla="*/ 198 w 451"/>
                <a:gd name="T65" fmla="*/ 103 h 409"/>
                <a:gd name="T66" fmla="*/ 207 w 451"/>
                <a:gd name="T67" fmla="*/ 104 h 409"/>
                <a:gd name="T68" fmla="*/ 216 w 451"/>
                <a:gd name="T69" fmla="*/ 105 h 409"/>
                <a:gd name="T70" fmla="*/ 224 w 451"/>
                <a:gd name="T71" fmla="*/ 107 h 409"/>
                <a:gd name="T72" fmla="*/ 232 w 451"/>
                <a:gd name="T73" fmla="*/ 110 h 409"/>
                <a:gd name="T74" fmla="*/ 239 w 451"/>
                <a:gd name="T75" fmla="*/ 113 h 409"/>
                <a:gd name="T76" fmla="*/ 247 w 451"/>
                <a:gd name="T77" fmla="*/ 117 h 409"/>
                <a:gd name="T78" fmla="*/ 254 w 451"/>
                <a:gd name="T79" fmla="*/ 122 h 409"/>
                <a:gd name="T80" fmla="*/ 260 w 451"/>
                <a:gd name="T81" fmla="*/ 127 h 409"/>
                <a:gd name="T82" fmla="*/ 266 w 451"/>
                <a:gd name="T83" fmla="*/ 132 h 409"/>
                <a:gd name="T84" fmla="*/ 272 w 451"/>
                <a:gd name="T85" fmla="*/ 138 h 409"/>
                <a:gd name="T86" fmla="*/ 360 w 451"/>
                <a:gd name="T87" fmla="*/ 61 h 409"/>
                <a:gd name="T88" fmla="*/ 259 w 451"/>
                <a:gd name="T89" fmla="*/ 76 h 409"/>
                <a:gd name="T90" fmla="*/ 201 w 451"/>
                <a:gd name="T91" fmla="*/ 36 h 409"/>
                <a:gd name="T92" fmla="*/ 149 w 451"/>
                <a:gd name="T93" fmla="*/ 79 h 409"/>
                <a:gd name="T94" fmla="*/ 54 w 451"/>
                <a:gd name="T95" fmla="*/ 55 h 409"/>
                <a:gd name="T96" fmla="*/ 67 w 451"/>
                <a:gd name="T97" fmla="*/ 150 h 409"/>
                <a:gd name="T98" fmla="*/ 25 w 451"/>
                <a:gd name="T99" fmla="*/ 206 h 409"/>
                <a:gd name="T100" fmla="*/ 67 w 451"/>
                <a:gd name="T101" fmla="*/ 260 h 409"/>
                <a:gd name="T102" fmla="*/ 55 w 451"/>
                <a:gd name="T103" fmla="*/ 355 h 409"/>
                <a:gd name="T104" fmla="*/ 150 w 451"/>
                <a:gd name="T105" fmla="*/ 334 h 409"/>
                <a:gd name="T106" fmla="*/ 196 w 451"/>
                <a:gd name="T107" fmla="*/ 381 h 409"/>
                <a:gd name="T108" fmla="*/ 260 w 451"/>
                <a:gd name="T109" fmla="*/ 339 h 409"/>
                <a:gd name="T110" fmla="*/ 451 w 451"/>
                <a:gd name="T111" fmla="*/ 286 h 40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51"/>
                <a:gd name="T169" fmla="*/ 0 h 409"/>
                <a:gd name="T170" fmla="*/ 451 w 451"/>
                <a:gd name="T171" fmla="*/ 409 h 40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51" h="409">
                  <a:moveTo>
                    <a:pt x="268" y="286"/>
                  </a:moveTo>
                  <a:lnTo>
                    <a:pt x="266" y="288"/>
                  </a:lnTo>
                  <a:lnTo>
                    <a:pt x="264" y="290"/>
                  </a:lnTo>
                  <a:lnTo>
                    <a:pt x="262" y="291"/>
                  </a:lnTo>
                  <a:lnTo>
                    <a:pt x="260" y="293"/>
                  </a:lnTo>
                  <a:lnTo>
                    <a:pt x="258" y="294"/>
                  </a:lnTo>
                  <a:lnTo>
                    <a:pt x="256" y="296"/>
                  </a:lnTo>
                  <a:lnTo>
                    <a:pt x="254" y="297"/>
                  </a:lnTo>
                  <a:lnTo>
                    <a:pt x="252" y="299"/>
                  </a:lnTo>
                  <a:lnTo>
                    <a:pt x="250" y="300"/>
                  </a:lnTo>
                  <a:lnTo>
                    <a:pt x="247" y="301"/>
                  </a:lnTo>
                  <a:lnTo>
                    <a:pt x="245" y="303"/>
                  </a:lnTo>
                  <a:lnTo>
                    <a:pt x="243" y="304"/>
                  </a:lnTo>
                  <a:lnTo>
                    <a:pt x="241" y="305"/>
                  </a:lnTo>
                  <a:lnTo>
                    <a:pt x="238" y="306"/>
                  </a:lnTo>
                  <a:lnTo>
                    <a:pt x="236" y="307"/>
                  </a:lnTo>
                  <a:lnTo>
                    <a:pt x="234" y="308"/>
                  </a:lnTo>
                  <a:lnTo>
                    <a:pt x="231" y="309"/>
                  </a:lnTo>
                  <a:lnTo>
                    <a:pt x="229" y="310"/>
                  </a:lnTo>
                  <a:lnTo>
                    <a:pt x="227" y="311"/>
                  </a:lnTo>
                  <a:lnTo>
                    <a:pt x="224" y="312"/>
                  </a:lnTo>
                  <a:lnTo>
                    <a:pt x="222" y="312"/>
                  </a:lnTo>
                  <a:lnTo>
                    <a:pt x="219" y="313"/>
                  </a:lnTo>
                  <a:lnTo>
                    <a:pt x="217" y="314"/>
                  </a:lnTo>
                  <a:lnTo>
                    <a:pt x="214" y="314"/>
                  </a:lnTo>
                  <a:lnTo>
                    <a:pt x="211" y="315"/>
                  </a:lnTo>
                  <a:lnTo>
                    <a:pt x="209" y="315"/>
                  </a:lnTo>
                  <a:lnTo>
                    <a:pt x="206" y="316"/>
                  </a:lnTo>
                  <a:lnTo>
                    <a:pt x="203" y="316"/>
                  </a:lnTo>
                  <a:lnTo>
                    <a:pt x="201" y="316"/>
                  </a:lnTo>
                  <a:lnTo>
                    <a:pt x="198" y="316"/>
                  </a:lnTo>
                  <a:lnTo>
                    <a:pt x="195" y="316"/>
                  </a:lnTo>
                  <a:lnTo>
                    <a:pt x="193" y="316"/>
                  </a:lnTo>
                  <a:lnTo>
                    <a:pt x="187" y="316"/>
                  </a:lnTo>
                  <a:lnTo>
                    <a:pt x="182" y="316"/>
                  </a:lnTo>
                  <a:lnTo>
                    <a:pt x="176" y="315"/>
                  </a:lnTo>
                  <a:lnTo>
                    <a:pt x="171" y="314"/>
                  </a:lnTo>
                  <a:lnTo>
                    <a:pt x="166" y="313"/>
                  </a:lnTo>
                  <a:lnTo>
                    <a:pt x="161" y="312"/>
                  </a:lnTo>
                  <a:lnTo>
                    <a:pt x="156" y="310"/>
                  </a:lnTo>
                  <a:lnTo>
                    <a:pt x="151" y="308"/>
                  </a:lnTo>
                  <a:lnTo>
                    <a:pt x="146" y="306"/>
                  </a:lnTo>
                  <a:lnTo>
                    <a:pt x="141" y="303"/>
                  </a:lnTo>
                  <a:lnTo>
                    <a:pt x="137" y="301"/>
                  </a:lnTo>
                  <a:lnTo>
                    <a:pt x="133" y="298"/>
                  </a:lnTo>
                  <a:lnTo>
                    <a:pt x="128" y="295"/>
                  </a:lnTo>
                  <a:lnTo>
                    <a:pt x="124" y="292"/>
                  </a:lnTo>
                  <a:lnTo>
                    <a:pt x="120" y="289"/>
                  </a:lnTo>
                  <a:lnTo>
                    <a:pt x="117" y="285"/>
                  </a:lnTo>
                  <a:lnTo>
                    <a:pt x="113" y="281"/>
                  </a:lnTo>
                  <a:lnTo>
                    <a:pt x="110" y="277"/>
                  </a:lnTo>
                  <a:lnTo>
                    <a:pt x="106" y="273"/>
                  </a:lnTo>
                  <a:lnTo>
                    <a:pt x="104" y="269"/>
                  </a:lnTo>
                  <a:lnTo>
                    <a:pt x="101" y="265"/>
                  </a:lnTo>
                  <a:lnTo>
                    <a:pt x="98" y="260"/>
                  </a:lnTo>
                  <a:lnTo>
                    <a:pt x="96" y="256"/>
                  </a:lnTo>
                  <a:lnTo>
                    <a:pt x="94" y="251"/>
                  </a:lnTo>
                  <a:lnTo>
                    <a:pt x="92" y="246"/>
                  </a:lnTo>
                  <a:lnTo>
                    <a:pt x="90" y="241"/>
                  </a:lnTo>
                  <a:lnTo>
                    <a:pt x="89" y="236"/>
                  </a:lnTo>
                  <a:lnTo>
                    <a:pt x="87" y="231"/>
                  </a:lnTo>
                  <a:lnTo>
                    <a:pt x="86" y="226"/>
                  </a:lnTo>
                  <a:lnTo>
                    <a:pt x="86" y="220"/>
                  </a:lnTo>
                  <a:lnTo>
                    <a:pt x="85" y="215"/>
                  </a:lnTo>
                  <a:lnTo>
                    <a:pt x="85" y="209"/>
                  </a:lnTo>
                  <a:lnTo>
                    <a:pt x="85" y="204"/>
                  </a:lnTo>
                  <a:lnTo>
                    <a:pt x="86" y="199"/>
                  </a:lnTo>
                  <a:lnTo>
                    <a:pt x="86" y="193"/>
                  </a:lnTo>
                  <a:lnTo>
                    <a:pt x="87" y="188"/>
                  </a:lnTo>
                  <a:lnTo>
                    <a:pt x="89" y="183"/>
                  </a:lnTo>
                  <a:lnTo>
                    <a:pt x="90" y="178"/>
                  </a:lnTo>
                  <a:lnTo>
                    <a:pt x="92" y="173"/>
                  </a:lnTo>
                  <a:lnTo>
                    <a:pt x="94" y="168"/>
                  </a:lnTo>
                  <a:lnTo>
                    <a:pt x="96" y="163"/>
                  </a:lnTo>
                  <a:lnTo>
                    <a:pt x="98" y="159"/>
                  </a:lnTo>
                  <a:lnTo>
                    <a:pt x="101" y="154"/>
                  </a:lnTo>
                  <a:lnTo>
                    <a:pt x="104" y="150"/>
                  </a:lnTo>
                  <a:lnTo>
                    <a:pt x="106" y="146"/>
                  </a:lnTo>
                  <a:lnTo>
                    <a:pt x="110" y="142"/>
                  </a:lnTo>
                  <a:lnTo>
                    <a:pt x="113" y="138"/>
                  </a:lnTo>
                  <a:lnTo>
                    <a:pt x="117" y="134"/>
                  </a:lnTo>
                  <a:lnTo>
                    <a:pt x="120" y="130"/>
                  </a:lnTo>
                  <a:lnTo>
                    <a:pt x="124" y="127"/>
                  </a:lnTo>
                  <a:lnTo>
                    <a:pt x="128" y="124"/>
                  </a:lnTo>
                  <a:lnTo>
                    <a:pt x="133" y="121"/>
                  </a:lnTo>
                  <a:lnTo>
                    <a:pt x="137" y="118"/>
                  </a:lnTo>
                  <a:lnTo>
                    <a:pt x="141" y="115"/>
                  </a:lnTo>
                  <a:lnTo>
                    <a:pt x="146" y="113"/>
                  </a:lnTo>
                  <a:lnTo>
                    <a:pt x="151" y="111"/>
                  </a:lnTo>
                  <a:lnTo>
                    <a:pt x="156" y="109"/>
                  </a:lnTo>
                  <a:lnTo>
                    <a:pt x="161" y="107"/>
                  </a:lnTo>
                  <a:lnTo>
                    <a:pt x="166" y="106"/>
                  </a:lnTo>
                  <a:lnTo>
                    <a:pt x="171" y="105"/>
                  </a:lnTo>
                  <a:lnTo>
                    <a:pt x="176" y="104"/>
                  </a:lnTo>
                  <a:lnTo>
                    <a:pt x="182" y="103"/>
                  </a:lnTo>
                  <a:lnTo>
                    <a:pt x="187" y="103"/>
                  </a:lnTo>
                  <a:lnTo>
                    <a:pt x="193" y="103"/>
                  </a:lnTo>
                  <a:lnTo>
                    <a:pt x="196" y="103"/>
                  </a:lnTo>
                  <a:lnTo>
                    <a:pt x="198" y="103"/>
                  </a:lnTo>
                  <a:lnTo>
                    <a:pt x="201" y="103"/>
                  </a:lnTo>
                  <a:lnTo>
                    <a:pt x="204" y="103"/>
                  </a:lnTo>
                  <a:lnTo>
                    <a:pt x="207" y="104"/>
                  </a:lnTo>
                  <a:lnTo>
                    <a:pt x="210" y="104"/>
                  </a:lnTo>
                  <a:lnTo>
                    <a:pt x="213" y="104"/>
                  </a:lnTo>
                  <a:lnTo>
                    <a:pt x="216" y="105"/>
                  </a:lnTo>
                  <a:lnTo>
                    <a:pt x="218" y="106"/>
                  </a:lnTo>
                  <a:lnTo>
                    <a:pt x="221" y="106"/>
                  </a:lnTo>
                  <a:lnTo>
                    <a:pt x="224" y="107"/>
                  </a:lnTo>
                  <a:lnTo>
                    <a:pt x="226" y="108"/>
                  </a:lnTo>
                  <a:lnTo>
                    <a:pt x="229" y="109"/>
                  </a:lnTo>
                  <a:lnTo>
                    <a:pt x="232" y="110"/>
                  </a:lnTo>
                  <a:lnTo>
                    <a:pt x="234" y="111"/>
                  </a:lnTo>
                  <a:lnTo>
                    <a:pt x="237" y="112"/>
                  </a:lnTo>
                  <a:lnTo>
                    <a:pt x="239" y="113"/>
                  </a:lnTo>
                  <a:lnTo>
                    <a:pt x="242" y="114"/>
                  </a:lnTo>
                  <a:lnTo>
                    <a:pt x="244" y="116"/>
                  </a:lnTo>
                  <a:lnTo>
                    <a:pt x="247" y="117"/>
                  </a:lnTo>
                  <a:lnTo>
                    <a:pt x="249" y="118"/>
                  </a:lnTo>
                  <a:lnTo>
                    <a:pt x="251" y="120"/>
                  </a:lnTo>
                  <a:lnTo>
                    <a:pt x="254" y="122"/>
                  </a:lnTo>
                  <a:lnTo>
                    <a:pt x="256" y="123"/>
                  </a:lnTo>
                  <a:lnTo>
                    <a:pt x="258" y="125"/>
                  </a:lnTo>
                  <a:lnTo>
                    <a:pt x="260" y="127"/>
                  </a:lnTo>
                  <a:lnTo>
                    <a:pt x="262" y="128"/>
                  </a:lnTo>
                  <a:lnTo>
                    <a:pt x="264" y="130"/>
                  </a:lnTo>
                  <a:lnTo>
                    <a:pt x="266" y="132"/>
                  </a:lnTo>
                  <a:lnTo>
                    <a:pt x="268" y="134"/>
                  </a:lnTo>
                  <a:lnTo>
                    <a:pt x="270" y="136"/>
                  </a:lnTo>
                  <a:lnTo>
                    <a:pt x="272" y="138"/>
                  </a:lnTo>
                  <a:lnTo>
                    <a:pt x="323" y="138"/>
                  </a:lnTo>
                  <a:lnTo>
                    <a:pt x="293" y="131"/>
                  </a:lnTo>
                  <a:lnTo>
                    <a:pt x="360" y="61"/>
                  </a:lnTo>
                  <a:lnTo>
                    <a:pt x="287" y="97"/>
                  </a:lnTo>
                  <a:lnTo>
                    <a:pt x="288" y="60"/>
                  </a:lnTo>
                  <a:lnTo>
                    <a:pt x="259" y="76"/>
                  </a:lnTo>
                  <a:lnTo>
                    <a:pt x="259" y="0"/>
                  </a:lnTo>
                  <a:lnTo>
                    <a:pt x="220" y="70"/>
                  </a:lnTo>
                  <a:lnTo>
                    <a:pt x="201" y="36"/>
                  </a:lnTo>
                  <a:lnTo>
                    <a:pt x="185" y="62"/>
                  </a:lnTo>
                  <a:lnTo>
                    <a:pt x="150" y="1"/>
                  </a:lnTo>
                  <a:lnTo>
                    <a:pt x="149" y="79"/>
                  </a:lnTo>
                  <a:lnTo>
                    <a:pt x="114" y="58"/>
                  </a:lnTo>
                  <a:lnTo>
                    <a:pt x="114" y="90"/>
                  </a:lnTo>
                  <a:lnTo>
                    <a:pt x="54" y="55"/>
                  </a:lnTo>
                  <a:lnTo>
                    <a:pt x="92" y="121"/>
                  </a:lnTo>
                  <a:lnTo>
                    <a:pt x="50" y="120"/>
                  </a:lnTo>
                  <a:lnTo>
                    <a:pt x="67" y="150"/>
                  </a:lnTo>
                  <a:lnTo>
                    <a:pt x="0" y="150"/>
                  </a:lnTo>
                  <a:lnTo>
                    <a:pt x="61" y="186"/>
                  </a:lnTo>
                  <a:lnTo>
                    <a:pt x="25" y="206"/>
                  </a:lnTo>
                  <a:lnTo>
                    <a:pt x="59" y="226"/>
                  </a:lnTo>
                  <a:lnTo>
                    <a:pt x="0" y="260"/>
                  </a:lnTo>
                  <a:lnTo>
                    <a:pt x="67" y="260"/>
                  </a:lnTo>
                  <a:lnTo>
                    <a:pt x="48" y="292"/>
                  </a:lnTo>
                  <a:lnTo>
                    <a:pt x="91" y="293"/>
                  </a:lnTo>
                  <a:lnTo>
                    <a:pt x="55" y="355"/>
                  </a:lnTo>
                  <a:lnTo>
                    <a:pt x="111" y="323"/>
                  </a:lnTo>
                  <a:lnTo>
                    <a:pt x="110" y="356"/>
                  </a:lnTo>
                  <a:lnTo>
                    <a:pt x="150" y="334"/>
                  </a:lnTo>
                  <a:lnTo>
                    <a:pt x="150" y="409"/>
                  </a:lnTo>
                  <a:lnTo>
                    <a:pt x="182" y="355"/>
                  </a:lnTo>
                  <a:lnTo>
                    <a:pt x="196" y="381"/>
                  </a:lnTo>
                  <a:lnTo>
                    <a:pt x="220" y="340"/>
                  </a:lnTo>
                  <a:lnTo>
                    <a:pt x="261" y="409"/>
                  </a:lnTo>
                  <a:lnTo>
                    <a:pt x="260" y="339"/>
                  </a:lnTo>
                  <a:lnTo>
                    <a:pt x="291" y="353"/>
                  </a:lnTo>
                  <a:lnTo>
                    <a:pt x="285" y="314"/>
                  </a:lnTo>
                  <a:lnTo>
                    <a:pt x="451" y="286"/>
                  </a:lnTo>
                  <a:lnTo>
                    <a:pt x="268" y="286"/>
                  </a:lnTo>
                  <a:close/>
                </a:path>
              </a:pathLst>
            </a:custGeom>
            <a:solidFill>
              <a:srgbClr val="738C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600" i="1">
                <a:solidFill>
                  <a:srgbClr val="003399"/>
                </a:solidFill>
                <a:cs typeface="Arial" charset="0"/>
              </a:endParaRPr>
            </a:p>
          </p:txBody>
        </p:sp>
        <p:sp>
          <p:nvSpPr>
            <p:cNvPr id="30" name="Freeform 22"/>
            <p:cNvSpPr>
              <a:spLocks/>
            </p:cNvSpPr>
            <p:nvPr/>
          </p:nvSpPr>
          <p:spPr bwMode="auto">
            <a:xfrm>
              <a:off x="986" y="1977"/>
              <a:ext cx="93" cy="112"/>
            </a:xfrm>
            <a:custGeom>
              <a:avLst/>
              <a:gdLst>
                <a:gd name="T0" fmla="*/ 1 w 93"/>
                <a:gd name="T1" fmla="*/ 101 h 112"/>
                <a:gd name="T2" fmla="*/ 2 w 93"/>
                <a:gd name="T3" fmla="*/ 103 h 112"/>
                <a:gd name="T4" fmla="*/ 3 w 93"/>
                <a:gd name="T5" fmla="*/ 106 h 112"/>
                <a:gd name="T6" fmla="*/ 4 w 93"/>
                <a:gd name="T7" fmla="*/ 107 h 112"/>
                <a:gd name="T8" fmla="*/ 6 w 93"/>
                <a:gd name="T9" fmla="*/ 109 h 112"/>
                <a:gd name="T10" fmla="*/ 7 w 93"/>
                <a:gd name="T11" fmla="*/ 110 h 112"/>
                <a:gd name="T12" fmla="*/ 9 w 93"/>
                <a:gd name="T13" fmla="*/ 111 h 112"/>
                <a:gd name="T14" fmla="*/ 11 w 93"/>
                <a:gd name="T15" fmla="*/ 111 h 112"/>
                <a:gd name="T16" fmla="*/ 13 w 93"/>
                <a:gd name="T17" fmla="*/ 112 h 112"/>
                <a:gd name="T18" fmla="*/ 16 w 93"/>
                <a:gd name="T19" fmla="*/ 111 h 112"/>
                <a:gd name="T20" fmla="*/ 18 w 93"/>
                <a:gd name="T21" fmla="*/ 111 h 112"/>
                <a:gd name="T22" fmla="*/ 20 w 93"/>
                <a:gd name="T23" fmla="*/ 110 h 112"/>
                <a:gd name="T24" fmla="*/ 22 w 93"/>
                <a:gd name="T25" fmla="*/ 108 h 112"/>
                <a:gd name="T26" fmla="*/ 23 w 93"/>
                <a:gd name="T27" fmla="*/ 106 h 112"/>
                <a:gd name="T28" fmla="*/ 25 w 93"/>
                <a:gd name="T29" fmla="*/ 104 h 112"/>
                <a:gd name="T30" fmla="*/ 26 w 93"/>
                <a:gd name="T31" fmla="*/ 101 h 112"/>
                <a:gd name="T32" fmla="*/ 64 w 93"/>
                <a:gd name="T33" fmla="*/ 104 h 112"/>
                <a:gd name="T34" fmla="*/ 66 w 93"/>
                <a:gd name="T35" fmla="*/ 106 h 112"/>
                <a:gd name="T36" fmla="*/ 67 w 93"/>
                <a:gd name="T37" fmla="*/ 108 h 112"/>
                <a:gd name="T38" fmla="*/ 69 w 93"/>
                <a:gd name="T39" fmla="*/ 109 h 112"/>
                <a:gd name="T40" fmla="*/ 71 w 93"/>
                <a:gd name="T41" fmla="*/ 110 h 112"/>
                <a:gd name="T42" fmla="*/ 73 w 93"/>
                <a:gd name="T43" fmla="*/ 111 h 112"/>
                <a:gd name="T44" fmla="*/ 75 w 93"/>
                <a:gd name="T45" fmla="*/ 111 h 112"/>
                <a:gd name="T46" fmla="*/ 77 w 93"/>
                <a:gd name="T47" fmla="*/ 112 h 112"/>
                <a:gd name="T48" fmla="*/ 80 w 93"/>
                <a:gd name="T49" fmla="*/ 111 h 112"/>
                <a:gd name="T50" fmla="*/ 83 w 93"/>
                <a:gd name="T51" fmla="*/ 111 h 112"/>
                <a:gd name="T52" fmla="*/ 85 w 93"/>
                <a:gd name="T53" fmla="*/ 110 h 112"/>
                <a:gd name="T54" fmla="*/ 87 w 93"/>
                <a:gd name="T55" fmla="*/ 109 h 112"/>
                <a:gd name="T56" fmla="*/ 89 w 93"/>
                <a:gd name="T57" fmla="*/ 108 h 112"/>
                <a:gd name="T58" fmla="*/ 91 w 93"/>
                <a:gd name="T59" fmla="*/ 106 h 112"/>
                <a:gd name="T60" fmla="*/ 92 w 93"/>
                <a:gd name="T61" fmla="*/ 104 h 112"/>
                <a:gd name="T62" fmla="*/ 93 w 93"/>
                <a:gd name="T63" fmla="*/ 101 h 112"/>
                <a:gd name="T64" fmla="*/ 93 w 93"/>
                <a:gd name="T65" fmla="*/ 11 h 112"/>
                <a:gd name="T66" fmla="*/ 93 w 93"/>
                <a:gd name="T67" fmla="*/ 9 h 112"/>
                <a:gd name="T68" fmla="*/ 92 w 93"/>
                <a:gd name="T69" fmla="*/ 7 h 112"/>
                <a:gd name="T70" fmla="*/ 91 w 93"/>
                <a:gd name="T71" fmla="*/ 5 h 112"/>
                <a:gd name="T72" fmla="*/ 90 w 93"/>
                <a:gd name="T73" fmla="*/ 3 h 112"/>
                <a:gd name="T74" fmla="*/ 88 w 93"/>
                <a:gd name="T75" fmla="*/ 2 h 112"/>
                <a:gd name="T76" fmla="*/ 86 w 93"/>
                <a:gd name="T77" fmla="*/ 1 h 112"/>
                <a:gd name="T78" fmla="*/ 83 w 93"/>
                <a:gd name="T79" fmla="*/ 0 h 112"/>
                <a:gd name="T80" fmla="*/ 79 w 93"/>
                <a:gd name="T81" fmla="*/ 0 h 112"/>
                <a:gd name="T82" fmla="*/ 76 w 93"/>
                <a:gd name="T83" fmla="*/ 1 h 112"/>
                <a:gd name="T84" fmla="*/ 74 w 93"/>
                <a:gd name="T85" fmla="*/ 2 h 112"/>
                <a:gd name="T86" fmla="*/ 72 w 93"/>
                <a:gd name="T87" fmla="*/ 2 h 112"/>
                <a:gd name="T88" fmla="*/ 71 w 93"/>
                <a:gd name="T89" fmla="*/ 4 h 112"/>
                <a:gd name="T90" fmla="*/ 70 w 93"/>
                <a:gd name="T91" fmla="*/ 6 h 112"/>
                <a:gd name="T92" fmla="*/ 69 w 93"/>
                <a:gd name="T93" fmla="*/ 8 h 112"/>
                <a:gd name="T94" fmla="*/ 68 w 93"/>
                <a:gd name="T95" fmla="*/ 11 h 112"/>
                <a:gd name="T96" fmla="*/ 28 w 93"/>
                <a:gd name="T97" fmla="*/ 6 h 112"/>
                <a:gd name="T98" fmla="*/ 28 w 93"/>
                <a:gd name="T99" fmla="*/ 5 h 112"/>
                <a:gd name="T100" fmla="*/ 27 w 93"/>
                <a:gd name="T101" fmla="*/ 4 h 112"/>
                <a:gd name="T102" fmla="*/ 25 w 93"/>
                <a:gd name="T103" fmla="*/ 2 h 112"/>
                <a:gd name="T104" fmla="*/ 23 w 93"/>
                <a:gd name="T105" fmla="*/ 1 h 112"/>
                <a:gd name="T106" fmla="*/ 19 w 93"/>
                <a:gd name="T107" fmla="*/ 0 h 112"/>
                <a:gd name="T108" fmla="*/ 15 w 93"/>
                <a:gd name="T109" fmla="*/ 0 h 112"/>
                <a:gd name="T110" fmla="*/ 12 w 93"/>
                <a:gd name="T111" fmla="*/ 1 h 112"/>
                <a:gd name="T112" fmla="*/ 9 w 93"/>
                <a:gd name="T113" fmla="*/ 2 h 112"/>
                <a:gd name="T114" fmla="*/ 7 w 93"/>
                <a:gd name="T115" fmla="*/ 3 h 112"/>
                <a:gd name="T116" fmla="*/ 5 w 93"/>
                <a:gd name="T117" fmla="*/ 5 h 112"/>
                <a:gd name="T118" fmla="*/ 3 w 93"/>
                <a:gd name="T119" fmla="*/ 7 h 112"/>
                <a:gd name="T120" fmla="*/ 2 w 93"/>
                <a:gd name="T121" fmla="*/ 10 h 112"/>
                <a:gd name="T122" fmla="*/ 1 w 93"/>
                <a:gd name="T123" fmla="*/ 13 h 1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3"/>
                <a:gd name="T187" fmla="*/ 0 h 112"/>
                <a:gd name="T188" fmla="*/ 93 w 93"/>
                <a:gd name="T189" fmla="*/ 112 h 11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3" h="112">
                  <a:moveTo>
                    <a:pt x="0" y="15"/>
                  </a:moveTo>
                  <a:lnTo>
                    <a:pt x="0" y="99"/>
                  </a:lnTo>
                  <a:lnTo>
                    <a:pt x="1" y="100"/>
                  </a:lnTo>
                  <a:lnTo>
                    <a:pt x="1" y="101"/>
                  </a:lnTo>
                  <a:lnTo>
                    <a:pt x="1" y="102"/>
                  </a:lnTo>
                  <a:lnTo>
                    <a:pt x="2" y="103"/>
                  </a:lnTo>
                  <a:lnTo>
                    <a:pt x="2" y="104"/>
                  </a:lnTo>
                  <a:lnTo>
                    <a:pt x="2" y="105"/>
                  </a:lnTo>
                  <a:lnTo>
                    <a:pt x="3" y="106"/>
                  </a:lnTo>
                  <a:lnTo>
                    <a:pt x="3" y="107"/>
                  </a:lnTo>
                  <a:lnTo>
                    <a:pt x="4" y="107"/>
                  </a:lnTo>
                  <a:lnTo>
                    <a:pt x="4" y="108"/>
                  </a:lnTo>
                  <a:lnTo>
                    <a:pt x="5" y="108"/>
                  </a:lnTo>
                  <a:lnTo>
                    <a:pt x="5" y="109"/>
                  </a:lnTo>
                  <a:lnTo>
                    <a:pt x="6" y="109"/>
                  </a:lnTo>
                  <a:lnTo>
                    <a:pt x="6" y="110"/>
                  </a:lnTo>
                  <a:lnTo>
                    <a:pt x="7" y="110"/>
                  </a:lnTo>
                  <a:lnTo>
                    <a:pt x="8" y="110"/>
                  </a:lnTo>
                  <a:lnTo>
                    <a:pt x="8" y="111"/>
                  </a:lnTo>
                  <a:lnTo>
                    <a:pt x="9" y="111"/>
                  </a:lnTo>
                  <a:lnTo>
                    <a:pt x="10" y="111"/>
                  </a:lnTo>
                  <a:lnTo>
                    <a:pt x="11" y="111"/>
                  </a:lnTo>
                  <a:lnTo>
                    <a:pt x="12" y="111"/>
                  </a:lnTo>
                  <a:lnTo>
                    <a:pt x="13" y="111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5" y="111"/>
                  </a:lnTo>
                  <a:lnTo>
                    <a:pt x="16" y="111"/>
                  </a:lnTo>
                  <a:lnTo>
                    <a:pt x="17" y="111"/>
                  </a:lnTo>
                  <a:lnTo>
                    <a:pt x="18" y="111"/>
                  </a:lnTo>
                  <a:lnTo>
                    <a:pt x="19" y="110"/>
                  </a:lnTo>
                  <a:lnTo>
                    <a:pt x="20" y="110"/>
                  </a:lnTo>
                  <a:lnTo>
                    <a:pt x="21" y="109"/>
                  </a:lnTo>
                  <a:lnTo>
                    <a:pt x="22" y="109"/>
                  </a:lnTo>
                  <a:lnTo>
                    <a:pt x="22" y="108"/>
                  </a:lnTo>
                  <a:lnTo>
                    <a:pt x="23" y="107"/>
                  </a:lnTo>
                  <a:lnTo>
                    <a:pt x="23" y="106"/>
                  </a:lnTo>
                  <a:lnTo>
                    <a:pt x="24" y="106"/>
                  </a:lnTo>
                  <a:lnTo>
                    <a:pt x="24" y="105"/>
                  </a:lnTo>
                  <a:lnTo>
                    <a:pt x="25" y="104"/>
                  </a:lnTo>
                  <a:lnTo>
                    <a:pt x="25" y="103"/>
                  </a:lnTo>
                  <a:lnTo>
                    <a:pt x="25" y="102"/>
                  </a:lnTo>
                  <a:lnTo>
                    <a:pt x="26" y="102"/>
                  </a:lnTo>
                  <a:lnTo>
                    <a:pt x="26" y="101"/>
                  </a:lnTo>
                  <a:lnTo>
                    <a:pt x="26" y="100"/>
                  </a:lnTo>
                  <a:lnTo>
                    <a:pt x="26" y="48"/>
                  </a:lnTo>
                  <a:lnTo>
                    <a:pt x="64" y="104"/>
                  </a:lnTo>
                  <a:lnTo>
                    <a:pt x="65" y="105"/>
                  </a:lnTo>
                  <a:lnTo>
                    <a:pt x="65" y="106"/>
                  </a:lnTo>
                  <a:lnTo>
                    <a:pt x="66" y="106"/>
                  </a:lnTo>
                  <a:lnTo>
                    <a:pt x="66" y="107"/>
                  </a:lnTo>
                  <a:lnTo>
                    <a:pt x="67" y="107"/>
                  </a:lnTo>
                  <a:lnTo>
                    <a:pt x="67" y="108"/>
                  </a:lnTo>
                  <a:lnTo>
                    <a:pt x="68" y="108"/>
                  </a:lnTo>
                  <a:lnTo>
                    <a:pt x="68" y="109"/>
                  </a:lnTo>
                  <a:lnTo>
                    <a:pt x="69" y="109"/>
                  </a:lnTo>
                  <a:lnTo>
                    <a:pt x="69" y="110"/>
                  </a:lnTo>
                  <a:lnTo>
                    <a:pt x="70" y="110"/>
                  </a:lnTo>
                  <a:lnTo>
                    <a:pt x="71" y="110"/>
                  </a:lnTo>
                  <a:lnTo>
                    <a:pt x="71" y="111"/>
                  </a:lnTo>
                  <a:lnTo>
                    <a:pt x="72" y="111"/>
                  </a:lnTo>
                  <a:lnTo>
                    <a:pt x="73" y="111"/>
                  </a:lnTo>
                  <a:lnTo>
                    <a:pt x="74" y="111"/>
                  </a:lnTo>
                  <a:lnTo>
                    <a:pt x="75" y="111"/>
                  </a:lnTo>
                  <a:lnTo>
                    <a:pt x="75" y="112"/>
                  </a:lnTo>
                  <a:lnTo>
                    <a:pt x="76" y="112"/>
                  </a:lnTo>
                  <a:lnTo>
                    <a:pt x="77" y="112"/>
                  </a:lnTo>
                  <a:lnTo>
                    <a:pt x="78" y="112"/>
                  </a:lnTo>
                  <a:lnTo>
                    <a:pt x="79" y="111"/>
                  </a:lnTo>
                  <a:lnTo>
                    <a:pt x="80" y="111"/>
                  </a:lnTo>
                  <a:lnTo>
                    <a:pt x="81" y="111"/>
                  </a:lnTo>
                  <a:lnTo>
                    <a:pt x="82" y="111"/>
                  </a:lnTo>
                  <a:lnTo>
                    <a:pt x="83" y="111"/>
                  </a:lnTo>
                  <a:lnTo>
                    <a:pt x="84" y="110"/>
                  </a:lnTo>
                  <a:lnTo>
                    <a:pt x="85" y="110"/>
                  </a:lnTo>
                  <a:lnTo>
                    <a:pt x="86" y="110"/>
                  </a:lnTo>
                  <a:lnTo>
                    <a:pt x="87" y="109"/>
                  </a:lnTo>
                  <a:lnTo>
                    <a:pt x="88" y="109"/>
                  </a:lnTo>
                  <a:lnTo>
                    <a:pt x="88" y="108"/>
                  </a:lnTo>
                  <a:lnTo>
                    <a:pt x="89" y="108"/>
                  </a:lnTo>
                  <a:lnTo>
                    <a:pt x="90" y="107"/>
                  </a:lnTo>
                  <a:lnTo>
                    <a:pt x="90" y="106"/>
                  </a:lnTo>
                  <a:lnTo>
                    <a:pt x="91" y="106"/>
                  </a:lnTo>
                  <a:lnTo>
                    <a:pt x="91" y="105"/>
                  </a:lnTo>
                  <a:lnTo>
                    <a:pt x="92" y="104"/>
                  </a:lnTo>
                  <a:lnTo>
                    <a:pt x="92" y="103"/>
                  </a:lnTo>
                  <a:lnTo>
                    <a:pt x="93" y="103"/>
                  </a:lnTo>
                  <a:lnTo>
                    <a:pt x="93" y="102"/>
                  </a:lnTo>
                  <a:lnTo>
                    <a:pt x="93" y="101"/>
                  </a:lnTo>
                  <a:lnTo>
                    <a:pt x="93" y="100"/>
                  </a:lnTo>
                  <a:lnTo>
                    <a:pt x="93" y="11"/>
                  </a:lnTo>
                  <a:lnTo>
                    <a:pt x="93" y="10"/>
                  </a:lnTo>
                  <a:lnTo>
                    <a:pt x="93" y="9"/>
                  </a:lnTo>
                  <a:lnTo>
                    <a:pt x="93" y="8"/>
                  </a:lnTo>
                  <a:lnTo>
                    <a:pt x="92" y="7"/>
                  </a:lnTo>
                  <a:lnTo>
                    <a:pt x="92" y="6"/>
                  </a:lnTo>
                  <a:lnTo>
                    <a:pt x="91" y="5"/>
                  </a:lnTo>
                  <a:lnTo>
                    <a:pt x="91" y="4"/>
                  </a:lnTo>
                  <a:lnTo>
                    <a:pt x="90" y="4"/>
                  </a:lnTo>
                  <a:lnTo>
                    <a:pt x="90" y="3"/>
                  </a:lnTo>
                  <a:lnTo>
                    <a:pt x="89" y="3"/>
                  </a:lnTo>
                  <a:lnTo>
                    <a:pt x="89" y="2"/>
                  </a:lnTo>
                  <a:lnTo>
                    <a:pt x="88" y="2"/>
                  </a:lnTo>
                  <a:lnTo>
                    <a:pt x="87" y="2"/>
                  </a:lnTo>
                  <a:lnTo>
                    <a:pt x="86" y="1"/>
                  </a:lnTo>
                  <a:lnTo>
                    <a:pt x="85" y="1"/>
                  </a:lnTo>
                  <a:lnTo>
                    <a:pt x="84" y="1"/>
                  </a:lnTo>
                  <a:lnTo>
                    <a:pt x="83" y="0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8" y="0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6" y="1"/>
                  </a:lnTo>
                  <a:lnTo>
                    <a:pt x="75" y="1"/>
                  </a:lnTo>
                  <a:lnTo>
                    <a:pt x="74" y="2"/>
                  </a:lnTo>
                  <a:lnTo>
                    <a:pt x="73" y="2"/>
                  </a:lnTo>
                  <a:lnTo>
                    <a:pt x="72" y="2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4"/>
                  </a:lnTo>
                  <a:lnTo>
                    <a:pt x="70" y="4"/>
                  </a:lnTo>
                  <a:lnTo>
                    <a:pt x="70" y="5"/>
                  </a:lnTo>
                  <a:lnTo>
                    <a:pt x="70" y="6"/>
                  </a:lnTo>
                  <a:lnTo>
                    <a:pt x="69" y="6"/>
                  </a:lnTo>
                  <a:lnTo>
                    <a:pt x="69" y="7"/>
                  </a:lnTo>
                  <a:lnTo>
                    <a:pt x="69" y="8"/>
                  </a:lnTo>
                  <a:lnTo>
                    <a:pt x="68" y="9"/>
                  </a:lnTo>
                  <a:lnTo>
                    <a:pt x="68" y="10"/>
                  </a:lnTo>
                  <a:lnTo>
                    <a:pt x="68" y="11"/>
                  </a:lnTo>
                  <a:lnTo>
                    <a:pt x="68" y="66"/>
                  </a:lnTo>
                  <a:lnTo>
                    <a:pt x="29" y="7"/>
                  </a:lnTo>
                  <a:lnTo>
                    <a:pt x="28" y="6"/>
                  </a:lnTo>
                  <a:lnTo>
                    <a:pt x="28" y="5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6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1"/>
                  </a:lnTo>
                  <a:lnTo>
                    <a:pt x="22" y="1"/>
                  </a:lnTo>
                  <a:lnTo>
                    <a:pt x="21" y="1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2"/>
                  </a:lnTo>
                  <a:lnTo>
                    <a:pt x="8" y="2"/>
                  </a:lnTo>
                  <a:lnTo>
                    <a:pt x="7" y="3"/>
                  </a:lnTo>
                  <a:lnTo>
                    <a:pt x="6" y="4"/>
                  </a:lnTo>
                  <a:lnTo>
                    <a:pt x="5" y="5"/>
                  </a:lnTo>
                  <a:lnTo>
                    <a:pt x="4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600" i="1">
                <a:solidFill>
                  <a:srgbClr val="003399"/>
                </a:solidFill>
                <a:cs typeface="Arial" charset="0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auto">
            <a:xfrm>
              <a:off x="1224" y="1977"/>
              <a:ext cx="92" cy="112"/>
            </a:xfrm>
            <a:custGeom>
              <a:avLst/>
              <a:gdLst>
                <a:gd name="T0" fmla="*/ 80 w 92"/>
                <a:gd name="T1" fmla="*/ 0 h 112"/>
                <a:gd name="T2" fmla="*/ 82 w 92"/>
                <a:gd name="T3" fmla="*/ 1 h 112"/>
                <a:gd name="T4" fmla="*/ 84 w 92"/>
                <a:gd name="T5" fmla="*/ 1 h 112"/>
                <a:gd name="T6" fmla="*/ 85 w 92"/>
                <a:gd name="T7" fmla="*/ 2 h 112"/>
                <a:gd name="T8" fmla="*/ 87 w 92"/>
                <a:gd name="T9" fmla="*/ 3 h 112"/>
                <a:gd name="T10" fmla="*/ 88 w 92"/>
                <a:gd name="T11" fmla="*/ 4 h 112"/>
                <a:gd name="T12" fmla="*/ 89 w 92"/>
                <a:gd name="T13" fmla="*/ 5 h 112"/>
                <a:gd name="T14" fmla="*/ 90 w 92"/>
                <a:gd name="T15" fmla="*/ 7 h 112"/>
                <a:gd name="T16" fmla="*/ 91 w 92"/>
                <a:gd name="T17" fmla="*/ 8 h 112"/>
                <a:gd name="T18" fmla="*/ 91 w 92"/>
                <a:gd name="T19" fmla="*/ 10 h 112"/>
                <a:gd name="T20" fmla="*/ 91 w 92"/>
                <a:gd name="T21" fmla="*/ 11 h 112"/>
                <a:gd name="T22" fmla="*/ 91 w 92"/>
                <a:gd name="T23" fmla="*/ 14 h 112"/>
                <a:gd name="T24" fmla="*/ 91 w 92"/>
                <a:gd name="T25" fmla="*/ 17 h 112"/>
                <a:gd name="T26" fmla="*/ 90 w 92"/>
                <a:gd name="T27" fmla="*/ 19 h 112"/>
                <a:gd name="T28" fmla="*/ 89 w 92"/>
                <a:gd name="T29" fmla="*/ 20 h 112"/>
                <a:gd name="T30" fmla="*/ 88 w 92"/>
                <a:gd name="T31" fmla="*/ 22 h 112"/>
                <a:gd name="T32" fmla="*/ 87 w 92"/>
                <a:gd name="T33" fmla="*/ 23 h 112"/>
                <a:gd name="T34" fmla="*/ 85 w 92"/>
                <a:gd name="T35" fmla="*/ 24 h 112"/>
                <a:gd name="T36" fmla="*/ 83 w 92"/>
                <a:gd name="T37" fmla="*/ 25 h 112"/>
                <a:gd name="T38" fmla="*/ 81 w 92"/>
                <a:gd name="T39" fmla="*/ 26 h 112"/>
                <a:gd name="T40" fmla="*/ 59 w 92"/>
                <a:gd name="T41" fmla="*/ 26 h 112"/>
                <a:gd name="T42" fmla="*/ 58 w 92"/>
                <a:gd name="T43" fmla="*/ 102 h 112"/>
                <a:gd name="T44" fmla="*/ 58 w 92"/>
                <a:gd name="T45" fmla="*/ 104 h 112"/>
                <a:gd name="T46" fmla="*/ 57 w 92"/>
                <a:gd name="T47" fmla="*/ 105 h 112"/>
                <a:gd name="T48" fmla="*/ 56 w 92"/>
                <a:gd name="T49" fmla="*/ 107 h 112"/>
                <a:gd name="T50" fmla="*/ 55 w 92"/>
                <a:gd name="T51" fmla="*/ 108 h 112"/>
                <a:gd name="T52" fmla="*/ 54 w 92"/>
                <a:gd name="T53" fmla="*/ 109 h 112"/>
                <a:gd name="T54" fmla="*/ 52 w 92"/>
                <a:gd name="T55" fmla="*/ 110 h 112"/>
                <a:gd name="T56" fmla="*/ 51 w 92"/>
                <a:gd name="T57" fmla="*/ 111 h 112"/>
                <a:gd name="T58" fmla="*/ 49 w 92"/>
                <a:gd name="T59" fmla="*/ 111 h 112"/>
                <a:gd name="T60" fmla="*/ 47 w 92"/>
                <a:gd name="T61" fmla="*/ 112 h 112"/>
                <a:gd name="T62" fmla="*/ 45 w 92"/>
                <a:gd name="T63" fmla="*/ 112 h 112"/>
                <a:gd name="T64" fmla="*/ 43 w 92"/>
                <a:gd name="T65" fmla="*/ 111 h 112"/>
                <a:gd name="T66" fmla="*/ 41 w 92"/>
                <a:gd name="T67" fmla="*/ 111 h 112"/>
                <a:gd name="T68" fmla="*/ 40 w 92"/>
                <a:gd name="T69" fmla="*/ 110 h 112"/>
                <a:gd name="T70" fmla="*/ 38 w 92"/>
                <a:gd name="T71" fmla="*/ 110 h 112"/>
                <a:gd name="T72" fmla="*/ 37 w 92"/>
                <a:gd name="T73" fmla="*/ 108 h 112"/>
                <a:gd name="T74" fmla="*/ 36 w 92"/>
                <a:gd name="T75" fmla="*/ 107 h 112"/>
                <a:gd name="T76" fmla="*/ 34 w 92"/>
                <a:gd name="T77" fmla="*/ 105 h 112"/>
                <a:gd name="T78" fmla="*/ 33 w 92"/>
                <a:gd name="T79" fmla="*/ 103 h 112"/>
                <a:gd name="T80" fmla="*/ 33 w 92"/>
                <a:gd name="T81" fmla="*/ 101 h 112"/>
                <a:gd name="T82" fmla="*/ 32 w 92"/>
                <a:gd name="T83" fmla="*/ 99 h 112"/>
                <a:gd name="T84" fmla="*/ 11 w 92"/>
                <a:gd name="T85" fmla="*/ 26 h 112"/>
                <a:gd name="T86" fmla="*/ 10 w 92"/>
                <a:gd name="T87" fmla="*/ 25 h 112"/>
                <a:gd name="T88" fmla="*/ 8 w 92"/>
                <a:gd name="T89" fmla="*/ 25 h 112"/>
                <a:gd name="T90" fmla="*/ 7 w 92"/>
                <a:gd name="T91" fmla="*/ 24 h 112"/>
                <a:gd name="T92" fmla="*/ 5 w 92"/>
                <a:gd name="T93" fmla="*/ 23 h 112"/>
                <a:gd name="T94" fmla="*/ 4 w 92"/>
                <a:gd name="T95" fmla="*/ 22 h 112"/>
                <a:gd name="T96" fmla="*/ 3 w 92"/>
                <a:gd name="T97" fmla="*/ 21 h 112"/>
                <a:gd name="T98" fmla="*/ 2 w 92"/>
                <a:gd name="T99" fmla="*/ 19 h 112"/>
                <a:gd name="T100" fmla="*/ 1 w 92"/>
                <a:gd name="T101" fmla="*/ 17 h 112"/>
                <a:gd name="T102" fmla="*/ 0 w 92"/>
                <a:gd name="T103" fmla="*/ 15 h 112"/>
                <a:gd name="T104" fmla="*/ 0 w 92"/>
                <a:gd name="T105" fmla="*/ 13 h 112"/>
                <a:gd name="T106" fmla="*/ 0 w 92"/>
                <a:gd name="T107" fmla="*/ 11 h 112"/>
                <a:gd name="T108" fmla="*/ 0 w 92"/>
                <a:gd name="T109" fmla="*/ 9 h 112"/>
                <a:gd name="T110" fmla="*/ 1 w 92"/>
                <a:gd name="T111" fmla="*/ 8 h 112"/>
                <a:gd name="T112" fmla="*/ 2 w 92"/>
                <a:gd name="T113" fmla="*/ 6 h 112"/>
                <a:gd name="T114" fmla="*/ 3 w 92"/>
                <a:gd name="T115" fmla="*/ 5 h 112"/>
                <a:gd name="T116" fmla="*/ 4 w 92"/>
                <a:gd name="T117" fmla="*/ 4 h 112"/>
                <a:gd name="T118" fmla="*/ 5 w 92"/>
                <a:gd name="T119" fmla="*/ 3 h 112"/>
                <a:gd name="T120" fmla="*/ 7 w 92"/>
                <a:gd name="T121" fmla="*/ 2 h 112"/>
                <a:gd name="T122" fmla="*/ 8 w 92"/>
                <a:gd name="T123" fmla="*/ 1 h 112"/>
                <a:gd name="T124" fmla="*/ 10 w 92"/>
                <a:gd name="T125" fmla="*/ 0 h 11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112"/>
                <a:gd name="T191" fmla="*/ 92 w 92"/>
                <a:gd name="T192" fmla="*/ 112 h 11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112">
                  <a:moveTo>
                    <a:pt x="12" y="0"/>
                  </a:moveTo>
                  <a:lnTo>
                    <a:pt x="79" y="0"/>
                  </a:lnTo>
                  <a:lnTo>
                    <a:pt x="80" y="0"/>
                  </a:lnTo>
                  <a:lnTo>
                    <a:pt x="81" y="0"/>
                  </a:lnTo>
                  <a:lnTo>
                    <a:pt x="81" y="1"/>
                  </a:lnTo>
                  <a:lnTo>
                    <a:pt x="82" y="1"/>
                  </a:lnTo>
                  <a:lnTo>
                    <a:pt x="83" y="1"/>
                  </a:lnTo>
                  <a:lnTo>
                    <a:pt x="84" y="1"/>
                  </a:lnTo>
                  <a:lnTo>
                    <a:pt x="84" y="2"/>
                  </a:lnTo>
                  <a:lnTo>
                    <a:pt x="85" y="2"/>
                  </a:lnTo>
                  <a:lnTo>
                    <a:pt x="86" y="2"/>
                  </a:lnTo>
                  <a:lnTo>
                    <a:pt x="86" y="3"/>
                  </a:lnTo>
                  <a:lnTo>
                    <a:pt x="87" y="3"/>
                  </a:lnTo>
                  <a:lnTo>
                    <a:pt x="88" y="4"/>
                  </a:lnTo>
                  <a:lnTo>
                    <a:pt x="88" y="5"/>
                  </a:lnTo>
                  <a:lnTo>
                    <a:pt x="89" y="5"/>
                  </a:lnTo>
                  <a:lnTo>
                    <a:pt x="89" y="6"/>
                  </a:lnTo>
                  <a:lnTo>
                    <a:pt x="90" y="6"/>
                  </a:lnTo>
                  <a:lnTo>
                    <a:pt x="90" y="7"/>
                  </a:lnTo>
                  <a:lnTo>
                    <a:pt x="90" y="8"/>
                  </a:lnTo>
                  <a:lnTo>
                    <a:pt x="91" y="8"/>
                  </a:lnTo>
                  <a:lnTo>
                    <a:pt x="91" y="9"/>
                  </a:lnTo>
                  <a:lnTo>
                    <a:pt x="91" y="10"/>
                  </a:lnTo>
                  <a:lnTo>
                    <a:pt x="91" y="11"/>
                  </a:lnTo>
                  <a:lnTo>
                    <a:pt x="92" y="12"/>
                  </a:lnTo>
                  <a:lnTo>
                    <a:pt x="91" y="13"/>
                  </a:lnTo>
                  <a:lnTo>
                    <a:pt x="91" y="14"/>
                  </a:lnTo>
                  <a:lnTo>
                    <a:pt x="91" y="15"/>
                  </a:lnTo>
                  <a:lnTo>
                    <a:pt x="91" y="16"/>
                  </a:lnTo>
                  <a:lnTo>
                    <a:pt x="91" y="17"/>
                  </a:lnTo>
                  <a:lnTo>
                    <a:pt x="90" y="17"/>
                  </a:lnTo>
                  <a:lnTo>
                    <a:pt x="90" y="18"/>
                  </a:lnTo>
                  <a:lnTo>
                    <a:pt x="90" y="19"/>
                  </a:lnTo>
                  <a:lnTo>
                    <a:pt x="89" y="19"/>
                  </a:lnTo>
                  <a:lnTo>
                    <a:pt x="89" y="20"/>
                  </a:lnTo>
                  <a:lnTo>
                    <a:pt x="89" y="21"/>
                  </a:lnTo>
                  <a:lnTo>
                    <a:pt x="88" y="21"/>
                  </a:lnTo>
                  <a:lnTo>
                    <a:pt x="88" y="22"/>
                  </a:lnTo>
                  <a:lnTo>
                    <a:pt x="87" y="22"/>
                  </a:lnTo>
                  <a:lnTo>
                    <a:pt x="87" y="23"/>
                  </a:lnTo>
                  <a:lnTo>
                    <a:pt x="86" y="23"/>
                  </a:lnTo>
                  <a:lnTo>
                    <a:pt x="86" y="24"/>
                  </a:lnTo>
                  <a:lnTo>
                    <a:pt x="85" y="24"/>
                  </a:lnTo>
                  <a:lnTo>
                    <a:pt x="84" y="24"/>
                  </a:lnTo>
                  <a:lnTo>
                    <a:pt x="84" y="25"/>
                  </a:lnTo>
                  <a:lnTo>
                    <a:pt x="83" y="25"/>
                  </a:lnTo>
                  <a:lnTo>
                    <a:pt x="82" y="25"/>
                  </a:lnTo>
                  <a:lnTo>
                    <a:pt x="81" y="26"/>
                  </a:lnTo>
                  <a:lnTo>
                    <a:pt x="80" y="26"/>
                  </a:lnTo>
                  <a:lnTo>
                    <a:pt x="79" y="26"/>
                  </a:lnTo>
                  <a:lnTo>
                    <a:pt x="59" y="26"/>
                  </a:lnTo>
                  <a:lnTo>
                    <a:pt x="59" y="99"/>
                  </a:lnTo>
                  <a:lnTo>
                    <a:pt x="58" y="100"/>
                  </a:lnTo>
                  <a:lnTo>
                    <a:pt x="58" y="102"/>
                  </a:lnTo>
                  <a:lnTo>
                    <a:pt x="58" y="103"/>
                  </a:lnTo>
                  <a:lnTo>
                    <a:pt x="58" y="104"/>
                  </a:lnTo>
                  <a:lnTo>
                    <a:pt x="57" y="104"/>
                  </a:lnTo>
                  <a:lnTo>
                    <a:pt x="57" y="105"/>
                  </a:lnTo>
                  <a:lnTo>
                    <a:pt x="56" y="106"/>
                  </a:lnTo>
                  <a:lnTo>
                    <a:pt x="56" y="107"/>
                  </a:lnTo>
                  <a:lnTo>
                    <a:pt x="55" y="108"/>
                  </a:lnTo>
                  <a:lnTo>
                    <a:pt x="54" y="109"/>
                  </a:lnTo>
                  <a:lnTo>
                    <a:pt x="53" y="110"/>
                  </a:lnTo>
                  <a:lnTo>
                    <a:pt x="52" y="110"/>
                  </a:lnTo>
                  <a:lnTo>
                    <a:pt x="51" y="111"/>
                  </a:lnTo>
                  <a:lnTo>
                    <a:pt x="50" y="111"/>
                  </a:lnTo>
                  <a:lnTo>
                    <a:pt x="49" y="111"/>
                  </a:lnTo>
                  <a:lnTo>
                    <a:pt x="48" y="111"/>
                  </a:lnTo>
                  <a:lnTo>
                    <a:pt x="48" y="112"/>
                  </a:lnTo>
                  <a:lnTo>
                    <a:pt x="47" y="112"/>
                  </a:lnTo>
                  <a:lnTo>
                    <a:pt x="46" y="112"/>
                  </a:lnTo>
                  <a:lnTo>
                    <a:pt x="45" y="112"/>
                  </a:lnTo>
                  <a:lnTo>
                    <a:pt x="44" y="112"/>
                  </a:lnTo>
                  <a:lnTo>
                    <a:pt x="43" y="111"/>
                  </a:lnTo>
                  <a:lnTo>
                    <a:pt x="42" y="111"/>
                  </a:lnTo>
                  <a:lnTo>
                    <a:pt x="41" y="111"/>
                  </a:lnTo>
                  <a:lnTo>
                    <a:pt x="40" y="111"/>
                  </a:lnTo>
                  <a:lnTo>
                    <a:pt x="40" y="110"/>
                  </a:lnTo>
                  <a:lnTo>
                    <a:pt x="39" y="110"/>
                  </a:lnTo>
                  <a:lnTo>
                    <a:pt x="38" y="110"/>
                  </a:lnTo>
                  <a:lnTo>
                    <a:pt x="38" y="109"/>
                  </a:lnTo>
                  <a:lnTo>
                    <a:pt x="37" y="109"/>
                  </a:lnTo>
                  <a:lnTo>
                    <a:pt x="37" y="108"/>
                  </a:lnTo>
                  <a:lnTo>
                    <a:pt x="36" y="108"/>
                  </a:lnTo>
                  <a:lnTo>
                    <a:pt x="36" y="107"/>
                  </a:lnTo>
                  <a:lnTo>
                    <a:pt x="35" y="106"/>
                  </a:lnTo>
                  <a:lnTo>
                    <a:pt x="34" y="105"/>
                  </a:lnTo>
                  <a:lnTo>
                    <a:pt x="34" y="104"/>
                  </a:lnTo>
                  <a:lnTo>
                    <a:pt x="33" y="103"/>
                  </a:lnTo>
                  <a:lnTo>
                    <a:pt x="33" y="102"/>
                  </a:lnTo>
                  <a:lnTo>
                    <a:pt x="33" y="101"/>
                  </a:lnTo>
                  <a:lnTo>
                    <a:pt x="32" y="101"/>
                  </a:lnTo>
                  <a:lnTo>
                    <a:pt x="32" y="100"/>
                  </a:lnTo>
                  <a:lnTo>
                    <a:pt x="32" y="99"/>
                  </a:lnTo>
                  <a:lnTo>
                    <a:pt x="32" y="26"/>
                  </a:lnTo>
                  <a:lnTo>
                    <a:pt x="12" y="26"/>
                  </a:lnTo>
                  <a:lnTo>
                    <a:pt x="11" y="26"/>
                  </a:lnTo>
                  <a:lnTo>
                    <a:pt x="10" y="26"/>
                  </a:lnTo>
                  <a:lnTo>
                    <a:pt x="10" y="25"/>
                  </a:lnTo>
                  <a:lnTo>
                    <a:pt x="9" y="25"/>
                  </a:lnTo>
                  <a:lnTo>
                    <a:pt x="8" y="25"/>
                  </a:lnTo>
                  <a:lnTo>
                    <a:pt x="7" y="24"/>
                  </a:lnTo>
                  <a:lnTo>
                    <a:pt x="6" y="24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4" y="22"/>
                  </a:lnTo>
                  <a:lnTo>
                    <a:pt x="3" y="21"/>
                  </a:lnTo>
                  <a:lnTo>
                    <a:pt x="3" y="20"/>
                  </a:lnTo>
                  <a:lnTo>
                    <a:pt x="2" y="20"/>
                  </a:lnTo>
                  <a:lnTo>
                    <a:pt x="2" y="19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1" y="16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9"/>
                  </a:lnTo>
                  <a:lnTo>
                    <a:pt x="1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5" y="3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600" i="1">
                <a:solidFill>
                  <a:srgbClr val="003399"/>
                </a:solidFill>
                <a:cs typeface="Arial" charset="0"/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auto">
            <a:xfrm>
              <a:off x="1325" y="1978"/>
              <a:ext cx="78" cy="111"/>
            </a:xfrm>
            <a:custGeom>
              <a:avLst/>
              <a:gdLst>
                <a:gd name="T0" fmla="*/ 0 w 78"/>
                <a:gd name="T1" fmla="*/ 98 h 111"/>
                <a:gd name="T2" fmla="*/ 1 w 78"/>
                <a:gd name="T3" fmla="*/ 101 h 111"/>
                <a:gd name="T4" fmla="*/ 1 w 78"/>
                <a:gd name="T5" fmla="*/ 103 h 111"/>
                <a:gd name="T6" fmla="*/ 2 w 78"/>
                <a:gd name="T7" fmla="*/ 105 h 111"/>
                <a:gd name="T8" fmla="*/ 4 w 78"/>
                <a:gd name="T9" fmla="*/ 107 h 111"/>
                <a:gd name="T10" fmla="*/ 5 w 78"/>
                <a:gd name="T11" fmla="*/ 108 h 111"/>
                <a:gd name="T12" fmla="*/ 7 w 78"/>
                <a:gd name="T13" fmla="*/ 109 h 111"/>
                <a:gd name="T14" fmla="*/ 8 w 78"/>
                <a:gd name="T15" fmla="*/ 110 h 111"/>
                <a:gd name="T16" fmla="*/ 10 w 78"/>
                <a:gd name="T17" fmla="*/ 110 h 111"/>
                <a:gd name="T18" fmla="*/ 12 w 78"/>
                <a:gd name="T19" fmla="*/ 111 h 111"/>
                <a:gd name="T20" fmla="*/ 14 w 78"/>
                <a:gd name="T21" fmla="*/ 111 h 111"/>
                <a:gd name="T22" fmla="*/ 69 w 78"/>
                <a:gd name="T23" fmla="*/ 110 h 111"/>
                <a:gd name="T24" fmla="*/ 70 w 78"/>
                <a:gd name="T25" fmla="*/ 110 h 111"/>
                <a:gd name="T26" fmla="*/ 72 w 78"/>
                <a:gd name="T27" fmla="*/ 109 h 111"/>
                <a:gd name="T28" fmla="*/ 73 w 78"/>
                <a:gd name="T29" fmla="*/ 108 h 111"/>
                <a:gd name="T30" fmla="*/ 74 w 78"/>
                <a:gd name="T31" fmla="*/ 107 h 111"/>
                <a:gd name="T32" fmla="*/ 75 w 78"/>
                <a:gd name="T33" fmla="*/ 105 h 111"/>
                <a:gd name="T34" fmla="*/ 76 w 78"/>
                <a:gd name="T35" fmla="*/ 104 h 111"/>
                <a:gd name="T36" fmla="*/ 77 w 78"/>
                <a:gd name="T37" fmla="*/ 103 h 111"/>
                <a:gd name="T38" fmla="*/ 77 w 78"/>
                <a:gd name="T39" fmla="*/ 101 h 111"/>
                <a:gd name="T40" fmla="*/ 78 w 78"/>
                <a:gd name="T41" fmla="*/ 99 h 111"/>
                <a:gd name="T42" fmla="*/ 77 w 78"/>
                <a:gd name="T43" fmla="*/ 96 h 111"/>
                <a:gd name="T44" fmla="*/ 77 w 78"/>
                <a:gd name="T45" fmla="*/ 94 h 111"/>
                <a:gd name="T46" fmla="*/ 77 w 78"/>
                <a:gd name="T47" fmla="*/ 93 h 111"/>
                <a:gd name="T48" fmla="*/ 76 w 78"/>
                <a:gd name="T49" fmla="*/ 92 h 111"/>
                <a:gd name="T50" fmla="*/ 75 w 78"/>
                <a:gd name="T51" fmla="*/ 90 h 111"/>
                <a:gd name="T52" fmla="*/ 74 w 78"/>
                <a:gd name="T53" fmla="*/ 89 h 111"/>
                <a:gd name="T54" fmla="*/ 73 w 78"/>
                <a:gd name="T55" fmla="*/ 88 h 111"/>
                <a:gd name="T56" fmla="*/ 72 w 78"/>
                <a:gd name="T57" fmla="*/ 87 h 111"/>
                <a:gd name="T58" fmla="*/ 70 w 78"/>
                <a:gd name="T59" fmla="*/ 86 h 111"/>
                <a:gd name="T60" fmla="*/ 68 w 78"/>
                <a:gd name="T61" fmla="*/ 86 h 111"/>
                <a:gd name="T62" fmla="*/ 26 w 78"/>
                <a:gd name="T63" fmla="*/ 11 h 111"/>
                <a:gd name="T64" fmla="*/ 26 w 78"/>
                <a:gd name="T65" fmla="*/ 9 h 111"/>
                <a:gd name="T66" fmla="*/ 25 w 78"/>
                <a:gd name="T67" fmla="*/ 7 h 111"/>
                <a:gd name="T68" fmla="*/ 25 w 78"/>
                <a:gd name="T69" fmla="*/ 6 h 111"/>
                <a:gd name="T70" fmla="*/ 24 w 78"/>
                <a:gd name="T71" fmla="*/ 4 h 111"/>
                <a:gd name="T72" fmla="*/ 23 w 78"/>
                <a:gd name="T73" fmla="*/ 3 h 111"/>
                <a:gd name="T74" fmla="*/ 21 w 78"/>
                <a:gd name="T75" fmla="*/ 2 h 111"/>
                <a:gd name="T76" fmla="*/ 20 w 78"/>
                <a:gd name="T77" fmla="*/ 1 h 111"/>
                <a:gd name="T78" fmla="*/ 18 w 78"/>
                <a:gd name="T79" fmla="*/ 1 h 111"/>
                <a:gd name="T80" fmla="*/ 16 w 78"/>
                <a:gd name="T81" fmla="*/ 0 h 111"/>
                <a:gd name="T82" fmla="*/ 14 w 78"/>
                <a:gd name="T83" fmla="*/ 0 h 111"/>
                <a:gd name="T84" fmla="*/ 12 w 78"/>
                <a:gd name="T85" fmla="*/ 0 h 111"/>
                <a:gd name="T86" fmla="*/ 10 w 78"/>
                <a:gd name="T87" fmla="*/ 0 h 111"/>
                <a:gd name="T88" fmla="*/ 8 w 78"/>
                <a:gd name="T89" fmla="*/ 1 h 111"/>
                <a:gd name="T90" fmla="*/ 6 w 78"/>
                <a:gd name="T91" fmla="*/ 2 h 111"/>
                <a:gd name="T92" fmla="*/ 5 w 78"/>
                <a:gd name="T93" fmla="*/ 3 h 111"/>
                <a:gd name="T94" fmla="*/ 3 w 78"/>
                <a:gd name="T95" fmla="*/ 4 h 111"/>
                <a:gd name="T96" fmla="*/ 2 w 78"/>
                <a:gd name="T97" fmla="*/ 5 h 111"/>
                <a:gd name="T98" fmla="*/ 1 w 78"/>
                <a:gd name="T99" fmla="*/ 6 h 111"/>
                <a:gd name="T100" fmla="*/ 1 w 78"/>
                <a:gd name="T101" fmla="*/ 8 h 111"/>
                <a:gd name="T102" fmla="*/ 0 w 78"/>
                <a:gd name="T103" fmla="*/ 10 h 111"/>
                <a:gd name="T104" fmla="*/ 0 w 78"/>
                <a:gd name="T105" fmla="*/ 12 h 11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8"/>
                <a:gd name="T160" fmla="*/ 0 h 111"/>
                <a:gd name="T161" fmla="*/ 78 w 78"/>
                <a:gd name="T162" fmla="*/ 111 h 11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8" h="111">
                  <a:moveTo>
                    <a:pt x="0" y="12"/>
                  </a:moveTo>
                  <a:lnTo>
                    <a:pt x="0" y="97"/>
                  </a:lnTo>
                  <a:lnTo>
                    <a:pt x="0" y="98"/>
                  </a:lnTo>
                  <a:lnTo>
                    <a:pt x="0" y="99"/>
                  </a:lnTo>
                  <a:lnTo>
                    <a:pt x="0" y="100"/>
                  </a:lnTo>
                  <a:lnTo>
                    <a:pt x="1" y="101"/>
                  </a:lnTo>
                  <a:lnTo>
                    <a:pt x="1" y="102"/>
                  </a:lnTo>
                  <a:lnTo>
                    <a:pt x="1" y="103"/>
                  </a:lnTo>
                  <a:lnTo>
                    <a:pt x="2" y="104"/>
                  </a:lnTo>
                  <a:lnTo>
                    <a:pt x="2" y="105"/>
                  </a:lnTo>
                  <a:lnTo>
                    <a:pt x="3" y="105"/>
                  </a:lnTo>
                  <a:lnTo>
                    <a:pt x="3" y="106"/>
                  </a:lnTo>
                  <a:lnTo>
                    <a:pt x="4" y="107"/>
                  </a:lnTo>
                  <a:lnTo>
                    <a:pt x="5" y="108"/>
                  </a:lnTo>
                  <a:lnTo>
                    <a:pt x="6" y="108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8" y="109"/>
                  </a:lnTo>
                  <a:lnTo>
                    <a:pt x="8" y="110"/>
                  </a:lnTo>
                  <a:lnTo>
                    <a:pt x="9" y="110"/>
                  </a:lnTo>
                  <a:lnTo>
                    <a:pt x="10" y="110"/>
                  </a:lnTo>
                  <a:lnTo>
                    <a:pt x="11" y="110"/>
                  </a:lnTo>
                  <a:lnTo>
                    <a:pt x="11" y="111"/>
                  </a:lnTo>
                  <a:lnTo>
                    <a:pt x="12" y="111"/>
                  </a:lnTo>
                  <a:lnTo>
                    <a:pt x="13" y="111"/>
                  </a:lnTo>
                  <a:lnTo>
                    <a:pt x="14" y="111"/>
                  </a:lnTo>
                  <a:lnTo>
                    <a:pt x="15" y="111"/>
                  </a:lnTo>
                  <a:lnTo>
                    <a:pt x="68" y="111"/>
                  </a:lnTo>
                  <a:lnTo>
                    <a:pt x="69" y="110"/>
                  </a:lnTo>
                  <a:lnTo>
                    <a:pt x="70" y="110"/>
                  </a:lnTo>
                  <a:lnTo>
                    <a:pt x="71" y="109"/>
                  </a:lnTo>
                  <a:lnTo>
                    <a:pt x="72" y="109"/>
                  </a:lnTo>
                  <a:lnTo>
                    <a:pt x="73" y="108"/>
                  </a:lnTo>
                  <a:lnTo>
                    <a:pt x="74" y="107"/>
                  </a:lnTo>
                  <a:lnTo>
                    <a:pt x="75" y="106"/>
                  </a:lnTo>
                  <a:lnTo>
                    <a:pt x="75" y="105"/>
                  </a:lnTo>
                  <a:lnTo>
                    <a:pt x="76" y="105"/>
                  </a:lnTo>
                  <a:lnTo>
                    <a:pt x="76" y="104"/>
                  </a:lnTo>
                  <a:lnTo>
                    <a:pt x="77" y="103"/>
                  </a:lnTo>
                  <a:lnTo>
                    <a:pt x="77" y="102"/>
                  </a:lnTo>
                  <a:lnTo>
                    <a:pt x="77" y="101"/>
                  </a:lnTo>
                  <a:lnTo>
                    <a:pt x="77" y="100"/>
                  </a:lnTo>
                  <a:lnTo>
                    <a:pt x="78" y="100"/>
                  </a:lnTo>
                  <a:lnTo>
                    <a:pt x="78" y="99"/>
                  </a:lnTo>
                  <a:lnTo>
                    <a:pt x="78" y="98"/>
                  </a:lnTo>
                  <a:lnTo>
                    <a:pt x="78" y="96"/>
                  </a:lnTo>
                  <a:lnTo>
                    <a:pt x="77" y="96"/>
                  </a:lnTo>
                  <a:lnTo>
                    <a:pt x="77" y="95"/>
                  </a:lnTo>
                  <a:lnTo>
                    <a:pt x="77" y="94"/>
                  </a:lnTo>
                  <a:lnTo>
                    <a:pt x="77" y="93"/>
                  </a:lnTo>
                  <a:lnTo>
                    <a:pt x="76" y="92"/>
                  </a:lnTo>
                  <a:lnTo>
                    <a:pt x="76" y="91"/>
                  </a:lnTo>
                  <a:lnTo>
                    <a:pt x="75" y="90"/>
                  </a:lnTo>
                  <a:lnTo>
                    <a:pt x="74" y="89"/>
                  </a:lnTo>
                  <a:lnTo>
                    <a:pt x="73" y="88"/>
                  </a:lnTo>
                  <a:lnTo>
                    <a:pt x="72" y="87"/>
                  </a:lnTo>
                  <a:lnTo>
                    <a:pt x="71" y="87"/>
                  </a:lnTo>
                  <a:lnTo>
                    <a:pt x="70" y="86"/>
                  </a:lnTo>
                  <a:lnTo>
                    <a:pt x="69" y="86"/>
                  </a:lnTo>
                  <a:lnTo>
                    <a:pt x="68" y="86"/>
                  </a:lnTo>
                  <a:lnTo>
                    <a:pt x="26" y="86"/>
                  </a:lnTo>
                  <a:lnTo>
                    <a:pt x="26" y="12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5" y="7"/>
                  </a:lnTo>
                  <a:lnTo>
                    <a:pt x="25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600" i="1">
                <a:solidFill>
                  <a:srgbClr val="003399"/>
                </a:solidFill>
                <a:cs typeface="Arial" charset="0"/>
              </a:endParaRPr>
            </a:p>
          </p:txBody>
        </p:sp>
        <p:sp>
          <p:nvSpPr>
            <p:cNvPr id="33" name="Freeform 25"/>
            <p:cNvSpPr>
              <a:spLocks/>
            </p:cNvSpPr>
            <p:nvPr/>
          </p:nvSpPr>
          <p:spPr bwMode="auto">
            <a:xfrm>
              <a:off x="1089" y="1977"/>
              <a:ext cx="127" cy="26"/>
            </a:xfrm>
            <a:custGeom>
              <a:avLst/>
              <a:gdLst>
                <a:gd name="T0" fmla="*/ 115 w 127"/>
                <a:gd name="T1" fmla="*/ 0 h 26"/>
                <a:gd name="T2" fmla="*/ 117 w 127"/>
                <a:gd name="T3" fmla="*/ 1 h 26"/>
                <a:gd name="T4" fmla="*/ 119 w 127"/>
                <a:gd name="T5" fmla="*/ 1 h 26"/>
                <a:gd name="T6" fmla="*/ 121 w 127"/>
                <a:gd name="T7" fmla="*/ 2 h 26"/>
                <a:gd name="T8" fmla="*/ 122 w 127"/>
                <a:gd name="T9" fmla="*/ 3 h 26"/>
                <a:gd name="T10" fmla="*/ 123 w 127"/>
                <a:gd name="T11" fmla="*/ 4 h 26"/>
                <a:gd name="T12" fmla="*/ 124 w 127"/>
                <a:gd name="T13" fmla="*/ 6 h 26"/>
                <a:gd name="T14" fmla="*/ 125 w 127"/>
                <a:gd name="T15" fmla="*/ 7 h 26"/>
                <a:gd name="T16" fmla="*/ 126 w 127"/>
                <a:gd name="T17" fmla="*/ 9 h 26"/>
                <a:gd name="T18" fmla="*/ 126 w 127"/>
                <a:gd name="T19" fmla="*/ 10 h 26"/>
                <a:gd name="T20" fmla="*/ 127 w 127"/>
                <a:gd name="T21" fmla="*/ 12 h 26"/>
                <a:gd name="T22" fmla="*/ 127 w 127"/>
                <a:gd name="T23" fmla="*/ 14 h 26"/>
                <a:gd name="T24" fmla="*/ 126 w 127"/>
                <a:gd name="T25" fmla="*/ 16 h 26"/>
                <a:gd name="T26" fmla="*/ 126 w 127"/>
                <a:gd name="T27" fmla="*/ 18 h 26"/>
                <a:gd name="T28" fmla="*/ 125 w 127"/>
                <a:gd name="T29" fmla="*/ 20 h 26"/>
                <a:gd name="T30" fmla="*/ 124 w 127"/>
                <a:gd name="T31" fmla="*/ 21 h 26"/>
                <a:gd name="T32" fmla="*/ 123 w 127"/>
                <a:gd name="T33" fmla="*/ 23 h 26"/>
                <a:gd name="T34" fmla="*/ 122 w 127"/>
                <a:gd name="T35" fmla="*/ 24 h 26"/>
                <a:gd name="T36" fmla="*/ 120 w 127"/>
                <a:gd name="T37" fmla="*/ 25 h 26"/>
                <a:gd name="T38" fmla="*/ 118 w 127"/>
                <a:gd name="T39" fmla="*/ 26 h 26"/>
                <a:gd name="T40" fmla="*/ 116 w 127"/>
                <a:gd name="T41" fmla="*/ 26 h 26"/>
                <a:gd name="T42" fmla="*/ 114 w 127"/>
                <a:gd name="T43" fmla="*/ 26 h 26"/>
                <a:gd name="T44" fmla="*/ 12 w 127"/>
                <a:gd name="T45" fmla="*/ 26 h 26"/>
                <a:gd name="T46" fmla="*/ 10 w 127"/>
                <a:gd name="T47" fmla="*/ 26 h 26"/>
                <a:gd name="T48" fmla="*/ 8 w 127"/>
                <a:gd name="T49" fmla="*/ 25 h 26"/>
                <a:gd name="T50" fmla="*/ 6 w 127"/>
                <a:gd name="T51" fmla="*/ 24 h 26"/>
                <a:gd name="T52" fmla="*/ 5 w 127"/>
                <a:gd name="T53" fmla="*/ 24 h 26"/>
                <a:gd name="T54" fmla="*/ 3 w 127"/>
                <a:gd name="T55" fmla="*/ 22 h 26"/>
                <a:gd name="T56" fmla="*/ 2 w 127"/>
                <a:gd name="T57" fmla="*/ 21 h 26"/>
                <a:gd name="T58" fmla="*/ 1 w 127"/>
                <a:gd name="T59" fmla="*/ 19 h 26"/>
                <a:gd name="T60" fmla="*/ 1 w 127"/>
                <a:gd name="T61" fmla="*/ 18 h 26"/>
                <a:gd name="T62" fmla="*/ 0 w 127"/>
                <a:gd name="T63" fmla="*/ 16 h 26"/>
                <a:gd name="T64" fmla="*/ 0 w 127"/>
                <a:gd name="T65" fmla="*/ 14 h 26"/>
                <a:gd name="T66" fmla="*/ 0 w 127"/>
                <a:gd name="T67" fmla="*/ 12 h 26"/>
                <a:gd name="T68" fmla="*/ 1 w 127"/>
                <a:gd name="T69" fmla="*/ 10 h 26"/>
                <a:gd name="T70" fmla="*/ 1 w 127"/>
                <a:gd name="T71" fmla="*/ 8 h 26"/>
                <a:gd name="T72" fmla="*/ 2 w 127"/>
                <a:gd name="T73" fmla="*/ 6 h 26"/>
                <a:gd name="T74" fmla="*/ 3 w 127"/>
                <a:gd name="T75" fmla="*/ 5 h 26"/>
                <a:gd name="T76" fmla="*/ 4 w 127"/>
                <a:gd name="T77" fmla="*/ 3 h 26"/>
                <a:gd name="T78" fmla="*/ 6 w 127"/>
                <a:gd name="T79" fmla="*/ 2 h 26"/>
                <a:gd name="T80" fmla="*/ 8 w 127"/>
                <a:gd name="T81" fmla="*/ 2 h 26"/>
                <a:gd name="T82" fmla="*/ 9 w 127"/>
                <a:gd name="T83" fmla="*/ 1 h 26"/>
                <a:gd name="T84" fmla="*/ 12 w 127"/>
                <a:gd name="T85" fmla="*/ 1 h 2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27"/>
                <a:gd name="T130" fmla="*/ 0 h 26"/>
                <a:gd name="T131" fmla="*/ 127 w 127"/>
                <a:gd name="T132" fmla="*/ 26 h 2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27" h="26">
                  <a:moveTo>
                    <a:pt x="13" y="0"/>
                  </a:moveTo>
                  <a:lnTo>
                    <a:pt x="115" y="0"/>
                  </a:lnTo>
                  <a:lnTo>
                    <a:pt x="116" y="1"/>
                  </a:lnTo>
                  <a:lnTo>
                    <a:pt x="117" y="1"/>
                  </a:lnTo>
                  <a:lnTo>
                    <a:pt x="118" y="1"/>
                  </a:lnTo>
                  <a:lnTo>
                    <a:pt x="119" y="1"/>
                  </a:lnTo>
                  <a:lnTo>
                    <a:pt x="120" y="2"/>
                  </a:lnTo>
                  <a:lnTo>
                    <a:pt x="121" y="2"/>
                  </a:lnTo>
                  <a:lnTo>
                    <a:pt x="122" y="3"/>
                  </a:lnTo>
                  <a:lnTo>
                    <a:pt x="123" y="4"/>
                  </a:lnTo>
                  <a:lnTo>
                    <a:pt x="124" y="5"/>
                  </a:lnTo>
                  <a:lnTo>
                    <a:pt x="124" y="6"/>
                  </a:lnTo>
                  <a:lnTo>
                    <a:pt x="125" y="6"/>
                  </a:lnTo>
                  <a:lnTo>
                    <a:pt x="125" y="7"/>
                  </a:lnTo>
                  <a:lnTo>
                    <a:pt x="126" y="8"/>
                  </a:lnTo>
                  <a:lnTo>
                    <a:pt x="126" y="9"/>
                  </a:lnTo>
                  <a:lnTo>
                    <a:pt x="126" y="10"/>
                  </a:lnTo>
                  <a:lnTo>
                    <a:pt x="127" y="11"/>
                  </a:lnTo>
                  <a:lnTo>
                    <a:pt x="127" y="12"/>
                  </a:lnTo>
                  <a:lnTo>
                    <a:pt x="127" y="13"/>
                  </a:lnTo>
                  <a:lnTo>
                    <a:pt x="127" y="14"/>
                  </a:lnTo>
                  <a:lnTo>
                    <a:pt x="127" y="15"/>
                  </a:lnTo>
                  <a:lnTo>
                    <a:pt x="126" y="16"/>
                  </a:lnTo>
                  <a:lnTo>
                    <a:pt x="126" y="17"/>
                  </a:lnTo>
                  <a:lnTo>
                    <a:pt x="126" y="18"/>
                  </a:lnTo>
                  <a:lnTo>
                    <a:pt x="126" y="19"/>
                  </a:lnTo>
                  <a:lnTo>
                    <a:pt x="125" y="19"/>
                  </a:lnTo>
                  <a:lnTo>
                    <a:pt x="125" y="20"/>
                  </a:lnTo>
                  <a:lnTo>
                    <a:pt x="124" y="21"/>
                  </a:lnTo>
                  <a:lnTo>
                    <a:pt x="124" y="22"/>
                  </a:lnTo>
                  <a:lnTo>
                    <a:pt x="123" y="22"/>
                  </a:lnTo>
                  <a:lnTo>
                    <a:pt x="123" y="23"/>
                  </a:lnTo>
                  <a:lnTo>
                    <a:pt x="122" y="24"/>
                  </a:lnTo>
                  <a:lnTo>
                    <a:pt x="121" y="24"/>
                  </a:lnTo>
                  <a:lnTo>
                    <a:pt x="120" y="25"/>
                  </a:lnTo>
                  <a:lnTo>
                    <a:pt x="119" y="25"/>
                  </a:lnTo>
                  <a:lnTo>
                    <a:pt x="118" y="26"/>
                  </a:lnTo>
                  <a:lnTo>
                    <a:pt x="117" y="26"/>
                  </a:lnTo>
                  <a:lnTo>
                    <a:pt x="116" y="26"/>
                  </a:lnTo>
                  <a:lnTo>
                    <a:pt x="115" y="26"/>
                  </a:lnTo>
                  <a:lnTo>
                    <a:pt x="114" y="26"/>
                  </a:lnTo>
                  <a:lnTo>
                    <a:pt x="13" y="26"/>
                  </a:lnTo>
                  <a:lnTo>
                    <a:pt x="12" y="26"/>
                  </a:lnTo>
                  <a:lnTo>
                    <a:pt x="11" y="26"/>
                  </a:lnTo>
                  <a:lnTo>
                    <a:pt x="10" y="26"/>
                  </a:lnTo>
                  <a:lnTo>
                    <a:pt x="9" y="26"/>
                  </a:lnTo>
                  <a:lnTo>
                    <a:pt x="8" y="25"/>
                  </a:lnTo>
                  <a:lnTo>
                    <a:pt x="7" y="25"/>
                  </a:lnTo>
                  <a:lnTo>
                    <a:pt x="6" y="24"/>
                  </a:lnTo>
                  <a:lnTo>
                    <a:pt x="5" y="24"/>
                  </a:lnTo>
                  <a:lnTo>
                    <a:pt x="4" y="23"/>
                  </a:lnTo>
                  <a:lnTo>
                    <a:pt x="3" y="22"/>
                  </a:lnTo>
                  <a:lnTo>
                    <a:pt x="2" y="21"/>
                  </a:lnTo>
                  <a:lnTo>
                    <a:pt x="2" y="20"/>
                  </a:lnTo>
                  <a:lnTo>
                    <a:pt x="1" y="19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3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5" y="3"/>
                  </a:lnTo>
                  <a:lnTo>
                    <a:pt x="6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600" i="1">
                <a:solidFill>
                  <a:srgbClr val="003399"/>
                </a:solidFill>
                <a:cs typeface="Arial" charset="0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auto">
            <a:xfrm>
              <a:off x="1089" y="2021"/>
              <a:ext cx="127" cy="25"/>
            </a:xfrm>
            <a:custGeom>
              <a:avLst/>
              <a:gdLst>
                <a:gd name="T0" fmla="*/ 115 w 127"/>
                <a:gd name="T1" fmla="*/ 0 h 25"/>
                <a:gd name="T2" fmla="*/ 117 w 127"/>
                <a:gd name="T3" fmla="*/ 0 h 25"/>
                <a:gd name="T4" fmla="*/ 119 w 127"/>
                <a:gd name="T5" fmla="*/ 0 h 25"/>
                <a:gd name="T6" fmla="*/ 120 w 127"/>
                <a:gd name="T7" fmla="*/ 1 h 25"/>
                <a:gd name="T8" fmla="*/ 122 w 127"/>
                <a:gd name="T9" fmla="*/ 2 h 25"/>
                <a:gd name="T10" fmla="*/ 123 w 127"/>
                <a:gd name="T11" fmla="*/ 3 h 25"/>
                <a:gd name="T12" fmla="*/ 124 w 127"/>
                <a:gd name="T13" fmla="*/ 5 h 25"/>
                <a:gd name="T14" fmla="*/ 125 w 127"/>
                <a:gd name="T15" fmla="*/ 6 h 25"/>
                <a:gd name="T16" fmla="*/ 126 w 127"/>
                <a:gd name="T17" fmla="*/ 8 h 25"/>
                <a:gd name="T18" fmla="*/ 126 w 127"/>
                <a:gd name="T19" fmla="*/ 9 h 25"/>
                <a:gd name="T20" fmla="*/ 127 w 127"/>
                <a:gd name="T21" fmla="*/ 11 h 25"/>
                <a:gd name="T22" fmla="*/ 127 w 127"/>
                <a:gd name="T23" fmla="*/ 13 h 25"/>
                <a:gd name="T24" fmla="*/ 126 w 127"/>
                <a:gd name="T25" fmla="*/ 15 h 25"/>
                <a:gd name="T26" fmla="*/ 126 w 127"/>
                <a:gd name="T27" fmla="*/ 17 h 25"/>
                <a:gd name="T28" fmla="*/ 125 w 127"/>
                <a:gd name="T29" fmla="*/ 19 h 25"/>
                <a:gd name="T30" fmla="*/ 124 w 127"/>
                <a:gd name="T31" fmla="*/ 20 h 25"/>
                <a:gd name="T32" fmla="*/ 123 w 127"/>
                <a:gd name="T33" fmla="*/ 22 h 25"/>
                <a:gd name="T34" fmla="*/ 122 w 127"/>
                <a:gd name="T35" fmla="*/ 23 h 25"/>
                <a:gd name="T36" fmla="*/ 120 w 127"/>
                <a:gd name="T37" fmla="*/ 24 h 25"/>
                <a:gd name="T38" fmla="*/ 118 w 127"/>
                <a:gd name="T39" fmla="*/ 25 h 25"/>
                <a:gd name="T40" fmla="*/ 116 w 127"/>
                <a:gd name="T41" fmla="*/ 25 h 25"/>
                <a:gd name="T42" fmla="*/ 114 w 127"/>
                <a:gd name="T43" fmla="*/ 25 h 25"/>
                <a:gd name="T44" fmla="*/ 11 w 127"/>
                <a:gd name="T45" fmla="*/ 25 h 25"/>
                <a:gd name="T46" fmla="*/ 9 w 127"/>
                <a:gd name="T47" fmla="*/ 25 h 25"/>
                <a:gd name="T48" fmla="*/ 8 w 127"/>
                <a:gd name="T49" fmla="*/ 24 h 25"/>
                <a:gd name="T50" fmla="*/ 6 w 127"/>
                <a:gd name="T51" fmla="*/ 24 h 25"/>
                <a:gd name="T52" fmla="*/ 5 w 127"/>
                <a:gd name="T53" fmla="*/ 23 h 25"/>
                <a:gd name="T54" fmla="*/ 3 w 127"/>
                <a:gd name="T55" fmla="*/ 22 h 25"/>
                <a:gd name="T56" fmla="*/ 2 w 127"/>
                <a:gd name="T57" fmla="*/ 20 h 25"/>
                <a:gd name="T58" fmla="*/ 1 w 127"/>
                <a:gd name="T59" fmla="*/ 19 h 25"/>
                <a:gd name="T60" fmla="*/ 1 w 127"/>
                <a:gd name="T61" fmla="*/ 17 h 25"/>
                <a:gd name="T62" fmla="*/ 0 w 127"/>
                <a:gd name="T63" fmla="*/ 15 h 25"/>
                <a:gd name="T64" fmla="*/ 0 w 127"/>
                <a:gd name="T65" fmla="*/ 13 h 25"/>
                <a:gd name="T66" fmla="*/ 0 w 127"/>
                <a:gd name="T67" fmla="*/ 11 h 25"/>
                <a:gd name="T68" fmla="*/ 0 w 127"/>
                <a:gd name="T69" fmla="*/ 9 h 25"/>
                <a:gd name="T70" fmla="*/ 1 w 127"/>
                <a:gd name="T71" fmla="*/ 7 h 25"/>
                <a:gd name="T72" fmla="*/ 2 w 127"/>
                <a:gd name="T73" fmla="*/ 5 h 25"/>
                <a:gd name="T74" fmla="*/ 3 w 127"/>
                <a:gd name="T75" fmla="*/ 4 h 25"/>
                <a:gd name="T76" fmla="*/ 4 w 127"/>
                <a:gd name="T77" fmla="*/ 3 h 25"/>
                <a:gd name="T78" fmla="*/ 6 w 127"/>
                <a:gd name="T79" fmla="*/ 1 h 25"/>
                <a:gd name="T80" fmla="*/ 7 w 127"/>
                <a:gd name="T81" fmla="*/ 1 h 25"/>
                <a:gd name="T82" fmla="*/ 9 w 127"/>
                <a:gd name="T83" fmla="*/ 0 h 25"/>
                <a:gd name="T84" fmla="*/ 11 w 127"/>
                <a:gd name="T85" fmla="*/ 0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27"/>
                <a:gd name="T130" fmla="*/ 0 h 25"/>
                <a:gd name="T131" fmla="*/ 127 w 127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27" h="25">
                  <a:moveTo>
                    <a:pt x="13" y="0"/>
                  </a:moveTo>
                  <a:lnTo>
                    <a:pt x="115" y="0"/>
                  </a:lnTo>
                  <a:lnTo>
                    <a:pt x="116" y="0"/>
                  </a:lnTo>
                  <a:lnTo>
                    <a:pt x="117" y="0"/>
                  </a:lnTo>
                  <a:lnTo>
                    <a:pt x="118" y="0"/>
                  </a:lnTo>
                  <a:lnTo>
                    <a:pt x="119" y="0"/>
                  </a:lnTo>
                  <a:lnTo>
                    <a:pt x="119" y="1"/>
                  </a:lnTo>
                  <a:lnTo>
                    <a:pt x="120" y="1"/>
                  </a:lnTo>
                  <a:lnTo>
                    <a:pt x="121" y="1"/>
                  </a:lnTo>
                  <a:lnTo>
                    <a:pt x="121" y="2"/>
                  </a:lnTo>
                  <a:lnTo>
                    <a:pt x="122" y="2"/>
                  </a:lnTo>
                  <a:lnTo>
                    <a:pt x="123" y="3"/>
                  </a:lnTo>
                  <a:lnTo>
                    <a:pt x="123" y="4"/>
                  </a:lnTo>
                  <a:lnTo>
                    <a:pt x="124" y="4"/>
                  </a:lnTo>
                  <a:lnTo>
                    <a:pt x="124" y="5"/>
                  </a:lnTo>
                  <a:lnTo>
                    <a:pt x="125" y="6"/>
                  </a:lnTo>
                  <a:lnTo>
                    <a:pt x="125" y="7"/>
                  </a:lnTo>
                  <a:lnTo>
                    <a:pt x="126" y="7"/>
                  </a:lnTo>
                  <a:lnTo>
                    <a:pt x="126" y="8"/>
                  </a:lnTo>
                  <a:lnTo>
                    <a:pt x="126" y="9"/>
                  </a:lnTo>
                  <a:lnTo>
                    <a:pt x="126" y="10"/>
                  </a:lnTo>
                  <a:lnTo>
                    <a:pt x="127" y="10"/>
                  </a:lnTo>
                  <a:lnTo>
                    <a:pt x="127" y="11"/>
                  </a:lnTo>
                  <a:lnTo>
                    <a:pt x="127" y="12"/>
                  </a:lnTo>
                  <a:lnTo>
                    <a:pt x="127" y="13"/>
                  </a:lnTo>
                  <a:lnTo>
                    <a:pt x="126" y="14"/>
                  </a:lnTo>
                  <a:lnTo>
                    <a:pt x="126" y="15"/>
                  </a:lnTo>
                  <a:lnTo>
                    <a:pt x="126" y="16"/>
                  </a:lnTo>
                  <a:lnTo>
                    <a:pt x="126" y="17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4" y="20"/>
                  </a:lnTo>
                  <a:lnTo>
                    <a:pt x="124" y="21"/>
                  </a:lnTo>
                  <a:lnTo>
                    <a:pt x="123" y="21"/>
                  </a:lnTo>
                  <a:lnTo>
                    <a:pt x="123" y="22"/>
                  </a:lnTo>
                  <a:lnTo>
                    <a:pt x="122" y="22"/>
                  </a:lnTo>
                  <a:lnTo>
                    <a:pt x="122" y="23"/>
                  </a:lnTo>
                  <a:lnTo>
                    <a:pt x="121" y="23"/>
                  </a:lnTo>
                  <a:lnTo>
                    <a:pt x="121" y="24"/>
                  </a:lnTo>
                  <a:lnTo>
                    <a:pt x="120" y="24"/>
                  </a:lnTo>
                  <a:lnTo>
                    <a:pt x="119" y="24"/>
                  </a:lnTo>
                  <a:lnTo>
                    <a:pt x="118" y="25"/>
                  </a:lnTo>
                  <a:lnTo>
                    <a:pt x="117" y="25"/>
                  </a:lnTo>
                  <a:lnTo>
                    <a:pt x="116" y="25"/>
                  </a:lnTo>
                  <a:lnTo>
                    <a:pt x="115" y="25"/>
                  </a:lnTo>
                  <a:lnTo>
                    <a:pt x="114" y="25"/>
                  </a:lnTo>
                  <a:lnTo>
                    <a:pt x="13" y="25"/>
                  </a:lnTo>
                  <a:lnTo>
                    <a:pt x="12" y="25"/>
                  </a:lnTo>
                  <a:lnTo>
                    <a:pt x="11" y="25"/>
                  </a:lnTo>
                  <a:lnTo>
                    <a:pt x="10" y="25"/>
                  </a:lnTo>
                  <a:lnTo>
                    <a:pt x="9" y="25"/>
                  </a:lnTo>
                  <a:lnTo>
                    <a:pt x="8" y="25"/>
                  </a:lnTo>
                  <a:lnTo>
                    <a:pt x="8" y="24"/>
                  </a:lnTo>
                  <a:lnTo>
                    <a:pt x="7" y="24"/>
                  </a:lnTo>
                  <a:lnTo>
                    <a:pt x="6" y="24"/>
                  </a:lnTo>
                  <a:lnTo>
                    <a:pt x="5" y="23"/>
                  </a:lnTo>
                  <a:lnTo>
                    <a:pt x="4" y="22"/>
                  </a:lnTo>
                  <a:lnTo>
                    <a:pt x="3" y="22"/>
                  </a:lnTo>
                  <a:lnTo>
                    <a:pt x="3" y="21"/>
                  </a:lnTo>
                  <a:lnTo>
                    <a:pt x="2" y="20"/>
                  </a:lnTo>
                  <a:lnTo>
                    <a:pt x="2" y="19"/>
                  </a:lnTo>
                  <a:lnTo>
                    <a:pt x="1" y="19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600" i="1">
                <a:solidFill>
                  <a:srgbClr val="003399"/>
                </a:solidFill>
                <a:cs typeface="Arial" charset="0"/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auto">
            <a:xfrm>
              <a:off x="1089" y="2063"/>
              <a:ext cx="127" cy="26"/>
            </a:xfrm>
            <a:custGeom>
              <a:avLst/>
              <a:gdLst>
                <a:gd name="T0" fmla="*/ 115 w 127"/>
                <a:gd name="T1" fmla="*/ 0 h 26"/>
                <a:gd name="T2" fmla="*/ 117 w 127"/>
                <a:gd name="T3" fmla="*/ 0 h 26"/>
                <a:gd name="T4" fmla="*/ 119 w 127"/>
                <a:gd name="T5" fmla="*/ 1 h 26"/>
                <a:gd name="T6" fmla="*/ 120 w 127"/>
                <a:gd name="T7" fmla="*/ 2 h 26"/>
                <a:gd name="T8" fmla="*/ 122 w 127"/>
                <a:gd name="T9" fmla="*/ 3 h 26"/>
                <a:gd name="T10" fmla="*/ 123 w 127"/>
                <a:gd name="T11" fmla="*/ 4 h 26"/>
                <a:gd name="T12" fmla="*/ 124 w 127"/>
                <a:gd name="T13" fmla="*/ 5 h 26"/>
                <a:gd name="T14" fmla="*/ 125 w 127"/>
                <a:gd name="T15" fmla="*/ 7 h 26"/>
                <a:gd name="T16" fmla="*/ 126 w 127"/>
                <a:gd name="T17" fmla="*/ 8 h 26"/>
                <a:gd name="T18" fmla="*/ 126 w 127"/>
                <a:gd name="T19" fmla="*/ 10 h 26"/>
                <a:gd name="T20" fmla="*/ 127 w 127"/>
                <a:gd name="T21" fmla="*/ 11 h 26"/>
                <a:gd name="T22" fmla="*/ 127 w 127"/>
                <a:gd name="T23" fmla="*/ 13 h 26"/>
                <a:gd name="T24" fmla="*/ 126 w 127"/>
                <a:gd name="T25" fmla="*/ 16 h 26"/>
                <a:gd name="T26" fmla="*/ 126 w 127"/>
                <a:gd name="T27" fmla="*/ 18 h 26"/>
                <a:gd name="T28" fmla="*/ 125 w 127"/>
                <a:gd name="T29" fmla="*/ 19 h 26"/>
                <a:gd name="T30" fmla="*/ 124 w 127"/>
                <a:gd name="T31" fmla="*/ 21 h 26"/>
                <a:gd name="T32" fmla="*/ 123 w 127"/>
                <a:gd name="T33" fmla="*/ 22 h 26"/>
                <a:gd name="T34" fmla="*/ 122 w 127"/>
                <a:gd name="T35" fmla="*/ 23 h 26"/>
                <a:gd name="T36" fmla="*/ 120 w 127"/>
                <a:gd name="T37" fmla="*/ 24 h 26"/>
                <a:gd name="T38" fmla="*/ 118 w 127"/>
                <a:gd name="T39" fmla="*/ 25 h 26"/>
                <a:gd name="T40" fmla="*/ 116 w 127"/>
                <a:gd name="T41" fmla="*/ 26 h 26"/>
                <a:gd name="T42" fmla="*/ 114 w 127"/>
                <a:gd name="T43" fmla="*/ 26 h 26"/>
                <a:gd name="T44" fmla="*/ 11 w 127"/>
                <a:gd name="T45" fmla="*/ 26 h 26"/>
                <a:gd name="T46" fmla="*/ 10 w 127"/>
                <a:gd name="T47" fmla="*/ 25 h 26"/>
                <a:gd name="T48" fmla="*/ 8 w 127"/>
                <a:gd name="T49" fmla="*/ 25 h 26"/>
                <a:gd name="T50" fmla="*/ 6 w 127"/>
                <a:gd name="T51" fmla="*/ 24 h 26"/>
                <a:gd name="T52" fmla="*/ 5 w 127"/>
                <a:gd name="T53" fmla="*/ 23 h 26"/>
                <a:gd name="T54" fmla="*/ 3 w 127"/>
                <a:gd name="T55" fmla="*/ 22 h 26"/>
                <a:gd name="T56" fmla="*/ 2 w 127"/>
                <a:gd name="T57" fmla="*/ 21 h 26"/>
                <a:gd name="T58" fmla="*/ 1 w 127"/>
                <a:gd name="T59" fmla="*/ 19 h 26"/>
                <a:gd name="T60" fmla="*/ 1 w 127"/>
                <a:gd name="T61" fmla="*/ 17 h 26"/>
                <a:gd name="T62" fmla="*/ 0 w 127"/>
                <a:gd name="T63" fmla="*/ 15 h 26"/>
                <a:gd name="T64" fmla="*/ 0 w 127"/>
                <a:gd name="T65" fmla="*/ 13 h 26"/>
                <a:gd name="T66" fmla="*/ 0 w 127"/>
                <a:gd name="T67" fmla="*/ 11 h 26"/>
                <a:gd name="T68" fmla="*/ 0 w 127"/>
                <a:gd name="T69" fmla="*/ 9 h 26"/>
                <a:gd name="T70" fmla="*/ 1 w 127"/>
                <a:gd name="T71" fmla="*/ 7 h 26"/>
                <a:gd name="T72" fmla="*/ 2 w 127"/>
                <a:gd name="T73" fmla="*/ 6 h 26"/>
                <a:gd name="T74" fmla="*/ 3 w 127"/>
                <a:gd name="T75" fmla="*/ 4 h 26"/>
                <a:gd name="T76" fmla="*/ 4 w 127"/>
                <a:gd name="T77" fmla="*/ 3 h 26"/>
                <a:gd name="T78" fmla="*/ 6 w 127"/>
                <a:gd name="T79" fmla="*/ 2 h 26"/>
                <a:gd name="T80" fmla="*/ 7 w 127"/>
                <a:gd name="T81" fmla="*/ 1 h 26"/>
                <a:gd name="T82" fmla="*/ 9 w 127"/>
                <a:gd name="T83" fmla="*/ 0 h 26"/>
                <a:gd name="T84" fmla="*/ 11 w 127"/>
                <a:gd name="T85" fmla="*/ 0 h 2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27"/>
                <a:gd name="T130" fmla="*/ 0 h 26"/>
                <a:gd name="T131" fmla="*/ 127 w 127"/>
                <a:gd name="T132" fmla="*/ 26 h 2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27" h="26">
                  <a:moveTo>
                    <a:pt x="13" y="0"/>
                  </a:moveTo>
                  <a:lnTo>
                    <a:pt x="115" y="0"/>
                  </a:lnTo>
                  <a:lnTo>
                    <a:pt x="116" y="0"/>
                  </a:lnTo>
                  <a:lnTo>
                    <a:pt x="117" y="0"/>
                  </a:lnTo>
                  <a:lnTo>
                    <a:pt x="118" y="0"/>
                  </a:lnTo>
                  <a:lnTo>
                    <a:pt x="118" y="1"/>
                  </a:lnTo>
                  <a:lnTo>
                    <a:pt x="119" y="1"/>
                  </a:lnTo>
                  <a:lnTo>
                    <a:pt x="120" y="1"/>
                  </a:lnTo>
                  <a:lnTo>
                    <a:pt x="120" y="2"/>
                  </a:lnTo>
                  <a:lnTo>
                    <a:pt x="121" y="2"/>
                  </a:lnTo>
                  <a:lnTo>
                    <a:pt x="122" y="3"/>
                  </a:lnTo>
                  <a:lnTo>
                    <a:pt x="123" y="3"/>
                  </a:lnTo>
                  <a:lnTo>
                    <a:pt x="123" y="4"/>
                  </a:lnTo>
                  <a:lnTo>
                    <a:pt x="124" y="5"/>
                  </a:lnTo>
                  <a:lnTo>
                    <a:pt x="125" y="6"/>
                  </a:lnTo>
                  <a:lnTo>
                    <a:pt x="125" y="7"/>
                  </a:lnTo>
                  <a:lnTo>
                    <a:pt x="126" y="7"/>
                  </a:lnTo>
                  <a:lnTo>
                    <a:pt x="126" y="8"/>
                  </a:lnTo>
                  <a:lnTo>
                    <a:pt x="126" y="9"/>
                  </a:lnTo>
                  <a:lnTo>
                    <a:pt x="126" y="10"/>
                  </a:lnTo>
                  <a:lnTo>
                    <a:pt x="127" y="10"/>
                  </a:lnTo>
                  <a:lnTo>
                    <a:pt x="127" y="11"/>
                  </a:lnTo>
                  <a:lnTo>
                    <a:pt x="127" y="12"/>
                  </a:lnTo>
                  <a:lnTo>
                    <a:pt x="127" y="13"/>
                  </a:lnTo>
                  <a:lnTo>
                    <a:pt x="127" y="14"/>
                  </a:lnTo>
                  <a:lnTo>
                    <a:pt x="126" y="15"/>
                  </a:lnTo>
                  <a:lnTo>
                    <a:pt x="126" y="16"/>
                  </a:lnTo>
                  <a:lnTo>
                    <a:pt x="126" y="17"/>
                  </a:lnTo>
                  <a:lnTo>
                    <a:pt x="126" y="18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5" y="20"/>
                  </a:lnTo>
                  <a:lnTo>
                    <a:pt x="124" y="20"/>
                  </a:lnTo>
                  <a:lnTo>
                    <a:pt x="124" y="21"/>
                  </a:lnTo>
                  <a:lnTo>
                    <a:pt x="123" y="22"/>
                  </a:lnTo>
                  <a:lnTo>
                    <a:pt x="122" y="23"/>
                  </a:lnTo>
                  <a:lnTo>
                    <a:pt x="121" y="24"/>
                  </a:lnTo>
                  <a:lnTo>
                    <a:pt x="120" y="24"/>
                  </a:lnTo>
                  <a:lnTo>
                    <a:pt x="119" y="25"/>
                  </a:lnTo>
                  <a:lnTo>
                    <a:pt x="118" y="25"/>
                  </a:lnTo>
                  <a:lnTo>
                    <a:pt x="117" y="25"/>
                  </a:lnTo>
                  <a:lnTo>
                    <a:pt x="116" y="26"/>
                  </a:lnTo>
                  <a:lnTo>
                    <a:pt x="115" y="26"/>
                  </a:lnTo>
                  <a:lnTo>
                    <a:pt x="114" y="26"/>
                  </a:lnTo>
                  <a:lnTo>
                    <a:pt x="13" y="26"/>
                  </a:lnTo>
                  <a:lnTo>
                    <a:pt x="12" y="26"/>
                  </a:lnTo>
                  <a:lnTo>
                    <a:pt x="11" y="26"/>
                  </a:lnTo>
                  <a:lnTo>
                    <a:pt x="10" y="25"/>
                  </a:lnTo>
                  <a:lnTo>
                    <a:pt x="9" y="25"/>
                  </a:lnTo>
                  <a:lnTo>
                    <a:pt x="8" y="25"/>
                  </a:lnTo>
                  <a:lnTo>
                    <a:pt x="7" y="25"/>
                  </a:lnTo>
                  <a:lnTo>
                    <a:pt x="7" y="24"/>
                  </a:lnTo>
                  <a:lnTo>
                    <a:pt x="6" y="24"/>
                  </a:lnTo>
                  <a:lnTo>
                    <a:pt x="5" y="23"/>
                  </a:lnTo>
                  <a:lnTo>
                    <a:pt x="4" y="23"/>
                  </a:lnTo>
                  <a:lnTo>
                    <a:pt x="4" y="22"/>
                  </a:lnTo>
                  <a:lnTo>
                    <a:pt x="3" y="22"/>
                  </a:lnTo>
                  <a:lnTo>
                    <a:pt x="3" y="21"/>
                  </a:lnTo>
                  <a:lnTo>
                    <a:pt x="2" y="21"/>
                  </a:lnTo>
                  <a:lnTo>
                    <a:pt x="2" y="20"/>
                  </a:lnTo>
                  <a:lnTo>
                    <a:pt x="1" y="19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9"/>
                  </a:lnTo>
                  <a:lnTo>
                    <a:pt x="1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6" y="2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600" i="1">
                <a:solidFill>
                  <a:srgbClr val="003399"/>
                </a:solidFill>
                <a:cs typeface="Arial" charset="0"/>
              </a:endParaRPr>
            </a:p>
          </p:txBody>
        </p:sp>
      </p:grpSp>
      <p:pic>
        <p:nvPicPr>
          <p:cNvPr id="36" name="Picture 63" descr="LLNL-logo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714526" y="6396458"/>
            <a:ext cx="1010437" cy="26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36" descr="New_DOE_Logo_Color_Hi-Res_042808.jpg"/>
          <p:cNvPicPr>
            <a:picLocks noChangeAspect="1"/>
          </p:cNvPicPr>
          <p:nvPr userDrawn="1"/>
        </p:nvPicPr>
        <p:blipFill>
          <a:blip r:embed="rId19" cstate="print"/>
          <a:stretch>
            <a:fillRect/>
          </a:stretch>
        </p:blipFill>
        <p:spPr>
          <a:xfrm>
            <a:off x="6687101" y="6253575"/>
            <a:ext cx="1440732" cy="4828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02047" y="6385112"/>
            <a:ext cx="703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67AC3-44BE-1249-A8B0-A1E33CC73C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0"/>
          <a:srcRect t="9952" b="9448"/>
          <a:stretch/>
        </p:blipFill>
        <p:spPr>
          <a:xfrm>
            <a:off x="179524" y="6131200"/>
            <a:ext cx="1531642" cy="72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transition spd="med" advClick="0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8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9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0" y="9652"/>
            <a:ext cx="7108535" cy="4224529"/>
          </a:xfrm>
          <a:prstGeom prst="rect">
            <a:avLst/>
          </a:prstGeom>
        </p:spPr>
      </p:pic>
      <p:pic>
        <p:nvPicPr>
          <p:cNvPr id="20" name="Picture 19" descr="New_DOE_Logo_Color_Hi-Res_042808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0090" y="5943600"/>
            <a:ext cx="2057936" cy="689636"/>
          </a:xfrm>
          <a:prstGeom prst="rect">
            <a:avLst/>
          </a:prstGeom>
        </p:spPr>
      </p:pic>
      <p:pic>
        <p:nvPicPr>
          <p:cNvPr id="35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05294" y="5943601"/>
            <a:ext cx="957871" cy="718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West_Virginia_University_logo_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07808" y="6230234"/>
            <a:ext cx="1552609" cy="268015"/>
          </a:xfrm>
          <a:prstGeom prst="rect">
            <a:avLst/>
          </a:prstGeom>
        </p:spPr>
      </p:pic>
      <p:pic>
        <p:nvPicPr>
          <p:cNvPr id="21" name="Picture 20" descr="CMU logo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002825" y="6194454"/>
            <a:ext cx="1335312" cy="3395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836" y="6019800"/>
            <a:ext cx="1200317" cy="61687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0" y="5943600"/>
            <a:ext cx="1542573" cy="81809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2741613" y="3126664"/>
            <a:ext cx="6170612" cy="892552"/>
          </a:xfrm>
        </p:spPr>
        <p:txBody>
          <a:bodyPr/>
          <a:lstStyle/>
          <a:p>
            <a:r>
              <a:rPr lang="en-US" dirty="0"/>
              <a:t>General Cubic Equation of State Model</a:t>
            </a:r>
          </a:p>
        </p:txBody>
      </p:sp>
    </p:spTree>
    <p:extLst>
      <p:ext uri="{BB962C8B-B14F-4D97-AF65-F5344CB8AC3E}">
        <p14:creationId xmlns:p14="http://schemas.microsoft.com/office/powerpoint/2010/main" val="602101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Core model has three optional arguments</a:t>
            </a:r>
          </a:p>
          <a:p>
            <a:endParaRPr lang="en-US" dirty="0"/>
          </a:p>
          <a:p>
            <a:r>
              <a:rPr lang="en-US" dirty="0" smtClean="0"/>
              <a:t>plib: file name (and path if needed) for external function library</a:t>
            </a:r>
          </a:p>
          <a:p>
            <a:endParaRPr lang="en-US" dirty="0"/>
          </a:p>
          <a:p>
            <a:r>
              <a:rPr lang="en-US" dirty="0" smtClean="0"/>
              <a:t>phases: allows the user to specify which phase(s) to calculate</a:t>
            </a:r>
          </a:p>
          <a:p>
            <a:pPr lvl="1"/>
            <a:r>
              <a:rPr lang="en-US" dirty="0" smtClean="0"/>
              <a:t>V (vapor only), L (liquid only) or VL (both phases, default)</a:t>
            </a:r>
          </a:p>
          <a:p>
            <a:pPr lvl="1"/>
            <a:r>
              <a:rPr lang="en-US" dirty="0" smtClean="0"/>
              <a:t>Phase equilibrium only solved when VL selected</a:t>
            </a:r>
          </a:p>
          <a:p>
            <a:pPr lvl="1"/>
            <a:endParaRPr lang="en-US" dirty="0"/>
          </a:p>
          <a:p>
            <a:r>
              <a:rPr lang="en-US" dirty="0" smtClean="0"/>
              <a:t>mix_props: allows the user to choose whether to calculate mixture properties</a:t>
            </a:r>
          </a:p>
          <a:p>
            <a:pPr lvl="1"/>
            <a:r>
              <a:rPr lang="en-US" dirty="0" smtClean="0"/>
              <a:t>1 (calculate, default) or 0 (do not calculate)</a:t>
            </a:r>
          </a:p>
          <a:p>
            <a:pPr lvl="1"/>
            <a:r>
              <a:rPr lang="en-US" dirty="0" smtClean="0"/>
              <a:t>For option 1, needs phases = VL (otherwise will ignore this choice)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B67AC3-44BE-1249-A8B0-A1E33CC73C3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49258"/>
      </p:ext>
    </p:extLst>
  </p:cSld>
  <p:clrMapOvr>
    <a:masterClrMapping/>
  </p:clrMapOvr>
  <p:transition spd="med"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properties have a phase suffix:</a:t>
            </a:r>
          </a:p>
          <a:p>
            <a:pPr lvl="1"/>
            <a:r>
              <a:rPr lang="en-US" dirty="0" smtClean="0"/>
              <a:t>_liq (liquid phase), _vap (vapor phase) or _mix (mixture of both phases)</a:t>
            </a:r>
          </a:p>
          <a:p>
            <a:pPr lvl="1"/>
            <a:endParaRPr lang="en-US" dirty="0"/>
          </a:p>
          <a:p>
            <a:r>
              <a:rPr lang="en-US" dirty="0" smtClean="0"/>
              <a:t>Four pressures used in calculations:</a:t>
            </a:r>
          </a:p>
          <a:p>
            <a:pPr lvl="1"/>
            <a:r>
              <a:rPr lang="en-US" dirty="0" smtClean="0"/>
              <a:t>P: specified system pressure</a:t>
            </a:r>
          </a:p>
          <a:p>
            <a:pPr lvl="1"/>
            <a:r>
              <a:rPr lang="en-US" dirty="0" smtClean="0"/>
              <a:t>Pe: calculated two-phase pressure</a:t>
            </a:r>
          </a:p>
          <a:p>
            <a:pPr lvl="1"/>
            <a:r>
              <a:rPr lang="en-US" dirty="0" smtClean="0"/>
              <a:t>Pl: liquid phase pressure</a:t>
            </a:r>
          </a:p>
          <a:p>
            <a:pPr lvl="1"/>
            <a:r>
              <a:rPr lang="en-US" dirty="0" smtClean="0"/>
              <a:t>Pv: vapor phase pressure</a:t>
            </a:r>
          </a:p>
          <a:p>
            <a:pPr lvl="3"/>
            <a:r>
              <a:rPr lang="en-US" dirty="0" smtClean="0"/>
              <a:t>P_vap and P_liq not used to avoid confusion with vapor pressure</a:t>
            </a:r>
          </a:p>
          <a:p>
            <a:pPr lvl="1"/>
            <a:endParaRPr lang="en-US" dirty="0"/>
          </a:p>
          <a:p>
            <a:r>
              <a:rPr lang="en-US" dirty="0" smtClean="0"/>
              <a:t>Compositions (mole fractions):</a:t>
            </a:r>
          </a:p>
          <a:p>
            <a:pPr lvl="1"/>
            <a:r>
              <a:rPr lang="en-US" dirty="0"/>
              <a:t>z</a:t>
            </a:r>
            <a:r>
              <a:rPr lang="en-US" dirty="0" smtClean="0"/>
              <a:t>: total mixture composition (combination of phases)</a:t>
            </a:r>
          </a:p>
          <a:p>
            <a:pPr lvl="1"/>
            <a:r>
              <a:rPr lang="en-US" dirty="0" smtClean="0"/>
              <a:t>x: liquid phase composition</a:t>
            </a:r>
          </a:p>
          <a:p>
            <a:pPr lvl="1"/>
            <a:r>
              <a:rPr lang="en-US" dirty="0" smtClean="0"/>
              <a:t>y: vapor phase composition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Nomenclature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B67AC3-44BE-1249-A8B0-A1E33CC73C3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02363"/>
      </p:ext>
    </p:extLst>
  </p:cSld>
  <p:clrMapOvr>
    <a:masterClrMapping/>
  </p:clrMapOvr>
  <p:transition spd="med"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Properties (so far)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36746" y="971081"/>
            <a:ext cx="4038600" cy="52038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500" dirty="0" smtClean="0"/>
              <a:t>Thermodynamic</a:t>
            </a:r>
          </a:p>
          <a:p>
            <a:pPr marL="0" indent="0">
              <a:buNone/>
            </a:pPr>
            <a:endParaRPr lang="en-US" b="0" dirty="0" smtClean="0"/>
          </a:p>
          <a:p>
            <a:r>
              <a:rPr lang="en-US" sz="2200" b="0" dirty="0" smtClean="0"/>
              <a:t>Compressibility: Z_liq, Z_vap</a:t>
            </a:r>
            <a:endParaRPr lang="en-US" sz="2200" b="0" dirty="0"/>
          </a:p>
          <a:p>
            <a:r>
              <a:rPr lang="en-US" sz="2200" b="0" dirty="0" smtClean="0"/>
              <a:t>Fugacity Coefficients: Φ_liq, 	Φ_vap</a:t>
            </a:r>
          </a:p>
          <a:p>
            <a:r>
              <a:rPr lang="en-US" sz="2200" b="0" dirty="0" smtClean="0"/>
              <a:t>Specific Enthalpy: h_liq, 	h_vap, h_mix </a:t>
            </a:r>
          </a:p>
          <a:p>
            <a:r>
              <a:rPr lang="en-US" sz="2200" b="0" dirty="0" smtClean="0"/>
              <a:t>Specific Entropy: s_liq</a:t>
            </a:r>
            <a:r>
              <a:rPr lang="en-US" sz="2200" b="0" dirty="0"/>
              <a:t>, </a:t>
            </a:r>
            <a:r>
              <a:rPr lang="en-US" sz="2200" b="0" dirty="0" smtClean="0"/>
              <a:t>s_vap</a:t>
            </a:r>
            <a:r>
              <a:rPr lang="en-US" sz="2200" b="0" dirty="0"/>
              <a:t>, </a:t>
            </a:r>
            <a:r>
              <a:rPr lang="en-US" sz="2200" b="0" dirty="0" smtClean="0"/>
              <a:t>	s_mix</a:t>
            </a:r>
            <a:endParaRPr lang="en-US" sz="2200" b="0" dirty="0"/>
          </a:p>
          <a:p>
            <a:r>
              <a:rPr lang="en-US" sz="2200" b="0" dirty="0" smtClean="0"/>
              <a:t>Specific Gibbs Energy: g_liq</a:t>
            </a:r>
            <a:r>
              <a:rPr lang="en-US" sz="2200" b="0" dirty="0"/>
              <a:t>, </a:t>
            </a:r>
            <a:r>
              <a:rPr lang="en-US" sz="2200" b="0" dirty="0" smtClean="0"/>
              <a:t>	g_vap, g_mix</a:t>
            </a:r>
          </a:p>
          <a:p>
            <a:r>
              <a:rPr lang="en-US" sz="2200" b="0" dirty="0" smtClean="0"/>
              <a:t>Molar Volume: V_liq, V_vap, 	V_mix</a:t>
            </a:r>
          </a:p>
          <a:p>
            <a:r>
              <a:rPr lang="en-US" sz="2200" b="0" dirty="0" smtClean="0"/>
              <a:t>Liquid and Vapor Fractions: 	L, V</a:t>
            </a:r>
            <a:endParaRPr lang="en-US" b="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26266" y="1009485"/>
            <a:ext cx="4869102" cy="5186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500" dirty="0" smtClean="0"/>
              <a:t>Transport</a:t>
            </a:r>
          </a:p>
          <a:p>
            <a:pPr marL="0" indent="0">
              <a:buNone/>
            </a:pPr>
            <a:endParaRPr lang="en-US" b="0" dirty="0" smtClean="0"/>
          </a:p>
          <a:p>
            <a:r>
              <a:rPr lang="en-US" sz="2200" b="0" dirty="0" smtClean="0"/>
              <a:t>Molecular Weight: MW_liq, MW_vap, 	MW_mix</a:t>
            </a:r>
            <a:endParaRPr lang="en-US" sz="2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B67AC3-44BE-1249-A8B0-A1E33CC73C3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36788"/>
      </p:ext>
    </p:extLst>
  </p:cSld>
  <p:clrMapOvr>
    <a:masterClrMapping/>
  </p:clrMapOvr>
  <p:transition spd="med"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people to start using model and identify any bugs/issues</a:t>
            </a:r>
          </a:p>
          <a:p>
            <a:endParaRPr lang="en-US" dirty="0"/>
          </a:p>
          <a:p>
            <a:r>
              <a:rPr lang="en-US" dirty="0" smtClean="0"/>
              <a:t>Additional properties:</a:t>
            </a:r>
          </a:p>
          <a:p>
            <a:pPr lvl="1"/>
            <a:r>
              <a:rPr lang="en-US" dirty="0" smtClean="0"/>
              <a:t>What properties are needed for each task?</a:t>
            </a:r>
          </a:p>
          <a:p>
            <a:pPr lvl="1"/>
            <a:endParaRPr lang="en-US" dirty="0"/>
          </a:p>
          <a:p>
            <a:r>
              <a:rPr lang="en-US" dirty="0" smtClean="0"/>
              <a:t>Supercritical region:</a:t>
            </a:r>
          </a:p>
          <a:p>
            <a:pPr lvl="1"/>
            <a:r>
              <a:rPr lang="en-US" dirty="0" smtClean="0"/>
              <a:t>How important is this?</a:t>
            </a:r>
          </a:p>
          <a:p>
            <a:pPr lvl="1"/>
            <a:endParaRPr lang="en-US" dirty="0"/>
          </a:p>
          <a:p>
            <a:r>
              <a:rPr lang="en-US" dirty="0" smtClean="0"/>
              <a:t>Combine with eNRTL model for ionic solvents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B67AC3-44BE-1249-A8B0-A1E33CC73C3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91982"/>
      </p:ext>
    </p:extLst>
  </p:cSld>
  <p:clrMapOvr>
    <a:masterClrMapping/>
  </p:clrMapOvr>
  <p:transition spd="med"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Cubic EoS describe the compressibility (i.e. deviation from ideality) of a real fluid in the form:</a:t>
            </a:r>
          </a:p>
          <a:p>
            <a:pPr lvl="1"/>
            <a:r>
              <a:rPr lang="en-US" dirty="0" smtClean="0"/>
              <a:t>0 = Z</a:t>
            </a:r>
            <a:r>
              <a:rPr lang="en-US" baseline="30000" dirty="0" smtClean="0"/>
              <a:t>3</a:t>
            </a:r>
            <a:r>
              <a:rPr lang="en-US" dirty="0" smtClean="0"/>
              <a:t> + a(T,P,z)Z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b(T,P,z)Z + c(</a:t>
            </a:r>
            <a:r>
              <a:rPr lang="en-US" dirty="0" err="1" smtClean="0"/>
              <a:t>T,P,z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Has between 1 and three solutions</a:t>
            </a:r>
          </a:p>
          <a:p>
            <a:pPr lvl="1"/>
            <a:endParaRPr lang="en-US" dirty="0"/>
          </a:p>
          <a:p>
            <a:r>
              <a:rPr lang="en-US" dirty="0" smtClean="0"/>
              <a:t>Theory links all thermodynamic properties to the compressibility, i.e.:</a:t>
            </a:r>
          </a:p>
          <a:p>
            <a:pPr lvl="1"/>
            <a:r>
              <a:rPr lang="en-US" dirty="0" smtClean="0"/>
              <a:t>h = f(Z,T,P,z)</a:t>
            </a:r>
          </a:p>
          <a:p>
            <a:pPr lvl="1"/>
            <a:endParaRPr lang="en-US" dirty="0"/>
          </a:p>
          <a:p>
            <a:r>
              <a:rPr lang="en-US" dirty="0" smtClean="0"/>
              <a:t>Compressibility and thermodynamic properties are calculated for each phase individually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Cubic Equations of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B67AC3-44BE-1249-A8B0-A1E33CC73C3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06947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happens when a phase does not exist?</a:t>
            </a:r>
          </a:p>
          <a:p>
            <a:pPr lvl="1"/>
            <a:r>
              <a:rPr lang="en-US" dirty="0" smtClean="0"/>
              <a:t>Z does not exist (becomes imaginary)</a:t>
            </a:r>
          </a:p>
          <a:p>
            <a:pPr lvl="1"/>
            <a:r>
              <a:rPr lang="en-US" dirty="0" smtClean="0"/>
              <a:t>Thermodynamic properties also do not exist</a:t>
            </a:r>
          </a:p>
          <a:p>
            <a:pPr lvl="1"/>
            <a:endParaRPr lang="en-US" dirty="0"/>
          </a:p>
          <a:p>
            <a:r>
              <a:rPr lang="en-US" dirty="0" smtClean="0"/>
              <a:t>Solver will fail when any phase does not exist</a:t>
            </a:r>
          </a:p>
          <a:p>
            <a:endParaRPr lang="en-US" dirty="0"/>
          </a:p>
          <a:p>
            <a:r>
              <a:rPr lang="en-US" dirty="0" smtClean="0"/>
              <a:t>Need to ensure that all phases have a valid solution</a:t>
            </a:r>
          </a:p>
          <a:p>
            <a:pPr lvl="1"/>
            <a:r>
              <a:rPr lang="en-US" dirty="0" smtClean="0"/>
              <a:t>must cover all possible system states</a:t>
            </a:r>
          </a:p>
          <a:p>
            <a:pPr lvl="1"/>
            <a:r>
              <a:rPr lang="en-US" dirty="0" smtClean="0"/>
              <a:t>must avoid introducing significant errors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Disappearing Phases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B67AC3-44BE-1249-A8B0-A1E33CC73C3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274604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Find the nearest pressure, P</a:t>
                </a:r>
                <a:r>
                  <a:rPr lang="en-US" baseline="-25000" dirty="0" smtClean="0"/>
                  <a:t>e</a:t>
                </a:r>
                <a:r>
                  <a:rPr lang="en-US" dirty="0" smtClean="0"/>
                  <a:t>, at which both phases exist;</a:t>
                </a:r>
              </a:p>
              <a:p>
                <a:pPr lvl="1"/>
                <a:r>
                  <a:rPr lang="en-US" dirty="0" smtClean="0"/>
                  <a:t>For the two phase region, this is the system pressure, i.e. P</a:t>
                </a:r>
                <a:r>
                  <a:rPr lang="en-US" baseline="-25000" dirty="0" smtClean="0"/>
                  <a:t>e</a:t>
                </a:r>
                <a:r>
                  <a:rPr lang="en-US" dirty="0" smtClean="0"/>
                  <a:t> = P</a:t>
                </a:r>
              </a:p>
              <a:p>
                <a:pPr lvl="1"/>
                <a:r>
                  <a:rPr lang="en-US" dirty="0" smtClean="0"/>
                  <a:t>For the liquid only region, this is the bubble point</a:t>
                </a:r>
              </a:p>
              <a:p>
                <a:pPr lvl="1"/>
                <a:r>
                  <a:rPr lang="en-US" dirty="0" smtClean="0"/>
                  <a:t>For the vapor only region, this is the dew point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Solve </a:t>
                </a:r>
                <a:r>
                  <a:rPr lang="en-US" dirty="0"/>
                  <a:t>the equilibrium problem at P</a:t>
                </a:r>
                <a:r>
                  <a:rPr lang="en-US" baseline="-25000" dirty="0"/>
                  <a:t>e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/>
                          </m:ctrlPr>
                        </m:sSubPr>
                        <m:e>
                          <m:r>
                            <a:rPr lang="en-US" b="0" i="1" smtClean="0">
                              <a:ea typeface="Cambria Math"/>
                            </a:rPr>
                            <m:t>𝛽</m:t>
                          </m:r>
                          <m:r>
                            <a:rPr lang="en-US" b="0" i="1" smtClean="0"/>
                            <m:t>𝑃</m:t>
                          </m:r>
                        </m:e>
                        <m:sub>
                          <m:r>
                            <a:rPr lang="en-US" b="0" i="1" smtClean="0"/>
                            <m:t>𝑒</m:t>
                          </m:r>
                        </m:sub>
                      </m:sSub>
                      <m:r>
                        <a:rPr lang="en-US" b="0" i="1" smtClean="0"/>
                        <m:t>=</m:t>
                      </m:r>
                      <m:r>
                        <a:rPr lang="en-US" b="0" i="1" smtClean="0"/>
                        <m:t>𝑃</m:t>
                      </m:r>
                    </m:oMath>
                  </m:oMathPara>
                </a14:m>
                <a:endParaRPr lang="en-US" b="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/>
                        <m:t>0=</m:t>
                      </m:r>
                      <m:r>
                        <a:rPr lang="en-US" i="1"/>
                        <m:t>𝑀𝐴𝑋</m:t>
                      </m:r>
                      <m:d>
                        <m:dPr>
                          <m:ctrlPr>
                            <a:rPr lang="en-US" b="0" i="1" smtClean="0"/>
                          </m:ctrlPr>
                        </m:dPr>
                        <m:e>
                          <m:r>
                            <a:rPr lang="en-US" i="1"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ea typeface="Cambria Math"/>
                            </a:rPr>
                            <m:t>−1,0</m:t>
                          </m:r>
                        </m:e>
                      </m:d>
                      <m:r>
                        <a:rPr lang="en-US" b="0" i="1" smtClean="0"/>
                        <m:t> </m:t>
                      </m:r>
                      <m:sSub>
                        <m:sSubPr>
                          <m:ctrlPr>
                            <a:rPr lang="en-US" b="0" i="1" smtClean="0"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a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ea typeface="Cambria Math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ea typeface="Cambria Math"/>
                            </a:rPr>
                            <m:t>𝛽</m:t>
                          </m:r>
                          <m:r>
                            <a:rPr lang="en-US" b="0" i="1" smtClean="0"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ea typeface="Cambria Math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ea typeface="Cambria Math"/>
                        </a:rPr>
                        <m:t>+</m:t>
                      </m:r>
                      <m:r>
                        <a:rPr lang="en-US" i="1"/>
                        <m:t>𝑀𝐴𝑋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b="0" i="1" smtClean="0"/>
                            <m:t>1−</m:t>
                          </m:r>
                          <m:r>
                            <a:rPr lang="en-US" i="1"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ea typeface="Cambria Math"/>
                            </a:rPr>
                            <m:t>,0</m:t>
                          </m:r>
                        </m:e>
                      </m:d>
                      <m:r>
                        <a:rPr lang="en-US" i="1"/>
                        <m:t> </m:t>
                      </m:r>
                      <m:sSub>
                        <m:sSubPr>
                          <m:ctrlPr>
                            <a:rPr lang="en-US" i="1"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ea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ea typeface="Cambria Math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ea typeface="Cambria Math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ea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ea typeface="Cambria Math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ea typeface="Cambria Math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ea typeface="Cambria Math"/>
                        </a:rPr>
                        <m:t>=</m:t>
                      </m:r>
                      <m:r>
                        <a:rPr lang="en-US" i="1">
                          <a:ea typeface="Cambria Math"/>
                        </a:rPr>
                        <m:t>𝑉</m:t>
                      </m:r>
                      <m:r>
                        <a:rPr lang="en-US" i="1">
                          <a:ea typeface="Cambria Math"/>
                        </a:rPr>
                        <m:t>−</m:t>
                      </m:r>
                      <m:r>
                        <a:rPr lang="en-US" i="1">
                          <a:ea typeface="Cambria Math"/>
                        </a:rPr>
                        <m:t>𝑀𝐴𝑋</m:t>
                      </m:r>
                      <m:d>
                        <m:dPr>
                          <m:ctrlPr>
                            <a:rPr lang="en-US" i="1"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ea typeface="Cambria Math"/>
                            </a:rPr>
                            <m:t>0,</m:t>
                          </m:r>
                          <m:r>
                            <a:rPr lang="en-US" i="1">
                              <a:ea typeface="Cambria Math"/>
                            </a:rPr>
                            <m:t>𝑉</m:t>
                          </m:r>
                          <m:r>
                            <a:rPr lang="en-US" i="1">
                              <a:ea typeface="Cambria Math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a typeface="Cambria Math"/>
                                </a:rPr>
                                <m:t>𝛽</m:t>
                              </m:r>
                              <m:r>
                                <a:rPr lang="en-US" i="1">
                                  <a:ea typeface="Cambria Math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ea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ea typeface="Cambria Math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ea typeface="Cambria Math"/>
                            </a:rPr>
                            <m:t>𝐿</m:t>
                          </m:r>
                        </m:e>
                      </m:d>
                      <m:r>
                        <a:rPr lang="en-US" i="1"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ea typeface="Cambria Math"/>
                        </a:rPr>
                        <m:t>𝐿</m:t>
                      </m:r>
                      <m:r>
                        <a:rPr lang="en-US" i="1">
                          <a:ea typeface="Cambria Math"/>
                        </a:rPr>
                        <m:t>−</m:t>
                      </m:r>
                      <m:r>
                        <a:rPr lang="en-US" i="1">
                          <a:ea typeface="Cambria Math"/>
                        </a:rPr>
                        <m:t>𝑀𝐴𝑋</m:t>
                      </m:r>
                      <m:d>
                        <m:dPr>
                          <m:ctrlPr>
                            <a:rPr lang="en-US" i="1"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ea typeface="Cambria Math"/>
                            </a:rPr>
                            <m:t>0,</m:t>
                          </m:r>
                          <m:r>
                            <a:rPr lang="en-US" b="0" i="1" smtClean="0">
                              <a:ea typeface="Cambria Math"/>
                            </a:rPr>
                            <m:t>𝐿</m:t>
                          </m:r>
                          <m:r>
                            <a:rPr lang="en-US" i="1">
                              <a:ea typeface="Cambria Math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ea typeface="Cambria Math"/>
                                </a:rPr>
                                <m:t>𝛽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49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B67AC3-44BE-1249-A8B0-A1E33CC73C3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0713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properties of each phase also depend on the state and compressibility of the system</a:t>
                </a:r>
              </a:p>
              <a:p>
                <a:endParaRPr lang="en-US" dirty="0"/>
              </a:p>
              <a:p>
                <a:r>
                  <a:rPr lang="en-US" dirty="0" smtClean="0"/>
                  <a:t>Existing phases need to be solved at the system state (i.e. at T,P)</a:t>
                </a:r>
              </a:p>
              <a:p>
                <a:r>
                  <a:rPr lang="en-US" dirty="0" smtClean="0"/>
                  <a:t>Non-existing phases need to be solved at a state where they exist (i.e. T,P</a:t>
                </a:r>
                <a:r>
                  <a:rPr lang="en-US" baseline="-25000" dirty="0" smtClean="0"/>
                  <a:t>e</a:t>
                </a:r>
                <a:r>
                  <a:rPr lang="en-US" dirty="0" smtClean="0"/>
                  <a:t>)</a:t>
                </a:r>
              </a:p>
              <a:p>
                <a:endParaRPr lang="en-US" dirty="0"/>
              </a:p>
              <a:p>
                <a:r>
                  <a:rPr lang="en-US" dirty="0" smtClean="0"/>
                  <a:t>Each phase has its own pressure at which the compressibility and phase properties are calculated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/>
                          </m:ctrlPr>
                        </m:sSubPr>
                        <m:e>
                          <m:r>
                            <a:rPr lang="en-US" b="0" i="1" smtClean="0"/>
                            <m:t>𝑃</m:t>
                          </m:r>
                        </m:e>
                        <m:sub>
                          <m:r>
                            <a:rPr lang="en-US" b="0" i="1" smtClean="0"/>
                            <m:t>𝐿</m:t>
                          </m:r>
                        </m:sub>
                      </m:sSub>
                      <m:r>
                        <a:rPr lang="en-US" b="0" i="1" smtClean="0"/>
                        <m:t>=</m:t>
                      </m:r>
                      <m:r>
                        <a:rPr lang="en-US" b="0" i="1" smtClean="0"/>
                        <m:t>𝑀𝐴𝑋</m:t>
                      </m:r>
                      <m:r>
                        <a:rPr lang="en-US" b="0" i="1" smtClean="0"/>
                        <m:t>(</m:t>
                      </m:r>
                      <m:r>
                        <a:rPr lang="en-US" b="0" i="1" smtClean="0"/>
                        <m:t>𝑃</m:t>
                      </m:r>
                      <m:r>
                        <a:rPr lang="en-US" b="0" i="1" smtClean="0"/>
                        <m:t>,</m:t>
                      </m:r>
                      <m:sSub>
                        <m:sSubPr>
                          <m:ctrlPr>
                            <a:rPr lang="en-US" b="0" i="1" smtClean="0"/>
                          </m:ctrlPr>
                        </m:sSubPr>
                        <m:e>
                          <m:r>
                            <a:rPr lang="en-US" b="0" i="1" smtClean="0"/>
                            <m:t>𝑃</m:t>
                          </m:r>
                        </m:e>
                        <m:sub>
                          <m:r>
                            <a:rPr lang="en-US" b="0" i="1" smtClean="0"/>
                            <m:t>𝑒</m:t>
                          </m:r>
                        </m:sub>
                      </m:sSub>
                      <m:r>
                        <a:rPr lang="en-US" b="0" i="1" smtClean="0"/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𝑃</m:t>
                          </m:r>
                        </m:e>
                        <m:sub>
                          <m:r>
                            <a:rPr lang="en-US" b="0" i="1" smtClean="0"/>
                            <m:t>𝑉</m:t>
                          </m:r>
                        </m:sub>
                      </m:sSub>
                      <m:r>
                        <a:rPr lang="en-US" i="1"/>
                        <m:t>=</m:t>
                      </m:r>
                      <m:r>
                        <a:rPr lang="en-US" i="1"/>
                        <m:t>𝑀𝐼𝑁</m:t>
                      </m:r>
                      <m:r>
                        <a:rPr lang="en-US" i="1"/>
                        <m:t>(</m:t>
                      </m:r>
                      <m:r>
                        <a:rPr lang="en-US" i="1"/>
                        <m:t>𝑃</m:t>
                      </m:r>
                      <m:r>
                        <a:rPr lang="en-US" i="1"/>
                        <m:t>,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𝑃</m:t>
                          </m:r>
                        </m:e>
                        <m:sub>
                          <m:r>
                            <a:rPr lang="en-US" i="1"/>
                            <m:t>𝑒</m:t>
                          </m:r>
                        </m:sub>
                      </m:sSub>
                      <m:r>
                        <a:rPr lang="en-US" i="1"/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804" b="-1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B67AC3-44BE-1249-A8B0-A1E33CC73C3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9581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the supercritical region, the liquid and vapor roots of the EoS are identical</a:t>
            </a:r>
          </a:p>
          <a:p>
            <a:endParaRPr lang="en-US" dirty="0"/>
          </a:p>
          <a:p>
            <a:r>
              <a:rPr lang="en-US" dirty="0" smtClean="0"/>
              <a:t>This means that the liquid and vapor properties of the two phases are identical, and the phase equilibrium equation becomes singular</a:t>
            </a:r>
          </a:p>
          <a:p>
            <a:endParaRPr lang="en-US" dirty="0"/>
          </a:p>
          <a:p>
            <a:r>
              <a:rPr lang="en-US" dirty="0" smtClean="0"/>
              <a:t>This problem has not yet been addressed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Supercritical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B67AC3-44BE-1249-A8B0-A1E33CC73C3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54760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70422"/>
            <a:ext cx="8229600" cy="5307788"/>
          </a:xfrm>
        </p:spPr>
        <p:txBody>
          <a:bodyPr/>
          <a:lstStyle/>
          <a:p>
            <a:r>
              <a:rPr lang="en-US" dirty="0" smtClean="0"/>
              <a:t>Working version of GitHub:</a:t>
            </a:r>
          </a:p>
          <a:p>
            <a:pPr lvl="1"/>
            <a:r>
              <a:rPr lang="en-US" dirty="0" smtClean="0"/>
              <a:t>IDAES/models/idaes_models/properties/physical</a:t>
            </a:r>
          </a:p>
          <a:p>
            <a:endParaRPr lang="en-US" dirty="0"/>
          </a:p>
          <a:p>
            <a:r>
              <a:rPr lang="en-US" dirty="0" smtClean="0"/>
              <a:t>Requires cubic root finder external function:</a:t>
            </a:r>
          </a:p>
          <a:p>
            <a:pPr lvl="1"/>
            <a:r>
              <a:rPr lang="en-US" dirty="0" smtClean="0"/>
              <a:t>In cubic_eos sub-directory</a:t>
            </a:r>
          </a:p>
          <a:p>
            <a:pPr lvl="1"/>
            <a:endParaRPr lang="en-US" dirty="0"/>
          </a:p>
          <a:p>
            <a:r>
              <a:rPr lang="en-US" dirty="0" smtClean="0"/>
              <a:t>Demonstration flowsheet:</a:t>
            </a:r>
          </a:p>
          <a:p>
            <a:pPr lvl="1"/>
            <a:r>
              <a:rPr lang="en-US" dirty="0" smtClean="0"/>
              <a:t>testbed_cubic.py</a:t>
            </a:r>
          </a:p>
          <a:p>
            <a:pPr lvl="1"/>
            <a:r>
              <a:rPr lang="en-US" dirty="0" smtClean="0"/>
              <a:t>Should only need to run: python testbed_cubic.py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2566"/>
            <a:ext cx="8229600" cy="1015663"/>
          </a:xfrm>
        </p:spPr>
        <p:txBody>
          <a:bodyPr/>
          <a:lstStyle/>
          <a:p>
            <a:r>
              <a:rPr lang="en-US" dirty="0" smtClean="0"/>
              <a:t>Using the General Cubic EoS Property 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B67AC3-44BE-1249-A8B0-A1E33CC73C3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776438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consists of three parts:</a:t>
            </a:r>
          </a:p>
          <a:p>
            <a:pPr lvl="1"/>
            <a:r>
              <a:rPr lang="en-US" dirty="0" smtClean="0"/>
              <a:t>The core cubic EoS model: Cubic_EoS.py</a:t>
            </a:r>
          </a:p>
          <a:p>
            <a:pPr lvl="1"/>
            <a:r>
              <a:rPr lang="en-US" dirty="0" smtClean="0"/>
              <a:t>A user supplied parameter model</a:t>
            </a:r>
          </a:p>
          <a:p>
            <a:pPr lvl="1"/>
            <a:r>
              <a:rPr lang="en-US" dirty="0" smtClean="0"/>
              <a:t>External function call library</a:t>
            </a:r>
          </a:p>
          <a:p>
            <a:pPr lvl="1"/>
            <a:endParaRPr lang="en-US" dirty="0"/>
          </a:p>
          <a:p>
            <a:r>
              <a:rPr lang="en-US" dirty="0" smtClean="0"/>
              <a:t>Users should not need to modify the core model file</a:t>
            </a:r>
          </a:p>
          <a:p>
            <a:endParaRPr lang="en-US" dirty="0"/>
          </a:p>
          <a:p>
            <a:r>
              <a:rPr lang="en-US" dirty="0" smtClean="0"/>
              <a:t>Core model and external function calls are general to a number of cubic EoS of standard form</a:t>
            </a:r>
          </a:p>
          <a:p>
            <a:pPr lvl="1"/>
            <a:r>
              <a:rPr lang="en-US" dirty="0" smtClean="0"/>
              <a:t>Currently support Peng-Robinson and SRK equations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B67AC3-44BE-1249-A8B0-A1E33CC73C3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30372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 Supplied Model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1" y="965204"/>
            <a:ext cx="4604591" cy="520382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0" dirty="0" smtClean="0"/>
              <a:t>Example: PR_ASU.py</a:t>
            </a:r>
          </a:p>
          <a:p>
            <a:endParaRPr lang="en-US" b="0" dirty="0" smtClean="0"/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</a:rPr>
              <a:t># Import IDAES cores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C000"/>
                </a:solidFill>
              </a:rPr>
              <a:t>import</a:t>
            </a:r>
            <a:r>
              <a:rPr lang="en-US" b="0" dirty="0"/>
              <a:t> idaes_models.properties.physical.Cubic_EoS </a:t>
            </a:r>
            <a:r>
              <a:rPr lang="en-US" b="0" dirty="0">
                <a:solidFill>
                  <a:srgbClr val="FFC000"/>
                </a:solidFill>
              </a:rPr>
              <a:t>as</a:t>
            </a:r>
            <a:r>
              <a:rPr lang="en-US" b="0" dirty="0"/>
              <a:t> </a:t>
            </a:r>
            <a:r>
              <a:rPr lang="en-US" b="0" dirty="0" smtClean="0"/>
              <a:t>	base_prop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>
                <a:solidFill>
                  <a:srgbClr val="FFC000"/>
                </a:solidFill>
              </a:rPr>
              <a:t>class</a:t>
            </a:r>
            <a:r>
              <a:rPr lang="en-US" b="0" dirty="0"/>
              <a:t> </a:t>
            </a:r>
            <a:r>
              <a:rPr lang="en-US" b="0" dirty="0">
                <a:solidFill>
                  <a:srgbClr val="4A6EC8"/>
                </a:solidFill>
              </a:rPr>
              <a:t>PropPack</a:t>
            </a:r>
            <a:r>
              <a:rPr lang="en-US" b="0" dirty="0"/>
              <a:t>(base_prop.PropPack</a:t>
            </a:r>
            <a:r>
              <a:rPr lang="en-US" b="0" dirty="0" smtClean="0"/>
              <a:t>):</a:t>
            </a:r>
            <a:endParaRPr lang="en-US" b="0" dirty="0"/>
          </a:p>
          <a:p>
            <a:pPr marL="0" indent="0">
              <a:buNone/>
            </a:pPr>
            <a:r>
              <a:rPr lang="en-US" b="0" dirty="0" smtClean="0">
                <a:solidFill>
                  <a:srgbClr val="FF0000"/>
                </a:solidFill>
              </a:rPr>
              <a:t># </a:t>
            </a:r>
            <a:r>
              <a:rPr lang="en-US" b="0" dirty="0">
                <a:solidFill>
                  <a:srgbClr val="FF0000"/>
                </a:solidFill>
              </a:rPr>
              <a:t>List of all chemical species included in package</a:t>
            </a:r>
          </a:p>
          <a:p>
            <a:pPr marL="0" indent="0">
              <a:buNone/>
            </a:pPr>
            <a:r>
              <a:rPr lang="en-US" b="0" dirty="0"/>
              <a:t>    comp = ['N2','O2','Ar']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    </a:t>
            </a:r>
            <a:r>
              <a:rPr lang="en-US" b="0" dirty="0">
                <a:solidFill>
                  <a:srgbClr val="FFC000"/>
                </a:solidFill>
              </a:rPr>
              <a:t>def</a:t>
            </a:r>
            <a:r>
              <a:rPr lang="en-US" b="0" dirty="0"/>
              <a:t> </a:t>
            </a:r>
            <a:r>
              <a:rPr lang="en-US" b="0" dirty="0">
                <a:solidFill>
                  <a:srgbClr val="4A6EC8"/>
                </a:solidFill>
              </a:rPr>
              <a:t>_thermo_params</a:t>
            </a:r>
            <a:r>
              <a:rPr lang="en-US" b="0" dirty="0"/>
              <a:t>(self):</a:t>
            </a:r>
          </a:p>
          <a:p>
            <a:pPr marL="0" indent="0">
              <a:buNone/>
            </a:pPr>
            <a:r>
              <a:rPr lang="en-US" b="0" dirty="0"/>
              <a:t>        </a:t>
            </a:r>
            <a:r>
              <a:rPr lang="en-US" b="0" dirty="0">
                <a:solidFill>
                  <a:srgbClr val="FF0000"/>
                </a:solidFill>
              </a:rPr>
              <a:t># Create package parameters</a:t>
            </a:r>
          </a:p>
          <a:p>
            <a:pPr marL="0" indent="0">
              <a:buNone/>
            </a:pPr>
            <a:r>
              <a:rPr lang="en-US" b="0" dirty="0"/>
              <a:t> </a:t>
            </a:r>
            <a:r>
              <a:rPr lang="en-US" b="0" dirty="0" smtClean="0"/>
              <a:t>       blk = self</a:t>
            </a:r>
            <a:endParaRPr lang="en-US" b="0" dirty="0"/>
          </a:p>
          <a:p>
            <a:pPr marL="0" indent="0">
              <a:buNone/>
            </a:pPr>
            <a:r>
              <a:rPr lang="en-US" b="0" dirty="0"/>
              <a:t>        </a:t>
            </a:r>
            <a:r>
              <a:rPr lang="en-US" b="0" dirty="0">
                <a:solidFill>
                  <a:srgbClr val="FF0000"/>
                </a:solidFill>
              </a:rPr>
              <a:t># Set Equation of State to use</a:t>
            </a:r>
          </a:p>
          <a:p>
            <a:pPr marL="0" indent="0">
              <a:buNone/>
            </a:pPr>
            <a:r>
              <a:rPr lang="en-US" b="0" dirty="0"/>
              <a:t>        blk.EoS_ID = </a:t>
            </a:r>
            <a:r>
              <a:rPr lang="en-US" b="0" dirty="0" smtClean="0"/>
              <a:t>'PR‘</a:t>
            </a:r>
          </a:p>
          <a:p>
            <a:pPr marL="0" indent="0">
              <a:buNone/>
            </a:pPr>
            <a:r>
              <a:rPr lang="en-US" b="0" dirty="0" smtClean="0"/>
              <a:t>        </a:t>
            </a:r>
            <a:r>
              <a:rPr lang="en-US" b="0" dirty="0" smtClean="0">
                <a:solidFill>
                  <a:srgbClr val="FF0000"/>
                </a:solidFill>
              </a:rPr>
              <a:t># Critical properties and thermodynamic parameters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 smtClean="0">
                <a:solidFill>
                  <a:srgbClr val="FFC000"/>
                </a:solidFill>
              </a:rPr>
              <a:t>    def</a:t>
            </a:r>
            <a:r>
              <a:rPr lang="en-US" b="0" dirty="0" smtClean="0"/>
              <a:t> </a:t>
            </a:r>
            <a:r>
              <a:rPr lang="en-US" b="0" dirty="0">
                <a:solidFill>
                  <a:srgbClr val="4A6EC8"/>
                </a:solidFill>
              </a:rPr>
              <a:t>_ideal_pc_props</a:t>
            </a:r>
            <a:r>
              <a:rPr lang="en-US" b="0" dirty="0"/>
              <a:t>(self):</a:t>
            </a:r>
          </a:p>
          <a:p>
            <a:pPr marL="0" indent="0">
              <a:buNone/>
            </a:pPr>
            <a:r>
              <a:rPr lang="en-US" b="0" dirty="0"/>
              <a:t>        </a:t>
            </a:r>
            <a:r>
              <a:rPr lang="en-US" b="0" dirty="0">
                <a:solidFill>
                  <a:srgbClr val="FF0000"/>
                </a:solidFill>
              </a:rPr>
              <a:t># Ideal gas </a:t>
            </a:r>
            <a:r>
              <a:rPr lang="en-US" b="0" dirty="0" smtClean="0">
                <a:solidFill>
                  <a:srgbClr val="FF0000"/>
                </a:solidFill>
              </a:rPr>
              <a:t>properties</a:t>
            </a:r>
          </a:p>
          <a:p>
            <a:pPr marL="0" indent="0">
              <a:buNone/>
            </a:pPr>
            <a:endParaRPr lang="en-US" b="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rgbClr val="FF0000"/>
                </a:solidFill>
              </a:rPr>
              <a:t>    </a:t>
            </a:r>
            <a:r>
              <a:rPr lang="en-US" b="0" dirty="0" smtClean="0">
                <a:solidFill>
                  <a:srgbClr val="FFC000"/>
                </a:solidFill>
              </a:rPr>
              <a:t>def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>
                <a:solidFill>
                  <a:srgbClr val="4A6EC8"/>
                </a:solidFill>
              </a:rPr>
              <a:t>_trans_params</a:t>
            </a:r>
            <a:r>
              <a:rPr lang="en-US" b="0" dirty="0"/>
              <a:t>(self</a:t>
            </a:r>
            <a:r>
              <a:rPr lang="en-US" b="0" dirty="0" smtClean="0"/>
              <a:t>)</a:t>
            </a:r>
            <a:r>
              <a:rPr lang="en-US" b="0" dirty="0"/>
              <a:t>:</a:t>
            </a:r>
            <a:endParaRPr lang="en-US" b="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</a:rPr>
              <a:t>      </a:t>
            </a:r>
            <a:r>
              <a:rPr lang="en-US" b="0" dirty="0" smtClean="0">
                <a:solidFill>
                  <a:srgbClr val="FF0000"/>
                </a:solidFill>
              </a:rPr>
              <a:t>  </a:t>
            </a:r>
            <a:r>
              <a:rPr lang="en-US" b="0" dirty="0">
                <a:solidFill>
                  <a:srgbClr val="FF0000"/>
                </a:solidFill>
              </a:rPr>
              <a:t># Parameters for transport property </a:t>
            </a:r>
            <a:r>
              <a:rPr lang="en-US" b="0" dirty="0" smtClean="0">
                <a:solidFill>
                  <a:srgbClr val="FF0000"/>
                </a:solidFill>
              </a:rPr>
              <a:t>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148224" y="982133"/>
            <a:ext cx="3538576" cy="5186892"/>
          </a:xfrm>
        </p:spPr>
        <p:txBody>
          <a:bodyPr>
            <a:normAutofit fontScale="47500" lnSpcReduction="20000"/>
          </a:bodyPr>
          <a:lstStyle/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r>
              <a:rPr lang="en-US" b="0" dirty="0" smtClean="0"/>
              <a:t>Imports core model</a:t>
            </a:r>
          </a:p>
          <a:p>
            <a:pPr marL="0" indent="0">
              <a:buNone/>
            </a:pPr>
            <a:endParaRPr lang="en-US" b="0" dirty="0" smtClean="0"/>
          </a:p>
          <a:p>
            <a:endParaRPr lang="en-US" b="0" dirty="0" smtClean="0"/>
          </a:p>
          <a:p>
            <a:r>
              <a:rPr lang="en-US" b="0" dirty="0" smtClean="0"/>
              <a:t>User package inherits methods from core model</a:t>
            </a:r>
          </a:p>
          <a:p>
            <a:r>
              <a:rPr lang="en-US" b="0" dirty="0" smtClean="0"/>
              <a:t>Component list – allows unit model to look up list</a:t>
            </a:r>
          </a:p>
          <a:p>
            <a:endParaRPr lang="en-US" b="0" dirty="0"/>
          </a:p>
          <a:p>
            <a:pPr marL="0" indent="0">
              <a:buNone/>
            </a:pPr>
            <a:endParaRPr lang="en-US" b="0" dirty="0" smtClean="0"/>
          </a:p>
          <a:p>
            <a:endParaRPr lang="en-US" b="0" dirty="0"/>
          </a:p>
          <a:p>
            <a:r>
              <a:rPr lang="en-US" b="0" dirty="0" smtClean="0"/>
              <a:t>Specifies which EoS to user (current: PR or SRK)</a:t>
            </a:r>
          </a:p>
          <a:p>
            <a:r>
              <a:rPr lang="en-US" b="0" dirty="0" smtClean="0"/>
              <a:t>Define all the necessary critical properties, etc.</a:t>
            </a:r>
          </a:p>
          <a:p>
            <a:endParaRPr lang="en-US" b="0" dirty="0"/>
          </a:p>
          <a:p>
            <a:endParaRPr lang="en-US" b="0" dirty="0" smtClean="0"/>
          </a:p>
          <a:p>
            <a:r>
              <a:rPr lang="en-US" b="0" dirty="0" smtClean="0"/>
              <a:t>Provide Pyomo constraints for pure component, ideal gas properties (cp, h and s)</a:t>
            </a:r>
          </a:p>
          <a:p>
            <a:endParaRPr lang="en-US" b="0" dirty="0"/>
          </a:p>
          <a:p>
            <a:r>
              <a:rPr lang="en-US" b="0" dirty="0" smtClean="0"/>
              <a:t>Support for adding parameters for transport properties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B67AC3-44BE-1249-A8B0-A1E33CC73C3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936243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DA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TL Si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27432" tIns="27432" rIns="27432" bIns="27432" numCol="1" rtlCol="0" anchor="ctr" anchorCtr="1" compatLnSpc="1">
        <a:prstTxWarp prst="textNoShape">
          <a:avLst/>
        </a:prstTxWarp>
      </a:bodyPr>
      <a:lstStyle>
        <a:defPPr marR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arrow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200" i="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NETL Si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L Si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L Si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L Si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L Si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L Si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L Si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L Si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L Si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L Si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L Si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L Si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L Si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E7"/>
        </a:accent6>
        <a:hlink>
          <a:srgbClr val="0080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CS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TL Si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27432" tIns="27432" rIns="27432" bIns="27432" numCol="1" rtlCol="0" anchor="ctr" anchorCtr="1" compatLnSpc="1">
        <a:prstTxWarp prst="textNoShape">
          <a:avLst/>
        </a:prstTxWarp>
      </a:bodyPr>
      <a:lstStyle>
        <a:defPPr marR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/>
          <a:tailEnd type="arrow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  <a:noAutofit/>
      </a:bodyPr>
      <a:lstStyle>
        <a:defPPr>
          <a:spcBef>
            <a:spcPts val="0"/>
          </a:spcBef>
          <a:defRPr sz="1100" b="1" i="0" kern="0" dirty="0" smtClean="0">
            <a:solidFill>
              <a:schemeClr val="tx1"/>
            </a:solidFill>
            <a:latin typeface="+mn-lt"/>
            <a:cs typeface="+mn-cs"/>
          </a:defRPr>
        </a:defPPr>
      </a:lstStyle>
    </a:txDef>
  </a:objectDefaults>
  <a:extraClrSchemeLst>
    <a:extraClrScheme>
      <a:clrScheme name="NETL Si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L Si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L Si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L Si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L Si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L Si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L Si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L Si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L Si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L Si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L Si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L Si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L Si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E7"/>
        </a:accent6>
        <a:hlink>
          <a:srgbClr val="0080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NETL">
  <a:themeElements>
    <a:clrScheme name="NETL 2015">
      <a:dk1>
        <a:sysClr val="windowText" lastClr="000000"/>
      </a:dk1>
      <a:lt1>
        <a:sysClr val="window" lastClr="FFFFFF"/>
      </a:lt1>
      <a:dk2>
        <a:srgbClr val="0038A9"/>
      </a:dk2>
      <a:lt2>
        <a:srgbClr val="90A6DD"/>
      </a:lt2>
      <a:accent1>
        <a:srgbClr val="37ABFF"/>
      </a:accent1>
      <a:accent2>
        <a:srgbClr val="007934"/>
      </a:accent2>
      <a:accent3>
        <a:srgbClr val="7AB800"/>
      </a:accent3>
      <a:accent4>
        <a:srgbClr val="FECB00"/>
      </a:accent4>
      <a:accent5>
        <a:srgbClr val="E37222"/>
      </a:accent5>
      <a:accent6>
        <a:srgbClr val="CA5042"/>
      </a:accent6>
      <a:hlink>
        <a:srgbClr val="A5A5A5"/>
      </a:hlink>
      <a:folHlink>
        <a:srgbClr val="A5A5A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2015-NETL-ppt-template.potx" id="{D39584C6-84E6-47A8-AB4E-CEC60AC503E3}" vid="{C2C77256-FB7A-485D-A599-8DEC89E66070}"/>
    </a:ext>
  </a:extLst>
</a:theme>
</file>

<file path=ppt/theme/theme4.xml><?xml version="1.0" encoding="utf-8"?>
<a:theme xmlns:a="http://schemas.openxmlformats.org/drawingml/2006/main" name="CCSI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TL Si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27432" tIns="27432" rIns="27432" bIns="27432" numCol="1" rtlCol="0" anchor="ctr" anchorCtr="1" compatLnSpc="1">
        <a:prstTxWarp prst="textNoShape">
          <a:avLst/>
        </a:prstTxWarp>
      </a:bodyPr>
      <a:lstStyle>
        <a:defPPr marR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arrow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200" i="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NETL Si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L Si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L Si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L Si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L Si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L Si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L Si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L Si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L Si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L Si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L Si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L Si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L Si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E7"/>
        </a:accent6>
        <a:hlink>
          <a:srgbClr val="0080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7139</TotalTime>
  <Words>846</Words>
  <Application>Microsoft Office PowerPoint</Application>
  <PresentationFormat>Overhead</PresentationFormat>
  <Paragraphs>172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IDAES</vt:lpstr>
      <vt:lpstr>CCSI</vt:lpstr>
      <vt:lpstr>NETL</vt:lpstr>
      <vt:lpstr>CCSI2</vt:lpstr>
      <vt:lpstr>General Cubic Equation of State Model</vt:lpstr>
      <vt:lpstr>Cubic Equations of State</vt:lpstr>
      <vt:lpstr>Disappearing Phases</vt:lpstr>
      <vt:lpstr>Our Solution</vt:lpstr>
      <vt:lpstr>Phase Properties</vt:lpstr>
      <vt:lpstr>Supercritical Conditions</vt:lpstr>
      <vt:lpstr>Using the General Cubic EoS Property Package</vt:lpstr>
      <vt:lpstr>Model Details</vt:lpstr>
      <vt:lpstr>The User Supplied Model</vt:lpstr>
      <vt:lpstr>Additional Features</vt:lpstr>
      <vt:lpstr>Standard Nomenclature</vt:lpstr>
      <vt:lpstr>Supported Properties (so far)</vt:lpstr>
      <vt:lpstr>Further Development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Omell</dc:creator>
  <cp:lastModifiedBy>Andrew Lee</cp:lastModifiedBy>
  <cp:revision>368</cp:revision>
  <cp:lastPrinted>2017-02-06T17:54:03Z</cp:lastPrinted>
  <dcterms:created xsi:type="dcterms:W3CDTF">2015-04-14T17:39:10Z</dcterms:created>
  <dcterms:modified xsi:type="dcterms:W3CDTF">2017-02-06T17:54:55Z</dcterms:modified>
</cp:coreProperties>
</file>