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77" r:id="rId4"/>
    <p:sldId id="258" r:id="rId5"/>
    <p:sldId id="259" r:id="rId6"/>
    <p:sldId id="260" r:id="rId7"/>
    <p:sldId id="293" r:id="rId8"/>
    <p:sldId id="261" r:id="rId9"/>
    <p:sldId id="262" r:id="rId10"/>
    <p:sldId id="279" r:id="rId11"/>
    <p:sldId id="263" r:id="rId12"/>
    <p:sldId id="294" r:id="rId13"/>
    <p:sldId id="280" r:id="rId14"/>
    <p:sldId id="265" r:id="rId15"/>
    <p:sldId id="281" r:id="rId16"/>
    <p:sldId id="295" r:id="rId17"/>
    <p:sldId id="283" r:id="rId18"/>
    <p:sldId id="284" r:id="rId19"/>
    <p:sldId id="266" r:id="rId20"/>
    <p:sldId id="285" r:id="rId21"/>
    <p:sldId id="264" r:id="rId22"/>
    <p:sldId id="282" r:id="rId23"/>
    <p:sldId id="267" r:id="rId24"/>
    <p:sldId id="297" r:id="rId25"/>
    <p:sldId id="268" r:id="rId26"/>
    <p:sldId id="287" r:id="rId27"/>
    <p:sldId id="296" r:id="rId28"/>
    <p:sldId id="269" r:id="rId29"/>
    <p:sldId id="288" r:id="rId30"/>
    <p:sldId id="298" r:id="rId31"/>
    <p:sldId id="274" r:id="rId32"/>
    <p:sldId id="291" r:id="rId33"/>
    <p:sldId id="270" r:id="rId34"/>
    <p:sldId id="299" r:id="rId35"/>
    <p:sldId id="289" r:id="rId36"/>
    <p:sldId id="271" r:id="rId37"/>
    <p:sldId id="272" r:id="rId38"/>
    <p:sldId id="290" r:id="rId39"/>
    <p:sldId id="273" r:id="rId40"/>
    <p:sldId id="275" r:id="rId41"/>
    <p:sldId id="2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2" autoAdjust="0"/>
  </p:normalViewPr>
  <p:slideViewPr>
    <p:cSldViewPr snapToGrid="0">
      <p:cViewPr varScale="1">
        <p:scale>
          <a:sx n="61" d="100"/>
          <a:sy n="61" d="100"/>
        </p:scale>
        <p:origin x="1464" y="52"/>
      </p:cViewPr>
      <p:guideLst/>
    </p:cSldViewPr>
  </p:slideViewPr>
  <p:outlineViewPr>
    <p:cViewPr>
      <p:scale>
        <a:sx n="33" d="100"/>
        <a:sy n="33" d="100"/>
      </p:scale>
      <p:origin x="0" y="-5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31D3-9628-4163-91A3-AABA1EA9A3A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1D41E-416E-4063-BF1B-44A2DDAE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3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treo</a:t>
            </a:r>
            <a:r>
              <a:rPr lang="en-US" baseline="0" dirty="0" smtClean="0"/>
              <a:t>. </a:t>
            </a:r>
            <a:r>
              <a:rPr lang="en-US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70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1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(BCD)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trụ</a:t>
            </a:r>
            <a:r>
              <a:rPr lang="en-US" baseline="0" dirty="0" smtClean="0"/>
              <a:t>. SV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endParaRPr lang="en-US" baseline="0" dirty="0" smtClean="0"/>
          </a:p>
          <a:p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8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: qua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Cycling </a:t>
            </a:r>
            <a:r>
              <a:rPr lang="en-US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(ABDEC)|(ACBEGHFDA)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cắt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ngôi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cánh</a:t>
            </a:r>
            <a:r>
              <a:rPr lang="en-US" baseline="0" dirty="0" smtClean="0"/>
              <a:t>).</a:t>
            </a:r>
          </a:p>
          <a:p>
            <a:r>
              <a:rPr lang="en-US" baseline="0" dirty="0" err="1" smtClean="0"/>
              <a:t>Hỏi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</a:t>
            </a:r>
            <a:r>
              <a:rPr lang="en-US" baseline="0" dirty="0" smtClean="0"/>
              <a:t>, Cn, </a:t>
            </a:r>
            <a:r>
              <a:rPr lang="en-US" baseline="0" dirty="0" err="1" smtClean="0"/>
              <a:t>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 Cho SV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ở slide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8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3 -&gt; H. 1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3 -&gt; G. 1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G -&gt; F -&gt; C. AD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F, BE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0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mix graph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hypergraph,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7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slide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cánh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rồi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79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Hai </a:t>
            </a:r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0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Mời</a:t>
            </a:r>
            <a:r>
              <a:rPr lang="en-US" baseline="0" dirty="0" smtClean="0"/>
              <a:t> SV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smtClean="0"/>
              <a:t>Q4.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SV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tesseract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thỏa</a:t>
            </a:r>
            <a:r>
              <a:rPr lang="en-US" baseline="0" dirty="0" smtClean="0"/>
              <a:t> Q4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Kmn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: m*n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67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ron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1+3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2+4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phía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Hỏi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cánh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? (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lẻ</a:t>
            </a:r>
            <a:r>
              <a:rPr lang="en-US" baseline="0" dirty="0" smtClean="0"/>
              <a:t>=5)</a:t>
            </a:r>
          </a:p>
          <a:p>
            <a:r>
              <a:rPr lang="en-US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cánh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: A-&gt;CD -&gt; ABE -&gt;BCDE (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. SV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miền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SV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Euler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nạp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(?),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m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(slide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27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: 1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: 2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Hỏi</a:t>
            </a:r>
            <a:r>
              <a:rPr lang="en-US" dirty="0" smtClean="0"/>
              <a:t>:</a:t>
            </a:r>
            <a:r>
              <a:rPr lang="en-US" baseline="0" dirty="0" smtClean="0"/>
              <a:t> A-B-C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C-B-A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 hay 2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(2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1D41E-416E-4063-BF1B-44A2DDAE87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4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5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3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4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5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D455-6A40-4C93-B911-244B3E3A452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2E81-BBAB-4550-B9CF-BBD940AC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niêm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e2=(C,D)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C,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D,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D</a:t>
            </a:r>
          </a:p>
          <a:p>
            <a:r>
              <a:rPr lang="en-US" dirty="0"/>
              <a:t>2 </a:t>
            </a:r>
            <a:r>
              <a:rPr lang="en-US" dirty="0" err="1"/>
              <a:t>đỉnh</a:t>
            </a:r>
            <a:r>
              <a:rPr lang="en-US" dirty="0"/>
              <a:t> C </a:t>
            </a:r>
            <a:r>
              <a:rPr lang="en-US" dirty="0" err="1"/>
              <a:t>và</a:t>
            </a:r>
            <a:r>
              <a:rPr lang="en-US" dirty="0"/>
              <a:t> 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Cung</a:t>
            </a:r>
            <a:r>
              <a:rPr lang="en-US" dirty="0"/>
              <a:t> e1=(A,B)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đỉnh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</a:t>
            </a:r>
          </a:p>
          <a:p>
            <a:r>
              <a:rPr lang="en-US" dirty="0"/>
              <a:t>2 </a:t>
            </a:r>
            <a:r>
              <a:rPr lang="en-US" dirty="0" err="1"/>
              <a:t>đỉnh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kề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21323" r="10900" b="27776"/>
          <a:stretch/>
        </p:blipFill>
        <p:spPr>
          <a:xfrm>
            <a:off x="6103031" y="2447638"/>
            <a:ext cx="1440180" cy="145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25702" r="21777" b="43822"/>
          <a:stretch/>
        </p:blipFill>
        <p:spPr>
          <a:xfrm>
            <a:off x="1591162" y="2447638"/>
            <a:ext cx="1685442" cy="11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947980"/>
              </p:ext>
            </p:extLst>
          </p:nvPr>
        </p:nvGraphicFramePr>
        <p:xfrm>
          <a:off x="628650" y="2226469"/>
          <a:ext cx="7886700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271">
                  <a:extLst>
                    <a:ext uri="{9D8B030D-6E8A-4147-A177-3AD203B41FA5}">
                      <a16:colId xmlns:a16="http://schemas.microsoft.com/office/drawing/2014/main" val="790687293"/>
                    </a:ext>
                  </a:extLst>
                </a:gridCol>
                <a:gridCol w="3981281">
                  <a:extLst>
                    <a:ext uri="{9D8B030D-6E8A-4147-A177-3AD203B41FA5}">
                      <a16:colId xmlns:a16="http://schemas.microsoft.com/office/drawing/2014/main" val="2070991840"/>
                    </a:ext>
                  </a:extLst>
                </a:gridCol>
                <a:gridCol w="2167148">
                  <a:extLst>
                    <a:ext uri="{9D8B030D-6E8A-4147-A177-3AD203B41FA5}">
                      <a16:colId xmlns:a16="http://schemas.microsoft.com/office/drawing/2014/main" val="112577277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Khái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niệm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Có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Vô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0880738"/>
                  </a:ext>
                </a:extLst>
              </a:tr>
              <a:tr h="708660">
                <a:tc rowSpan="2">
                  <a:txBody>
                    <a:bodyPr/>
                    <a:lstStyle/>
                    <a:p>
                      <a:r>
                        <a:rPr lang="en-US" sz="2100" dirty="0" err="1" smtClean="0"/>
                        <a:t>Bậc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của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một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Bán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bậc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ra</a:t>
                      </a:r>
                      <a:r>
                        <a:rPr lang="en-US" sz="2100" baseline="0" dirty="0" smtClean="0"/>
                        <a:t> (</a:t>
                      </a:r>
                      <a:r>
                        <a:rPr lang="en-US" sz="2100" baseline="0" dirty="0" err="1" smtClean="0"/>
                        <a:t>deg</a:t>
                      </a:r>
                      <a:r>
                        <a:rPr lang="en-US" sz="2100" baseline="30000" dirty="0" smtClean="0"/>
                        <a:t>+</a:t>
                      </a:r>
                      <a:r>
                        <a:rPr lang="en-US" sz="2100" baseline="0" dirty="0" smtClean="0"/>
                        <a:t>(v)): </a:t>
                      </a:r>
                      <a:r>
                        <a:rPr lang="en-US" sz="2100" baseline="0" dirty="0" err="1" smtClean="0"/>
                        <a:t>tổng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số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cung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ra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từ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v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rowSpan="2">
                  <a:txBody>
                    <a:bodyPr/>
                    <a:lstStyle/>
                    <a:p>
                      <a:r>
                        <a:rPr lang="en-US" sz="2100" dirty="0" err="1" smtClean="0"/>
                        <a:t>Bậc</a:t>
                      </a:r>
                      <a:r>
                        <a:rPr lang="en-US" sz="2100" baseline="0" dirty="0" smtClean="0"/>
                        <a:t> (</a:t>
                      </a:r>
                      <a:r>
                        <a:rPr lang="en-US" sz="2100" baseline="0" dirty="0" err="1" smtClean="0"/>
                        <a:t>deg</a:t>
                      </a:r>
                      <a:r>
                        <a:rPr lang="en-US" sz="2100" baseline="0" dirty="0" smtClean="0"/>
                        <a:t>(v)): </a:t>
                      </a:r>
                      <a:r>
                        <a:rPr lang="en-US" sz="2100" baseline="0" dirty="0" err="1" smtClean="0"/>
                        <a:t>số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cạnh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thuộc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với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v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58848"/>
                  </a:ext>
                </a:extLst>
              </a:tr>
              <a:tr h="708660"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Bán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bậc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vào</a:t>
                      </a:r>
                      <a:r>
                        <a:rPr lang="en-US" sz="2100" baseline="0" dirty="0" smtClean="0"/>
                        <a:t> (</a:t>
                      </a:r>
                      <a:r>
                        <a:rPr lang="en-US" sz="2100" baseline="0" dirty="0" err="1" smtClean="0"/>
                        <a:t>deg</a:t>
                      </a:r>
                      <a:r>
                        <a:rPr lang="en-US" sz="2100" baseline="30000" dirty="0" smtClean="0"/>
                        <a:t>-</a:t>
                      </a:r>
                      <a:r>
                        <a:rPr lang="en-US" sz="2100" baseline="0" dirty="0" smtClean="0"/>
                        <a:t>(v)): </a:t>
                      </a:r>
                      <a:r>
                        <a:rPr lang="en-US" sz="2100" baseline="0" dirty="0" err="1" smtClean="0"/>
                        <a:t>tổng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số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cung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vào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v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9474544"/>
                  </p:ext>
                </p:extLst>
              </p:nvPr>
            </p:nvGraphicFramePr>
            <p:xfrm>
              <a:off x="628650" y="2226469"/>
              <a:ext cx="7886700" cy="2057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271">
                      <a:extLst>
                        <a:ext uri="{9D8B030D-6E8A-4147-A177-3AD203B41FA5}">
                          <a16:colId xmlns:a16="http://schemas.microsoft.com/office/drawing/2014/main" val="790687293"/>
                        </a:ext>
                      </a:extLst>
                    </a:gridCol>
                    <a:gridCol w="3981281">
                      <a:extLst>
                        <a:ext uri="{9D8B030D-6E8A-4147-A177-3AD203B41FA5}">
                          <a16:colId xmlns:a16="http://schemas.microsoft.com/office/drawing/2014/main" val="2070991840"/>
                        </a:ext>
                      </a:extLst>
                    </a:gridCol>
                    <a:gridCol w="2167148">
                      <a:extLst>
                        <a:ext uri="{9D8B030D-6E8A-4147-A177-3AD203B41FA5}">
                          <a16:colId xmlns:a16="http://schemas.microsoft.com/office/drawing/2014/main" val="1125772771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Khái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niệm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Vô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50880738"/>
                      </a:ext>
                    </a:extLst>
                  </a:tr>
                  <a:tr h="708660">
                    <a:tc rowSpan="2"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các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(</a:t>
                          </a:r>
                          <a:r>
                            <a:rPr lang="en-US" sz="2100" baseline="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)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mọi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trong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đồ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thị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m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/</a:t>
                          </a:r>
                          <a:r>
                            <a:rPr lang="en-US" sz="2100" baseline="0" dirty="0" err="1" smtClean="0"/>
                            <a:t>cung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ra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vào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và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lượng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cung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hai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lần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lượng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5642233"/>
                      </a:ext>
                    </a:extLst>
                  </a:tr>
                  <a:tr h="960120"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𝑑𝑒𝑔</m:t>
                                        </m:r>
                                      </m:e>
                                      <m:sup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𝑑𝑒𝑔</m:t>
                                        </m:r>
                                      </m:e>
                                      <m:sup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func>
                                      <m:func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100" b="0" i="0" smtClean="0"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017806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9474544"/>
                  </p:ext>
                </p:extLst>
              </p:nvPr>
            </p:nvGraphicFramePr>
            <p:xfrm>
              <a:off x="628650" y="2226469"/>
              <a:ext cx="7886700" cy="2057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8271">
                      <a:extLst>
                        <a:ext uri="{9D8B030D-6E8A-4147-A177-3AD203B41FA5}">
                          <a16:colId xmlns:a16="http://schemas.microsoft.com/office/drawing/2014/main" val="790687293"/>
                        </a:ext>
                      </a:extLst>
                    </a:gridCol>
                    <a:gridCol w="3981281">
                      <a:extLst>
                        <a:ext uri="{9D8B030D-6E8A-4147-A177-3AD203B41FA5}">
                          <a16:colId xmlns:a16="http://schemas.microsoft.com/office/drawing/2014/main" val="2070991840"/>
                        </a:ext>
                      </a:extLst>
                    </a:gridCol>
                    <a:gridCol w="2167148">
                      <a:extLst>
                        <a:ext uri="{9D8B030D-6E8A-4147-A177-3AD203B41FA5}">
                          <a16:colId xmlns:a16="http://schemas.microsoft.com/office/drawing/2014/main" val="1125772771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Khái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niệm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Vô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50880738"/>
                      </a:ext>
                    </a:extLst>
                  </a:tr>
                  <a:tr h="708660">
                    <a:tc rowSpan="2"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các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(</a:t>
                          </a:r>
                          <a:r>
                            <a:rPr lang="en-US" sz="2100" baseline="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) </a:t>
                          </a:r>
                          <a:r>
                            <a:rPr lang="en-US" sz="2100" baseline="0" dirty="0" err="1" smtClean="0"/>
                            <a:t>của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mọi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trong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đồ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thị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m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/</a:t>
                          </a:r>
                          <a:r>
                            <a:rPr lang="en-US" sz="2100" baseline="0" dirty="0" err="1" smtClean="0"/>
                            <a:t>cung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ra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bán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vào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và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lượng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cung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Tổng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bậc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bằng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hai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lần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số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lượng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5642233"/>
                      </a:ext>
                    </a:extLst>
                  </a:tr>
                  <a:tr h="960120">
                    <a:tc v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3798" t="-118987" r="-55283" b="-13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63764" t="-118987" r="-1404" b="-139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17806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400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Deg</a:t>
            </a:r>
            <a:r>
              <a:rPr lang="en-US" baseline="30000" dirty="0" smtClean="0"/>
              <a:t>+</a:t>
            </a:r>
            <a:r>
              <a:rPr lang="en-US" dirty="0" smtClean="0"/>
              <a:t>(B) = 1, </a:t>
            </a:r>
            <a:r>
              <a:rPr lang="en-US" dirty="0" err="1" smtClean="0"/>
              <a:t>deg</a:t>
            </a:r>
            <a:r>
              <a:rPr lang="en-US" baseline="30000" dirty="0" smtClean="0"/>
              <a:t>-</a:t>
            </a:r>
            <a:r>
              <a:rPr lang="en-US" dirty="0" smtClean="0"/>
              <a:t>(B) = 2</a:t>
            </a:r>
            <a:endParaRPr lang="en-US" dirty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: 5 (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Deg</a:t>
            </a:r>
            <a:r>
              <a:rPr lang="en-US" dirty="0" smtClean="0"/>
              <a:t>(A) = 3</a:t>
            </a:r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: 12 (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21323" r="10900" b="27776"/>
          <a:stretch/>
        </p:blipFill>
        <p:spPr>
          <a:xfrm>
            <a:off x="6103031" y="2447638"/>
            <a:ext cx="1440180" cy="145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25702" r="21777" b="43822"/>
          <a:stretch/>
        </p:blipFill>
        <p:spPr>
          <a:xfrm>
            <a:off x="1591162" y="2447638"/>
            <a:ext cx="1685442" cy="11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1021023"/>
                  </p:ext>
                </p:extLst>
              </p:nvPr>
            </p:nvGraphicFramePr>
            <p:xfrm>
              <a:off x="628650" y="2226469"/>
              <a:ext cx="7883755" cy="3863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4579">
                      <a:extLst>
                        <a:ext uri="{9D8B030D-6E8A-4147-A177-3AD203B41FA5}">
                          <a16:colId xmlns:a16="http://schemas.microsoft.com/office/drawing/2014/main" val="2223170883"/>
                        </a:ext>
                      </a:extLst>
                    </a:gridCol>
                    <a:gridCol w="2186918">
                      <a:extLst>
                        <a:ext uri="{9D8B030D-6E8A-4147-A177-3AD203B41FA5}">
                          <a16:colId xmlns:a16="http://schemas.microsoft.com/office/drawing/2014/main" val="3288346735"/>
                        </a:ext>
                      </a:extLst>
                    </a:gridCol>
                    <a:gridCol w="3172258">
                      <a:extLst>
                        <a:ext uri="{9D8B030D-6E8A-4147-A177-3AD203B41FA5}">
                          <a16:colId xmlns:a16="http://schemas.microsoft.com/office/drawing/2014/main" val="23058880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Khái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niệm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Vô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15345728"/>
                      </a:ext>
                    </a:extLst>
                  </a:tr>
                  <a:tr h="1348740">
                    <a:tc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Dãy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00" b="0" i="1" baseline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1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100" baseline="0" dirty="0" smtClean="0"/>
                            <a:t>,..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100" b="0" i="1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100" baseline="0" dirty="0" err="1" smtClean="0"/>
                            <a:t>trong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đó</a:t>
                          </a:r>
                          <a:r>
                            <a:rPr lang="en-US" sz="2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1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100" dirty="0" smtClean="0"/>
                            <a:t>,</a:t>
                          </a:r>
                          <a:r>
                            <a:rPr lang="en-US" sz="2100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100" dirty="0" smtClean="0"/>
                            <a:t>) </a:t>
                          </a:r>
                          <a:r>
                            <a:rPr lang="en-US" sz="2100" dirty="0" err="1" smtClean="0"/>
                            <a:t>đều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là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/</a:t>
                          </a:r>
                          <a:r>
                            <a:rPr lang="en-US" sz="2100" baseline="0" dirty="0" err="1" smtClean="0"/>
                            <a:t>cung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độ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dài</a:t>
                          </a:r>
                          <a:r>
                            <a:rPr lang="en-US" sz="2100" baseline="0" dirty="0" smtClean="0"/>
                            <a:t> n </a:t>
                          </a:r>
                          <a:r>
                            <a:rPr lang="en-US" sz="2100" baseline="0" dirty="0" err="1" smtClean="0"/>
                            <a:t>từ</a:t>
                          </a:r>
                          <a:r>
                            <a:rPr lang="en-US" sz="2100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100" b="0" i="1" baseline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100" baseline="0" dirty="0" err="1" smtClean="0"/>
                            <a:t>đến</a:t>
                          </a:r>
                          <a:r>
                            <a:rPr lang="en-US" sz="2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100" dirty="0" smtClean="0"/>
                            <a:t> </a:t>
                          </a:r>
                        </a:p>
                        <a:p>
                          <a:r>
                            <a:rPr lang="en-US" sz="210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đầu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là</a:t>
                          </a:r>
                          <a:r>
                            <a:rPr lang="en-US" sz="2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100" baseline="0" dirty="0" smtClean="0"/>
                            <a:t>,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cuối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là</a:t>
                          </a:r>
                          <a:r>
                            <a:rPr lang="en-US" sz="2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841735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đầu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trùng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cuối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smtClean="0"/>
                            <a:t>Chu </a:t>
                          </a:r>
                          <a:r>
                            <a:rPr lang="en-US" sz="2100" dirty="0" err="1" smtClean="0"/>
                            <a:t>trình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537566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không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lặp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đơn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977012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Chu </a:t>
                          </a:r>
                          <a:r>
                            <a:rPr lang="en-US" sz="2100" dirty="0" err="1" smtClean="0"/>
                            <a:t>trình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không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lặp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smtClean="0"/>
                            <a:t>Chu </a:t>
                          </a:r>
                          <a:r>
                            <a:rPr lang="en-US" sz="2100" dirty="0" err="1" smtClean="0"/>
                            <a:t>trình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đơn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254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1021023"/>
                  </p:ext>
                </p:extLst>
              </p:nvPr>
            </p:nvGraphicFramePr>
            <p:xfrm>
              <a:off x="628650" y="2226469"/>
              <a:ext cx="7883755" cy="3863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4579">
                      <a:extLst>
                        <a:ext uri="{9D8B030D-6E8A-4147-A177-3AD203B41FA5}">
                          <a16:colId xmlns:a16="http://schemas.microsoft.com/office/drawing/2014/main" val="2223170883"/>
                        </a:ext>
                      </a:extLst>
                    </a:gridCol>
                    <a:gridCol w="2186918">
                      <a:extLst>
                        <a:ext uri="{9D8B030D-6E8A-4147-A177-3AD203B41FA5}">
                          <a16:colId xmlns:a16="http://schemas.microsoft.com/office/drawing/2014/main" val="3288346735"/>
                        </a:ext>
                      </a:extLst>
                    </a:gridCol>
                    <a:gridCol w="3172258">
                      <a:extLst>
                        <a:ext uri="{9D8B030D-6E8A-4147-A177-3AD203B41FA5}">
                          <a16:colId xmlns:a16="http://schemas.microsoft.com/office/drawing/2014/main" val="23058880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Khái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niệm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Vô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hướng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15345728"/>
                      </a:ext>
                    </a:extLst>
                  </a:tr>
                  <a:tr h="1348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42" t="-32579" r="-213527" b="-167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7159" t="-32579" r="-455" b="-167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841735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đầu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trùng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đỉnh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cuối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smtClean="0"/>
                            <a:t>Chu </a:t>
                          </a:r>
                          <a:r>
                            <a:rPr lang="en-US" sz="2100" dirty="0" err="1" smtClean="0"/>
                            <a:t>trình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537566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không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lặp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err="1" smtClean="0"/>
                            <a:t>Đường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đi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đơn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4977012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sz="2100" dirty="0" smtClean="0"/>
                            <a:t>Chu </a:t>
                          </a:r>
                          <a:r>
                            <a:rPr lang="en-US" sz="2100" dirty="0" err="1" smtClean="0"/>
                            <a:t>trình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không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có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cạnh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lặp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 smtClean="0"/>
                            <a:t>Chu </a:t>
                          </a:r>
                          <a:r>
                            <a:rPr lang="en-US" sz="2100" dirty="0" err="1" smtClean="0"/>
                            <a:t>trình</a:t>
                          </a:r>
                          <a:r>
                            <a:rPr lang="en-US" sz="2100" baseline="0" dirty="0" smtClean="0"/>
                            <a:t> </a:t>
                          </a:r>
                          <a:r>
                            <a:rPr lang="en-US" sz="2100" baseline="0" dirty="0" err="1" smtClean="0"/>
                            <a:t>đơn</a:t>
                          </a:r>
                          <a:endParaRPr lang="en-US" sz="2100" dirty="0"/>
                        </a:p>
                      </a:txBody>
                      <a:tcPr marL="68580" marR="68580" marT="34290" marB="34290"/>
                    </a:tc>
                    <a:tc hMerge="1"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42546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74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3: A, C, D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4 </a:t>
            </a:r>
            <a:r>
              <a:rPr lang="en-US" dirty="0" err="1" smtClean="0"/>
              <a:t>và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6: A, C, B, A, D, E, F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21323" r="10900" b="27776"/>
          <a:stretch/>
        </p:blipFill>
        <p:spPr>
          <a:xfrm>
            <a:off x="6103031" y="2447638"/>
            <a:ext cx="1440180" cy="145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25702" r="21777" b="43822"/>
          <a:stretch/>
        </p:blipFill>
        <p:spPr>
          <a:xfrm>
            <a:off x="1591162" y="2447638"/>
            <a:ext cx="1685442" cy="11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(8),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(7)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89" t="10263" r="45882" b="53600"/>
          <a:stretch/>
        </p:blipFill>
        <p:spPr>
          <a:xfrm>
            <a:off x="5465379" y="3268717"/>
            <a:ext cx="2607354" cy="24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G:</a:t>
            </a:r>
          </a:p>
          <a:p>
            <a:pPr lvl="1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G: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G: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 (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66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24987" r="40821" b="64501"/>
          <a:stretch/>
        </p:blipFill>
        <p:spPr>
          <a:xfrm>
            <a:off x="5566527" y="5728205"/>
            <a:ext cx="1272619" cy="4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25855" r="41447" b="46039"/>
          <a:stretch/>
        </p:blipFill>
        <p:spPr>
          <a:xfrm>
            <a:off x="2454333" y="5217735"/>
            <a:ext cx="1206632" cy="11594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5" t="26256" r="40651" b="47009"/>
          <a:stretch/>
        </p:blipFill>
        <p:spPr>
          <a:xfrm>
            <a:off x="4238327" y="4001678"/>
            <a:ext cx="1206631" cy="1102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3" t="25761" r="41620" b="49560"/>
          <a:stretch/>
        </p:blipFill>
        <p:spPr>
          <a:xfrm>
            <a:off x="6452645" y="2832754"/>
            <a:ext cx="1234912" cy="101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6" t="26377" r="26790" b="48258"/>
          <a:stretch/>
        </p:blipFill>
        <p:spPr>
          <a:xfrm>
            <a:off x="1890641" y="2564646"/>
            <a:ext cx="1640265" cy="1046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t="26332" r="25130" b="48532"/>
          <a:stretch/>
        </p:blipFill>
        <p:spPr>
          <a:xfrm>
            <a:off x="3822568" y="1581726"/>
            <a:ext cx="1743959" cy="103694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459637" y="2432115"/>
            <a:ext cx="362931" cy="263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82326" y="2618674"/>
            <a:ext cx="395926" cy="28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1102" y="3850849"/>
            <a:ext cx="402997" cy="27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06911" y="3850849"/>
            <a:ext cx="395925" cy="27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22568" y="5015060"/>
            <a:ext cx="221531" cy="20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2643" y="5015060"/>
            <a:ext cx="292230" cy="41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0881" y="4161812"/>
            <a:ext cx="2538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</a:t>
            </a:r>
          </a:p>
          <a:p>
            <a:r>
              <a:rPr lang="en-US" dirty="0" smtClean="0"/>
              <a:t>: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95928" y="4675695"/>
            <a:ext cx="480767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06923" y="4366180"/>
            <a:ext cx="480767" cy="9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537464"/>
              </p:ext>
            </p:extLst>
          </p:nvPr>
        </p:nvGraphicFramePr>
        <p:xfrm>
          <a:off x="628650" y="2226469"/>
          <a:ext cx="7886701" cy="322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72">
                  <a:extLst>
                    <a:ext uri="{9D8B030D-6E8A-4147-A177-3AD203B41FA5}">
                      <a16:colId xmlns:a16="http://schemas.microsoft.com/office/drawing/2014/main" val="3851955439"/>
                    </a:ext>
                  </a:extLst>
                </a:gridCol>
                <a:gridCol w="2092751">
                  <a:extLst>
                    <a:ext uri="{9D8B030D-6E8A-4147-A177-3AD203B41FA5}">
                      <a16:colId xmlns:a16="http://schemas.microsoft.com/office/drawing/2014/main" val="690691762"/>
                    </a:ext>
                  </a:extLst>
                </a:gridCol>
                <a:gridCol w="2194678">
                  <a:extLst>
                    <a:ext uri="{9D8B030D-6E8A-4147-A177-3AD203B41FA5}">
                      <a16:colId xmlns:a16="http://schemas.microsoft.com/office/drawing/2014/main" val="275098865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Khái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niệm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Có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Vô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610007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mà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mọi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cặp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bất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kì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đều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có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đường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đi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mạnh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8920856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con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r>
                        <a:rPr lang="en-US" sz="2100" baseline="0" dirty="0" smtClean="0"/>
                        <a:t> (</a:t>
                      </a:r>
                      <a:r>
                        <a:rPr lang="en-US" sz="2100" baseline="0" dirty="0" err="1" smtClean="0"/>
                        <a:t>mạnh</a:t>
                      </a:r>
                      <a:r>
                        <a:rPr lang="en-US" sz="2100" baseline="0" dirty="0" smtClean="0"/>
                        <a:t>) </a:t>
                      </a:r>
                      <a:r>
                        <a:rPr lang="en-US" sz="2100" baseline="0" dirty="0" err="1" smtClean="0"/>
                        <a:t>không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bị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chứa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trong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con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nào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khác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Thành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phần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4888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baseline="0" dirty="0" err="1" smtClean="0"/>
                        <a:t>Đ</a:t>
                      </a:r>
                      <a:r>
                        <a:rPr lang="en-US" sz="2100" dirty="0" err="1" smtClean="0"/>
                        <a:t>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vô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tương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ứng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là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Đồ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thị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yếu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173608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285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V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E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G=&lt;V,E&gt;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6" t="24279" r="10521" b="27874"/>
          <a:stretch/>
        </p:blipFill>
        <p:spPr>
          <a:xfrm>
            <a:off x="4572000" y="1164595"/>
            <a:ext cx="1951349" cy="1819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25835" r="25084" b="45601"/>
          <a:stretch/>
        </p:blipFill>
        <p:spPr>
          <a:xfrm>
            <a:off x="5656082" y="3194261"/>
            <a:ext cx="1734533" cy="1178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3" t="26230" r="20213" b="46637"/>
          <a:stretch/>
        </p:blipFill>
        <p:spPr>
          <a:xfrm>
            <a:off x="5769204" y="5181886"/>
            <a:ext cx="1847654" cy="10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0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):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  <a:p>
            <a:pPr lvl="1"/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1 (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):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endParaRPr lang="en-US" dirty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4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cô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F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21323" r="10900" b="27776"/>
          <a:stretch/>
        </p:blipFill>
        <p:spPr>
          <a:xfrm>
            <a:off x="6103031" y="2447638"/>
            <a:ext cx="1440180" cy="1451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t="25702" r="21777" b="43822"/>
          <a:stretch/>
        </p:blipFill>
        <p:spPr>
          <a:xfrm>
            <a:off x="1591162" y="2447638"/>
            <a:ext cx="1685442" cy="1146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2" t="24693" r="24429" b="46972"/>
          <a:stretch/>
        </p:blipFill>
        <p:spPr>
          <a:xfrm>
            <a:off x="1430906" y="4864229"/>
            <a:ext cx="1743959" cy="11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727241"/>
              </p:ext>
            </p:extLst>
          </p:nvPr>
        </p:nvGraphicFramePr>
        <p:xfrm>
          <a:off x="628650" y="2226469"/>
          <a:ext cx="788670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923">
                  <a:extLst>
                    <a:ext uri="{9D8B030D-6E8A-4147-A177-3AD203B41FA5}">
                      <a16:colId xmlns:a16="http://schemas.microsoft.com/office/drawing/2014/main" val="3171677478"/>
                    </a:ext>
                  </a:extLst>
                </a:gridCol>
                <a:gridCol w="1399880">
                  <a:extLst>
                    <a:ext uri="{9D8B030D-6E8A-4147-A177-3AD203B41FA5}">
                      <a16:colId xmlns:a16="http://schemas.microsoft.com/office/drawing/2014/main" val="1033165009"/>
                    </a:ext>
                  </a:extLst>
                </a:gridCol>
                <a:gridCol w="1409897">
                  <a:extLst>
                    <a:ext uri="{9D8B030D-6E8A-4147-A177-3AD203B41FA5}">
                      <a16:colId xmlns:a16="http://schemas.microsoft.com/office/drawing/2014/main" val="42419452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Khái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niệm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Có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Vô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74875757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Cạnh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mà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nếu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bỏ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sẽ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làm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tăng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số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thành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phần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Cạnh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cầu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0158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mà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nếu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bỏ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đi</a:t>
                      </a:r>
                      <a:r>
                        <a:rPr lang="en-US" sz="2100" baseline="0" dirty="0" smtClean="0"/>
                        <a:t> (</a:t>
                      </a:r>
                      <a:r>
                        <a:rPr lang="en-US" sz="2100" baseline="0" dirty="0" err="1" smtClean="0"/>
                        <a:t>và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bỏ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các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cạnh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nối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đến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này</a:t>
                      </a:r>
                      <a:r>
                        <a:rPr lang="en-US" sz="2100" baseline="0" dirty="0" smtClean="0"/>
                        <a:t>) </a:t>
                      </a:r>
                      <a:r>
                        <a:rPr lang="en-US" sz="2100" baseline="0" dirty="0" err="1" smtClean="0"/>
                        <a:t>sẽ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làm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tăng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số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thành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phần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liên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thông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trụ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2295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23040" r="11944" b="28370"/>
          <a:stretch/>
        </p:blipFill>
        <p:spPr>
          <a:xfrm>
            <a:off x="5382707" y="4463008"/>
            <a:ext cx="2017336" cy="2081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4982" y="5041864"/>
            <a:ext cx="23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: AD, DE, EF</a:t>
            </a:r>
          </a:p>
          <a:p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r>
              <a:rPr lang="en-US" dirty="0" smtClean="0"/>
              <a:t>: A, D, 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treo</a:t>
            </a:r>
            <a:r>
              <a:rPr lang="en-US" dirty="0" smtClean="0"/>
              <a:t>,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trụ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t="8359" r="42751" b="57404"/>
          <a:stretch/>
        </p:blipFill>
        <p:spPr>
          <a:xfrm>
            <a:off x="2312276" y="3079532"/>
            <a:ext cx="4750676" cy="267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9" t="25759" r="23936" b="47108"/>
          <a:stretch/>
        </p:blipFill>
        <p:spPr>
          <a:xfrm>
            <a:off x="5759777" y="5207296"/>
            <a:ext cx="1715679" cy="1084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1" t="25399" r="25479" b="47180"/>
          <a:stretch/>
        </p:blipFill>
        <p:spPr>
          <a:xfrm>
            <a:off x="5788058" y="4001294"/>
            <a:ext cx="1696826" cy="1131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t="24209" r="13705" b="29927"/>
          <a:stretch/>
        </p:blipFill>
        <p:spPr>
          <a:xfrm>
            <a:off x="5118755" y="1483541"/>
            <a:ext cx="1659118" cy="174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9" t="5099" r="47034" b="48710"/>
          <a:stretch/>
        </p:blipFill>
        <p:spPr>
          <a:xfrm>
            <a:off x="4771697" y="2858814"/>
            <a:ext cx="4372303" cy="3851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5" t="10534" r="45716" b="53329"/>
          <a:stretch/>
        </p:blipFill>
        <p:spPr>
          <a:xfrm>
            <a:off x="632593" y="2911994"/>
            <a:ext cx="3510454" cy="32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Đồ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vô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hướng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cặp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kì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đầy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đủ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n</a:t>
                </a:r>
                <a:endParaRPr lang="en-US" dirty="0" smtClean="0"/>
              </a:p>
              <a:p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(n&gt;=3)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)…,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n</a:t>
                </a:r>
                <a:endParaRPr lang="en-US" dirty="0" smtClean="0"/>
              </a:p>
              <a:p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thêm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còn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vòng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xe</a:t>
                </a:r>
                <a:r>
                  <a:rPr lang="en-US" dirty="0" smtClean="0"/>
                  <a:t> </a:t>
                </a:r>
                <a:r>
                  <a:rPr lang="en-US" dirty="0" smtClean="0"/>
                  <a:t>n+1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hiệu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t="13793" r="10396" b="38312"/>
          <a:stretch/>
        </p:blipFill>
        <p:spPr>
          <a:xfrm>
            <a:off x="923826" y="2733773"/>
            <a:ext cx="2243579" cy="19136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13273" r="12398" b="39067"/>
          <a:stretch/>
        </p:blipFill>
        <p:spPr>
          <a:xfrm>
            <a:off x="6300051" y="2733773"/>
            <a:ext cx="2215299" cy="1904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13602" r="9796" b="37322"/>
          <a:stretch/>
        </p:blipFill>
        <p:spPr>
          <a:xfrm>
            <a:off x="3671740" y="2733773"/>
            <a:ext cx="2318994" cy="19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6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6 </a:t>
            </a:r>
            <a:r>
              <a:rPr lang="en-US" dirty="0" err="1"/>
              <a:t>cạnh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: A,B,C,D,E,F</a:t>
            </a:r>
          </a:p>
          <a:p>
            <a:pPr lvl="1"/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: AB, BC, AC, AD, DE, EF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22447" r="7836" b="29275"/>
          <a:stretch/>
        </p:blipFill>
        <p:spPr>
          <a:xfrm>
            <a:off x="5750351" y="2856321"/>
            <a:ext cx="2694256" cy="24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n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n(n-1)/2 </a:t>
            </a:r>
            <a:r>
              <a:rPr lang="en-US" dirty="0" err="1"/>
              <a:t>cạnh</a:t>
            </a:r>
            <a:r>
              <a:rPr lang="en-US" dirty="0"/>
              <a:t>, n </a:t>
            </a:r>
            <a:r>
              <a:rPr lang="en-US" dirty="0" err="1"/>
              <a:t>đỉnh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smtClean="0"/>
              <a:t>n-1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n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C</a:t>
            </a:r>
            <a:r>
              <a:rPr lang="en-US" baseline="-25000" dirty="0"/>
              <a:t>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n </a:t>
            </a:r>
            <a:r>
              <a:rPr lang="en-US" dirty="0" err="1"/>
              <a:t>cạnh</a:t>
            </a:r>
            <a:r>
              <a:rPr lang="en-US" dirty="0"/>
              <a:t>, n </a:t>
            </a:r>
            <a:r>
              <a:rPr lang="en-US" dirty="0" err="1"/>
              <a:t>đỉnh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2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 smtClean="0"/>
              <a:t>bánh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/>
              <a:t>n+1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2n </a:t>
            </a:r>
            <a:r>
              <a:rPr lang="en-US" dirty="0" err="1"/>
              <a:t>cạnh</a:t>
            </a:r>
            <a:r>
              <a:rPr lang="en-US" dirty="0"/>
              <a:t>, n+1 </a:t>
            </a:r>
            <a:r>
              <a:rPr lang="en-US" dirty="0" err="1"/>
              <a:t>đỉnh</a:t>
            </a:r>
            <a:r>
              <a:rPr lang="en-US" dirty="0"/>
              <a:t>,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n, n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3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Đồ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cấu</a:t>
                </a:r>
                <a:r>
                  <a:rPr lang="en-US" dirty="0" smtClean="0"/>
                  <a:t>):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tồn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song </a:t>
                </a:r>
                <a:r>
                  <a:rPr lang="en-US" dirty="0" err="1" smtClean="0"/>
                  <a:t>ánh</a:t>
                </a:r>
                <a:r>
                  <a:rPr lang="en-US" dirty="0" smtClean="0"/>
                  <a:t> S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bảo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1↔(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Hai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bậc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…</a:t>
                </a:r>
              </a:p>
              <a:p>
                <a:r>
                  <a:rPr lang="en-US" dirty="0" err="1" smtClean="0"/>
                  <a:t>Hiểu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giản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hai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hình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đổi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dời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081" r="-1314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5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Hai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7" t="7544" r="37809" b="41917"/>
          <a:stretch/>
        </p:blipFill>
        <p:spPr>
          <a:xfrm>
            <a:off x="4237915" y="2900855"/>
            <a:ext cx="3991685" cy="3055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8" t="4753" r="46091" b="47425"/>
          <a:stretch/>
        </p:blipFill>
        <p:spPr>
          <a:xfrm>
            <a:off x="445927" y="2708459"/>
            <a:ext cx="3791988" cy="34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A </a:t>
            </a:r>
            <a:r>
              <a:rPr lang="en-US" dirty="0" err="1" smtClean="0"/>
              <a:t>và</a:t>
            </a:r>
            <a:r>
              <a:rPr lang="en-US" dirty="0" smtClean="0"/>
              <a:t> A’: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) ở 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) ở A’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G: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G: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G: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(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8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1" t="15425" r="53295" b="47079"/>
          <a:stretch/>
        </p:blipFill>
        <p:spPr>
          <a:xfrm>
            <a:off x="5360274" y="3096706"/>
            <a:ext cx="3013431" cy="2928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" t="13370" r="8864" b="38228"/>
          <a:stretch/>
        </p:blipFill>
        <p:spPr>
          <a:xfrm>
            <a:off x="628650" y="2995447"/>
            <a:ext cx="3647090" cy="29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98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Hai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13725" r="11750" b="37200"/>
          <a:stretch/>
        </p:blipFill>
        <p:spPr>
          <a:xfrm>
            <a:off x="6014449" y="2311471"/>
            <a:ext cx="2271861" cy="1960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t="14217" r="11043" b="37887"/>
          <a:stretch/>
        </p:blipFill>
        <p:spPr>
          <a:xfrm>
            <a:off x="3469064" y="4110997"/>
            <a:ext cx="2205872" cy="1913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6" t="14002" r="10560" b="38102"/>
          <a:stretch/>
        </p:blipFill>
        <p:spPr>
          <a:xfrm>
            <a:off x="628650" y="2335039"/>
            <a:ext cx="2290713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n bit</a:t>
            </a:r>
          </a:p>
          <a:p>
            <a:pPr lvl="1"/>
            <a:r>
              <a:rPr lang="en-US" dirty="0" smtClean="0"/>
              <a:t>Hai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1 bit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, n.2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n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Q</a:t>
            </a:r>
            <a:r>
              <a:rPr lang="en-US" baseline="-25000" dirty="0" smtClean="0"/>
              <a:t>1</a:t>
            </a:r>
            <a:r>
              <a:rPr lang="en-US" dirty="0" smtClean="0"/>
              <a:t>, Q</a:t>
            </a:r>
            <a:r>
              <a:rPr lang="en-US" baseline="-25000" dirty="0" smtClean="0"/>
              <a:t>2</a:t>
            </a:r>
            <a:r>
              <a:rPr lang="en-US" dirty="0" smtClean="0"/>
              <a:t>, Q</a:t>
            </a:r>
            <a:r>
              <a:rPr lang="en-US" baseline="-25000" dirty="0" smtClean="0"/>
              <a:t>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04" y="4761786"/>
            <a:ext cx="4877099" cy="1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V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Y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X,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Y</a:t>
            </a:r>
          </a:p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Y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X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Y (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m,n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m,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Y </a:t>
            </a:r>
            <a:r>
              <a:rPr lang="en-US" dirty="0" err="1" smtClean="0"/>
              <a:t>là</a:t>
            </a:r>
            <a:r>
              <a:rPr lang="en-US" dirty="0" smtClean="0"/>
              <a:t>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21982" r="11750" b="34369"/>
          <a:stretch/>
        </p:blipFill>
        <p:spPr>
          <a:xfrm>
            <a:off x="5693791" y="3817856"/>
            <a:ext cx="2036190" cy="1743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1" t="22047" r="10808" b="33146"/>
          <a:stretch/>
        </p:blipFill>
        <p:spPr>
          <a:xfrm>
            <a:off x="1282045" y="3817856"/>
            <a:ext cx="2196445" cy="18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–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B0: Chọn v là một đỉnh bất kỳ của đồ thị. Đặt X={v}</a:t>
            </a:r>
            <a:endParaRPr lang="vi-VN" b="0" dirty="0" smtClean="0">
              <a:effectLst/>
            </a:endParaRPr>
          </a:p>
          <a:p>
            <a:pPr lvl="1"/>
            <a:r>
              <a:rPr lang="vi-VN" dirty="0"/>
              <a:t>B1: Tìm Y là tập các đỉnh kề của các đỉnh trong X. Nếu </a:t>
            </a:r>
            <a:r>
              <a:rPr lang="vi-VN" dirty="0" smtClean="0"/>
              <a:t>X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Y</a:t>
            </a:r>
            <a:r>
              <a:rPr lang="vi-VN" dirty="0"/>
              <a:t> 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vi-VN" dirty="0" smtClean="0"/>
              <a:t> </a:t>
            </a:r>
            <a:r>
              <a:rPr lang="vi-VN" dirty="0"/>
              <a:t>thì đồ thị không phải là hai phía, kết thúc. Ngược lại xuống B2.</a:t>
            </a:r>
            <a:endParaRPr lang="vi-VN" b="0" dirty="0" smtClean="0">
              <a:effectLst/>
            </a:endParaRPr>
          </a:p>
          <a:p>
            <a:pPr lvl="1"/>
            <a:r>
              <a:rPr lang="vi-VN" dirty="0"/>
              <a:t>B2: Tìm T là tập các đỉnh kề của các đỉnh trong Y. Nếu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vi-VN" dirty="0"/>
              <a:t>Y 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 smtClean="0"/>
              <a:t>chung</a:t>
            </a:r>
            <a:r>
              <a:rPr lang="vi-VN" dirty="0" smtClean="0"/>
              <a:t> </a:t>
            </a:r>
            <a:r>
              <a:rPr lang="vi-VN" dirty="0"/>
              <a:t>thì đồ thị không phải là hai phía, kết thúc. Nếu T=X thì đồ thị là hai phía, kết thúc. Ngược lại gán X=T và lặp lại B1</a:t>
            </a:r>
            <a:r>
              <a:rPr lang="vi-VN" dirty="0" smtClean="0"/>
              <a:t>.</a:t>
            </a:r>
            <a:br>
              <a:rPr lang="vi-V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8320"/>
            <a:ext cx="7886700" cy="4770119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/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ta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endParaRPr lang="en-US" dirty="0" smtClean="0"/>
          </a:p>
          <a:p>
            <a:pPr lvl="1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/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/</a:t>
            </a:r>
            <a:r>
              <a:rPr lang="en-US" dirty="0" err="1" smtClean="0"/>
              <a:t>cung</a:t>
            </a:r>
            <a:r>
              <a:rPr lang="en-US" dirty="0" smtClean="0"/>
              <a:t>. </a:t>
            </a:r>
            <a:r>
              <a:rPr lang="en-US" dirty="0" err="1" smtClean="0"/>
              <a:t>Cạnh</a:t>
            </a:r>
            <a:r>
              <a:rPr lang="en-US" dirty="0" smtClean="0"/>
              <a:t>/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bội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/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r>
              <a:rPr lang="en-US" dirty="0" smtClean="0"/>
              <a:t> (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26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Đồ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thể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vẽ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cắt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nhau</a:t>
                </a:r>
                <a:endParaRPr lang="en-US" dirty="0" smtClean="0"/>
              </a:p>
              <a:p>
                <a:r>
                  <a:rPr lang="en-US" dirty="0" err="1" smtClean="0"/>
                  <a:t>Công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thức</a:t>
                </a:r>
                <a:r>
                  <a:rPr lang="en-US" dirty="0" smtClean="0"/>
                  <a:t> Euler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thị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có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m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, chia </a:t>
                </a:r>
                <a:r>
                  <a:rPr lang="en-US" dirty="0" err="1" smtClean="0"/>
                  <a:t>mặt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r </a:t>
                </a:r>
                <a:r>
                  <a:rPr lang="en-US" dirty="0" err="1" smtClean="0"/>
                  <a:t>miền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err="1" smtClean="0"/>
                  <a:t>Ví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</a:t>
                </a:r>
                <a:r>
                  <a:rPr lang="en-US" dirty="0" smtClean="0"/>
                  <a:t>: 6 </a:t>
                </a:r>
                <a:r>
                  <a:rPr lang="en-US" dirty="0" err="1" smtClean="0"/>
                  <a:t>đỉnh</a:t>
                </a:r>
                <a:r>
                  <a:rPr lang="en-US" dirty="0" smtClean="0"/>
                  <a:t>, 6 </a:t>
                </a:r>
                <a:r>
                  <a:rPr lang="en-US" dirty="0" err="1" smtClean="0"/>
                  <a:t>cạnh</a:t>
                </a:r>
                <a:r>
                  <a:rPr lang="en-US" dirty="0" smtClean="0"/>
                  <a:t>, 2 </a:t>
                </a:r>
                <a:r>
                  <a:rPr lang="en-US" dirty="0" err="1" smtClean="0"/>
                  <a:t>miền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-&gt; 2 = 6-6+2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6" t="22296" r="12299" b="26882"/>
          <a:stretch/>
        </p:blipFill>
        <p:spPr>
          <a:xfrm>
            <a:off x="5656081" y="3864990"/>
            <a:ext cx="2790335" cy="28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71011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 Ở </a:t>
            </a:r>
            <a:r>
              <a:rPr lang="en-US" dirty="0" err="1" smtClean="0"/>
              <a:t>đây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heuristic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:</a:t>
            </a:r>
          </a:p>
          <a:p>
            <a:pPr lvl="1"/>
            <a:r>
              <a:rPr lang="vi-VN" dirty="0"/>
              <a:t>Sắp thứ tự danh sách các đỉnh theo bậc giảm dần.</a:t>
            </a:r>
            <a:endParaRPr lang="vi-VN" b="0" dirty="0" smtClean="0">
              <a:effectLst/>
            </a:endParaRPr>
          </a:p>
          <a:p>
            <a:pPr lvl="1"/>
            <a:r>
              <a:rPr lang="vi-VN" dirty="0"/>
              <a:t>Gọi m là số màu cần sử dụng, ban đầu m=0;</a:t>
            </a:r>
            <a:endParaRPr lang="vi-VN" b="0" dirty="0" smtClean="0">
              <a:effectLst/>
            </a:endParaRPr>
          </a:p>
          <a:p>
            <a:pPr lvl="1"/>
            <a:r>
              <a:rPr lang="vi-VN" dirty="0"/>
              <a:t>Trong khi còn đỉnh chưa tô </a:t>
            </a:r>
            <a:endParaRPr lang="vi-VN" b="0" dirty="0" smtClean="0">
              <a:effectLst/>
            </a:endParaRPr>
          </a:p>
          <a:p>
            <a:pPr lvl="2"/>
            <a:r>
              <a:rPr lang="vi-VN" dirty="0"/>
              <a:t>m=m+1;</a:t>
            </a:r>
            <a:endParaRPr lang="vi-VN" b="0" dirty="0" smtClean="0">
              <a:effectLst/>
            </a:endParaRPr>
          </a:p>
          <a:p>
            <a:pPr lvl="2"/>
            <a:r>
              <a:rPr lang="vi-VN" dirty="0"/>
              <a:t>Tô màu m cho đỉnh chưa được tô  màu đầu tiên trong danh sách.</a:t>
            </a:r>
            <a:endParaRPr lang="vi-VN" b="0" dirty="0" smtClean="0">
              <a:effectLst/>
            </a:endParaRPr>
          </a:p>
          <a:p>
            <a:pPr lvl="2"/>
            <a:r>
              <a:rPr lang="vi-VN" dirty="0"/>
              <a:t>Tô màu m cho các đỉnh chưa tô màu trong danh sách và không kề với các đỉnh có màu m</a:t>
            </a:r>
            <a:r>
              <a:rPr lang="vi-VN" dirty="0" smtClean="0"/>
              <a:t>.</a:t>
            </a:r>
            <a:endParaRPr lang="vi-VN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5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49" y="2246898"/>
            <a:ext cx="7066666" cy="3421631"/>
          </a:xfrm>
        </p:spPr>
      </p:pic>
    </p:spTree>
    <p:extLst>
      <p:ext uri="{BB962C8B-B14F-4D97-AF65-F5344CB8AC3E}">
        <p14:creationId xmlns:p14="http://schemas.microsoft.com/office/powerpoint/2010/main" val="36227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/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85" y="3244392"/>
            <a:ext cx="2351798" cy="158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: (</a:t>
            </a:r>
            <a:r>
              <a:rPr lang="en-US" dirty="0" err="1"/>
              <a:t>đơn</a:t>
            </a:r>
            <a:r>
              <a:rPr lang="en-US" dirty="0"/>
              <a:t>/</a:t>
            </a:r>
            <a:r>
              <a:rPr lang="en-US" dirty="0" err="1"/>
              <a:t>đa</a:t>
            </a:r>
            <a:r>
              <a:rPr lang="en-US" dirty="0"/>
              <a:t>)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(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/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)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- </a:t>
            </a:r>
            <a:r>
              <a:rPr lang="en-US" dirty="0" err="1" smtClean="0"/>
              <a:t>thêm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ta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hay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”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667902"/>
              </p:ext>
            </p:extLst>
          </p:nvPr>
        </p:nvGraphicFramePr>
        <p:xfrm>
          <a:off x="628650" y="2226469"/>
          <a:ext cx="7886700" cy="322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51329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1230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31870519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Khái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niệm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Có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Vô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hướng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3409939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Đường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nối</a:t>
                      </a:r>
                      <a:r>
                        <a:rPr lang="en-US" sz="2100" baseline="0" dirty="0" smtClean="0"/>
                        <a:t> 2 </a:t>
                      </a:r>
                      <a:r>
                        <a:rPr lang="en-US" sz="2100" baseline="0" dirty="0" err="1" smtClean="0"/>
                        <a:t>đỉnh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Cung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Cạnh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207901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Cặp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có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cạnh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nối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kề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2688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của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một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cạnh</a:t>
                      </a:r>
                      <a:r>
                        <a:rPr lang="en-US" sz="2100" baseline="0" dirty="0" smtClean="0"/>
                        <a:t>/</a:t>
                      </a:r>
                      <a:r>
                        <a:rPr lang="en-US" sz="2100" baseline="0" dirty="0" err="1" smtClean="0"/>
                        <a:t>cung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đầu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và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cuối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2 </a:t>
                      </a:r>
                      <a:r>
                        <a:rPr lang="en-US" sz="2100" dirty="0" err="1" smtClean="0"/>
                        <a:t>đỉnh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đầu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90291283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r>
                        <a:rPr lang="en-US" sz="2100" dirty="0" err="1" smtClean="0"/>
                        <a:t>Cạnh</a:t>
                      </a:r>
                      <a:r>
                        <a:rPr lang="en-US" sz="2100" dirty="0" smtClean="0"/>
                        <a:t>/</a:t>
                      </a:r>
                      <a:r>
                        <a:rPr lang="en-US" sz="2100" dirty="0" err="1" smtClean="0"/>
                        <a:t>cung</a:t>
                      </a:r>
                      <a:r>
                        <a:rPr lang="en-US" sz="2100" dirty="0" smtClean="0"/>
                        <a:t> e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kí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hiệu</a:t>
                      </a:r>
                      <a:r>
                        <a:rPr lang="en-US" sz="2100" baseline="0" dirty="0" smtClean="0"/>
                        <a:t> e=(</a:t>
                      </a:r>
                      <a:r>
                        <a:rPr lang="en-US" sz="2100" baseline="0" dirty="0" err="1" smtClean="0"/>
                        <a:t>u,v</a:t>
                      </a:r>
                      <a:r>
                        <a:rPr lang="en-US" sz="2100" baseline="0" dirty="0" smtClean="0"/>
                        <a:t>)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100" baseline="0" dirty="0" err="1" smtClean="0"/>
                        <a:t>Nối</a:t>
                      </a:r>
                      <a:r>
                        <a:rPr lang="en-US" sz="2100" baseline="0" dirty="0" smtClean="0"/>
                        <a:t> u </a:t>
                      </a:r>
                      <a:r>
                        <a:rPr lang="en-US" sz="2100" baseline="0" dirty="0" err="1" smtClean="0"/>
                        <a:t>và</a:t>
                      </a:r>
                      <a:r>
                        <a:rPr lang="en-US" sz="2100" baseline="0" dirty="0" smtClean="0"/>
                        <a:t> v</a:t>
                      </a:r>
                    </a:p>
                    <a:p>
                      <a:pPr marL="457200" marR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2100" i="0" u="sng" baseline="0" dirty="0" err="1" smtClean="0"/>
                        <a:t>Đi</a:t>
                      </a:r>
                      <a:r>
                        <a:rPr lang="en-US" sz="2100" i="0" u="sng" baseline="0" dirty="0" smtClean="0"/>
                        <a:t> </a:t>
                      </a:r>
                      <a:r>
                        <a:rPr lang="en-US" sz="2100" i="0" u="sng" baseline="0" dirty="0" err="1" smtClean="0"/>
                        <a:t>ra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u, </a:t>
                      </a:r>
                      <a:r>
                        <a:rPr lang="en-US" sz="2100" u="sng" baseline="0" dirty="0" err="1" smtClean="0"/>
                        <a:t>đi</a:t>
                      </a:r>
                      <a:r>
                        <a:rPr lang="en-US" sz="2100" u="sng" baseline="0" dirty="0" smtClean="0"/>
                        <a:t> </a:t>
                      </a:r>
                      <a:r>
                        <a:rPr lang="en-US" sz="2100" u="sng" baseline="0" dirty="0" err="1" smtClean="0"/>
                        <a:t>vào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v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endParaRPr lang="en-US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100" dirty="0" err="1" smtClean="0"/>
                        <a:t>Nối</a:t>
                      </a:r>
                      <a:r>
                        <a:rPr lang="en-US" sz="2100" baseline="0" dirty="0" smtClean="0"/>
                        <a:t> u </a:t>
                      </a:r>
                      <a:r>
                        <a:rPr lang="en-US" sz="2100" baseline="0" dirty="0" err="1" smtClean="0"/>
                        <a:t>và</a:t>
                      </a:r>
                      <a:r>
                        <a:rPr lang="en-US" sz="2100" baseline="0" dirty="0" smtClean="0"/>
                        <a:t> v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100" u="sng" baseline="0" dirty="0" err="1" smtClean="0"/>
                        <a:t>Liên</a:t>
                      </a:r>
                      <a:r>
                        <a:rPr lang="en-US" sz="2100" u="sng" baseline="0" dirty="0" smtClean="0"/>
                        <a:t> </a:t>
                      </a:r>
                      <a:r>
                        <a:rPr lang="en-US" sz="2100" u="sng" baseline="0" dirty="0" err="1" smtClean="0"/>
                        <a:t>thuộc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en-US" sz="2100" baseline="0" dirty="0" err="1" smtClean="0"/>
                        <a:t>với</a:t>
                      </a:r>
                      <a:r>
                        <a:rPr lang="en-US" sz="2100" baseline="0" dirty="0" smtClean="0"/>
                        <a:t> 2 </a:t>
                      </a:r>
                      <a:r>
                        <a:rPr lang="en-US" sz="2100" baseline="0" dirty="0" err="1" smtClean="0"/>
                        <a:t>đỉnh</a:t>
                      </a:r>
                      <a:r>
                        <a:rPr lang="en-US" sz="2100" baseline="0" dirty="0" smtClean="0"/>
                        <a:t> u </a:t>
                      </a:r>
                      <a:r>
                        <a:rPr lang="en-US" sz="2100" baseline="0" dirty="0" err="1" smtClean="0"/>
                        <a:t>và</a:t>
                      </a:r>
                      <a:r>
                        <a:rPr lang="en-US" sz="2100" baseline="0" dirty="0" smtClean="0"/>
                        <a:t> v</a:t>
                      </a:r>
                      <a:endParaRPr lang="en-US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6519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4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2052</TotalTime>
  <Words>2572</Words>
  <Application>Microsoft Office PowerPoint</Application>
  <PresentationFormat>On-screen Show (4:3)</PresentationFormat>
  <Paragraphs>308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Các khái niêm đồ thị cơ bản</vt:lpstr>
      <vt:lpstr>Khái niệm đồ thị</vt:lpstr>
      <vt:lpstr>Ví dụ</vt:lpstr>
      <vt:lpstr>Phân loại đồ thị</vt:lpstr>
      <vt:lpstr>Phân loại đồ thị - ví dụ</vt:lpstr>
      <vt:lpstr>Phân loại đồ thị</vt:lpstr>
      <vt:lpstr>PowerPoint Presentation</vt:lpstr>
      <vt:lpstr>Phân loại đồ thị - thêm</vt:lpstr>
      <vt:lpstr>Các thuật ngữ trong đồ thị</vt:lpstr>
      <vt:lpstr>Ví dụ</vt:lpstr>
      <vt:lpstr>Các thuật ngữ trong đồ thị</vt:lpstr>
      <vt:lpstr>Các thuật ngữ trong đồ thị</vt:lpstr>
      <vt:lpstr>Ví dụ</vt:lpstr>
      <vt:lpstr>Các thuật ngữ trong đồ thị</vt:lpstr>
      <vt:lpstr>Ví dụ</vt:lpstr>
      <vt:lpstr>Ví dụ</vt:lpstr>
      <vt:lpstr>Các thuật ngữ trong đồ thị</vt:lpstr>
      <vt:lpstr>Ví dụ</vt:lpstr>
      <vt:lpstr>Các thuật ngữ trong đồ thị</vt:lpstr>
      <vt:lpstr>Ví dụ</vt:lpstr>
      <vt:lpstr>Các thuật ngữ trong đồ thị</vt:lpstr>
      <vt:lpstr>Ví dụ</vt:lpstr>
      <vt:lpstr>Các thuật ngữ trong đồ thị</vt:lpstr>
      <vt:lpstr>Ví dụ</vt:lpstr>
      <vt:lpstr>Các thuật ngữ trong đồ thị</vt:lpstr>
      <vt:lpstr>Ví dụ</vt:lpstr>
      <vt:lpstr>Ví dụ</vt:lpstr>
      <vt:lpstr>Một số dạng đồ thị đặc biệt</vt:lpstr>
      <vt:lpstr>Ví dụ</vt:lpstr>
      <vt:lpstr>Một số dạng đồ thị đặc biệt</vt:lpstr>
      <vt:lpstr>Đồ thị đẳng hình</vt:lpstr>
      <vt:lpstr>Ví dụ</vt:lpstr>
      <vt:lpstr>Một số dạng đồ thị đặc biệt</vt:lpstr>
      <vt:lpstr>Ví dụ</vt:lpstr>
      <vt:lpstr>Ví dụ</vt:lpstr>
      <vt:lpstr>Một số dạng đồ thị đặc biệt</vt:lpstr>
      <vt:lpstr>Một số dạng đồ thị đặc biệt</vt:lpstr>
      <vt:lpstr>Ví dụ</vt:lpstr>
      <vt:lpstr>Một số dạng đồ thị đặc biệt – đồ thị hai phía</vt:lpstr>
      <vt:lpstr>Một số dạng đồ thị đặc biệt</vt:lpstr>
      <vt:lpstr>Bài toán tô màu đồ thị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khái niêm đồ thị cơ bản</dc:title>
  <dc:creator>Thinh Duc</dc:creator>
  <cp:lastModifiedBy>Thinh Duc</cp:lastModifiedBy>
  <cp:revision>109</cp:revision>
  <dcterms:created xsi:type="dcterms:W3CDTF">2023-12-13T02:37:17Z</dcterms:created>
  <dcterms:modified xsi:type="dcterms:W3CDTF">2024-03-01T16:24:03Z</dcterms:modified>
</cp:coreProperties>
</file>