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73" r:id="rId4"/>
    <p:sldId id="277" r:id="rId5"/>
    <p:sldId id="276" r:id="rId6"/>
    <p:sldId id="258" r:id="rId7"/>
    <p:sldId id="259" r:id="rId8"/>
    <p:sldId id="278" r:id="rId9"/>
    <p:sldId id="260" r:id="rId10"/>
    <p:sldId id="262" r:id="rId11"/>
    <p:sldId id="261" r:id="rId12"/>
    <p:sldId id="274" r:id="rId13"/>
    <p:sldId id="263" r:id="rId14"/>
    <p:sldId id="279" r:id="rId15"/>
    <p:sldId id="264" r:id="rId16"/>
    <p:sldId id="280" r:id="rId17"/>
    <p:sldId id="265" r:id="rId18"/>
    <p:sldId id="267" r:id="rId19"/>
    <p:sldId id="268" r:id="rId20"/>
    <p:sldId id="266" r:id="rId21"/>
    <p:sldId id="281" r:id="rId22"/>
    <p:sldId id="269" r:id="rId23"/>
    <p:sldId id="275" r:id="rId24"/>
    <p:sldId id="270" r:id="rId25"/>
    <p:sldId id="282" r:id="rId26"/>
    <p:sldId id="272" r:id="rId27"/>
    <p:sldId id="27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287" autoAdjust="0"/>
  </p:normalViewPr>
  <p:slideViewPr>
    <p:cSldViewPr snapToGrid="0">
      <p:cViewPr varScale="1">
        <p:scale>
          <a:sx n="62" d="100"/>
          <a:sy n="62" d="100"/>
        </p:scale>
        <p:origin x="14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866E9-88E8-4C02-A918-D2E1A9FAAF33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B514D-1ED4-4132-8818-E610A69FC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60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cực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0 (</a:t>
            </a:r>
            <a:r>
              <a:rPr lang="en-US" baseline="0" dirty="0" err="1" smtClean="0"/>
              <a:t>luồng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Hamilton)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B514D-1ED4-4132-8818-E610A69FC3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56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: ở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endParaRPr lang="en-US" baseline="0" dirty="0" smtClean="0"/>
          </a:p>
          <a:p>
            <a:r>
              <a:rPr lang="en-US" baseline="0" dirty="0" smtClean="0"/>
              <a:t>Slide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chéo</a:t>
            </a:r>
            <a:r>
              <a:rPr lang="en-US" baseline="0" dirty="0" smtClean="0"/>
              <a:t>, ý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cột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B514D-1ED4-4132-8818-E610A69FC3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15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1 cell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float 4KB, 4GB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10^6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cỡ</a:t>
            </a:r>
            <a:r>
              <a:rPr lang="en-US" baseline="0" dirty="0" smtClean="0"/>
              <a:t> 1000 </a:t>
            </a:r>
            <a:r>
              <a:rPr lang="en-US" baseline="0" dirty="0" err="1" smtClean="0"/>
              <a:t>đỉnh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sân</a:t>
            </a:r>
            <a:r>
              <a:rPr lang="en-US" baseline="0" dirty="0" smtClean="0"/>
              <a:t> bay ở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vực</a:t>
            </a:r>
            <a:endParaRPr lang="en-US" baseline="0" dirty="0" smtClean="0"/>
          </a:p>
          <a:p>
            <a:r>
              <a:rPr lang="en-US" baseline="0" dirty="0" smtClean="0"/>
              <a:t>Ma </a:t>
            </a:r>
            <a:r>
              <a:rPr lang="en-US" baseline="0" dirty="0" err="1" smtClean="0"/>
              <a:t>trận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thưa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tỉnh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tỉnh</a:t>
            </a:r>
            <a:r>
              <a:rPr lang="en-US" baseline="0" dirty="0" smtClean="0"/>
              <a:t> ở VN: </a:t>
            </a:r>
            <a:r>
              <a:rPr lang="en-US" baseline="0" dirty="0" err="1" smtClean="0"/>
              <a:t>bắc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endParaRPr lang="en-US" baseline="0" dirty="0" smtClean="0"/>
          </a:p>
          <a:p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cell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B514D-1ED4-4132-8818-E610A69FC3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10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cánh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B514D-1ED4-4132-8818-E610A69FC3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60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đỉnh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cạnh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TPLT, </a:t>
            </a:r>
            <a:r>
              <a:rPr lang="en-US" baseline="0" dirty="0" err="1" smtClean="0"/>
              <a:t>cây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B514D-1ED4-4132-8818-E610A69FC3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63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3 ý slide </a:t>
            </a:r>
            <a:r>
              <a:rPr lang="en-US" baseline="0" dirty="0" err="1" smtClean="0"/>
              <a:t>sau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B514D-1ED4-4132-8818-E610A69FC3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23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tưởng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B514D-1ED4-4132-8818-E610A69FC30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28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B514D-1ED4-4132-8818-E610A69FC30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09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cạnh</a:t>
            </a:r>
            <a:r>
              <a:rPr lang="en-US" baseline="0" dirty="0" smtClean="0"/>
              <a:t>. Cho SV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ước</a:t>
            </a:r>
            <a:r>
              <a:rPr lang="en-US" baseline="0" dirty="0" smtClean="0"/>
              <a:t> file</a:t>
            </a:r>
          </a:p>
          <a:p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SV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B514D-1ED4-4132-8818-E610A69FC30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42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1405-7AF5-4668-9981-1B1C45E4E70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9D1D-6DE8-4B26-8D39-FFC90AED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4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1405-7AF5-4668-9981-1B1C45E4E70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9D1D-6DE8-4B26-8D39-FFC90AED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9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1405-7AF5-4668-9981-1B1C45E4E70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9D1D-6DE8-4B26-8D39-FFC90AED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8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1405-7AF5-4668-9981-1B1C45E4E70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9D1D-6DE8-4B26-8D39-FFC90AED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1405-7AF5-4668-9981-1B1C45E4E70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9D1D-6DE8-4B26-8D39-FFC90AED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3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1405-7AF5-4668-9981-1B1C45E4E70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9D1D-6DE8-4B26-8D39-FFC90AED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1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1405-7AF5-4668-9981-1B1C45E4E70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9D1D-6DE8-4B26-8D39-FFC90AED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1405-7AF5-4668-9981-1B1C45E4E70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9D1D-6DE8-4B26-8D39-FFC90AED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3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1405-7AF5-4668-9981-1B1C45E4E70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9D1D-6DE8-4B26-8D39-FFC90AED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2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1405-7AF5-4668-9981-1B1C45E4E70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9D1D-6DE8-4B26-8D39-FFC90AED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0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1405-7AF5-4668-9981-1B1C45E4E70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9D1D-6DE8-4B26-8D39-FFC90AED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2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51405-7AF5-4668-9981-1B1C45E4E70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69D1D-6DE8-4B26-8D39-FFC90AED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3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Pseudocode: </a:t>
            </a:r>
            <a:r>
              <a:rPr lang="en-US" dirty="0" err="1" smtClean="0"/>
              <a:t>nhập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vi-VN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vi-VN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n,m,u,v;</a:t>
            </a:r>
          </a:p>
          <a:p>
            <a:pPr marL="0" indent="0">
              <a:buNone/>
            </a:pPr>
            <a:r>
              <a:rPr lang="vi-VN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vi-VN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vi-VN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Nhập n,m</a:t>
            </a:r>
          </a:p>
          <a:p>
            <a:pPr marL="0" indent="0">
              <a:buNone/>
            </a:pPr>
            <a:r>
              <a:rPr lang="vi-VN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Tạo mảng </a:t>
            </a:r>
            <a:r>
              <a:rPr lang="vi-VN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vi-VN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chiều A kích thước nxn</a:t>
            </a:r>
          </a:p>
          <a:p>
            <a:pPr marL="0" indent="0">
              <a:buNone/>
            </a:pPr>
            <a:r>
              <a:rPr lang="vi-VN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vi-VN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 from </a:t>
            </a:r>
            <a:r>
              <a:rPr lang="vi-VN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vi-VN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to n{</a:t>
            </a:r>
          </a:p>
          <a:p>
            <a:pPr marL="0" indent="0">
              <a:buNone/>
            </a:pPr>
            <a:r>
              <a:rPr lang="vi-VN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vi-VN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vi-VN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j from </a:t>
            </a:r>
            <a:r>
              <a:rPr lang="vi-VN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vi-VN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to n{</a:t>
            </a:r>
          </a:p>
          <a:p>
            <a:pPr marL="0" indent="0">
              <a:buNone/>
            </a:pPr>
            <a:r>
              <a:rPr lang="vi-VN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vi-VN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vi-VN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[i][j] </a:t>
            </a:r>
            <a:r>
              <a:rPr lang="vi-V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vi-VN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khởi tạo mảng toàn 0</a:t>
            </a:r>
            <a:endParaRPr lang="vi-VN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vi-VN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vi-VN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vi-VN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vi-VN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vi-VN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vi-VN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 from </a:t>
            </a:r>
            <a:r>
              <a:rPr lang="vi-VN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vi-VN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to m{</a:t>
            </a:r>
            <a:r>
              <a:rPr lang="vi-VN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Nhập cạnh</a:t>
            </a:r>
            <a:endParaRPr lang="vi-VN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vi-VN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Nhập </a:t>
            </a:r>
            <a:r>
              <a:rPr lang="vi-VN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vi-VN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đỉnh u,v của </a:t>
            </a:r>
            <a:r>
              <a:rPr lang="vi-VN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vi-VN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cạnh</a:t>
            </a:r>
          </a:p>
          <a:p>
            <a:pPr marL="0" indent="0">
              <a:buNone/>
            </a:pPr>
            <a:r>
              <a:rPr lang="vi-VN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vi-VN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vi-VN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[u][v] </a:t>
            </a:r>
            <a:r>
              <a:rPr lang="vi-V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vi-VN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vi-VN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vi-VN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vi-VN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[v][u] </a:t>
            </a:r>
            <a:r>
              <a:rPr lang="vi-V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vi-VN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//Nếu đồ thi vô hướng thì ma trận đối xứng</a:t>
            </a:r>
            <a:endParaRPr lang="vi-VN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vi-VN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74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Với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thi</a:t>
                </a:r>
                <a:r>
                  <a:rPr lang="en-US" dirty="0" smtClean="0"/>
                  <a:t> G=&lt;E,V&gt;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n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, ma </a:t>
                </a:r>
                <a:r>
                  <a:rPr lang="en-US" dirty="0" err="1" smtClean="0"/>
                  <a:t>trận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kề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G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ma </a:t>
                </a:r>
                <a:r>
                  <a:rPr lang="en-US" dirty="0" err="1" smtClean="0"/>
                  <a:t>trận</a:t>
                </a:r>
                <a:r>
                  <a:rPr lang="en-US" dirty="0" smtClean="0"/>
                  <a:t> A </a:t>
                </a:r>
                <a:r>
                  <a:rPr lang="en-US" dirty="0" err="1" smtClean="0"/>
                  <a:t>kích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thước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nxm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giá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như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sau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err="1" smtClean="0"/>
                  <a:t>Trường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hợp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vô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hướng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đỉ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∈{1,2..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Trường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hợp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hướng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ừ đỉ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đỉ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∈{1,2..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95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6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𝐵𝐷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𝐶𝐷</m:t>
                          </m:r>
                        </m:e>
                      </m:m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6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𝐵𝐷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𝐶𝐷</m:t>
                          </m:r>
                        </m:e>
                      </m:m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</m:m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7" t="26520" r="24101" b="47658"/>
          <a:stretch/>
        </p:blipFill>
        <p:spPr>
          <a:xfrm>
            <a:off x="6089716" y="2033783"/>
            <a:ext cx="1687398" cy="10652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8" t="24841" r="21777" b="46595"/>
          <a:stretch/>
        </p:blipFill>
        <p:spPr>
          <a:xfrm>
            <a:off x="6066150" y="4048812"/>
            <a:ext cx="1894788" cy="117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2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– </a:t>
            </a:r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, </a:t>
            </a:r>
            <a:r>
              <a:rPr lang="en-US" dirty="0" err="1" smtClean="0"/>
              <a:t>bậc</a:t>
            </a:r>
            <a:r>
              <a:rPr lang="en-US" dirty="0" smtClean="0"/>
              <a:t>,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,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173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Ưu</a:t>
            </a:r>
            <a:r>
              <a:rPr lang="en-US" dirty="0"/>
              <a:t> –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: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ý </a:t>
            </a:r>
            <a:r>
              <a:rPr lang="en-US" dirty="0" err="1" smtClean="0"/>
              <a:t>nghĩa</a:t>
            </a:r>
            <a:r>
              <a:rPr lang="en-US" dirty="0" smtClean="0"/>
              <a:t>,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endParaRPr lang="en-US" dirty="0"/>
          </a:p>
          <a:p>
            <a:pPr lvl="1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lãng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kề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0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ta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8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ta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(</a:t>
            </a:r>
            <a:r>
              <a:rPr lang="en-US" dirty="0" err="1"/>
              <a:t>u,v</a:t>
            </a:r>
            <a:r>
              <a:rPr lang="en-US" dirty="0"/>
              <a:t>)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u&lt;v,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(</a:t>
            </a:r>
            <a:r>
              <a:rPr lang="en-US" dirty="0" err="1"/>
              <a:t>v,u</a:t>
            </a:r>
            <a:r>
              <a:rPr lang="en-US" dirty="0"/>
              <a:t>)</a:t>
            </a:r>
          </a:p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,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. Do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(</a:t>
            </a:r>
            <a:r>
              <a:rPr lang="en-US" dirty="0" err="1"/>
              <a:t>u,v</a:t>
            </a:r>
            <a:r>
              <a:rPr lang="en-US" dirty="0"/>
              <a:t>)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u&lt;v</a:t>
            </a:r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ta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đỉnh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6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953415"/>
              </p:ext>
            </p:extLst>
          </p:nvPr>
        </p:nvGraphicFramePr>
        <p:xfrm>
          <a:off x="628651" y="2226469"/>
          <a:ext cx="7886704" cy="1893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72">
                  <a:extLst>
                    <a:ext uri="{9D8B030D-6E8A-4147-A177-3AD203B41FA5}">
                      <a16:colId xmlns:a16="http://schemas.microsoft.com/office/drawing/2014/main" val="3305081118"/>
                    </a:ext>
                  </a:extLst>
                </a:gridCol>
                <a:gridCol w="1126672">
                  <a:extLst>
                    <a:ext uri="{9D8B030D-6E8A-4147-A177-3AD203B41FA5}">
                      <a16:colId xmlns:a16="http://schemas.microsoft.com/office/drawing/2014/main" val="3337269274"/>
                    </a:ext>
                  </a:extLst>
                </a:gridCol>
                <a:gridCol w="1126672">
                  <a:extLst>
                    <a:ext uri="{9D8B030D-6E8A-4147-A177-3AD203B41FA5}">
                      <a16:colId xmlns:a16="http://schemas.microsoft.com/office/drawing/2014/main" val="4097452147"/>
                    </a:ext>
                  </a:extLst>
                </a:gridCol>
                <a:gridCol w="1126672">
                  <a:extLst>
                    <a:ext uri="{9D8B030D-6E8A-4147-A177-3AD203B41FA5}">
                      <a16:colId xmlns:a16="http://schemas.microsoft.com/office/drawing/2014/main" val="1853971092"/>
                    </a:ext>
                  </a:extLst>
                </a:gridCol>
                <a:gridCol w="1126672">
                  <a:extLst>
                    <a:ext uri="{9D8B030D-6E8A-4147-A177-3AD203B41FA5}">
                      <a16:colId xmlns:a16="http://schemas.microsoft.com/office/drawing/2014/main" val="787952966"/>
                    </a:ext>
                  </a:extLst>
                </a:gridCol>
                <a:gridCol w="1126672">
                  <a:extLst>
                    <a:ext uri="{9D8B030D-6E8A-4147-A177-3AD203B41FA5}">
                      <a16:colId xmlns:a16="http://schemas.microsoft.com/office/drawing/2014/main" val="1263015635"/>
                    </a:ext>
                  </a:extLst>
                </a:gridCol>
                <a:gridCol w="1126672">
                  <a:extLst>
                    <a:ext uri="{9D8B030D-6E8A-4147-A177-3AD203B41FA5}">
                      <a16:colId xmlns:a16="http://schemas.microsoft.com/office/drawing/2014/main" val="4198242508"/>
                    </a:ext>
                  </a:extLst>
                </a:gridCol>
              </a:tblGrid>
              <a:tr h="37860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Vô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hướng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hướng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trọng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số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354938"/>
                  </a:ext>
                </a:extLst>
              </a:tr>
              <a:tr h="3786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Đỉnh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đầu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Đỉnh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cuối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Đỉnh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đầu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Đỉnh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cuối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Đỉnh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đầu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Đỉnh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cuối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Trọng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số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903543"/>
                  </a:ext>
                </a:extLst>
              </a:tr>
              <a:tr h="3786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921301"/>
                  </a:ext>
                </a:extLst>
              </a:tr>
              <a:tr h="3786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40112"/>
                  </a:ext>
                </a:extLst>
              </a:tr>
              <a:tr h="3786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388686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99" y="4399481"/>
            <a:ext cx="7923979" cy="188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7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file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smtClean="0"/>
              <a:t>1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 smtClean="0"/>
          </a:p>
          <a:p>
            <a:r>
              <a:rPr lang="en-US" dirty="0" smtClean="0"/>
              <a:t>M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1 </a:t>
            </a:r>
            <a:r>
              <a:rPr lang="en-US" dirty="0" err="1" smtClean="0"/>
              <a:t>cạnh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3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Pseudocode: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Nhập</a:t>
            </a:r>
            <a:r>
              <a:rPr lang="en-US" sz="20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số</a:t>
            </a:r>
            <a:r>
              <a:rPr lang="en-US" sz="20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cạnh</a:t>
            </a:r>
            <a:r>
              <a:rPr lang="en-US" sz="20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</a:t>
            </a:r>
          </a:p>
          <a:p>
            <a:pPr marL="0" indent="0">
              <a:buNone/>
            </a:pPr>
            <a:r>
              <a:rPr lang="en-US" sz="20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Tạo</a:t>
            </a:r>
            <a:r>
              <a:rPr lang="en-US" sz="20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mảng</a:t>
            </a:r>
            <a:r>
              <a:rPr lang="en-US" sz="20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2 </a:t>
            </a:r>
            <a:r>
              <a:rPr lang="en-US" sz="20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mảng</a:t>
            </a:r>
            <a:r>
              <a:rPr lang="en-US" sz="20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1 </a:t>
            </a:r>
            <a:r>
              <a:rPr lang="en-US" sz="20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chiều</a:t>
            </a:r>
            <a:r>
              <a:rPr lang="en-US" sz="20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A1, A2 </a:t>
            </a:r>
            <a:r>
              <a:rPr lang="en-US" sz="20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độ</a:t>
            </a:r>
            <a:r>
              <a:rPr lang="en-US" sz="20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dài</a:t>
            </a:r>
            <a:r>
              <a:rPr lang="en-US" sz="20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0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sz="20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from 0 to m{ // </a:t>
            </a:r>
            <a:r>
              <a:rPr lang="en-US" sz="20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Nhập</a:t>
            </a:r>
            <a:r>
              <a:rPr lang="en-US" sz="20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cạnh</a:t>
            </a:r>
            <a:endParaRPr lang="en-US" sz="20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Nhập</a:t>
            </a:r>
            <a:r>
              <a:rPr lang="en-US" sz="20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2 </a:t>
            </a:r>
            <a:r>
              <a:rPr lang="en-US" sz="20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đỉnh</a:t>
            </a:r>
            <a:r>
              <a:rPr lang="en-US" sz="20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u,v</a:t>
            </a:r>
            <a:r>
              <a:rPr lang="en-US" sz="20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của</a:t>
            </a:r>
            <a:r>
              <a:rPr lang="en-US" sz="20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1 </a:t>
            </a:r>
            <a:r>
              <a:rPr lang="en-US" sz="20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cạnh</a:t>
            </a:r>
            <a:r>
              <a:rPr lang="en-US" sz="20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theo</a:t>
            </a:r>
            <a:r>
              <a:rPr lang="en-US" sz="20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thứ</a:t>
            </a:r>
            <a:r>
              <a:rPr lang="en-US" sz="20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tự</a:t>
            </a:r>
            <a:r>
              <a:rPr lang="en-US" sz="20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 &lt; v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A1[</a:t>
            </a:r>
            <a:r>
              <a:rPr lang="en-US" sz="20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= u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A2[</a:t>
            </a:r>
            <a:r>
              <a:rPr lang="en-US" sz="20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= v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Sắp</a:t>
            </a:r>
            <a:r>
              <a:rPr lang="en-US" sz="20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xếp</a:t>
            </a:r>
            <a:r>
              <a:rPr lang="en-US" sz="20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lại</a:t>
            </a:r>
            <a:r>
              <a:rPr lang="en-US" sz="20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đồng</a:t>
            </a:r>
            <a:r>
              <a:rPr lang="en-US" sz="20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thời</a:t>
            </a:r>
            <a:r>
              <a:rPr lang="en-US" sz="20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A1 </a:t>
            </a:r>
            <a:r>
              <a:rPr lang="en-US" sz="20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và</a:t>
            </a:r>
            <a:r>
              <a:rPr lang="en-US" sz="20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A2 </a:t>
            </a:r>
            <a:r>
              <a:rPr lang="en-US" sz="20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theo</a:t>
            </a:r>
            <a:r>
              <a:rPr lang="en-US" sz="20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thứ</a:t>
            </a:r>
            <a:r>
              <a:rPr lang="en-US" sz="20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tự</a:t>
            </a:r>
            <a:r>
              <a:rPr lang="en-US" sz="20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đỉnh</a:t>
            </a:r>
            <a:r>
              <a:rPr lang="en-US" sz="20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của</a:t>
            </a:r>
            <a:r>
              <a:rPr lang="en-US" sz="20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A1</a:t>
            </a:r>
          </a:p>
          <a:p>
            <a:pPr marL="0" indent="0">
              <a:buNone/>
            </a:pPr>
            <a:r>
              <a:rPr lang="en-US" sz="20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2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kề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Với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thi</a:t>
                </a:r>
                <a:r>
                  <a:rPr lang="en-US" dirty="0" smtClean="0"/>
                  <a:t> G=&lt;E,V&gt;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n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, ma </a:t>
                </a:r>
                <a:r>
                  <a:rPr lang="en-US" dirty="0" err="1" smtClean="0"/>
                  <a:t>trận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kề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G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ma </a:t>
                </a:r>
                <a:r>
                  <a:rPr lang="en-US" dirty="0" err="1" smtClean="0"/>
                  <a:t>trận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vuông</a:t>
                </a:r>
                <a:r>
                  <a:rPr lang="en-US" dirty="0" smtClean="0"/>
                  <a:t> A </a:t>
                </a:r>
                <a:r>
                  <a:rPr lang="en-US" dirty="0" err="1" smtClean="0"/>
                  <a:t>kích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thước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nxn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giá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như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sau</a:t>
                </a:r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∈{1,2..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– </a:t>
            </a:r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kiệm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,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thưa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khá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quét</a:t>
            </a:r>
            <a:r>
              <a:rPr lang="en-US" dirty="0" smtClean="0"/>
              <a:t>,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, </a:t>
            </a: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3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Ưu</a:t>
            </a:r>
            <a:r>
              <a:rPr lang="en-US" dirty="0"/>
              <a:t> –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pPr lvl="1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xấu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 smtClean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qua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1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kề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Ta </a:t>
                </a:r>
                <a:r>
                  <a:rPr lang="en-US" dirty="0" err="1" smtClean="0"/>
                  <a:t>lưu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sách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mỗi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lại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lưu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sách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kề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tương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ứng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đó</a:t>
                </a:r>
                <a:endParaRPr lang="en-US" dirty="0" smtClean="0"/>
              </a:p>
              <a:p>
                <a:r>
                  <a:rPr lang="en-US" dirty="0" err="1" smtClean="0"/>
                  <a:t>Chấp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nhận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trùng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lặp</a:t>
                </a:r>
                <a:r>
                  <a:rPr lang="en-US" dirty="0" smtClean="0"/>
                  <a:t>: 2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kề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nhau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sẽ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xuất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hiện</a:t>
                </a:r>
                <a:r>
                  <a:rPr lang="en-US" dirty="0" smtClean="0"/>
                  <a:t> ở </a:t>
                </a:r>
                <a:r>
                  <a:rPr lang="en-US" dirty="0" err="1" smtClean="0"/>
                  <a:t>cả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sách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kề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mỗi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endParaRPr lang="en-US" dirty="0" smtClean="0"/>
              </a:p>
              <a:p>
                <a:r>
                  <a:rPr lang="vi-VN" dirty="0"/>
                  <a:t>Với mỗi đỉnh u của đồ thị chúng ta lưu trữ danh sách </a:t>
                </a:r>
                <a:r>
                  <a:rPr lang="vi-VN" dirty="0" smtClean="0"/>
                  <a:t>các</a:t>
                </a:r>
                <a:r>
                  <a:rPr lang="en-US" dirty="0" smtClean="0"/>
                  <a:t> </a:t>
                </a:r>
                <a:r>
                  <a:rPr lang="vi-VN" dirty="0" smtClean="0"/>
                  <a:t>đỉnh </a:t>
                </a:r>
                <a:r>
                  <a:rPr lang="vi-VN" dirty="0"/>
                  <a:t>kề với nó mà ta ký hiệu là </a:t>
                </a:r>
                <a:r>
                  <a:rPr lang="vi-VN" dirty="0" smtClean="0"/>
                  <a:t>Ke(</a:t>
                </a:r>
                <a:r>
                  <a:rPr lang="en-US" dirty="0" smtClean="0"/>
                  <a:t>u)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2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42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Ke</a:t>
            </a:r>
            <a:r>
              <a:rPr lang="en-US" dirty="0" smtClean="0"/>
              <a:t>(A) = {B, C}</a:t>
            </a:r>
          </a:p>
          <a:p>
            <a:pPr lvl="1"/>
            <a:r>
              <a:rPr lang="en-US" dirty="0" err="1" smtClean="0"/>
              <a:t>Ke</a:t>
            </a:r>
            <a:r>
              <a:rPr lang="en-US" dirty="0" smtClean="0"/>
              <a:t>(B) </a:t>
            </a:r>
            <a:r>
              <a:rPr lang="en-US" dirty="0"/>
              <a:t>= </a:t>
            </a:r>
            <a:r>
              <a:rPr lang="en-US" dirty="0" smtClean="0"/>
              <a:t>{A, C, D}</a:t>
            </a:r>
          </a:p>
          <a:p>
            <a:pPr lvl="1"/>
            <a:r>
              <a:rPr lang="en-US" dirty="0" err="1" smtClean="0"/>
              <a:t>Ke</a:t>
            </a:r>
            <a:r>
              <a:rPr lang="en-US" dirty="0" smtClean="0"/>
              <a:t>(C) </a:t>
            </a:r>
            <a:r>
              <a:rPr lang="en-US" dirty="0"/>
              <a:t>= </a:t>
            </a:r>
            <a:r>
              <a:rPr lang="en-US" dirty="0" smtClean="0"/>
              <a:t>{A, B, D}</a:t>
            </a:r>
          </a:p>
          <a:p>
            <a:pPr lvl="1"/>
            <a:r>
              <a:rPr lang="en-US" dirty="0" err="1" smtClean="0"/>
              <a:t>Ke</a:t>
            </a:r>
            <a:r>
              <a:rPr lang="en-US" dirty="0" smtClean="0"/>
              <a:t>(D) </a:t>
            </a:r>
            <a:r>
              <a:rPr lang="en-US" dirty="0"/>
              <a:t>= {B, C</a:t>
            </a:r>
            <a:r>
              <a:rPr lang="en-US" dirty="0" smtClean="0"/>
              <a:t>}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Ke</a:t>
            </a:r>
            <a:r>
              <a:rPr lang="en-US" dirty="0"/>
              <a:t>(A) = {B, C</a:t>
            </a:r>
            <a:r>
              <a:rPr lang="en-US" dirty="0" smtClean="0"/>
              <a:t>}</a:t>
            </a:r>
          </a:p>
          <a:p>
            <a:pPr lvl="1"/>
            <a:r>
              <a:rPr lang="en-US" dirty="0" err="1" smtClean="0"/>
              <a:t>Ke</a:t>
            </a:r>
            <a:r>
              <a:rPr lang="en-US" dirty="0" smtClean="0"/>
              <a:t>(B) </a:t>
            </a:r>
            <a:r>
              <a:rPr lang="en-US" dirty="0"/>
              <a:t>= </a:t>
            </a:r>
            <a:r>
              <a:rPr lang="en-US" dirty="0" smtClean="0"/>
              <a:t>{D}</a:t>
            </a:r>
          </a:p>
          <a:p>
            <a:pPr lvl="1"/>
            <a:r>
              <a:rPr lang="en-US" dirty="0" err="1" smtClean="0"/>
              <a:t>Ke</a:t>
            </a:r>
            <a:r>
              <a:rPr lang="en-US" dirty="0" smtClean="0"/>
              <a:t>(C) </a:t>
            </a:r>
            <a:r>
              <a:rPr lang="en-US" dirty="0"/>
              <a:t>= </a:t>
            </a:r>
            <a:r>
              <a:rPr lang="en-US" dirty="0" smtClean="0"/>
              <a:t>{C, D}</a:t>
            </a:r>
          </a:p>
          <a:p>
            <a:pPr lvl="1"/>
            <a:r>
              <a:rPr lang="en-US" dirty="0" err="1" smtClean="0"/>
              <a:t>Ke</a:t>
            </a:r>
            <a:r>
              <a:rPr lang="en-US" dirty="0" smtClean="0"/>
              <a:t>(D) </a:t>
            </a:r>
            <a:r>
              <a:rPr lang="en-US" dirty="0"/>
              <a:t>= </a:t>
            </a:r>
            <a:r>
              <a:rPr lang="en-US" dirty="0" smtClean="0"/>
              <a:t>{}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5" t="25835" r="26068" b="47658"/>
          <a:stretch/>
        </p:blipFill>
        <p:spPr>
          <a:xfrm>
            <a:off x="4817097" y="2570343"/>
            <a:ext cx="1668545" cy="10935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8" t="26769" r="26532" b="47866"/>
          <a:stretch/>
        </p:blipFill>
        <p:spPr>
          <a:xfrm>
            <a:off x="4949071" y="4581428"/>
            <a:ext cx="1649691" cy="10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1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Ưu-nhược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kiệm</a:t>
            </a:r>
            <a:r>
              <a:rPr lang="en-US" dirty="0" smtClean="0"/>
              <a:t> (2m+n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, 4m+n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Quét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kề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kề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115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Ưu-nhược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,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quét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,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đỉnh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6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kề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hay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Mảng</a:t>
            </a:r>
            <a:r>
              <a:rPr lang="en-US" dirty="0" smtClean="0"/>
              <a:t> 1: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kề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.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chia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,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kề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endParaRPr lang="en-US" dirty="0" smtClean="0"/>
          </a:p>
          <a:p>
            <a:pPr lvl="1"/>
            <a:r>
              <a:rPr lang="en-US" dirty="0" err="1" smtClean="0"/>
              <a:t>Mảng</a:t>
            </a:r>
            <a:r>
              <a:rPr lang="en-US" dirty="0" smtClean="0"/>
              <a:t> 2: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endParaRPr lang="en-US" dirty="0" smtClean="0"/>
          </a:p>
          <a:p>
            <a:pPr lvl="1"/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kề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,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839" y="5607957"/>
            <a:ext cx="1121726" cy="778778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091028"/>
              </p:ext>
            </p:extLst>
          </p:nvPr>
        </p:nvGraphicFramePr>
        <p:xfrm>
          <a:off x="1761827" y="6321866"/>
          <a:ext cx="4118610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2234609796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1068352381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1536265937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742529366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3572198824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40829508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0207139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976344"/>
              </p:ext>
            </p:extLst>
          </p:nvPr>
        </p:nvGraphicFramePr>
        <p:xfrm>
          <a:off x="2390477" y="5607957"/>
          <a:ext cx="2038353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451">
                  <a:extLst>
                    <a:ext uri="{9D8B030D-6E8A-4147-A177-3AD203B41FA5}">
                      <a16:colId xmlns:a16="http://schemas.microsoft.com/office/drawing/2014/main" val="4026268554"/>
                    </a:ext>
                  </a:extLst>
                </a:gridCol>
                <a:gridCol w="679451">
                  <a:extLst>
                    <a:ext uri="{9D8B030D-6E8A-4147-A177-3AD203B41FA5}">
                      <a16:colId xmlns:a16="http://schemas.microsoft.com/office/drawing/2014/main" val="1444496009"/>
                    </a:ext>
                  </a:extLst>
                </a:gridCol>
                <a:gridCol w="679451">
                  <a:extLst>
                    <a:ext uri="{9D8B030D-6E8A-4147-A177-3AD203B41FA5}">
                      <a16:colId xmlns:a16="http://schemas.microsoft.com/office/drawing/2014/main" val="383014504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84922306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172876" y="5886087"/>
            <a:ext cx="2566448" cy="334577"/>
            <a:chOff x="1640264" y="5225084"/>
            <a:chExt cx="3421930" cy="446102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1640264" y="5307291"/>
              <a:ext cx="631596" cy="348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195687" y="5225084"/>
              <a:ext cx="93613" cy="4461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421171" y="5307291"/>
              <a:ext cx="641023" cy="363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598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smtClean="0"/>
              <a:t>1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 smtClean="0"/>
          </a:p>
          <a:p>
            <a:r>
              <a:rPr lang="en-US" dirty="0" smtClean="0"/>
              <a:t>N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,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kề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99" y="3430377"/>
            <a:ext cx="8293526" cy="334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6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3" t="12879" r="9720" b="37338"/>
          <a:stretch/>
        </p:blipFill>
        <p:spPr>
          <a:xfrm>
            <a:off x="4534293" y="1800520"/>
            <a:ext cx="2262433" cy="19890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6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0" t="24007" r="20822" b="44687"/>
          <a:stretch/>
        </p:blipFill>
        <p:spPr>
          <a:xfrm>
            <a:off x="4826524" y="4682814"/>
            <a:ext cx="1970202" cy="129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5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kề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Nếu</a:t>
                </a:r>
                <a:r>
                  <a:rPr lang="en-US" dirty="0"/>
                  <a:t> </a:t>
                </a:r>
                <a:r>
                  <a:rPr lang="en-US" dirty="0" err="1"/>
                  <a:t>biểu</a:t>
                </a:r>
                <a:r>
                  <a:rPr lang="en-US" dirty="0"/>
                  <a:t> </a:t>
                </a:r>
                <a:r>
                  <a:rPr lang="en-US" dirty="0" err="1"/>
                  <a:t>diễn</a:t>
                </a:r>
                <a:r>
                  <a:rPr lang="en-US" dirty="0"/>
                  <a:t> </a:t>
                </a:r>
                <a:r>
                  <a:rPr lang="en-US" dirty="0" err="1"/>
                  <a:t>đồ</a:t>
                </a:r>
                <a:r>
                  <a:rPr lang="en-US" dirty="0"/>
                  <a:t> </a:t>
                </a:r>
                <a:r>
                  <a:rPr lang="en-US" dirty="0" err="1"/>
                  <a:t>thị</a:t>
                </a:r>
                <a:r>
                  <a:rPr lang="en-US" dirty="0"/>
                  <a:t> </a:t>
                </a:r>
                <a:r>
                  <a:rPr lang="en-US" dirty="0" err="1"/>
                  <a:t>trọng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, </a:t>
                </a:r>
                <a:r>
                  <a:rPr lang="en-US" dirty="0" err="1"/>
                  <a:t>dùng</a:t>
                </a:r>
                <a:r>
                  <a:rPr lang="en-US" dirty="0"/>
                  <a:t> </a:t>
                </a:r>
                <a:r>
                  <a:rPr lang="en-US" dirty="0" err="1"/>
                  <a:t>trọng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tương</a:t>
                </a:r>
                <a:r>
                  <a:rPr lang="en-US" dirty="0"/>
                  <a:t> </a:t>
                </a:r>
                <a:r>
                  <a:rPr lang="en-US" dirty="0" err="1"/>
                  <a:t>ứng</a:t>
                </a:r>
                <a:r>
                  <a:rPr lang="en-US" dirty="0"/>
                  <a:t> </a:t>
                </a:r>
                <a:r>
                  <a:rPr lang="en-US" dirty="0" err="1"/>
                  <a:t>thay</a:t>
                </a:r>
                <a:r>
                  <a:rPr lang="en-US" dirty="0"/>
                  <a:t> 1,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phù</a:t>
                </a:r>
                <a:r>
                  <a:rPr lang="en-US" dirty="0"/>
                  <a:t> </a:t>
                </a:r>
                <a:r>
                  <a:rPr lang="en-US" dirty="0" err="1"/>
                  <a:t>hợp</a:t>
                </a:r>
                <a:r>
                  <a:rPr lang="en-US" dirty="0"/>
                  <a:t> </a:t>
                </a:r>
                <a:r>
                  <a:rPr lang="en-US" dirty="0" err="1"/>
                  <a:t>thay</a:t>
                </a:r>
                <a:r>
                  <a:rPr lang="en-US" dirty="0"/>
                  <a:t> 0 </a:t>
                </a:r>
                <a:r>
                  <a:rPr lang="en-US" dirty="0" err="1"/>
                  <a:t>tùy</a:t>
                </a:r>
                <a:r>
                  <a:rPr lang="en-US" dirty="0"/>
                  <a:t> </a:t>
                </a:r>
                <a:r>
                  <a:rPr lang="en-US" dirty="0" err="1"/>
                  <a:t>bài</a:t>
                </a:r>
                <a:r>
                  <a:rPr lang="en-US" dirty="0"/>
                  <a:t> </a:t>
                </a:r>
                <a:r>
                  <a:rPr lang="en-US" dirty="0" err="1"/>
                  <a:t>toán</a:t>
                </a:r>
                <a:r>
                  <a:rPr lang="en-US" dirty="0"/>
                  <a:t> (</a:t>
                </a:r>
                <a:r>
                  <a:rPr lang="en-US" dirty="0" err="1"/>
                  <a:t>thường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±∞,0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29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kề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Trong </a:t>
                </a:r>
                <a:r>
                  <a:rPr lang="en-US" dirty="0" err="1"/>
                  <a:t>đồ</a:t>
                </a:r>
                <a:r>
                  <a:rPr lang="en-US" dirty="0"/>
                  <a:t> </a:t>
                </a:r>
                <a:r>
                  <a:rPr lang="en-US" dirty="0" err="1"/>
                  <a:t>thị</a:t>
                </a:r>
                <a:r>
                  <a:rPr lang="en-US" dirty="0"/>
                  <a:t> </a:t>
                </a:r>
                <a:r>
                  <a:rPr lang="en-US" dirty="0" err="1"/>
                  <a:t>vô</a:t>
                </a:r>
                <a:r>
                  <a:rPr lang="en-US" dirty="0"/>
                  <a:t> </a:t>
                </a:r>
                <a:r>
                  <a:rPr lang="en-US" dirty="0" err="1"/>
                  <a:t>hướng</a:t>
                </a:r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do </a:t>
                </a:r>
                <a:r>
                  <a:rPr lang="en-US" dirty="0" err="1"/>
                  <a:t>đó</a:t>
                </a:r>
                <a:r>
                  <a:rPr lang="en-US" dirty="0"/>
                  <a:t> ma </a:t>
                </a:r>
                <a:r>
                  <a:rPr lang="en-US" dirty="0" err="1"/>
                  <a:t>trận</a:t>
                </a:r>
                <a:r>
                  <a:rPr lang="en-US" dirty="0"/>
                  <a:t> </a:t>
                </a:r>
                <a:r>
                  <a:rPr lang="en-US" dirty="0" err="1"/>
                  <a:t>kề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đối</a:t>
                </a:r>
                <a:r>
                  <a:rPr lang="en-US" dirty="0"/>
                  <a:t> </a:t>
                </a:r>
                <a:r>
                  <a:rPr lang="en-US" dirty="0" err="1"/>
                  <a:t>xứng</a:t>
                </a:r>
                <a:r>
                  <a:rPr lang="en-US" dirty="0"/>
                  <a:t>.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đồ</a:t>
                </a:r>
                <a:r>
                  <a:rPr lang="en-US" dirty="0"/>
                  <a:t> </a:t>
                </a:r>
                <a:r>
                  <a:rPr lang="en-US" dirty="0" err="1"/>
                  <a:t>thị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hướng</a:t>
                </a:r>
                <a:r>
                  <a:rPr lang="en-US" dirty="0"/>
                  <a:t>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chưa</a:t>
                </a:r>
                <a:r>
                  <a:rPr lang="en-US" dirty="0"/>
                  <a:t> </a:t>
                </a:r>
                <a:r>
                  <a:rPr lang="en-US" dirty="0" err="1"/>
                  <a:t>chắc</a:t>
                </a:r>
                <a:r>
                  <a:rPr lang="en-US" dirty="0"/>
                  <a:t>, </a:t>
                </a:r>
                <a:r>
                  <a:rPr lang="en-US" dirty="0" err="1"/>
                  <a:t>nên</a:t>
                </a:r>
                <a:r>
                  <a:rPr lang="en-US" dirty="0"/>
                  <a:t> ma </a:t>
                </a:r>
                <a:r>
                  <a:rPr lang="en-US" dirty="0" err="1"/>
                  <a:t>trận</a:t>
                </a:r>
                <a:r>
                  <a:rPr lang="en-US" dirty="0"/>
                  <a:t> </a:t>
                </a:r>
                <a:r>
                  <a:rPr lang="en-US" dirty="0" err="1"/>
                  <a:t>kề</a:t>
                </a:r>
                <a:r>
                  <a:rPr lang="en-US" dirty="0"/>
                  <a:t> </a:t>
                </a:r>
                <a:r>
                  <a:rPr lang="en-US" dirty="0" err="1"/>
                  <a:t>nói</a:t>
                </a:r>
                <a:r>
                  <a:rPr lang="en-US" dirty="0"/>
                  <a:t> </a:t>
                </a:r>
                <a:r>
                  <a:rPr lang="en-US" dirty="0" err="1"/>
                  <a:t>tổng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đối</a:t>
                </a:r>
                <a:r>
                  <a:rPr lang="en-US" dirty="0"/>
                  <a:t> </a:t>
                </a:r>
                <a:r>
                  <a:rPr lang="en-US" dirty="0" err="1" smtClean="0"/>
                  <a:t>xứng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96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39736904"/>
                  </p:ext>
                </p:extLst>
              </p:nvPr>
            </p:nvGraphicFramePr>
            <p:xfrm>
              <a:off x="628650" y="2226469"/>
              <a:ext cx="7886700" cy="34344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07420">
                      <a:extLst>
                        <a:ext uri="{9D8B030D-6E8A-4147-A177-3AD203B41FA5}">
                          <a16:colId xmlns:a16="http://schemas.microsoft.com/office/drawing/2014/main" val="1467474781"/>
                        </a:ext>
                      </a:extLst>
                    </a:gridCol>
                    <a:gridCol w="2333134">
                      <a:extLst>
                        <a:ext uri="{9D8B030D-6E8A-4147-A177-3AD203B41FA5}">
                          <a16:colId xmlns:a16="http://schemas.microsoft.com/office/drawing/2014/main" val="382315950"/>
                        </a:ext>
                      </a:extLst>
                    </a:gridCol>
                    <a:gridCol w="2746146">
                      <a:extLst>
                        <a:ext uri="{9D8B030D-6E8A-4147-A177-3AD203B41FA5}">
                          <a16:colId xmlns:a16="http://schemas.microsoft.com/office/drawing/2014/main" val="653337427"/>
                        </a:ext>
                      </a:extLst>
                    </a:gridCol>
                  </a:tblGrid>
                  <a:tr h="388620"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Tính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chất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Vô</a:t>
                          </a:r>
                          <a:r>
                            <a:rPr lang="en-US" sz="2100" dirty="0" smtClean="0"/>
                            <a:t> </a:t>
                          </a:r>
                          <a:r>
                            <a:rPr lang="en-US" sz="2100" dirty="0" err="1" smtClean="0"/>
                            <a:t>hướng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Có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hướng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3173913"/>
                      </a:ext>
                    </a:extLst>
                  </a:tr>
                  <a:tr h="708660"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Tính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đối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xứng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Đối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xứng</a:t>
                          </a:r>
                          <a:r>
                            <a:rPr lang="en-US" sz="2100" baseline="0" dirty="0" smtClean="0"/>
                            <a:t> qua </a:t>
                          </a:r>
                          <a:r>
                            <a:rPr lang="en-US" sz="2100" baseline="0" dirty="0" err="1" smtClean="0"/>
                            <a:t>đường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chéo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chính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Không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đối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xứng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182450856"/>
                      </a:ext>
                    </a:extLst>
                  </a:tr>
                  <a:tr h="388620"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Tổng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số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phần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tử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dirty="0" smtClean="0"/>
                            <a:t>Hai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lần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số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cạnh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Bằng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số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cạnh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559056291"/>
                      </a:ext>
                    </a:extLst>
                  </a:tr>
                  <a:tr h="388620"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Đường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chéo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Biểu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diễn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khuyên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Biểu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diễn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khuyên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541746601"/>
                      </a:ext>
                    </a:extLst>
                  </a:tr>
                  <a:tr h="388620"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Tổng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hàng</a:t>
                          </a:r>
                          <a:r>
                            <a:rPr lang="en-US" sz="2100" baseline="0" dirty="0" smtClean="0"/>
                            <a:t> u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Bậc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của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đỉnh</a:t>
                          </a:r>
                          <a:r>
                            <a:rPr lang="en-US" sz="2100" baseline="0" dirty="0" smtClean="0"/>
                            <a:t> u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Bán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bậc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ra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của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đỉnh</a:t>
                          </a:r>
                          <a:r>
                            <a:rPr lang="en-US" sz="2100" baseline="0" dirty="0" smtClean="0"/>
                            <a:t> u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849128695"/>
                      </a:ext>
                    </a:extLst>
                  </a:tr>
                  <a:tr h="388620"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Tổng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cột</a:t>
                          </a:r>
                          <a:r>
                            <a:rPr lang="en-US" sz="2100" baseline="0" dirty="0" smtClean="0"/>
                            <a:t> u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Bậc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của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đỉnh</a:t>
                          </a:r>
                          <a:r>
                            <a:rPr lang="en-US" sz="2100" baseline="0" dirty="0" smtClean="0"/>
                            <a:t> u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Bán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bậc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vào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của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đỉnh</a:t>
                          </a:r>
                          <a:r>
                            <a:rPr lang="en-US" sz="2100" baseline="0" dirty="0" smtClean="0"/>
                            <a:t> u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61369154"/>
                      </a:ext>
                    </a:extLst>
                  </a:tr>
                  <a:tr h="782717"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Cách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dirty="0" err="1" smtClean="0"/>
                            <a:t>hiểu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A^p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2100" dirty="0" smtClean="0"/>
                            <a:t> </a:t>
                          </a:r>
                          <a:r>
                            <a:rPr lang="en-US" sz="2100" dirty="0" err="1" smtClean="0"/>
                            <a:t>là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số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đường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đi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khác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nhau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từ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i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đến</a:t>
                          </a:r>
                          <a:r>
                            <a:rPr lang="en-US" sz="2100" baseline="0" dirty="0" smtClean="0"/>
                            <a:t> j </a:t>
                          </a:r>
                          <a:r>
                            <a:rPr lang="en-US" sz="2100" baseline="0" dirty="0" err="1" smtClean="0"/>
                            <a:t>trong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đúng</a:t>
                          </a:r>
                          <a:r>
                            <a:rPr lang="en-US" sz="2100" baseline="0" dirty="0" smtClean="0"/>
                            <a:t> p </a:t>
                          </a:r>
                          <a:r>
                            <a:rPr lang="en-US" sz="2100" baseline="0" dirty="0" err="1" smtClean="0"/>
                            <a:t>bước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 hMerge="1"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20915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39736904"/>
                  </p:ext>
                </p:extLst>
              </p:nvPr>
            </p:nvGraphicFramePr>
            <p:xfrm>
              <a:off x="628650" y="2226469"/>
              <a:ext cx="7886700" cy="34344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07420">
                      <a:extLst>
                        <a:ext uri="{9D8B030D-6E8A-4147-A177-3AD203B41FA5}">
                          <a16:colId xmlns:a16="http://schemas.microsoft.com/office/drawing/2014/main" val="1467474781"/>
                        </a:ext>
                      </a:extLst>
                    </a:gridCol>
                    <a:gridCol w="2333134">
                      <a:extLst>
                        <a:ext uri="{9D8B030D-6E8A-4147-A177-3AD203B41FA5}">
                          <a16:colId xmlns:a16="http://schemas.microsoft.com/office/drawing/2014/main" val="382315950"/>
                        </a:ext>
                      </a:extLst>
                    </a:gridCol>
                    <a:gridCol w="2746146">
                      <a:extLst>
                        <a:ext uri="{9D8B030D-6E8A-4147-A177-3AD203B41FA5}">
                          <a16:colId xmlns:a16="http://schemas.microsoft.com/office/drawing/2014/main" val="653337427"/>
                        </a:ext>
                      </a:extLst>
                    </a:gridCol>
                  </a:tblGrid>
                  <a:tr h="388620"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Tính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chất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Vô</a:t>
                          </a:r>
                          <a:r>
                            <a:rPr lang="en-US" sz="2100" dirty="0" smtClean="0"/>
                            <a:t> </a:t>
                          </a:r>
                          <a:r>
                            <a:rPr lang="en-US" sz="2100" dirty="0" err="1" smtClean="0"/>
                            <a:t>hướng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Có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hướng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3173913"/>
                      </a:ext>
                    </a:extLst>
                  </a:tr>
                  <a:tr h="708660"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Tính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đối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xứng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Đối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xứng</a:t>
                          </a:r>
                          <a:r>
                            <a:rPr lang="en-US" sz="2100" baseline="0" dirty="0" smtClean="0"/>
                            <a:t> qua </a:t>
                          </a:r>
                          <a:r>
                            <a:rPr lang="en-US" sz="2100" baseline="0" dirty="0" err="1" smtClean="0"/>
                            <a:t>đường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chéo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chính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Không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đối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xứng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182450856"/>
                      </a:ext>
                    </a:extLst>
                  </a:tr>
                  <a:tr h="388620"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Tổng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số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phần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tử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dirty="0" smtClean="0"/>
                            <a:t>Hai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lần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số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cạnh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Bằng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số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cạnh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559056291"/>
                      </a:ext>
                    </a:extLst>
                  </a:tr>
                  <a:tr h="388620"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Đường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chéo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Biểu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diễn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khuyên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Biểu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diễn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khuyên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541746601"/>
                      </a:ext>
                    </a:extLst>
                  </a:tr>
                  <a:tr h="388620"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Tổng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hàng</a:t>
                          </a:r>
                          <a:r>
                            <a:rPr lang="en-US" sz="2100" baseline="0" dirty="0" smtClean="0"/>
                            <a:t> u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Bậc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của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đỉnh</a:t>
                          </a:r>
                          <a:r>
                            <a:rPr lang="en-US" sz="2100" baseline="0" dirty="0" smtClean="0"/>
                            <a:t> u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Bán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bậc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ra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của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đỉnh</a:t>
                          </a:r>
                          <a:r>
                            <a:rPr lang="en-US" sz="2100" baseline="0" dirty="0" smtClean="0"/>
                            <a:t> u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849128695"/>
                      </a:ext>
                    </a:extLst>
                  </a:tr>
                  <a:tr h="388620"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Tổng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cột</a:t>
                          </a:r>
                          <a:r>
                            <a:rPr lang="en-US" sz="2100" baseline="0" dirty="0" smtClean="0"/>
                            <a:t> u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Bậc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của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đỉnh</a:t>
                          </a:r>
                          <a:r>
                            <a:rPr lang="en-US" sz="2100" baseline="0" dirty="0" smtClean="0"/>
                            <a:t> u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Bán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bậc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vào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của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đỉnh</a:t>
                          </a:r>
                          <a:r>
                            <a:rPr lang="en-US" sz="2100" baseline="0" dirty="0" smtClean="0"/>
                            <a:t> u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61369154"/>
                      </a:ext>
                    </a:extLst>
                  </a:tr>
                  <a:tr h="782717"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Cách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dirty="0" err="1" smtClean="0"/>
                            <a:t>hiểu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A^p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55462" t="-343411" r="-600" b="-170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20915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29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Ưu-nhược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Ưu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endParaRPr lang="en-US" dirty="0" smtClean="0"/>
          </a:p>
          <a:p>
            <a:pPr lvl="1"/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 smtClean="0"/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u-v </a:t>
            </a:r>
            <a:r>
              <a:rPr lang="en-US" dirty="0" err="1" smtClean="0"/>
              <a:t>kề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8236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Ưu-nhược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Nhược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Lãng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,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thưa</a:t>
            </a:r>
            <a:r>
              <a:rPr lang="en-US" dirty="0"/>
              <a:t>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vượt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  <a:p>
            <a:pPr lvl="1"/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quét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n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thưa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gắng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,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8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file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kề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 1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n </a:t>
            </a:r>
          </a:p>
          <a:p>
            <a:r>
              <a:rPr lang="en-US" dirty="0" smtClean="0"/>
              <a:t>n line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n*n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85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4107</TotalTime>
  <Words>1355</Words>
  <Application>Microsoft Office PowerPoint</Application>
  <PresentationFormat>On-screen Show (4:3)</PresentationFormat>
  <Paragraphs>202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Consolas</vt:lpstr>
      <vt:lpstr>Office Theme</vt:lpstr>
      <vt:lpstr>Biểu diễn đồ thị  trên máy tính</vt:lpstr>
      <vt:lpstr>Ma trận kề</vt:lpstr>
      <vt:lpstr>Ví dụ</vt:lpstr>
      <vt:lpstr>Ma trận kề</vt:lpstr>
      <vt:lpstr>Ma trận kề</vt:lpstr>
      <vt:lpstr>Tính chất </vt:lpstr>
      <vt:lpstr>Ưu-nhược điểm</vt:lpstr>
      <vt:lpstr>Ưu-nhược điểm</vt:lpstr>
      <vt:lpstr>Quy ước file ma trận kề</vt:lpstr>
      <vt:lpstr>Pseudocode: nhập ma trận từ bàn phím</vt:lpstr>
      <vt:lpstr>Ma trận liên thuộc</vt:lpstr>
      <vt:lpstr>Ví dụ</vt:lpstr>
      <vt:lpstr>Ưu – nhược điểm</vt:lpstr>
      <vt:lpstr>Ưu – nhược điểm</vt:lpstr>
      <vt:lpstr>Danh sách cạnh</vt:lpstr>
      <vt:lpstr>Danh sách cạnh</vt:lpstr>
      <vt:lpstr>Ví dụ</vt:lpstr>
      <vt:lpstr>Quy ước file danh sách cạnh</vt:lpstr>
      <vt:lpstr>Pseudocode: nhập vào từ bàn phím</vt:lpstr>
      <vt:lpstr>Ưu – nhược điểm</vt:lpstr>
      <vt:lpstr>Ưu – nhược điểm</vt:lpstr>
      <vt:lpstr>Danh sách kề</vt:lpstr>
      <vt:lpstr>Ví dụ</vt:lpstr>
      <vt:lpstr>Ưu-nhược điểm</vt:lpstr>
      <vt:lpstr>Ưu-nhược điểm</vt:lpstr>
      <vt:lpstr>PowerPoint Presentation</vt:lpstr>
      <vt:lpstr>Quy ước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Biểu diễn đồ thị  trên máy tính</dc:title>
  <dc:creator>Thinh Duc</dc:creator>
  <cp:lastModifiedBy>Thinh Duc</cp:lastModifiedBy>
  <cp:revision>71</cp:revision>
  <dcterms:created xsi:type="dcterms:W3CDTF">2023-12-14T03:42:18Z</dcterms:created>
  <dcterms:modified xsi:type="dcterms:W3CDTF">2024-03-08T09:24:34Z</dcterms:modified>
</cp:coreProperties>
</file>