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83" r:id="rId9"/>
    <p:sldId id="262" r:id="rId10"/>
    <p:sldId id="278" r:id="rId11"/>
    <p:sldId id="279" r:id="rId12"/>
    <p:sldId id="264" r:id="rId13"/>
    <p:sldId id="263" r:id="rId14"/>
    <p:sldId id="284" r:id="rId15"/>
    <p:sldId id="266" r:id="rId16"/>
    <p:sldId id="270" r:id="rId17"/>
    <p:sldId id="285" r:id="rId18"/>
    <p:sldId id="268" r:id="rId19"/>
    <p:sldId id="273" r:id="rId20"/>
    <p:sldId id="286" r:id="rId21"/>
    <p:sldId id="271" r:id="rId22"/>
    <p:sldId id="287" r:id="rId23"/>
    <p:sldId id="272" r:id="rId24"/>
    <p:sldId id="288" r:id="rId25"/>
    <p:sldId id="274" r:id="rId26"/>
    <p:sldId id="289" r:id="rId27"/>
    <p:sldId id="275" r:id="rId28"/>
    <p:sldId id="290" r:id="rId29"/>
    <p:sldId id="276" r:id="rId30"/>
    <p:sldId id="291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BD9-92B7-48C6-80E9-BA502AE486C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6EB5C-4811-456C-B497-EE7BE8CB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6EB5C-4811-456C-B497-EE7BE8CBD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 ‘in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6EB5C-4811-456C-B497-EE7BE8CBD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loop: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6EB5C-4811-456C-B497-EE7BE8CBD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0B92-62A5-45DF-BBE6-CB5DFF462FC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E2BE-A351-4411-8F55-B719C23F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DFS </a:t>
            </a:r>
            <a:r>
              <a:rPr lang="en-US" dirty="0" err="1" smtClean="0"/>
              <a:t>và</a:t>
            </a:r>
            <a:r>
              <a:rPr lang="en-US" dirty="0" smtClean="0"/>
              <a:t> BFS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DFS(A)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749119"/>
              </p:ext>
            </p:extLst>
          </p:nvPr>
        </p:nvGraphicFramePr>
        <p:xfrm>
          <a:off x="628650" y="1825625"/>
          <a:ext cx="77706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4">
                  <a:extLst>
                    <a:ext uri="{9D8B030D-6E8A-4147-A177-3AD203B41FA5}">
                      <a16:colId xmlns:a16="http://schemas.microsoft.com/office/drawing/2014/main" val="2482477225"/>
                    </a:ext>
                  </a:extLst>
                </a:gridCol>
                <a:gridCol w="2751591">
                  <a:extLst>
                    <a:ext uri="{9D8B030D-6E8A-4147-A177-3AD203B41FA5}">
                      <a16:colId xmlns:a16="http://schemas.microsoft.com/office/drawing/2014/main" val="4252248068"/>
                    </a:ext>
                  </a:extLst>
                </a:gridCol>
                <a:gridCol w="2739980">
                  <a:extLst>
                    <a:ext uri="{9D8B030D-6E8A-4147-A177-3AD203B41FA5}">
                      <a16:colId xmlns:a16="http://schemas.microsoft.com/office/drawing/2014/main" val="1449867618"/>
                    </a:ext>
                  </a:extLst>
                </a:gridCol>
                <a:gridCol w="1520777">
                  <a:extLst>
                    <a:ext uri="{9D8B030D-6E8A-4147-A177-3AD203B41FA5}">
                      <a16:colId xmlns:a16="http://schemas.microsoft.com/office/drawing/2014/main" val="82603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B,C,D,E,F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[B,C]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4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[B,E,F]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B,D,E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[B,E]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4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A,C,F,E,B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1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A,C,F,E,B,D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3075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76" y="4979097"/>
            <a:ext cx="3362424" cy="15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BFS(A)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38048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03">
                  <a:extLst>
                    <a:ext uri="{9D8B030D-6E8A-4147-A177-3AD203B41FA5}">
                      <a16:colId xmlns:a16="http://schemas.microsoft.com/office/drawing/2014/main" val="798080949"/>
                    </a:ext>
                  </a:extLst>
                </a:gridCol>
                <a:gridCol w="2526383">
                  <a:extLst>
                    <a:ext uri="{9D8B030D-6E8A-4147-A177-3AD203B41FA5}">
                      <a16:colId xmlns:a16="http://schemas.microsoft.com/office/drawing/2014/main" val="596313231"/>
                    </a:ext>
                  </a:extLst>
                </a:gridCol>
                <a:gridCol w="2394408">
                  <a:extLst>
                    <a:ext uri="{9D8B030D-6E8A-4147-A177-3AD203B41FA5}">
                      <a16:colId xmlns:a16="http://schemas.microsoft.com/office/drawing/2014/main" val="461106555"/>
                    </a:ext>
                  </a:extLst>
                </a:gridCol>
                <a:gridCol w="2274806">
                  <a:extLst>
                    <a:ext uri="{9D8B030D-6E8A-4147-A177-3AD203B41FA5}">
                      <a16:colId xmlns:a16="http://schemas.microsoft.com/office/drawing/2014/main" val="248786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B,C,D,E,F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[B,C]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[C,D]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[D,E,F]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7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[E,F]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7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A,B,C,D,E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A,B,C,D,E,F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9477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76" y="4979097"/>
            <a:ext cx="3362424" cy="15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DFS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vi-VN" dirty="0" smtClean="0">
                <a:solidFill>
                  <a:schemeClr val="bg1"/>
                </a:solidFill>
              </a:rPr>
              <a:t>(G</a:t>
            </a:r>
            <a:r>
              <a:rPr lang="vi-VN" dirty="0">
                <a:solidFill>
                  <a:schemeClr val="bg1"/>
                </a:solidFill>
              </a:rPr>
              <a:t>, S, 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gh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S (push)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    nếu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(pop)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DFS(G,S,v</a:t>
            </a:r>
            <a:r>
              <a:rPr lang="vi-VN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chemeClr val="bg1"/>
                </a:solidFill>
              </a:rPr>
              <a:t>    in giá trị tại </a:t>
            </a:r>
            <a:r>
              <a:rPr lang="vi-VN" i="1" dirty="0" smtClean="0">
                <a:solidFill>
                  <a:schemeClr val="bg1"/>
                </a:solidFill>
              </a:rPr>
              <a:t>root</a:t>
            </a:r>
          </a:p>
          <a:p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BFS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vi-VN" dirty="0" smtClean="0">
                <a:solidFill>
                  <a:schemeClr val="bg1"/>
                </a:solidFill>
              </a:rPr>
              <a:t>(G</a:t>
            </a:r>
            <a:r>
              <a:rPr lang="vi-VN" dirty="0">
                <a:solidFill>
                  <a:schemeClr val="bg1"/>
                </a:solidFill>
              </a:rPr>
              <a:t>, Q, 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gh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Q (enqueue)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    nếu Q 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Q (dequeue)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BFS(G,Q,v</a:t>
            </a:r>
            <a:r>
              <a:rPr lang="vi-VN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chemeClr val="bg1"/>
                </a:solidFill>
              </a:rPr>
              <a:t>    in giá trị tại </a:t>
            </a:r>
            <a:r>
              <a:rPr lang="vi-VN" i="1" dirty="0" smtClean="0">
                <a:solidFill>
                  <a:schemeClr val="bg1"/>
                </a:solidFill>
              </a:rPr>
              <a:t>root</a:t>
            </a:r>
          </a:p>
          <a:p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BFS1: ABCDEF</a:t>
            </a:r>
          </a:p>
          <a:p>
            <a:pPr lvl="1"/>
            <a:r>
              <a:rPr lang="en-US" dirty="0" smtClean="0"/>
              <a:t>BFS2: FEDCBA</a:t>
            </a:r>
          </a:p>
          <a:p>
            <a:pPr lvl="1"/>
            <a:r>
              <a:rPr lang="en-US" dirty="0" smtClean="0"/>
              <a:t>DFS1: ABDCEF</a:t>
            </a:r>
          </a:p>
          <a:p>
            <a:pPr lvl="1"/>
            <a:r>
              <a:rPr lang="en-US" dirty="0" smtClean="0"/>
              <a:t>DFS2: FECDBA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78" y="2594115"/>
            <a:ext cx="3362424" cy="15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7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(stack overflow)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07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vi-VN" dirty="0">
                <a:solidFill>
                  <a:schemeClr val="bg1"/>
                </a:solidFill>
              </a:rPr>
              <a:t>Xuli1dinh(G,S,root)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gh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S (push)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nrDFS(G,S,root)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Xuli1dinh(G,S,root)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while S 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</a:t>
            </a:r>
            <a:r>
              <a:rPr lang="vi-VN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(pop)</a:t>
            </a:r>
            <a:endParaRPr lang="vi-V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Xuli1dinh(G,S,v)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vi-VN" dirty="0">
                <a:solidFill>
                  <a:schemeClr val="bg1"/>
                </a:solidFill>
              </a:rPr>
              <a:t>Xuli1dinh(G,Q,root)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gh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(enqueue)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nrBFS(G,Q,root)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Xuli1dinh(G,Q,root)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while Q 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Q (dequeue)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Xuli1dinh(G,Q,v)</a:t>
            </a:r>
          </a:p>
        </p:txBody>
      </p:sp>
    </p:spTree>
    <p:extLst>
      <p:ext uri="{BB962C8B-B14F-4D97-AF65-F5344CB8AC3E}">
        <p14:creationId xmlns:p14="http://schemas.microsoft.com/office/powerpoint/2010/main" val="348133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, m </a:t>
            </a:r>
            <a:r>
              <a:rPr lang="en-US" dirty="0" err="1" smtClean="0"/>
              <a:t>cạnh</a:t>
            </a:r>
            <a:r>
              <a:rPr lang="en-US" dirty="0" smtClean="0"/>
              <a:t>: O(</a:t>
            </a:r>
            <a:r>
              <a:rPr lang="en-US" dirty="0" err="1" smtClean="0"/>
              <a:t>n.m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, m </a:t>
            </a:r>
            <a:r>
              <a:rPr lang="en-US" dirty="0" err="1" smtClean="0"/>
              <a:t>cạnh</a:t>
            </a:r>
            <a:r>
              <a:rPr lang="en-US" dirty="0" smtClean="0"/>
              <a:t>: O(max(</a:t>
            </a:r>
            <a:r>
              <a:rPr lang="en-US" dirty="0" err="1" smtClean="0"/>
              <a:t>n,m</a:t>
            </a:r>
            <a:r>
              <a:rPr lang="en-US" dirty="0" smtClean="0"/>
              <a:t>))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0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(m&gt;n),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thua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.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trội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DFS </a:t>
            </a:r>
            <a:r>
              <a:rPr lang="en-US" dirty="0" err="1" smtClean="0"/>
              <a:t>và</a:t>
            </a:r>
            <a:r>
              <a:rPr lang="en-US" dirty="0" smtClean="0"/>
              <a:t>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DFS </a:t>
            </a:r>
            <a:r>
              <a:rPr lang="en-US" dirty="0" err="1" smtClean="0"/>
              <a:t>và</a:t>
            </a:r>
            <a:r>
              <a:rPr lang="en-US" dirty="0" smtClean="0"/>
              <a:t> BFS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smtClean="0"/>
              <a:t> ta </a:t>
            </a:r>
            <a:r>
              <a:rPr lang="en-US" dirty="0" err="1" smtClean="0"/>
              <a:t>ghi</a:t>
            </a:r>
            <a:r>
              <a:rPr lang="en-US" dirty="0" smtClean="0"/>
              <a:t> DBFS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quét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 1: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,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 2: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G=&lt;V,E&gt;.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9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G=&lt;V,E&gt;.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  <a:endParaRPr lang="en-US" dirty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  <a:p>
            <a:pPr lvl="2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u</a:t>
            </a:r>
          </a:p>
          <a:p>
            <a:pPr lvl="4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</a:t>
            </a:r>
          </a:p>
          <a:p>
            <a:pPr lvl="4"/>
            <a:r>
              <a:rPr lang="en-US" dirty="0" err="1" smtClean="0"/>
              <a:t>Duyệt</a:t>
            </a:r>
            <a:r>
              <a:rPr lang="en-US" dirty="0" smtClean="0"/>
              <a:t> DBFS(u)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đỉnh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Cho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G=&lt;V,E&gt; (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).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s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t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 (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).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t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/>
          </a:p>
          <a:p>
            <a:pPr lvl="1"/>
            <a:r>
              <a:rPr lang="en-US" dirty="0" smtClean="0"/>
              <a:t>DFS(s) 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t: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đến</a:t>
            </a:r>
            <a:r>
              <a:rPr lang="en-US" dirty="0" smtClean="0"/>
              <a:t>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G=&lt;V,E&gt;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5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</a:t>
            </a: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  <a:p>
            <a:pPr lvl="2"/>
            <a:r>
              <a:rPr lang="en-US" dirty="0" smtClean="0"/>
              <a:t>DBFS(u)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/>
          </a:p>
          <a:p>
            <a:pPr lvl="3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“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” (</a:t>
            </a:r>
            <a:r>
              <a:rPr lang="en-US" dirty="0" err="1" smtClean="0"/>
              <a:t>đỉnh</a:t>
            </a:r>
            <a:r>
              <a:rPr lang="en-US" dirty="0" smtClean="0"/>
              <a:t> u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“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” (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7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G=&lt;V,E&gt;,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8174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DBFS ở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u:</a:t>
            </a:r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(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: u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4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G=&lt;V,E&gt;,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</a:p>
          <a:p>
            <a:pPr lvl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e:</a:t>
            </a:r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G’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e </a:t>
            </a:r>
            <a:r>
              <a:rPr lang="en-US" dirty="0" err="1" smtClean="0"/>
              <a:t>khỏi</a:t>
            </a:r>
            <a:r>
              <a:rPr lang="en-US" dirty="0" smtClean="0"/>
              <a:t> G</a:t>
            </a:r>
          </a:p>
          <a:p>
            <a:pPr lvl="2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G’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cạnh</a:t>
            </a:r>
            <a:r>
              <a:rPr lang="en-US" dirty="0" smtClean="0"/>
              <a:t> 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1: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,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r>
              <a:rPr lang="en-US" dirty="0"/>
              <a:t>-&gt;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i="1" dirty="0" err="1"/>
              <a:t>chuaxet</a:t>
            </a:r>
            <a:r>
              <a:rPr lang="en-US" i="1" dirty="0"/>
              <a:t>[]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ý 2: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?</a:t>
            </a:r>
          </a:p>
          <a:p>
            <a:r>
              <a:rPr lang="en-US" dirty="0"/>
              <a:t>-&gt;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G=&lt;V,E&gt;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G=&lt;V,E&gt;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(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0, 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0 </a:t>
            </a:r>
            <a:r>
              <a:rPr lang="en-US" dirty="0" err="1" smtClean="0"/>
              <a:t>thì</a:t>
            </a:r>
            <a:r>
              <a:rPr lang="en-US" dirty="0" smtClean="0"/>
              <a:t> 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index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index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i="1" dirty="0" err="1"/>
              <a:t>chuaxet</a:t>
            </a:r>
            <a:r>
              <a:rPr lang="en-US" i="1" dirty="0"/>
              <a:t>[]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en-US" dirty="0" err="1"/>
              <a:t>Dùng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(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First in first out (queue) hay first in last out (stack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(FIFO hay FILO) </a:t>
            </a:r>
            <a:r>
              <a:rPr lang="en-US" dirty="0" err="1" smtClean="0"/>
              <a:t>mà</a:t>
            </a:r>
            <a:r>
              <a:rPr lang="en-US" dirty="0" smtClean="0"/>
              <a:t> behavior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FIFO: “breadth-first”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..</a:t>
            </a:r>
          </a:p>
          <a:p>
            <a:r>
              <a:rPr lang="en-US" dirty="0"/>
              <a:t>FILO: “depth-first”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đỉnh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DFS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vi-VN" dirty="0" smtClean="0">
                <a:solidFill>
                  <a:schemeClr val="bg1"/>
                </a:solidFill>
              </a:rPr>
              <a:t>(G</a:t>
            </a:r>
            <a:r>
              <a:rPr lang="vi-VN" dirty="0">
                <a:solidFill>
                  <a:schemeClr val="bg1"/>
                </a:solidFill>
              </a:rPr>
              <a:t>, S, 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</a:t>
            </a:r>
            <a:r>
              <a:rPr lang="vi-VN" dirty="0" smtClean="0">
                <a:solidFill>
                  <a:schemeClr val="bg1"/>
                </a:solidFill>
              </a:rPr>
              <a:t>gh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in giá trị tại </a:t>
            </a:r>
            <a:r>
              <a:rPr lang="vi-VN" i="1" dirty="0">
                <a:solidFill>
                  <a:schemeClr val="bg1"/>
                </a:solidFill>
              </a:rPr>
              <a:t>root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S (push)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    nếu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vi-VN" dirty="0" smtClean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(pop)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DFS(G,S,v)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BFS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vi-VN" dirty="0" smtClean="0">
                <a:solidFill>
                  <a:schemeClr val="bg1"/>
                </a:solidFill>
              </a:rPr>
              <a:t>(G</a:t>
            </a:r>
            <a:r>
              <a:rPr lang="vi-VN" dirty="0">
                <a:solidFill>
                  <a:schemeClr val="bg1"/>
                </a:solidFill>
              </a:rPr>
              <a:t>, Q, root)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gh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vi-VN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in giá trị tại </a:t>
            </a:r>
            <a:r>
              <a:rPr lang="vi-VN" i="1" dirty="0">
                <a:solidFill>
                  <a:schemeClr val="bg1"/>
                </a:solidFill>
              </a:rPr>
              <a:t>root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Tìm tập đỉnh kề chưa xét V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Đưa V vào Q (enqueue)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/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    nếu Q không rỗng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Lấy đỉnh đầu v trong Q (dequeue)</a:t>
            </a:r>
          </a:p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</a:rPr>
              <a:t>        BFS(G,Q,v)</a:t>
            </a:r>
          </a:p>
        </p:txBody>
      </p:sp>
    </p:spTree>
    <p:extLst>
      <p:ext uri="{BB962C8B-B14F-4D97-AF65-F5344CB8AC3E}">
        <p14:creationId xmlns:p14="http://schemas.microsoft.com/office/powerpoint/2010/main" val="31264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9349</TotalTime>
  <Words>1440</Words>
  <Application>Microsoft Office PowerPoint</Application>
  <PresentationFormat>On-screen Show (4:3)</PresentationFormat>
  <Paragraphs>231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Tìm kiếm trên đồ thị DFS và BFS</vt:lpstr>
      <vt:lpstr>Ý tưởng</vt:lpstr>
      <vt:lpstr>Ý tưởng</vt:lpstr>
      <vt:lpstr>Ý tưởng</vt:lpstr>
      <vt:lpstr>Ý tưởng</vt:lpstr>
      <vt:lpstr>PowerPoint Presentation</vt:lpstr>
      <vt:lpstr>PowerPoint Presentation</vt:lpstr>
      <vt:lpstr>PowerPoint Presentation</vt:lpstr>
      <vt:lpstr>Mã giả ví dụ</vt:lpstr>
      <vt:lpstr>Ví dụ: DFS(A)</vt:lpstr>
      <vt:lpstr>Ví dụ: BFS(A)</vt:lpstr>
      <vt:lpstr>Mã giả ví dụ</vt:lpstr>
      <vt:lpstr>Ví dụ: </vt:lpstr>
      <vt:lpstr>Tràn bộ đệm (stack overflow)</vt:lpstr>
      <vt:lpstr>Khử đệ quy</vt:lpstr>
      <vt:lpstr>Độ phức tạp</vt:lpstr>
      <vt:lpstr>Độ phức tạp</vt:lpstr>
      <vt:lpstr>Các ứng dụng cơ bản của DFS và BFS</vt:lpstr>
      <vt:lpstr>Ghi ngắn gọn</vt:lpstr>
      <vt:lpstr>Xác định các thành phần liên thông</vt:lpstr>
      <vt:lpstr>Xác định các thành phần liên thông</vt:lpstr>
      <vt:lpstr>Tìm đường đi giữa 2 đỉnh</vt:lpstr>
      <vt:lpstr>Tìm đường đi giữa 2 đỉnh</vt:lpstr>
      <vt:lpstr>Xác định tính liên thông mạnh</vt:lpstr>
      <vt:lpstr>Xác định tính liên thông mạnh</vt:lpstr>
      <vt:lpstr>Tìm các đỉnh trụ</vt:lpstr>
      <vt:lpstr>Tìm các đỉnh trụ</vt:lpstr>
      <vt:lpstr>Tìm các cạnh cầu</vt:lpstr>
      <vt:lpstr>Tìm các cạnh cầu</vt:lpstr>
      <vt:lpstr>Định chiều đồ thị</vt:lpstr>
      <vt:lpstr>Định chiều đồ thị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trên đồ thị</dc:title>
  <dc:creator>Thinh Duc</dc:creator>
  <cp:lastModifiedBy>Thinh Duc</cp:lastModifiedBy>
  <cp:revision>46</cp:revision>
  <dcterms:created xsi:type="dcterms:W3CDTF">2023-12-21T02:00:51Z</dcterms:created>
  <dcterms:modified xsi:type="dcterms:W3CDTF">2024-03-15T08:31:10Z</dcterms:modified>
</cp:coreProperties>
</file>