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96BF-A071-4989-B99F-D31CA523F72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01E0-908F-46B4-A6BD-A4C5AB22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Euler </a:t>
            </a:r>
            <a:r>
              <a:rPr lang="en-US" dirty="0" err="1" smtClean="0"/>
              <a:t>và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5" t="1582" r="40088" b="43141"/>
          <a:stretch/>
        </p:blipFill>
        <p:spPr>
          <a:xfrm>
            <a:off x="7220932" y="3299382"/>
            <a:ext cx="4515439" cy="32333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Đồ thị đấu loại (tournament graph): đồ thị có hướng trong đó hai đỉnh bất kì nối với nhau bằng đúng 1 cung</a:t>
            </a:r>
          </a:p>
          <a:p>
            <a:r>
              <a:rPr lang="nn-NO" dirty="0" smtClean="0"/>
              <a:t>Mọi đồ thị đấu loại đều là đồ thị nửa Hamilton. Đồ thị đấu loại liên thông mạnh là đồ thị Hamilton</a:t>
            </a:r>
          </a:p>
          <a:p>
            <a:r>
              <a:rPr lang="nn-NO" dirty="0" smtClean="0"/>
              <a:t>Có thể chứng minh điều này bằng quy nạp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7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Chứng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n=2: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n=N,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smtClean="0"/>
              <a:t>A1-A2-…-(N-1)-N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n=N+1: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Hamilton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I-&gt;A1: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smtClean="0"/>
              <a:t>I-A1-A2-…-(N-1)-N </a:t>
            </a:r>
            <a:r>
              <a:rPr lang="en-US" dirty="0" err="1" smtClean="0"/>
              <a:t>thỏa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N</a:t>
            </a:r>
            <a:r>
              <a:rPr lang="en-US" dirty="0" smtClean="0">
                <a:sym typeface="Wingdings" panose="05000000000000000000" pitchFamily="2" charset="2"/>
              </a:rPr>
              <a:t>-&gt;I: </a:t>
            </a:r>
            <a:r>
              <a:rPr lang="en-US" dirty="0" err="1" smtClean="0">
                <a:sym typeface="Wingdings" panose="05000000000000000000" pitchFamily="2" charset="2"/>
              </a:rPr>
              <a:t>chu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A1-A2-…-(N-1)-N-I </a:t>
            </a:r>
            <a:r>
              <a:rPr lang="en-US" dirty="0" err="1" smtClean="0"/>
              <a:t>thỏa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: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X,X+1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X-I-(X+1)</a:t>
            </a:r>
            <a:endParaRPr lang="en-US" dirty="0" smtClean="0"/>
          </a:p>
          <a:p>
            <a:r>
              <a:rPr lang="en-US" dirty="0" smtClean="0"/>
              <a:t>-&gt; 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smtClean="0"/>
              <a:t>A1-…-X-I-(X+1)-…-N </a:t>
            </a:r>
            <a:r>
              <a:rPr lang="en-US" dirty="0" err="1" smtClean="0"/>
              <a:t>thỏa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21394" r="48146" b="49853"/>
          <a:stretch/>
        </p:blipFill>
        <p:spPr>
          <a:xfrm>
            <a:off x="7954297" y="4945626"/>
            <a:ext cx="3942736" cy="174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Chọn đỉnh v bất kì để bắt đầu</a:t>
            </a:r>
          </a:p>
          <a:p>
            <a:pPr lvl="1"/>
            <a:r>
              <a:rPr lang="vi-VN" dirty="0"/>
              <a:t>Xây dựng một chu trình C</a:t>
            </a:r>
            <a:r>
              <a:rPr lang="vi-VN" baseline="-25000" dirty="0"/>
              <a:t>V</a:t>
            </a:r>
            <a:r>
              <a:rPr lang="vi-VN" dirty="0"/>
              <a:t> bất kì từ v và về v (không cần đi qua mọi đỉnh hay cạnh)</a:t>
            </a:r>
          </a:p>
          <a:p>
            <a:pPr lvl="1"/>
            <a:r>
              <a:rPr lang="vi-VN" dirty="0"/>
              <a:t>Loại bỏ hết các </a:t>
            </a:r>
            <a:r>
              <a:rPr lang="vi-VN" dirty="0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vi-VN" dirty="0" smtClean="0"/>
              <a:t> </a:t>
            </a:r>
            <a:r>
              <a:rPr lang="vi-VN" dirty="0"/>
              <a:t>trong chu trình C</a:t>
            </a:r>
            <a:r>
              <a:rPr lang="vi-VN" baseline="-25000" dirty="0"/>
              <a:t>V</a:t>
            </a:r>
          </a:p>
          <a:p>
            <a:pPr lvl="1"/>
            <a:r>
              <a:rPr lang="vi-VN" dirty="0"/>
              <a:t>Nếu đồ thị còn cạnh:</a:t>
            </a:r>
          </a:p>
          <a:p>
            <a:pPr lvl="2"/>
            <a:r>
              <a:rPr lang="vi-VN" dirty="0"/>
              <a:t>Chọn đỉnh bất kì u trong chu trình </a:t>
            </a:r>
            <a:r>
              <a:rPr lang="en-US" dirty="0" smtClean="0"/>
              <a:t>C</a:t>
            </a:r>
            <a:r>
              <a:rPr lang="en-US" baseline="-25000" dirty="0" smtClean="0"/>
              <a:t>V</a:t>
            </a:r>
            <a:r>
              <a:rPr lang="vi-VN" dirty="0" smtClean="0"/>
              <a:t> </a:t>
            </a:r>
            <a:r>
              <a:rPr lang="vi-VN" dirty="0"/>
              <a:t>mà còn cạnh kề</a:t>
            </a:r>
          </a:p>
          <a:p>
            <a:pPr lvl="2"/>
            <a:r>
              <a:rPr lang="vi-VN" dirty="0"/>
              <a:t>Xây dựng chu trình C</a:t>
            </a:r>
            <a:r>
              <a:rPr lang="vi-VN" baseline="-25000" dirty="0"/>
              <a:t>U</a:t>
            </a:r>
            <a:r>
              <a:rPr lang="vi-VN" dirty="0"/>
              <a:t> như trước</a:t>
            </a:r>
          </a:p>
          <a:p>
            <a:pPr lvl="2"/>
            <a:r>
              <a:rPr lang="vi-VN" dirty="0"/>
              <a:t>Nối C</a:t>
            </a:r>
            <a:r>
              <a:rPr lang="vi-VN" baseline="-25000" dirty="0"/>
              <a:t>U</a:t>
            </a:r>
            <a:r>
              <a:rPr lang="vi-VN" dirty="0"/>
              <a:t> vào C</a:t>
            </a:r>
            <a:r>
              <a:rPr lang="vi-VN" baseline="-25000" dirty="0"/>
              <a:t>V</a:t>
            </a:r>
            <a:r>
              <a:rPr lang="vi-VN" dirty="0"/>
              <a:t> (tách C</a:t>
            </a:r>
            <a:r>
              <a:rPr lang="vi-VN" baseline="-25000" dirty="0"/>
              <a:t>V</a:t>
            </a:r>
            <a:r>
              <a:rPr lang="vi-VN" dirty="0"/>
              <a:t> thành 2 phần, đưa C</a:t>
            </a:r>
            <a:r>
              <a:rPr lang="vi-VN" baseline="-25000" dirty="0"/>
              <a:t>U</a:t>
            </a:r>
            <a:r>
              <a:rPr lang="vi-VN" dirty="0"/>
              <a:t> vào giữa</a:t>
            </a:r>
            <a:r>
              <a:rPr lang="vi-VN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C</a:t>
            </a:r>
            <a:r>
              <a:rPr lang="en-US" baseline="-25000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vi-VN" dirty="0"/>
          </a:p>
          <a:p>
            <a:pPr lvl="2"/>
            <a:r>
              <a:rPr lang="vi-VN" dirty="0"/>
              <a:t>Loại bỏ cạnh trong chu trình C</a:t>
            </a:r>
            <a:r>
              <a:rPr lang="vi-VN" baseline="-25000" dirty="0"/>
              <a:t>U</a:t>
            </a:r>
          </a:p>
          <a:p>
            <a:pPr lvl="1"/>
            <a:r>
              <a:rPr lang="vi-VN" dirty="0"/>
              <a:t>Lặp lại đến khi không còn cạnh trong đồ thị</a:t>
            </a:r>
          </a:p>
        </p:txBody>
      </p:sp>
    </p:spTree>
    <p:extLst>
      <p:ext uri="{BB962C8B-B14F-4D97-AF65-F5344CB8AC3E}">
        <p14:creationId xmlns:p14="http://schemas.microsoft.com/office/powerpoint/2010/main" val="328725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Euler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Euler: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ở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3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Khởi tạo: tất cả đỉnh đều chưa xét</a:t>
            </a:r>
          </a:p>
          <a:p>
            <a:pPr lvl="1"/>
            <a:r>
              <a:rPr lang="vi-VN" dirty="0"/>
              <a:t>Chọn đỉnh v bất kì để bắt đầu</a:t>
            </a:r>
          </a:p>
          <a:p>
            <a:pPr lvl="1"/>
            <a:r>
              <a:rPr lang="vi-VN" dirty="0"/>
              <a:t>Đặt v là đã xét, ghi v vào chu trình hiện tại</a:t>
            </a:r>
          </a:p>
          <a:p>
            <a:pPr lvl="1"/>
            <a:r>
              <a:rPr lang="vi-VN" dirty="0"/>
              <a:t>Lặp lại với mọi đỉnh u kề v chưa xét:</a:t>
            </a:r>
          </a:p>
          <a:p>
            <a:pPr lvl="2"/>
            <a:r>
              <a:rPr lang="vi-VN" dirty="0" smtClean="0"/>
              <a:t>Nếu </a:t>
            </a:r>
            <a:r>
              <a:rPr lang="vi-VN" dirty="0"/>
              <a:t>thêm u vào chu trình hiện tại, chu trình trở thành Hamilton: </a:t>
            </a:r>
          </a:p>
          <a:p>
            <a:pPr lvl="3"/>
            <a:r>
              <a:rPr lang="vi-VN" dirty="0" smtClean="0"/>
              <a:t>Ghi </a:t>
            </a:r>
            <a:r>
              <a:rPr lang="vi-VN" dirty="0"/>
              <a:t>nhận chu trình và thoát</a:t>
            </a:r>
          </a:p>
          <a:p>
            <a:pPr lvl="2"/>
            <a:r>
              <a:rPr lang="vi-VN" dirty="0" smtClean="0"/>
              <a:t>Nếu </a:t>
            </a:r>
            <a:r>
              <a:rPr lang="vi-VN" dirty="0"/>
              <a:t>không:</a:t>
            </a:r>
          </a:p>
          <a:p>
            <a:pPr lvl="3"/>
            <a:r>
              <a:rPr lang="vi-VN" dirty="0"/>
              <a:t>Đặt u là đã xét</a:t>
            </a:r>
          </a:p>
          <a:p>
            <a:pPr lvl="3"/>
            <a:r>
              <a:rPr lang="vi-VN" dirty="0"/>
              <a:t>Đệ quy vòng lặp với đỉnh bắt đầu là </a:t>
            </a:r>
            <a:r>
              <a:rPr lang="vi-VN" dirty="0" smtClean="0"/>
              <a:t>u</a:t>
            </a:r>
            <a:r>
              <a:rPr lang="en-US" dirty="0" smtClean="0"/>
              <a:t>,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u </a:t>
            </a:r>
            <a:r>
              <a:rPr lang="en-US" dirty="0" err="1" smtClean="0"/>
              <a:t>là</a:t>
            </a:r>
            <a:r>
              <a:rPr lang="en-US" smtClean="0"/>
              <a:t> u’</a:t>
            </a:r>
            <a:endParaRPr lang="vi-VN" dirty="0"/>
          </a:p>
          <a:p>
            <a:pPr lvl="3"/>
            <a:r>
              <a:rPr lang="vi-VN" dirty="0"/>
              <a:t>Đặt u trở lại chưa xét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Euler: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Euler: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Hamilton: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Hamilton: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5158" r="37748" b="39800"/>
          <a:stretch/>
        </p:blipFill>
        <p:spPr>
          <a:xfrm>
            <a:off x="6390968" y="2625213"/>
            <a:ext cx="5329084" cy="35297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Euler</a:t>
            </a:r>
            <a:r>
              <a:rPr lang="en-US" dirty="0" smtClean="0"/>
              <a:t>: A-B-C-A-D-B-G-C-D-E-A-F-B</a:t>
            </a:r>
            <a:endParaRPr lang="en-US" dirty="0" smtClean="0"/>
          </a:p>
          <a:p>
            <a:r>
              <a:rPr lang="en-US" dirty="0" smtClean="0"/>
              <a:t>Chu </a:t>
            </a:r>
            <a:r>
              <a:rPr lang="en-US" dirty="0" err="1" smtClean="0"/>
              <a:t>trình</a:t>
            </a:r>
            <a:r>
              <a:rPr lang="en-US" dirty="0" smtClean="0"/>
              <a:t> Hamilton: </a:t>
            </a:r>
            <a:r>
              <a:rPr lang="en-US" dirty="0" smtClean="0"/>
              <a:t>A-E-D-C-G-B-F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Euler: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Euler</a:t>
            </a:r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Euler: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Euler</a:t>
            </a:r>
          </a:p>
          <a:p>
            <a:endParaRPr lang="en-US" dirty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Hamilton: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Hamilton</a:t>
            </a:r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Hamilton: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Hamilton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0 </a:t>
            </a:r>
            <a:r>
              <a:rPr lang="en-US" dirty="0" err="1" smtClean="0"/>
              <a:t>hoặc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endParaRPr lang="en-US" dirty="0" smtClean="0"/>
          </a:p>
          <a:p>
            <a:pPr lvl="1"/>
            <a:r>
              <a:rPr lang="en-US" dirty="0" err="1" smtClean="0"/>
              <a:t>deg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n-US" dirty="0" err="1" smtClean="0"/>
              <a:t>deg</a:t>
            </a:r>
            <a:r>
              <a:rPr lang="en-US" baseline="30000" dirty="0" smtClean="0"/>
              <a:t>-</a:t>
            </a:r>
            <a:r>
              <a:rPr lang="en-US" dirty="0" smtClean="0"/>
              <a:t> ở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deg</a:t>
            </a:r>
            <a:r>
              <a:rPr lang="en-US" baseline="30000" dirty="0" smtClean="0"/>
              <a:t>+</a:t>
            </a:r>
            <a:r>
              <a:rPr lang="en-US" dirty="0" smtClean="0"/>
              <a:t>-</a:t>
            </a:r>
            <a:r>
              <a:rPr lang="en-US" dirty="0" err="1" smtClean="0"/>
              <a:t>deg</a:t>
            </a:r>
            <a:r>
              <a:rPr lang="en-US" baseline="30000" dirty="0" smtClean="0"/>
              <a:t>-</a:t>
            </a:r>
            <a:r>
              <a:rPr lang="en-US" dirty="0" smtClean="0"/>
              <a:t> = 1)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</a:t>
            </a:r>
            <a:r>
              <a:rPr lang="en-US" dirty="0" err="1" smtClean="0"/>
              <a:t>deg</a:t>
            </a:r>
            <a:r>
              <a:rPr lang="en-US" baseline="30000" dirty="0" smtClean="0"/>
              <a:t>+</a:t>
            </a:r>
            <a:r>
              <a:rPr lang="en-US" dirty="0" smtClean="0"/>
              <a:t>-</a:t>
            </a:r>
            <a:r>
              <a:rPr lang="en-US" dirty="0" err="1" smtClean="0"/>
              <a:t>deg</a:t>
            </a:r>
            <a:r>
              <a:rPr lang="en-US" baseline="30000" dirty="0" smtClean="0"/>
              <a:t>-</a:t>
            </a:r>
            <a:r>
              <a:rPr lang="en-US" dirty="0" smtClean="0"/>
              <a:t> = 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1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endParaRPr lang="en-US" dirty="0"/>
          </a:p>
          <a:p>
            <a:pPr lvl="1"/>
            <a:r>
              <a:rPr lang="en-US" dirty="0" err="1" smtClean="0"/>
              <a:t>deg</a:t>
            </a:r>
            <a:r>
              <a:rPr lang="en-US" baseline="30000" dirty="0" smtClean="0"/>
              <a:t>+</a:t>
            </a:r>
            <a:r>
              <a:rPr lang="en-US" dirty="0" smtClean="0"/>
              <a:t> = </a:t>
            </a:r>
            <a:r>
              <a:rPr lang="en-US" dirty="0" err="1" smtClean="0"/>
              <a:t>deg</a:t>
            </a:r>
            <a:r>
              <a:rPr lang="en-US" baseline="30000" dirty="0" smtClean="0"/>
              <a:t>-</a:t>
            </a:r>
            <a:r>
              <a:rPr lang="en-US" dirty="0" smtClean="0"/>
              <a:t> ở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Hamilton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dirty="0" smtClean="0"/>
              <a:t> nay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Hamilton.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Ore: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&gt;=3,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, </a:t>
            </a:r>
            <a:r>
              <a:rPr lang="en-US" dirty="0" err="1" smtClean="0"/>
              <a:t>deg</a:t>
            </a:r>
            <a:r>
              <a:rPr lang="en-US" dirty="0" smtClean="0"/>
              <a:t>(x)+</a:t>
            </a:r>
            <a:r>
              <a:rPr lang="en-US" dirty="0" err="1" smtClean="0"/>
              <a:t>deg</a:t>
            </a:r>
            <a:r>
              <a:rPr lang="en-US" dirty="0" smtClean="0"/>
              <a:t>(y)&gt;=n -&gt; Hamilton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Dirac: </a:t>
            </a:r>
            <a:r>
              <a:rPr lang="nn-NO" dirty="0" smtClean="0"/>
              <a:t>với mọi đỉnh x, deg(x) &gt;= n/2 -&gt; Hamilton</a:t>
            </a:r>
          </a:p>
          <a:p>
            <a:r>
              <a:rPr lang="nn-NO" dirty="0" smtClean="0"/>
              <a:t>-&gt; Định lý Ore tổng quát hơn Dirac</a:t>
            </a:r>
          </a:p>
        </p:txBody>
      </p:sp>
    </p:spTree>
    <p:extLst>
      <p:ext uri="{BB962C8B-B14F-4D97-AF65-F5344CB8AC3E}">
        <p14:creationId xmlns:p14="http://schemas.microsoft.com/office/powerpoint/2010/main" val="112461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5" t="4574" r="47850" b="41560"/>
          <a:stretch/>
        </p:blipFill>
        <p:spPr>
          <a:xfrm>
            <a:off x="7610168" y="2310580"/>
            <a:ext cx="3539614" cy="35199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6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4, 3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A-D, B-E, C-F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r>
              <a:rPr lang="en-US" dirty="0" smtClean="0"/>
              <a:t>-&gt;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Hamilton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4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6595" r="54277" b="50856"/>
          <a:stretch/>
        </p:blipFill>
        <p:spPr>
          <a:xfrm>
            <a:off x="7510729" y="3981653"/>
            <a:ext cx="3038168" cy="23302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6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Hamilton</a:t>
            </a:r>
          </a:p>
          <a:p>
            <a:r>
              <a:rPr lang="en-US" dirty="0" smtClean="0"/>
              <a:t>-&gt;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Hamilton</a:t>
            </a:r>
          </a:p>
          <a:p>
            <a:r>
              <a:rPr lang="en-US" dirty="0" smtClean="0"/>
              <a:t>-&gt; 2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Ore </a:t>
            </a:r>
            <a:r>
              <a:rPr lang="en-US" dirty="0" err="1" smtClean="0"/>
              <a:t>và</a:t>
            </a:r>
            <a:r>
              <a:rPr lang="en-US" dirty="0" smtClean="0"/>
              <a:t> Dirac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12463</TotalTime>
  <Words>824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Đồ thị Euler và Hamilton</vt:lpstr>
      <vt:lpstr>Định nghĩa</vt:lpstr>
      <vt:lpstr>Ví dụ</vt:lpstr>
      <vt:lpstr>Định nghĩa</vt:lpstr>
      <vt:lpstr>Điều kiện đồ thị là nửa Euler</vt:lpstr>
      <vt:lpstr>Điều kiện đồ thị là Euler</vt:lpstr>
      <vt:lpstr>Điều kiện đồ thị là Hamilton</vt:lpstr>
      <vt:lpstr>Ví dụ </vt:lpstr>
      <vt:lpstr>Ví dụ</vt:lpstr>
      <vt:lpstr>Đồ thị đấu loại</vt:lpstr>
      <vt:lpstr>Chứng minh</vt:lpstr>
      <vt:lpstr>Thuật toán tìm chu trình Euler</vt:lpstr>
      <vt:lpstr>Thuật toán tìm đường đi Euler</vt:lpstr>
      <vt:lpstr>Thuật toán tìm chu trình Hamilton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thị Euler và Hamilton</dc:title>
  <dc:creator>Thinh Duc</dc:creator>
  <cp:lastModifiedBy>Thinh Duc</cp:lastModifiedBy>
  <cp:revision>24</cp:revision>
  <dcterms:created xsi:type="dcterms:W3CDTF">2023-12-21T03:54:23Z</dcterms:created>
  <dcterms:modified xsi:type="dcterms:W3CDTF">2024-02-23T10:52:19Z</dcterms:modified>
</cp:coreProperties>
</file>