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76" r:id="rId2"/>
    <p:sldId id="310" r:id="rId3"/>
    <p:sldId id="277" r:id="rId4"/>
    <p:sldId id="278" r:id="rId5"/>
    <p:sldId id="279" r:id="rId6"/>
    <p:sldId id="281" r:id="rId7"/>
    <p:sldId id="282" r:id="rId8"/>
    <p:sldId id="288" r:id="rId9"/>
    <p:sldId id="287" r:id="rId10"/>
    <p:sldId id="308" r:id="rId11"/>
    <p:sldId id="30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7" d="100"/>
          <a:sy n="107" d="100"/>
        </p:scale>
        <p:origin x="177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D89464-D442-4E91-9544-B81EC97DA1CF}" type="datetimeFigureOut">
              <a:rPr lang="en-US" smtClean="0"/>
              <a:t>11/10/2024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BD4931-5458-48BC-89F4-CE99E2F2EA69}" type="slidenum">
              <a:rPr lang="en-US" smtClean="0"/>
              <a:t>‹#›</a:t>
            </a:fld>
            <a:endParaRPr lang="en-US"/>
          </a:p>
        </p:txBody>
      </p:sp>
    </p:spTree>
    <p:extLst>
      <p:ext uri="{BB962C8B-B14F-4D97-AF65-F5344CB8AC3E}">
        <p14:creationId xmlns:p14="http://schemas.microsoft.com/office/powerpoint/2010/main" val="3279204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7F6CA-6E74-4215-B350-17EC7B1EB6E7}" type="slidenum">
              <a:rPr lang="en-US" smtClean="0"/>
              <a:t>7</a:t>
            </a:fld>
            <a:endParaRPr lang="en-US"/>
          </a:p>
        </p:txBody>
      </p:sp>
    </p:spTree>
    <p:extLst>
      <p:ext uri="{BB962C8B-B14F-4D97-AF65-F5344CB8AC3E}">
        <p14:creationId xmlns:p14="http://schemas.microsoft.com/office/powerpoint/2010/main" val="2875651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7F6CA-6E74-4215-B350-17EC7B1EB6E7}" type="slidenum">
              <a:rPr lang="en-US" smtClean="0"/>
              <a:t>8</a:t>
            </a:fld>
            <a:endParaRPr lang="en-US"/>
          </a:p>
        </p:txBody>
      </p:sp>
    </p:spTree>
    <p:extLst>
      <p:ext uri="{BB962C8B-B14F-4D97-AF65-F5344CB8AC3E}">
        <p14:creationId xmlns:p14="http://schemas.microsoft.com/office/powerpoint/2010/main" val="2073775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33 minutes *500 times!</a:t>
            </a:r>
          </a:p>
        </p:txBody>
      </p:sp>
      <p:sp>
        <p:nvSpPr>
          <p:cNvPr id="4" name="Slide Number Placeholder 3"/>
          <p:cNvSpPr>
            <a:spLocks noGrp="1"/>
          </p:cNvSpPr>
          <p:nvPr>
            <p:ph type="sldNum" sz="quarter" idx="5"/>
          </p:nvPr>
        </p:nvSpPr>
        <p:spPr/>
        <p:txBody>
          <a:bodyPr/>
          <a:lstStyle/>
          <a:p>
            <a:fld id="{B1B7F6CA-6E74-4215-B350-17EC7B1EB6E7}" type="slidenum">
              <a:rPr lang="en-US" smtClean="0"/>
              <a:t>9</a:t>
            </a:fld>
            <a:endParaRPr lang="en-US"/>
          </a:p>
        </p:txBody>
      </p:sp>
    </p:spTree>
    <p:extLst>
      <p:ext uri="{BB962C8B-B14F-4D97-AF65-F5344CB8AC3E}">
        <p14:creationId xmlns:p14="http://schemas.microsoft.com/office/powerpoint/2010/main" val="1910965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556C7A-EA16-4B07-881B-A540C064D231}"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BD7961-B9E7-4281-A3CB-B4660749B847}" type="slidenum">
              <a:rPr lang="en-US" smtClean="0"/>
              <a:t>‹#›</a:t>
            </a:fld>
            <a:endParaRPr lang="en-US"/>
          </a:p>
        </p:txBody>
      </p:sp>
    </p:spTree>
    <p:extLst>
      <p:ext uri="{BB962C8B-B14F-4D97-AF65-F5344CB8AC3E}">
        <p14:creationId xmlns:p14="http://schemas.microsoft.com/office/powerpoint/2010/main" val="1054154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56C7A-EA16-4B07-881B-A540C064D231}"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BD7961-B9E7-4281-A3CB-B4660749B847}" type="slidenum">
              <a:rPr lang="en-US" smtClean="0"/>
              <a:t>‹#›</a:t>
            </a:fld>
            <a:endParaRPr lang="en-US"/>
          </a:p>
        </p:txBody>
      </p:sp>
    </p:spTree>
    <p:extLst>
      <p:ext uri="{BB962C8B-B14F-4D97-AF65-F5344CB8AC3E}">
        <p14:creationId xmlns:p14="http://schemas.microsoft.com/office/powerpoint/2010/main" val="77830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56C7A-EA16-4B07-881B-A540C064D231}"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BD7961-B9E7-4281-A3CB-B4660749B847}" type="slidenum">
              <a:rPr lang="en-US" smtClean="0"/>
              <a:t>‹#›</a:t>
            </a:fld>
            <a:endParaRPr lang="en-US"/>
          </a:p>
        </p:txBody>
      </p:sp>
    </p:spTree>
    <p:extLst>
      <p:ext uri="{BB962C8B-B14F-4D97-AF65-F5344CB8AC3E}">
        <p14:creationId xmlns:p14="http://schemas.microsoft.com/office/powerpoint/2010/main" val="2546831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56C7A-EA16-4B07-881B-A540C064D231}"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BD7961-B9E7-4281-A3CB-B4660749B847}" type="slidenum">
              <a:rPr lang="en-US" smtClean="0"/>
              <a:t>‹#›</a:t>
            </a:fld>
            <a:endParaRPr lang="en-US"/>
          </a:p>
        </p:txBody>
      </p:sp>
    </p:spTree>
    <p:extLst>
      <p:ext uri="{BB962C8B-B14F-4D97-AF65-F5344CB8AC3E}">
        <p14:creationId xmlns:p14="http://schemas.microsoft.com/office/powerpoint/2010/main" val="1905323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56C7A-EA16-4B07-881B-A540C064D231}"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BD7961-B9E7-4281-A3CB-B4660749B847}" type="slidenum">
              <a:rPr lang="en-US" smtClean="0"/>
              <a:t>‹#›</a:t>
            </a:fld>
            <a:endParaRPr lang="en-US"/>
          </a:p>
        </p:txBody>
      </p:sp>
    </p:spTree>
    <p:extLst>
      <p:ext uri="{BB962C8B-B14F-4D97-AF65-F5344CB8AC3E}">
        <p14:creationId xmlns:p14="http://schemas.microsoft.com/office/powerpoint/2010/main" val="19861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556C7A-EA16-4B07-881B-A540C064D231}"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BD7961-B9E7-4281-A3CB-B4660749B847}" type="slidenum">
              <a:rPr lang="en-US" smtClean="0"/>
              <a:t>‹#›</a:t>
            </a:fld>
            <a:endParaRPr lang="en-US"/>
          </a:p>
        </p:txBody>
      </p:sp>
    </p:spTree>
    <p:extLst>
      <p:ext uri="{BB962C8B-B14F-4D97-AF65-F5344CB8AC3E}">
        <p14:creationId xmlns:p14="http://schemas.microsoft.com/office/powerpoint/2010/main" val="4076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556C7A-EA16-4B07-881B-A540C064D231}" type="datetimeFigureOut">
              <a:rPr lang="en-US" smtClean="0"/>
              <a:t>11/10/2024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BD7961-B9E7-4281-A3CB-B4660749B847}" type="slidenum">
              <a:rPr lang="en-US" smtClean="0"/>
              <a:t>‹#›</a:t>
            </a:fld>
            <a:endParaRPr lang="en-US"/>
          </a:p>
        </p:txBody>
      </p:sp>
    </p:spTree>
    <p:extLst>
      <p:ext uri="{BB962C8B-B14F-4D97-AF65-F5344CB8AC3E}">
        <p14:creationId xmlns:p14="http://schemas.microsoft.com/office/powerpoint/2010/main" val="3430161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556C7A-EA16-4B07-881B-A540C064D231}" type="datetimeFigureOut">
              <a:rPr lang="en-US" smtClean="0"/>
              <a:t>11/10/2024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BD7961-B9E7-4281-A3CB-B4660749B847}" type="slidenum">
              <a:rPr lang="en-US" smtClean="0"/>
              <a:t>‹#›</a:t>
            </a:fld>
            <a:endParaRPr lang="en-US"/>
          </a:p>
        </p:txBody>
      </p:sp>
    </p:spTree>
    <p:extLst>
      <p:ext uri="{BB962C8B-B14F-4D97-AF65-F5344CB8AC3E}">
        <p14:creationId xmlns:p14="http://schemas.microsoft.com/office/powerpoint/2010/main" val="2778993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56C7A-EA16-4B07-881B-A540C064D231}" type="datetimeFigureOut">
              <a:rPr lang="en-US" smtClean="0"/>
              <a:t>11/10/2024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BD7961-B9E7-4281-A3CB-B4660749B847}" type="slidenum">
              <a:rPr lang="en-US" smtClean="0"/>
              <a:t>‹#›</a:t>
            </a:fld>
            <a:endParaRPr lang="en-US"/>
          </a:p>
        </p:txBody>
      </p:sp>
    </p:spTree>
    <p:extLst>
      <p:ext uri="{BB962C8B-B14F-4D97-AF65-F5344CB8AC3E}">
        <p14:creationId xmlns:p14="http://schemas.microsoft.com/office/powerpoint/2010/main" val="189882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556C7A-EA16-4B07-881B-A540C064D231}"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BD7961-B9E7-4281-A3CB-B4660749B847}" type="slidenum">
              <a:rPr lang="en-US" smtClean="0"/>
              <a:t>‹#›</a:t>
            </a:fld>
            <a:endParaRPr lang="en-US"/>
          </a:p>
        </p:txBody>
      </p:sp>
    </p:spTree>
    <p:extLst>
      <p:ext uri="{BB962C8B-B14F-4D97-AF65-F5344CB8AC3E}">
        <p14:creationId xmlns:p14="http://schemas.microsoft.com/office/powerpoint/2010/main" val="4019390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556C7A-EA16-4B07-881B-A540C064D231}"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BD7961-B9E7-4281-A3CB-B4660749B847}" type="slidenum">
              <a:rPr lang="en-US" smtClean="0"/>
              <a:t>‹#›</a:t>
            </a:fld>
            <a:endParaRPr lang="en-US"/>
          </a:p>
        </p:txBody>
      </p:sp>
    </p:spTree>
    <p:extLst>
      <p:ext uri="{BB962C8B-B14F-4D97-AF65-F5344CB8AC3E}">
        <p14:creationId xmlns:p14="http://schemas.microsoft.com/office/powerpoint/2010/main" val="657531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E556C7A-EA16-4B07-881B-A540C064D231}" type="datetimeFigureOut">
              <a:rPr lang="en-US" smtClean="0"/>
              <a:t>11/10/2024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CBD7961-B9E7-4281-A3CB-B4660749B847}" type="slidenum">
              <a:rPr lang="en-US" smtClean="0"/>
              <a:t>‹#›</a:t>
            </a:fld>
            <a:endParaRPr lang="en-US"/>
          </a:p>
        </p:txBody>
      </p:sp>
    </p:spTree>
    <p:extLst>
      <p:ext uri="{BB962C8B-B14F-4D97-AF65-F5344CB8AC3E}">
        <p14:creationId xmlns:p14="http://schemas.microsoft.com/office/powerpoint/2010/main" val="3594492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cran.r-project.org/web/packages/lognorm/vignettes/lognormalSum.html" TargetMode="External"/><Relationship Id="rId2" Type="http://schemas.openxmlformats.org/officeDocument/2006/relationships/hyperlink" Target="https://en.wikipedia.org/wiki/Log-normal_distribution#Related_distributions"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58B1488-B72D-4945-B012-567FAE2EECD2}"/>
              </a:ext>
            </a:extLst>
          </p:cNvPr>
          <p:cNvSpPr txBox="1"/>
          <p:nvPr/>
        </p:nvSpPr>
        <p:spPr>
          <a:xfrm>
            <a:off x="875449" y="1785325"/>
            <a:ext cx="7873999" cy="369332"/>
          </a:xfrm>
          <a:prstGeom prst="rect">
            <a:avLst/>
          </a:prstGeom>
          <a:noFill/>
        </p:spPr>
        <p:txBody>
          <a:bodyPr wrap="square">
            <a:spAutoFit/>
          </a:bodyPr>
          <a:lstStyle/>
          <a:p>
            <a:r>
              <a:rPr lang="en-US" dirty="0"/>
              <a:t>The ideal observer decision rule for the detection of visual targets: </a:t>
            </a:r>
          </a:p>
        </p:txBody>
      </p:sp>
      <p:pic>
        <p:nvPicPr>
          <p:cNvPr id="9" name="Picture 8">
            <a:extLst>
              <a:ext uri="{FF2B5EF4-FFF2-40B4-BE49-F238E27FC236}">
                <a16:creationId xmlns:a16="http://schemas.microsoft.com/office/drawing/2014/main" id="{247E1871-3669-41F4-AF86-D965EFB798C9}"/>
              </a:ext>
            </a:extLst>
          </p:cNvPr>
          <p:cNvPicPr>
            <a:picLocks noChangeAspect="1"/>
          </p:cNvPicPr>
          <p:nvPr/>
        </p:nvPicPr>
        <p:blipFill>
          <a:blip r:embed="rId2"/>
          <a:stretch>
            <a:fillRect/>
          </a:stretch>
        </p:blipFill>
        <p:spPr>
          <a:xfrm>
            <a:off x="3773518" y="2132807"/>
            <a:ext cx="2077859" cy="751717"/>
          </a:xfrm>
          <a:prstGeom prst="rect">
            <a:avLst/>
          </a:prstGeom>
        </p:spPr>
      </p:pic>
      <p:pic>
        <p:nvPicPr>
          <p:cNvPr id="11" name="Picture 10">
            <a:extLst>
              <a:ext uri="{FF2B5EF4-FFF2-40B4-BE49-F238E27FC236}">
                <a16:creationId xmlns:a16="http://schemas.microsoft.com/office/drawing/2014/main" id="{74CE8C82-34F5-410E-96DD-BBA0B7A78060}"/>
              </a:ext>
            </a:extLst>
          </p:cNvPr>
          <p:cNvPicPr>
            <a:picLocks noChangeAspect="1"/>
          </p:cNvPicPr>
          <p:nvPr/>
        </p:nvPicPr>
        <p:blipFill>
          <a:blip r:embed="rId3"/>
          <a:stretch>
            <a:fillRect/>
          </a:stretch>
        </p:blipFill>
        <p:spPr>
          <a:xfrm>
            <a:off x="1702916" y="3433520"/>
            <a:ext cx="6573791" cy="1744847"/>
          </a:xfrm>
          <a:prstGeom prst="rect">
            <a:avLst/>
          </a:prstGeom>
        </p:spPr>
      </p:pic>
      <p:sp>
        <p:nvSpPr>
          <p:cNvPr id="13" name="TextBox 12">
            <a:extLst>
              <a:ext uri="{FF2B5EF4-FFF2-40B4-BE49-F238E27FC236}">
                <a16:creationId xmlns:a16="http://schemas.microsoft.com/office/drawing/2014/main" id="{3B8A065E-6177-4A5A-870E-EA1D40A90CD2}"/>
              </a:ext>
            </a:extLst>
          </p:cNvPr>
          <p:cNvSpPr txBox="1"/>
          <p:nvPr/>
        </p:nvSpPr>
        <p:spPr>
          <a:xfrm>
            <a:off x="919650" y="2983666"/>
            <a:ext cx="8144933" cy="369332"/>
          </a:xfrm>
          <a:prstGeom prst="rect">
            <a:avLst/>
          </a:prstGeom>
          <a:noFill/>
        </p:spPr>
        <p:txBody>
          <a:bodyPr wrap="square">
            <a:spAutoFit/>
          </a:bodyPr>
          <a:lstStyle/>
          <a:p>
            <a:r>
              <a:rPr lang="en-US" dirty="0"/>
              <a:t>The additive target in white noise (uncertainty about the visual pattern):</a:t>
            </a:r>
          </a:p>
        </p:txBody>
      </p:sp>
      <p:sp>
        <p:nvSpPr>
          <p:cNvPr id="10" name="TextBox 9">
            <a:extLst>
              <a:ext uri="{FF2B5EF4-FFF2-40B4-BE49-F238E27FC236}">
                <a16:creationId xmlns:a16="http://schemas.microsoft.com/office/drawing/2014/main" id="{A5026A03-8627-2C9E-35A9-949671CE7917}"/>
              </a:ext>
            </a:extLst>
          </p:cNvPr>
          <p:cNvSpPr txBox="1"/>
          <p:nvPr/>
        </p:nvSpPr>
        <p:spPr>
          <a:xfrm>
            <a:off x="194075" y="248142"/>
            <a:ext cx="3885555" cy="446276"/>
          </a:xfrm>
          <a:prstGeom prst="rect">
            <a:avLst/>
          </a:prstGeom>
          <a:noFill/>
        </p:spPr>
        <p:txBody>
          <a:bodyPr wrap="square">
            <a:spAutoFit/>
          </a:bodyPr>
          <a:lstStyle/>
          <a:p>
            <a:r>
              <a:rPr lang="en-US" sz="2300" b="1" u="sng" dirty="0">
                <a:latin typeface="+mj-lt"/>
              </a:rPr>
              <a:t>Appendix</a:t>
            </a:r>
            <a:endParaRPr lang="en-US" sz="2300" u="sng" dirty="0">
              <a:latin typeface="+mj-lt"/>
            </a:endParaRPr>
          </a:p>
        </p:txBody>
      </p:sp>
      <p:sp>
        <p:nvSpPr>
          <p:cNvPr id="12" name="TextBox 11">
            <a:extLst>
              <a:ext uri="{FF2B5EF4-FFF2-40B4-BE49-F238E27FC236}">
                <a16:creationId xmlns:a16="http://schemas.microsoft.com/office/drawing/2014/main" id="{62333FFF-BCEF-84AF-FBB4-C98004E784A6}"/>
              </a:ext>
            </a:extLst>
          </p:cNvPr>
          <p:cNvSpPr txBox="1"/>
          <p:nvPr/>
        </p:nvSpPr>
        <p:spPr>
          <a:xfrm>
            <a:off x="194076" y="847181"/>
            <a:ext cx="8144932" cy="369332"/>
          </a:xfrm>
          <a:prstGeom prst="rect">
            <a:avLst/>
          </a:prstGeom>
          <a:noFill/>
        </p:spPr>
        <p:txBody>
          <a:bodyPr wrap="square">
            <a:spAutoFit/>
          </a:bodyPr>
          <a:lstStyle/>
          <a:p>
            <a:pPr marL="342900" indent="-342900">
              <a:buAutoNum type="arabicPeriod"/>
            </a:pPr>
            <a:r>
              <a:rPr lang="en-US" b="1" dirty="0"/>
              <a:t>Fast simulation of the ideal observer</a:t>
            </a:r>
          </a:p>
        </p:txBody>
      </p:sp>
      <p:grpSp>
        <p:nvGrpSpPr>
          <p:cNvPr id="8" name="Group 7">
            <a:extLst>
              <a:ext uri="{FF2B5EF4-FFF2-40B4-BE49-F238E27FC236}">
                <a16:creationId xmlns:a16="http://schemas.microsoft.com/office/drawing/2014/main" id="{70B2CFF8-334F-8CBC-76E0-667AD33D9FE5}"/>
              </a:ext>
            </a:extLst>
          </p:cNvPr>
          <p:cNvGrpSpPr/>
          <p:nvPr/>
        </p:nvGrpSpPr>
        <p:grpSpPr>
          <a:xfrm>
            <a:off x="919650" y="5255310"/>
            <a:ext cx="7920473" cy="422696"/>
            <a:chOff x="919650" y="5128567"/>
            <a:chExt cx="7920473" cy="422696"/>
          </a:xfrm>
        </p:grpSpPr>
        <p:pic>
          <p:nvPicPr>
            <p:cNvPr id="3" name="Picture 2">
              <a:extLst>
                <a:ext uri="{FF2B5EF4-FFF2-40B4-BE49-F238E27FC236}">
                  <a16:creationId xmlns:a16="http://schemas.microsoft.com/office/drawing/2014/main" id="{6E808F65-52C9-292D-B5E6-9B2B9E317D23}"/>
                </a:ext>
              </a:extLst>
            </p:cNvPr>
            <p:cNvPicPr>
              <a:picLocks noChangeAspect="1"/>
            </p:cNvPicPr>
            <p:nvPr/>
          </p:nvPicPr>
          <p:blipFill>
            <a:blip r:embed="rId4"/>
            <a:stretch>
              <a:fillRect/>
            </a:stretch>
          </p:blipFill>
          <p:spPr>
            <a:xfrm>
              <a:off x="919650" y="5160738"/>
              <a:ext cx="257175" cy="390525"/>
            </a:xfrm>
            <a:prstGeom prst="rect">
              <a:avLst/>
            </a:prstGeom>
          </p:spPr>
        </p:pic>
        <p:sp>
          <p:nvSpPr>
            <p:cNvPr id="15" name="TextBox 14">
              <a:extLst>
                <a:ext uri="{FF2B5EF4-FFF2-40B4-BE49-F238E27FC236}">
                  <a16:creationId xmlns:a16="http://schemas.microsoft.com/office/drawing/2014/main" id="{EF542DA0-B55E-681E-1496-3EFF52F4B3EA}"/>
                </a:ext>
              </a:extLst>
            </p:cNvPr>
            <p:cNvSpPr txBox="1"/>
            <p:nvPr/>
          </p:nvSpPr>
          <p:spPr>
            <a:xfrm>
              <a:off x="1139501" y="5128567"/>
              <a:ext cx="7700622" cy="369332"/>
            </a:xfrm>
            <a:prstGeom prst="rect">
              <a:avLst/>
            </a:prstGeom>
            <a:noFill/>
          </p:spPr>
          <p:txBody>
            <a:bodyPr wrap="square">
              <a:spAutoFit/>
            </a:bodyPr>
            <a:lstStyle/>
            <a:p>
              <a:r>
                <a:rPr lang="en-US" dirty="0"/>
                <a:t>: image (stimulus) presented in each trial. It is a random variable.</a:t>
              </a:r>
            </a:p>
          </p:txBody>
        </p:sp>
      </p:grpSp>
      <p:grpSp>
        <p:nvGrpSpPr>
          <p:cNvPr id="18" name="Group 17">
            <a:extLst>
              <a:ext uri="{FF2B5EF4-FFF2-40B4-BE49-F238E27FC236}">
                <a16:creationId xmlns:a16="http://schemas.microsoft.com/office/drawing/2014/main" id="{58536F4E-9536-41A4-A501-C2CACF95DFF0}"/>
              </a:ext>
            </a:extLst>
          </p:cNvPr>
          <p:cNvGrpSpPr/>
          <p:nvPr/>
        </p:nvGrpSpPr>
        <p:grpSpPr>
          <a:xfrm>
            <a:off x="919650" y="5883005"/>
            <a:ext cx="7734515" cy="726853"/>
            <a:chOff x="919650" y="5689123"/>
            <a:chExt cx="7734515" cy="726853"/>
          </a:xfrm>
        </p:grpSpPr>
        <p:pic>
          <p:nvPicPr>
            <p:cNvPr id="6" name="Picture 5">
              <a:extLst>
                <a:ext uri="{FF2B5EF4-FFF2-40B4-BE49-F238E27FC236}">
                  <a16:creationId xmlns:a16="http://schemas.microsoft.com/office/drawing/2014/main" id="{27D73E36-5165-F7DE-3A58-BB1B58C237FC}"/>
                </a:ext>
              </a:extLst>
            </p:cNvPr>
            <p:cNvPicPr>
              <a:picLocks noChangeAspect="1"/>
            </p:cNvPicPr>
            <p:nvPr/>
          </p:nvPicPr>
          <p:blipFill>
            <a:blip r:embed="rId5"/>
            <a:stretch>
              <a:fillRect/>
            </a:stretch>
          </p:blipFill>
          <p:spPr>
            <a:xfrm>
              <a:off x="919650" y="5689123"/>
              <a:ext cx="723900" cy="485775"/>
            </a:xfrm>
            <a:prstGeom prst="rect">
              <a:avLst/>
            </a:prstGeom>
          </p:spPr>
        </p:pic>
        <p:sp>
          <p:nvSpPr>
            <p:cNvPr id="17" name="TextBox 16">
              <a:extLst>
                <a:ext uri="{FF2B5EF4-FFF2-40B4-BE49-F238E27FC236}">
                  <a16:creationId xmlns:a16="http://schemas.microsoft.com/office/drawing/2014/main" id="{521C9B08-EEDB-6D6A-E482-5BF48E65D9AD}"/>
                </a:ext>
              </a:extLst>
            </p:cNvPr>
            <p:cNvSpPr txBox="1"/>
            <p:nvPr/>
          </p:nvSpPr>
          <p:spPr>
            <a:xfrm>
              <a:off x="1559574" y="5769645"/>
              <a:ext cx="7094591" cy="646331"/>
            </a:xfrm>
            <a:prstGeom prst="rect">
              <a:avLst/>
            </a:prstGeom>
            <a:noFill/>
          </p:spPr>
          <p:txBody>
            <a:bodyPr wrap="square">
              <a:spAutoFit/>
            </a:bodyPr>
            <a:lstStyle/>
            <a:p>
              <a:r>
                <a:rPr lang="en-US" dirty="0"/>
                <a:t>: a dot product between template m and image of that trial. There are m random variables total, in general they are correlated.</a:t>
              </a:r>
            </a:p>
          </p:txBody>
        </p:sp>
      </p:grpSp>
      <p:sp>
        <p:nvSpPr>
          <p:cNvPr id="21" name="TextBox 20">
            <a:extLst>
              <a:ext uri="{FF2B5EF4-FFF2-40B4-BE49-F238E27FC236}">
                <a16:creationId xmlns:a16="http://schemas.microsoft.com/office/drawing/2014/main" id="{A7045DE5-475A-30C4-2B6B-3A9AD54E393F}"/>
              </a:ext>
            </a:extLst>
          </p:cNvPr>
          <p:cNvSpPr txBox="1"/>
          <p:nvPr/>
        </p:nvSpPr>
        <p:spPr>
          <a:xfrm>
            <a:off x="646673" y="1284465"/>
            <a:ext cx="7825824" cy="369332"/>
          </a:xfrm>
          <a:prstGeom prst="rect">
            <a:avLst/>
          </a:prstGeom>
          <a:noFill/>
        </p:spPr>
        <p:txBody>
          <a:bodyPr wrap="square">
            <a:spAutoFit/>
          </a:bodyPr>
          <a:lstStyle/>
          <a:p>
            <a:r>
              <a:rPr lang="en-US" u="sng" dirty="0"/>
              <a:t>Analytical approximation vs. Monte Carlo vs. Chapter 4 Method</a:t>
            </a:r>
          </a:p>
        </p:txBody>
      </p:sp>
    </p:spTree>
    <p:extLst>
      <p:ext uri="{BB962C8B-B14F-4D97-AF65-F5344CB8AC3E}">
        <p14:creationId xmlns:p14="http://schemas.microsoft.com/office/powerpoint/2010/main" val="3168375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35D25CC-BD80-4A30-B943-A729A95924CB}"/>
              </a:ext>
            </a:extLst>
          </p:cNvPr>
          <p:cNvSpPr txBox="1"/>
          <p:nvPr/>
        </p:nvSpPr>
        <p:spPr>
          <a:xfrm>
            <a:off x="580768" y="1369276"/>
            <a:ext cx="8203686" cy="646331"/>
          </a:xfrm>
          <a:prstGeom prst="rect">
            <a:avLst/>
          </a:prstGeom>
          <a:noFill/>
        </p:spPr>
        <p:txBody>
          <a:bodyPr wrap="square">
            <a:spAutoFit/>
          </a:bodyPr>
          <a:lstStyle/>
          <a:p>
            <a:r>
              <a:rPr lang="en-US" u="sng" dirty="0"/>
              <a:t>Analytical approximation vs. Monte Carlo vs. Chapter 4 Sim Method</a:t>
            </a:r>
          </a:p>
          <a:p>
            <a:endParaRPr lang="en-US" dirty="0"/>
          </a:p>
        </p:txBody>
      </p:sp>
      <p:sp>
        <p:nvSpPr>
          <p:cNvPr id="7" name="TextBox 6">
            <a:extLst>
              <a:ext uri="{FF2B5EF4-FFF2-40B4-BE49-F238E27FC236}">
                <a16:creationId xmlns:a16="http://schemas.microsoft.com/office/drawing/2014/main" id="{3DC8E875-D61C-F5E8-DEE8-32687E2305BC}"/>
              </a:ext>
            </a:extLst>
          </p:cNvPr>
          <p:cNvSpPr txBox="1"/>
          <p:nvPr/>
        </p:nvSpPr>
        <p:spPr>
          <a:xfrm>
            <a:off x="580768" y="2040501"/>
            <a:ext cx="8012816" cy="3970318"/>
          </a:xfrm>
          <a:prstGeom prst="rect">
            <a:avLst/>
          </a:prstGeom>
          <a:noFill/>
        </p:spPr>
        <p:txBody>
          <a:bodyPr wrap="square">
            <a:spAutoFit/>
          </a:bodyPr>
          <a:lstStyle/>
          <a:p>
            <a:r>
              <a:rPr lang="en-US" sz="1800" dirty="0">
                <a:solidFill>
                  <a:srgbClr val="FF0000"/>
                </a:solidFill>
              </a:rPr>
              <a:t>It is not clear whether Monte Carlo or any analytical approximation is superior to the Method introduced in Chapter 4. </a:t>
            </a:r>
          </a:p>
          <a:p>
            <a:endParaRPr lang="en-US" dirty="0">
              <a:solidFill>
                <a:srgbClr val="FF0000"/>
              </a:solidFill>
            </a:endParaRPr>
          </a:p>
          <a:p>
            <a:endParaRPr lang="en-US" sz="1800" dirty="0">
              <a:solidFill>
                <a:srgbClr val="FF0000"/>
              </a:solidFill>
            </a:endParaRPr>
          </a:p>
          <a:p>
            <a:endParaRPr lang="en-US" sz="1800" dirty="0">
              <a:solidFill>
                <a:srgbClr val="FF0000"/>
              </a:solidFill>
            </a:endParaRPr>
          </a:p>
          <a:p>
            <a:r>
              <a:rPr lang="en-US" sz="1800" dirty="0">
                <a:solidFill>
                  <a:srgbClr val="FF0000"/>
                </a:solidFill>
              </a:rPr>
              <a:t>For 2D signals, </a:t>
            </a:r>
            <a:r>
              <a:rPr lang="en-US" dirty="0">
                <a:solidFill>
                  <a:srgbClr val="FF0000"/>
                </a:solidFill>
              </a:rPr>
              <a:t>the selection of the simulation method depends on:</a:t>
            </a:r>
          </a:p>
          <a:p>
            <a:endParaRPr lang="en-US" dirty="0">
              <a:solidFill>
                <a:srgbClr val="FF0000"/>
              </a:solidFill>
            </a:endParaRPr>
          </a:p>
          <a:p>
            <a:r>
              <a:rPr lang="en-US" dirty="0">
                <a:solidFill>
                  <a:srgbClr val="FF0000"/>
                </a:solidFill>
              </a:rPr>
              <a:t>(</a:t>
            </a:r>
            <a:r>
              <a:rPr lang="en-US" dirty="0" err="1">
                <a:solidFill>
                  <a:srgbClr val="FF0000"/>
                </a:solidFill>
              </a:rPr>
              <a:t>i</a:t>
            </a:r>
            <a:r>
              <a:rPr lang="en-US" dirty="0">
                <a:solidFill>
                  <a:srgbClr val="FF0000"/>
                </a:solidFill>
              </a:rPr>
              <a:t>) the image size (which slows down the dot products),</a:t>
            </a:r>
          </a:p>
          <a:p>
            <a:endParaRPr lang="en-US" dirty="0">
              <a:solidFill>
                <a:srgbClr val="FF0000"/>
              </a:solidFill>
            </a:endParaRPr>
          </a:p>
          <a:p>
            <a:r>
              <a:rPr lang="en-US" dirty="0">
                <a:solidFill>
                  <a:srgbClr val="FF0000"/>
                </a:solidFill>
              </a:rPr>
              <a:t>(ii) the number of templates which determines the covariance matrix size (number of convolutions), and</a:t>
            </a:r>
          </a:p>
          <a:p>
            <a:endParaRPr lang="en-US" dirty="0">
              <a:solidFill>
                <a:srgbClr val="FF0000"/>
              </a:solidFill>
            </a:endParaRPr>
          </a:p>
          <a:p>
            <a:r>
              <a:rPr lang="en-US" dirty="0">
                <a:solidFill>
                  <a:srgbClr val="FF0000"/>
                </a:solidFill>
              </a:rPr>
              <a:t>(iii) properties of templates which determines the properties of the covariance matrix (if not arbitrary, one might avoid some convolutions).</a:t>
            </a:r>
          </a:p>
        </p:txBody>
      </p:sp>
      <p:sp>
        <p:nvSpPr>
          <p:cNvPr id="8" name="TextBox 7">
            <a:extLst>
              <a:ext uri="{FF2B5EF4-FFF2-40B4-BE49-F238E27FC236}">
                <a16:creationId xmlns:a16="http://schemas.microsoft.com/office/drawing/2014/main" id="{C9318CD2-5054-0495-3324-5C2BED703E54}"/>
              </a:ext>
            </a:extLst>
          </p:cNvPr>
          <p:cNvSpPr txBox="1"/>
          <p:nvPr/>
        </p:nvSpPr>
        <p:spPr>
          <a:xfrm>
            <a:off x="194076" y="847181"/>
            <a:ext cx="8144932" cy="369332"/>
          </a:xfrm>
          <a:prstGeom prst="rect">
            <a:avLst/>
          </a:prstGeom>
          <a:noFill/>
        </p:spPr>
        <p:txBody>
          <a:bodyPr wrap="square">
            <a:spAutoFit/>
          </a:bodyPr>
          <a:lstStyle/>
          <a:p>
            <a:pPr marL="342900" indent="-342900">
              <a:buAutoNum type="arabicPeriod"/>
            </a:pPr>
            <a:r>
              <a:rPr lang="en-US" b="1" dirty="0"/>
              <a:t>Fast simulation of the ideal observer</a:t>
            </a:r>
          </a:p>
        </p:txBody>
      </p:sp>
      <p:sp>
        <p:nvSpPr>
          <p:cNvPr id="9" name="TextBox 8">
            <a:extLst>
              <a:ext uri="{FF2B5EF4-FFF2-40B4-BE49-F238E27FC236}">
                <a16:creationId xmlns:a16="http://schemas.microsoft.com/office/drawing/2014/main" id="{87D45DDE-7F99-A768-AA91-186CE525A476}"/>
              </a:ext>
            </a:extLst>
          </p:cNvPr>
          <p:cNvSpPr txBox="1"/>
          <p:nvPr/>
        </p:nvSpPr>
        <p:spPr>
          <a:xfrm>
            <a:off x="194075" y="248142"/>
            <a:ext cx="3885555" cy="446276"/>
          </a:xfrm>
          <a:prstGeom prst="rect">
            <a:avLst/>
          </a:prstGeom>
          <a:noFill/>
        </p:spPr>
        <p:txBody>
          <a:bodyPr wrap="square">
            <a:spAutoFit/>
          </a:bodyPr>
          <a:lstStyle/>
          <a:p>
            <a:r>
              <a:rPr lang="en-US" sz="2300" b="1" u="sng" dirty="0">
                <a:latin typeface="+mj-lt"/>
              </a:rPr>
              <a:t>Appendix</a:t>
            </a:r>
            <a:endParaRPr lang="en-US" sz="2300" u="sng" dirty="0">
              <a:latin typeface="+mj-lt"/>
            </a:endParaRPr>
          </a:p>
        </p:txBody>
      </p:sp>
    </p:spTree>
    <p:extLst>
      <p:ext uri="{BB962C8B-B14F-4D97-AF65-F5344CB8AC3E}">
        <p14:creationId xmlns:p14="http://schemas.microsoft.com/office/powerpoint/2010/main" val="1022309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9318CD2-5054-0495-3324-5C2BED703E54}"/>
              </a:ext>
            </a:extLst>
          </p:cNvPr>
          <p:cNvSpPr txBox="1"/>
          <p:nvPr/>
        </p:nvSpPr>
        <p:spPr>
          <a:xfrm>
            <a:off x="194076" y="847181"/>
            <a:ext cx="8144932" cy="369332"/>
          </a:xfrm>
          <a:prstGeom prst="rect">
            <a:avLst/>
          </a:prstGeom>
          <a:noFill/>
        </p:spPr>
        <p:txBody>
          <a:bodyPr wrap="square">
            <a:spAutoFit/>
          </a:bodyPr>
          <a:lstStyle/>
          <a:p>
            <a:pPr marL="342900" indent="-342900">
              <a:buAutoNum type="arabicPeriod"/>
            </a:pPr>
            <a:r>
              <a:rPr lang="en-US" b="1" dirty="0"/>
              <a:t>Fast simulation of the ideal observer</a:t>
            </a:r>
          </a:p>
        </p:txBody>
      </p:sp>
      <p:sp>
        <p:nvSpPr>
          <p:cNvPr id="10" name="TextBox 9">
            <a:extLst>
              <a:ext uri="{FF2B5EF4-FFF2-40B4-BE49-F238E27FC236}">
                <a16:creationId xmlns:a16="http://schemas.microsoft.com/office/drawing/2014/main" id="{712D4D75-3348-3869-A92E-F664E3A8DDEC}"/>
              </a:ext>
            </a:extLst>
          </p:cNvPr>
          <p:cNvSpPr txBox="1"/>
          <p:nvPr/>
        </p:nvSpPr>
        <p:spPr>
          <a:xfrm>
            <a:off x="580767" y="1369276"/>
            <a:ext cx="8217003" cy="5355312"/>
          </a:xfrm>
          <a:prstGeom prst="rect">
            <a:avLst/>
          </a:prstGeom>
          <a:noFill/>
        </p:spPr>
        <p:txBody>
          <a:bodyPr wrap="square">
            <a:spAutoFit/>
          </a:bodyPr>
          <a:lstStyle/>
          <a:p>
            <a:r>
              <a:rPr lang="en-US" u="sng" dirty="0"/>
              <a:t>Summary</a:t>
            </a:r>
          </a:p>
          <a:p>
            <a:endParaRPr lang="en-US" dirty="0"/>
          </a:p>
          <a:p>
            <a:r>
              <a:rPr lang="en-US" dirty="0"/>
              <a:t>Faster Simulations: Analytical approximation vs. Monte Carlo vs. Chapter 4 Method</a:t>
            </a:r>
          </a:p>
          <a:p>
            <a:endParaRPr lang="en-US" dirty="0"/>
          </a:p>
          <a:p>
            <a:r>
              <a:rPr lang="en-US" dirty="0"/>
              <a:t>Literature about Monte Carlo and Analytical approximations</a:t>
            </a:r>
          </a:p>
          <a:p>
            <a:endParaRPr lang="en-US" dirty="0"/>
          </a:p>
          <a:p>
            <a:r>
              <a:rPr lang="en-US" dirty="0"/>
              <a:t>Preliminary work,</a:t>
            </a:r>
          </a:p>
          <a:p>
            <a:endParaRPr lang="en-US" dirty="0"/>
          </a:p>
          <a:p>
            <a:r>
              <a:rPr lang="en-US" dirty="0"/>
              <a:t>	Derived covariances and means of multivariate Gaussian </a:t>
            </a:r>
            <a:r>
              <a:rPr lang="en-US" sz="1800" dirty="0"/>
              <a:t>(see derivation.pdf).</a:t>
            </a:r>
            <a:endParaRPr lang="en-US" dirty="0"/>
          </a:p>
          <a:p>
            <a:endParaRPr lang="en-US" dirty="0"/>
          </a:p>
          <a:p>
            <a:r>
              <a:rPr lang="en-US" dirty="0"/>
              <a:t>	</a:t>
            </a:r>
            <a:r>
              <a:rPr lang="en-US" sz="1800" dirty="0"/>
              <a:t>Monte Carlo simulation works well for independent position uncertainty.</a:t>
            </a:r>
          </a:p>
          <a:p>
            <a:endParaRPr lang="en-US" sz="1800" dirty="0"/>
          </a:p>
          <a:p>
            <a:r>
              <a:rPr lang="en-US" sz="1800" dirty="0"/>
              <a:t>	Approximation with a single log normal distribution doesn't work well for 	independent position uncertainty.</a:t>
            </a:r>
          </a:p>
          <a:p>
            <a:endParaRPr lang="en-US" dirty="0"/>
          </a:p>
          <a:p>
            <a:r>
              <a:rPr lang="en-US" sz="1800" dirty="0"/>
              <a:t>For 2D signals, it is not clear whether Monte Carlo or any analytical approximation is superior to the Method introduced in Chapter 4. (see </a:t>
            </a:r>
            <a:r>
              <a:rPr lang="en-US" dirty="0"/>
              <a:t>previous two slides</a:t>
            </a:r>
            <a:r>
              <a:rPr lang="en-US" sz="1800" dirty="0"/>
              <a:t>).</a:t>
            </a:r>
          </a:p>
        </p:txBody>
      </p:sp>
      <p:sp>
        <p:nvSpPr>
          <p:cNvPr id="5" name="TextBox 4">
            <a:extLst>
              <a:ext uri="{FF2B5EF4-FFF2-40B4-BE49-F238E27FC236}">
                <a16:creationId xmlns:a16="http://schemas.microsoft.com/office/drawing/2014/main" id="{EC52FBE9-03AF-1284-151D-824B24A66E9A}"/>
              </a:ext>
            </a:extLst>
          </p:cNvPr>
          <p:cNvSpPr txBox="1"/>
          <p:nvPr/>
        </p:nvSpPr>
        <p:spPr>
          <a:xfrm>
            <a:off x="194075" y="248142"/>
            <a:ext cx="3885555" cy="446276"/>
          </a:xfrm>
          <a:prstGeom prst="rect">
            <a:avLst/>
          </a:prstGeom>
          <a:noFill/>
        </p:spPr>
        <p:txBody>
          <a:bodyPr wrap="square">
            <a:spAutoFit/>
          </a:bodyPr>
          <a:lstStyle/>
          <a:p>
            <a:r>
              <a:rPr lang="en-US" sz="2300" b="1" u="sng" dirty="0">
                <a:latin typeface="+mj-lt"/>
              </a:rPr>
              <a:t>Appendix</a:t>
            </a:r>
            <a:endParaRPr lang="en-US" sz="2300" u="sng" dirty="0">
              <a:latin typeface="+mj-lt"/>
            </a:endParaRPr>
          </a:p>
        </p:txBody>
      </p:sp>
    </p:spTree>
    <p:extLst>
      <p:ext uri="{BB962C8B-B14F-4D97-AF65-F5344CB8AC3E}">
        <p14:creationId xmlns:p14="http://schemas.microsoft.com/office/powerpoint/2010/main" val="3505043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5026A03-8627-2C9E-35A9-949671CE7917}"/>
              </a:ext>
            </a:extLst>
          </p:cNvPr>
          <p:cNvSpPr txBox="1"/>
          <p:nvPr/>
        </p:nvSpPr>
        <p:spPr>
          <a:xfrm>
            <a:off x="194075" y="248142"/>
            <a:ext cx="3885555" cy="446276"/>
          </a:xfrm>
          <a:prstGeom prst="rect">
            <a:avLst/>
          </a:prstGeom>
          <a:noFill/>
        </p:spPr>
        <p:txBody>
          <a:bodyPr wrap="square">
            <a:spAutoFit/>
          </a:bodyPr>
          <a:lstStyle/>
          <a:p>
            <a:r>
              <a:rPr lang="en-US" sz="2300" b="1" u="sng" dirty="0">
                <a:latin typeface="+mj-lt"/>
              </a:rPr>
              <a:t>Appendix</a:t>
            </a:r>
            <a:endParaRPr lang="en-US" sz="2300" u="sng" dirty="0">
              <a:latin typeface="+mj-lt"/>
            </a:endParaRPr>
          </a:p>
        </p:txBody>
      </p:sp>
      <p:sp>
        <p:nvSpPr>
          <p:cNvPr id="12" name="TextBox 11">
            <a:extLst>
              <a:ext uri="{FF2B5EF4-FFF2-40B4-BE49-F238E27FC236}">
                <a16:creationId xmlns:a16="http://schemas.microsoft.com/office/drawing/2014/main" id="{62333FFF-BCEF-84AF-FBB4-C98004E784A6}"/>
              </a:ext>
            </a:extLst>
          </p:cNvPr>
          <p:cNvSpPr txBox="1"/>
          <p:nvPr/>
        </p:nvSpPr>
        <p:spPr>
          <a:xfrm>
            <a:off x="194076" y="847181"/>
            <a:ext cx="8144932" cy="369332"/>
          </a:xfrm>
          <a:prstGeom prst="rect">
            <a:avLst/>
          </a:prstGeom>
          <a:noFill/>
        </p:spPr>
        <p:txBody>
          <a:bodyPr wrap="square">
            <a:spAutoFit/>
          </a:bodyPr>
          <a:lstStyle/>
          <a:p>
            <a:pPr marL="342900" indent="-342900">
              <a:buAutoNum type="arabicPeriod"/>
            </a:pPr>
            <a:r>
              <a:rPr lang="en-US" b="1" dirty="0"/>
              <a:t>Fast simulation of the ideal observer</a:t>
            </a:r>
          </a:p>
        </p:txBody>
      </p:sp>
      <p:sp>
        <p:nvSpPr>
          <p:cNvPr id="14" name="TextBox 13">
            <a:extLst>
              <a:ext uri="{FF2B5EF4-FFF2-40B4-BE49-F238E27FC236}">
                <a16:creationId xmlns:a16="http://schemas.microsoft.com/office/drawing/2014/main" id="{97701B35-7AC3-3361-209E-E8F19A8C4899}"/>
              </a:ext>
            </a:extLst>
          </p:cNvPr>
          <p:cNvSpPr txBox="1"/>
          <p:nvPr/>
        </p:nvSpPr>
        <p:spPr>
          <a:xfrm>
            <a:off x="780163" y="4042520"/>
            <a:ext cx="7558844" cy="1569660"/>
          </a:xfrm>
          <a:prstGeom prst="rect">
            <a:avLst/>
          </a:prstGeom>
          <a:noFill/>
        </p:spPr>
        <p:txBody>
          <a:bodyPr wrap="square">
            <a:spAutoFit/>
          </a:bodyPr>
          <a:lstStyle/>
          <a:p>
            <a:r>
              <a:rPr lang="en-US" sz="1600" b="1" dirty="0"/>
              <a:t>Analytical Approximation</a:t>
            </a:r>
            <a:r>
              <a:rPr lang="en-US" sz="1600" dirty="0"/>
              <a:t>: </a:t>
            </a:r>
            <a:r>
              <a:rPr lang="en-US" sz="1600" i="1" dirty="0"/>
              <a:t>The ratio of likelihood is a random variable that is a sum of correlated log normal random variables</a:t>
            </a:r>
            <a:r>
              <a:rPr lang="en-US" sz="1600" dirty="0"/>
              <a:t>. It is approximated with distribution whose parameters are calculated from the ones for multivariate gaussian (thus, the correlation structure is inherited). Hits and correct rejections are calculated from overlaps between distributions.</a:t>
            </a:r>
          </a:p>
          <a:p>
            <a:endParaRPr lang="en-US" sz="1600" dirty="0"/>
          </a:p>
        </p:txBody>
      </p:sp>
      <p:sp>
        <p:nvSpPr>
          <p:cNvPr id="7" name="TextBox 6">
            <a:extLst>
              <a:ext uri="{FF2B5EF4-FFF2-40B4-BE49-F238E27FC236}">
                <a16:creationId xmlns:a16="http://schemas.microsoft.com/office/drawing/2014/main" id="{EA06B6AE-FDD8-781E-55E7-1B3BF385A7E0}"/>
              </a:ext>
            </a:extLst>
          </p:cNvPr>
          <p:cNvSpPr txBox="1"/>
          <p:nvPr/>
        </p:nvSpPr>
        <p:spPr>
          <a:xfrm>
            <a:off x="780163" y="1805662"/>
            <a:ext cx="7558844" cy="1077218"/>
          </a:xfrm>
          <a:prstGeom prst="rect">
            <a:avLst/>
          </a:prstGeom>
          <a:noFill/>
        </p:spPr>
        <p:txBody>
          <a:bodyPr wrap="square">
            <a:spAutoFit/>
          </a:bodyPr>
          <a:lstStyle/>
          <a:p>
            <a:r>
              <a:rPr lang="en-US" sz="1600" b="1" dirty="0"/>
              <a:t>Chapter 4 Method</a:t>
            </a:r>
            <a:r>
              <a:rPr lang="en-US" sz="1600" dirty="0"/>
              <a:t>: For each trial, dot products between stimulus image and templates are computed with pre-computed variables. Correlations naturally occur. A response generated for each trial and hits and correct rejections rate are calculated from responses.</a:t>
            </a:r>
          </a:p>
        </p:txBody>
      </p:sp>
      <p:sp>
        <p:nvSpPr>
          <p:cNvPr id="8" name="TextBox 7">
            <a:extLst>
              <a:ext uri="{FF2B5EF4-FFF2-40B4-BE49-F238E27FC236}">
                <a16:creationId xmlns:a16="http://schemas.microsoft.com/office/drawing/2014/main" id="{932CBF01-34CE-B5F7-DCFF-924DD33252E3}"/>
              </a:ext>
            </a:extLst>
          </p:cNvPr>
          <p:cNvSpPr txBox="1"/>
          <p:nvPr/>
        </p:nvSpPr>
        <p:spPr>
          <a:xfrm>
            <a:off x="780164" y="2944238"/>
            <a:ext cx="7558844" cy="830997"/>
          </a:xfrm>
          <a:prstGeom prst="rect">
            <a:avLst/>
          </a:prstGeom>
          <a:noFill/>
        </p:spPr>
        <p:txBody>
          <a:bodyPr wrap="square">
            <a:spAutoFit/>
          </a:bodyPr>
          <a:lstStyle/>
          <a:p>
            <a:r>
              <a:rPr lang="en-US" sz="1600" b="1" dirty="0"/>
              <a:t>Monte Carlo Simulation</a:t>
            </a:r>
            <a:r>
              <a:rPr lang="en-US" sz="1600" dirty="0"/>
              <a:t>: For each trial, dot products are sampled from multivariate Gaussian with known mean and covariance matrix (makes sure that correlations structure is intact). Hits and correct rejections are calculated from responses.</a:t>
            </a:r>
          </a:p>
        </p:txBody>
      </p:sp>
      <p:sp>
        <p:nvSpPr>
          <p:cNvPr id="15" name="TextBox 14">
            <a:extLst>
              <a:ext uri="{FF2B5EF4-FFF2-40B4-BE49-F238E27FC236}">
                <a16:creationId xmlns:a16="http://schemas.microsoft.com/office/drawing/2014/main" id="{C2E896D1-F303-3605-231C-56AA841E2AAA}"/>
              </a:ext>
            </a:extLst>
          </p:cNvPr>
          <p:cNvSpPr txBox="1"/>
          <p:nvPr/>
        </p:nvSpPr>
        <p:spPr>
          <a:xfrm>
            <a:off x="780164" y="5680132"/>
            <a:ext cx="7558844" cy="646331"/>
          </a:xfrm>
          <a:prstGeom prst="rect">
            <a:avLst/>
          </a:prstGeom>
          <a:noFill/>
        </p:spPr>
        <p:txBody>
          <a:bodyPr wrap="square">
            <a:spAutoFit/>
          </a:bodyPr>
          <a:lstStyle/>
          <a:p>
            <a:r>
              <a:rPr lang="en-US" dirty="0">
                <a:solidFill>
                  <a:srgbClr val="FF0000"/>
                </a:solidFill>
              </a:rPr>
              <a:t>Monte Carlo simulations or analytical approximations might be faster than Chapter 4 simulation method.</a:t>
            </a:r>
          </a:p>
        </p:txBody>
      </p:sp>
      <p:sp>
        <p:nvSpPr>
          <p:cNvPr id="16" name="TextBox 15">
            <a:extLst>
              <a:ext uri="{FF2B5EF4-FFF2-40B4-BE49-F238E27FC236}">
                <a16:creationId xmlns:a16="http://schemas.microsoft.com/office/drawing/2014/main" id="{E7FA24C8-20EF-D4D1-D1A8-AB838E303C50}"/>
              </a:ext>
            </a:extLst>
          </p:cNvPr>
          <p:cNvSpPr txBox="1"/>
          <p:nvPr/>
        </p:nvSpPr>
        <p:spPr>
          <a:xfrm>
            <a:off x="646673" y="1284465"/>
            <a:ext cx="7825824" cy="369332"/>
          </a:xfrm>
          <a:prstGeom prst="rect">
            <a:avLst/>
          </a:prstGeom>
          <a:noFill/>
        </p:spPr>
        <p:txBody>
          <a:bodyPr wrap="square">
            <a:spAutoFit/>
          </a:bodyPr>
          <a:lstStyle/>
          <a:p>
            <a:r>
              <a:rPr lang="en-US" u="sng" dirty="0"/>
              <a:t>Analytical approximation vs. Monte Carlo vs. Chapter 4 Method</a:t>
            </a:r>
          </a:p>
        </p:txBody>
      </p:sp>
    </p:spTree>
    <p:extLst>
      <p:ext uri="{BB962C8B-B14F-4D97-AF65-F5344CB8AC3E}">
        <p14:creationId xmlns:p14="http://schemas.microsoft.com/office/powerpoint/2010/main" val="985673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4B9E382-91B3-4751-9A8F-EACE006197AA}"/>
              </a:ext>
            </a:extLst>
          </p:cNvPr>
          <p:cNvSpPr txBox="1"/>
          <p:nvPr/>
        </p:nvSpPr>
        <p:spPr>
          <a:xfrm>
            <a:off x="583542" y="1328094"/>
            <a:ext cx="7755466" cy="369332"/>
          </a:xfrm>
          <a:prstGeom prst="rect">
            <a:avLst/>
          </a:prstGeom>
          <a:noFill/>
        </p:spPr>
        <p:txBody>
          <a:bodyPr wrap="square">
            <a:spAutoFit/>
          </a:bodyPr>
          <a:lstStyle/>
          <a:p>
            <a:r>
              <a:rPr lang="en-US" u="sng" dirty="0"/>
              <a:t>The distribution of the sum of correlated log normal random variables </a:t>
            </a:r>
          </a:p>
        </p:txBody>
      </p:sp>
      <p:sp>
        <p:nvSpPr>
          <p:cNvPr id="16" name="TextBox 15">
            <a:extLst>
              <a:ext uri="{FF2B5EF4-FFF2-40B4-BE49-F238E27FC236}">
                <a16:creationId xmlns:a16="http://schemas.microsoft.com/office/drawing/2014/main" id="{60CCF755-CD40-4CEA-B909-1B6448367BD7}"/>
              </a:ext>
            </a:extLst>
          </p:cNvPr>
          <p:cNvSpPr txBox="1"/>
          <p:nvPr/>
        </p:nvSpPr>
        <p:spPr>
          <a:xfrm>
            <a:off x="798660" y="1799249"/>
            <a:ext cx="7840133" cy="1323439"/>
          </a:xfrm>
          <a:prstGeom prst="rect">
            <a:avLst/>
          </a:prstGeom>
          <a:noFill/>
        </p:spPr>
        <p:txBody>
          <a:bodyPr wrap="square">
            <a:spAutoFit/>
          </a:bodyPr>
          <a:lstStyle/>
          <a:p>
            <a:r>
              <a:rPr lang="de-DE" sz="1600" dirty="0"/>
              <a:t>Also relevant </a:t>
            </a:r>
            <a:r>
              <a:rPr lang="de-DE" sz="1600" dirty="0" err="1"/>
              <a:t>for</a:t>
            </a:r>
            <a:r>
              <a:rPr lang="de-DE" sz="1600" dirty="0"/>
              <a:t>:</a:t>
            </a:r>
          </a:p>
          <a:p>
            <a:endParaRPr lang="de-DE" sz="1600" dirty="0"/>
          </a:p>
          <a:p>
            <a:pPr marL="285750" indent="-285750">
              <a:buFontTx/>
              <a:buChar char="-"/>
            </a:pPr>
            <a:r>
              <a:rPr lang="de-DE" sz="1600" dirty="0" err="1"/>
              <a:t>wireless</a:t>
            </a:r>
            <a:r>
              <a:rPr lang="de-DE" sz="1600" dirty="0"/>
              <a:t> </a:t>
            </a:r>
            <a:r>
              <a:rPr lang="de-DE" sz="1600" dirty="0" err="1"/>
              <a:t>systems</a:t>
            </a:r>
            <a:r>
              <a:rPr lang="de-DE" sz="1600" dirty="0"/>
              <a:t> (Mehta et al., 2007)</a:t>
            </a:r>
          </a:p>
          <a:p>
            <a:pPr marL="285750" indent="-285750">
              <a:buFontTx/>
              <a:buChar char="-"/>
            </a:pPr>
            <a:endParaRPr lang="de-DE" sz="1600" dirty="0"/>
          </a:p>
          <a:p>
            <a:pPr marL="285750" indent="-285750">
              <a:buFontTx/>
              <a:buChar char="-"/>
            </a:pPr>
            <a:r>
              <a:rPr lang="en-US" sz="1600" dirty="0"/>
              <a:t> financial risk management (</a:t>
            </a:r>
            <a:r>
              <a:rPr lang="en-US" sz="1600" dirty="0" err="1"/>
              <a:t>Gulisashvili</a:t>
            </a:r>
            <a:r>
              <a:rPr lang="en-US" sz="1600" dirty="0"/>
              <a:t> &amp; </a:t>
            </a:r>
            <a:r>
              <a:rPr lang="en-US" sz="1600" dirty="0" err="1"/>
              <a:t>Tankov</a:t>
            </a:r>
            <a:r>
              <a:rPr lang="en-US" sz="1600" dirty="0"/>
              <a:t>, 2016)</a:t>
            </a:r>
          </a:p>
        </p:txBody>
      </p:sp>
      <p:sp>
        <p:nvSpPr>
          <p:cNvPr id="21" name="TextBox 20">
            <a:extLst>
              <a:ext uri="{FF2B5EF4-FFF2-40B4-BE49-F238E27FC236}">
                <a16:creationId xmlns:a16="http://schemas.microsoft.com/office/drawing/2014/main" id="{54EB4645-9D18-4E97-A745-C420821EB3CA}"/>
              </a:ext>
            </a:extLst>
          </p:cNvPr>
          <p:cNvSpPr txBox="1"/>
          <p:nvPr/>
        </p:nvSpPr>
        <p:spPr>
          <a:xfrm>
            <a:off x="583542" y="4114714"/>
            <a:ext cx="7603067" cy="2139047"/>
          </a:xfrm>
          <a:prstGeom prst="rect">
            <a:avLst/>
          </a:prstGeom>
          <a:noFill/>
        </p:spPr>
        <p:txBody>
          <a:bodyPr wrap="square">
            <a:spAutoFit/>
          </a:bodyPr>
          <a:lstStyle/>
          <a:p>
            <a:pPr marL="400050" indent="-400050">
              <a:buFont typeface="+mj-lt"/>
              <a:buAutoNum type="romanLcPeriod"/>
            </a:pPr>
            <a:r>
              <a:rPr lang="en-US" sz="1700" dirty="0">
                <a:solidFill>
                  <a:schemeClr val="accent2"/>
                </a:solidFill>
              </a:rPr>
              <a:t>Approximation with log skew normal distribution</a:t>
            </a:r>
          </a:p>
          <a:p>
            <a:pPr marL="342900" indent="-342900">
              <a:buAutoNum type="romanLcPeriod"/>
            </a:pPr>
            <a:endParaRPr lang="en-US" dirty="0"/>
          </a:p>
          <a:p>
            <a:pPr marL="800100" lvl="1" indent="-342900">
              <a:buFont typeface="+mj-lt"/>
              <a:buAutoNum type="alphaLcParenR"/>
            </a:pPr>
            <a:r>
              <a:rPr lang="en-US" sz="1600" dirty="0"/>
              <a:t>Independent log normal random variables </a:t>
            </a:r>
          </a:p>
          <a:p>
            <a:pPr lvl="1"/>
            <a:r>
              <a:rPr lang="en-US" sz="1600" dirty="0"/>
              <a:t>(</a:t>
            </a:r>
            <a:r>
              <a:rPr lang="en-US" sz="1600" dirty="0" err="1"/>
              <a:t>Hcine</a:t>
            </a:r>
            <a:r>
              <a:rPr lang="en-US" sz="1600" dirty="0"/>
              <a:t> &amp; </a:t>
            </a:r>
            <a:r>
              <a:rPr lang="en-US" sz="1600" dirty="0" err="1"/>
              <a:t>Bouallegue</a:t>
            </a:r>
            <a:r>
              <a:rPr lang="en-US" sz="1600" dirty="0"/>
              <a:t>, 2015a)</a:t>
            </a:r>
          </a:p>
          <a:p>
            <a:pPr marL="800100" lvl="1" indent="-342900">
              <a:buFont typeface="+mj-lt"/>
              <a:buAutoNum type="alphaLcParenR"/>
            </a:pPr>
            <a:endParaRPr lang="en-US" sz="1600" dirty="0"/>
          </a:p>
          <a:p>
            <a:pPr marL="800100" lvl="1" indent="-342900">
              <a:buFont typeface="+mj-lt"/>
              <a:buAutoNum type="alphaLcParenR" startAt="2"/>
            </a:pPr>
            <a:r>
              <a:rPr lang="en-US" sz="1600" dirty="0"/>
              <a:t>Correlated log normal random variables</a:t>
            </a:r>
          </a:p>
          <a:p>
            <a:pPr lvl="1"/>
            <a:r>
              <a:rPr lang="en-US" sz="1600" dirty="0"/>
              <a:t>(</a:t>
            </a:r>
            <a:r>
              <a:rPr lang="en-US" sz="1600" dirty="0" err="1"/>
              <a:t>Hcine</a:t>
            </a:r>
            <a:r>
              <a:rPr lang="en-US" sz="1600" dirty="0"/>
              <a:t> &amp; </a:t>
            </a:r>
            <a:r>
              <a:rPr lang="en-US" sz="1600" dirty="0" err="1"/>
              <a:t>Bouallegue</a:t>
            </a:r>
            <a:r>
              <a:rPr lang="en-US" sz="1600" dirty="0"/>
              <a:t>, 2015b)</a:t>
            </a:r>
            <a:endParaRPr lang="en-US" dirty="0"/>
          </a:p>
          <a:p>
            <a:pPr marL="342900" indent="-342900">
              <a:buAutoNum type="arabicPeriod"/>
            </a:pPr>
            <a:endParaRPr lang="en-US" dirty="0"/>
          </a:p>
        </p:txBody>
      </p:sp>
      <p:sp>
        <p:nvSpPr>
          <p:cNvPr id="9" name="TextBox 8">
            <a:extLst>
              <a:ext uri="{FF2B5EF4-FFF2-40B4-BE49-F238E27FC236}">
                <a16:creationId xmlns:a16="http://schemas.microsoft.com/office/drawing/2014/main" id="{A681A294-B85D-27F3-AEA7-DD2041A88AE6}"/>
              </a:ext>
            </a:extLst>
          </p:cNvPr>
          <p:cNvSpPr txBox="1"/>
          <p:nvPr/>
        </p:nvSpPr>
        <p:spPr>
          <a:xfrm>
            <a:off x="194076" y="847181"/>
            <a:ext cx="8144932" cy="369332"/>
          </a:xfrm>
          <a:prstGeom prst="rect">
            <a:avLst/>
          </a:prstGeom>
          <a:noFill/>
        </p:spPr>
        <p:txBody>
          <a:bodyPr wrap="square">
            <a:spAutoFit/>
          </a:bodyPr>
          <a:lstStyle/>
          <a:p>
            <a:pPr marL="342900" indent="-342900">
              <a:buAutoNum type="arabicPeriod"/>
            </a:pPr>
            <a:r>
              <a:rPr lang="en-US" b="1" dirty="0"/>
              <a:t>Fast simulation of the ideal observer</a:t>
            </a:r>
          </a:p>
        </p:txBody>
      </p:sp>
      <p:sp>
        <p:nvSpPr>
          <p:cNvPr id="11" name="TextBox 10">
            <a:extLst>
              <a:ext uri="{FF2B5EF4-FFF2-40B4-BE49-F238E27FC236}">
                <a16:creationId xmlns:a16="http://schemas.microsoft.com/office/drawing/2014/main" id="{C0268465-EE39-2EAA-7743-09EF20C012CC}"/>
              </a:ext>
            </a:extLst>
          </p:cNvPr>
          <p:cNvSpPr txBox="1"/>
          <p:nvPr/>
        </p:nvSpPr>
        <p:spPr>
          <a:xfrm>
            <a:off x="194075" y="248142"/>
            <a:ext cx="3885555" cy="446276"/>
          </a:xfrm>
          <a:prstGeom prst="rect">
            <a:avLst/>
          </a:prstGeom>
          <a:noFill/>
        </p:spPr>
        <p:txBody>
          <a:bodyPr wrap="square">
            <a:spAutoFit/>
          </a:bodyPr>
          <a:lstStyle/>
          <a:p>
            <a:r>
              <a:rPr lang="en-US" sz="2300" b="1" u="sng" dirty="0">
                <a:latin typeface="+mj-lt"/>
              </a:rPr>
              <a:t>Appendix</a:t>
            </a:r>
            <a:endParaRPr lang="en-US" sz="2300" u="sng" dirty="0">
              <a:latin typeface="+mj-lt"/>
            </a:endParaRPr>
          </a:p>
        </p:txBody>
      </p:sp>
      <p:sp>
        <p:nvSpPr>
          <p:cNvPr id="12" name="TextBox 11">
            <a:extLst>
              <a:ext uri="{FF2B5EF4-FFF2-40B4-BE49-F238E27FC236}">
                <a16:creationId xmlns:a16="http://schemas.microsoft.com/office/drawing/2014/main" id="{013A8F89-6086-70DA-88BB-FEAAF9E95874}"/>
              </a:ext>
            </a:extLst>
          </p:cNvPr>
          <p:cNvSpPr txBox="1"/>
          <p:nvPr/>
        </p:nvSpPr>
        <p:spPr>
          <a:xfrm>
            <a:off x="583542" y="3520758"/>
            <a:ext cx="2816883" cy="369332"/>
          </a:xfrm>
          <a:prstGeom prst="rect">
            <a:avLst/>
          </a:prstGeom>
          <a:noFill/>
        </p:spPr>
        <p:txBody>
          <a:bodyPr wrap="square">
            <a:spAutoFit/>
          </a:bodyPr>
          <a:lstStyle/>
          <a:p>
            <a:r>
              <a:rPr lang="en-US" u="sng" dirty="0"/>
              <a:t>Analytical Approximations</a:t>
            </a:r>
            <a:endParaRPr lang="en-US" dirty="0"/>
          </a:p>
        </p:txBody>
      </p:sp>
    </p:spTree>
    <p:extLst>
      <p:ext uri="{BB962C8B-B14F-4D97-AF65-F5344CB8AC3E}">
        <p14:creationId xmlns:p14="http://schemas.microsoft.com/office/powerpoint/2010/main" val="283826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54EB4645-9D18-4E97-A745-C420821EB3CA}"/>
              </a:ext>
            </a:extLst>
          </p:cNvPr>
          <p:cNvSpPr txBox="1"/>
          <p:nvPr/>
        </p:nvSpPr>
        <p:spPr>
          <a:xfrm>
            <a:off x="881971" y="1747955"/>
            <a:ext cx="5587324" cy="4247317"/>
          </a:xfrm>
          <a:prstGeom prst="rect">
            <a:avLst/>
          </a:prstGeom>
          <a:noFill/>
        </p:spPr>
        <p:txBody>
          <a:bodyPr wrap="square">
            <a:spAutoFit/>
          </a:bodyPr>
          <a:lstStyle/>
          <a:p>
            <a:endParaRPr lang="en-US" dirty="0"/>
          </a:p>
          <a:p>
            <a:pPr marL="400050" indent="-400050">
              <a:buFont typeface="+mj-lt"/>
              <a:buAutoNum type="romanLcPeriod" startAt="2"/>
            </a:pPr>
            <a:r>
              <a:rPr lang="en-US" sz="1700" dirty="0">
                <a:solidFill>
                  <a:schemeClr val="accent2"/>
                </a:solidFill>
              </a:rPr>
              <a:t>Approximation with a single log normal distribution</a:t>
            </a:r>
          </a:p>
          <a:p>
            <a:pPr marL="342900" indent="-342900">
              <a:buFont typeface="+mj-lt"/>
              <a:buAutoNum type="romanLcPeriod" startAt="2"/>
            </a:pPr>
            <a:endParaRPr lang="en-US" dirty="0">
              <a:hlinkClick r:id="rId2"/>
            </a:endParaRPr>
          </a:p>
          <a:p>
            <a:pPr marL="342900" indent="-342900">
              <a:buFont typeface="+mj-lt"/>
              <a:buAutoNum type="romanLcPeriod" startAt="2"/>
            </a:pPr>
            <a:endParaRPr lang="en-US" dirty="0">
              <a:hlinkClick r:id="rId2"/>
            </a:endParaRPr>
          </a:p>
          <a:p>
            <a:pPr lvl="1"/>
            <a:r>
              <a:rPr lang="en-US" sz="1600" dirty="0">
                <a:hlinkClick r:id="rId2"/>
              </a:rPr>
              <a:t>see </a:t>
            </a:r>
            <a:r>
              <a:rPr lang="en-US" sz="1600" dirty="0" err="1">
                <a:hlinkClick r:id="rId2"/>
              </a:rPr>
              <a:t>wikipedia</a:t>
            </a:r>
            <a:r>
              <a:rPr lang="en-US" sz="1600" dirty="0">
                <a:hlinkClick r:id="rId2"/>
              </a:rPr>
              <a:t> page</a:t>
            </a:r>
            <a:endParaRPr lang="en-US" sz="1600" dirty="0"/>
          </a:p>
          <a:p>
            <a:pPr marL="342900" indent="-342900">
              <a:buAutoNum type="romanLcPeriod" startAt="2"/>
            </a:pPr>
            <a:endParaRPr lang="en-US" dirty="0"/>
          </a:p>
          <a:p>
            <a:pPr marL="800100" lvl="1" indent="-342900">
              <a:buFont typeface="+mj-lt"/>
              <a:buAutoNum type="alphaLcParenR"/>
            </a:pPr>
            <a:r>
              <a:rPr lang="en-US" sz="1600" dirty="0"/>
              <a:t>Independent log normal random variables </a:t>
            </a:r>
          </a:p>
          <a:p>
            <a:pPr lvl="2"/>
            <a:r>
              <a:rPr lang="en-US" sz="1600" dirty="0"/>
              <a:t>Wilkinson approach (Marlow, 1967; Fenton, 1960)</a:t>
            </a:r>
          </a:p>
          <a:p>
            <a:pPr lvl="2"/>
            <a:endParaRPr lang="en-US" sz="1600" dirty="0"/>
          </a:p>
          <a:p>
            <a:pPr lvl="2"/>
            <a:endParaRPr lang="en-US" sz="1600" dirty="0"/>
          </a:p>
          <a:p>
            <a:pPr marL="800100" lvl="1" indent="-342900">
              <a:buFont typeface="+mj-lt"/>
              <a:buAutoNum type="alphaLcParenR"/>
            </a:pPr>
            <a:r>
              <a:rPr lang="en-US" sz="1600" dirty="0"/>
              <a:t>Correlated log normal random variables</a:t>
            </a:r>
          </a:p>
          <a:p>
            <a:pPr lvl="2"/>
            <a:r>
              <a:rPr lang="en-US" sz="1600" dirty="0"/>
              <a:t>Lo, 2013, only for two correlated variables</a:t>
            </a:r>
          </a:p>
          <a:p>
            <a:pPr lvl="2"/>
            <a:r>
              <a:rPr lang="en-US" sz="1600" dirty="0"/>
              <a:t>Its implementation can be found </a:t>
            </a:r>
            <a:r>
              <a:rPr lang="en-US" sz="1600" dirty="0">
                <a:hlinkClick r:id="rId3"/>
              </a:rPr>
              <a:t>here</a:t>
            </a:r>
            <a:r>
              <a:rPr lang="en-US" sz="1600" dirty="0"/>
              <a:t>.</a:t>
            </a:r>
          </a:p>
          <a:p>
            <a:pPr marL="800100" lvl="1" indent="-342900">
              <a:buFont typeface="+mj-lt"/>
              <a:buAutoNum type="alphaLcParenR"/>
            </a:pPr>
            <a:endParaRPr lang="en-US" sz="1600" dirty="0"/>
          </a:p>
          <a:p>
            <a:pPr lvl="1"/>
            <a:r>
              <a:rPr lang="en-US" sz="1600" dirty="0"/>
              <a:t>Also see </a:t>
            </a:r>
            <a:r>
              <a:rPr lang="de-DE" sz="1600" dirty="0"/>
              <a:t>Mehta et al., 2007 and </a:t>
            </a:r>
            <a:r>
              <a:rPr lang="en-US" sz="1600" dirty="0" err="1"/>
              <a:t>Gulisashvili</a:t>
            </a:r>
            <a:r>
              <a:rPr lang="en-US" sz="1600" dirty="0"/>
              <a:t> &amp; </a:t>
            </a:r>
            <a:r>
              <a:rPr lang="en-US" sz="1600" dirty="0" err="1"/>
              <a:t>Tankov</a:t>
            </a:r>
            <a:r>
              <a:rPr lang="en-US" sz="1600" dirty="0"/>
              <a:t>, 2016</a:t>
            </a:r>
          </a:p>
          <a:p>
            <a:pPr marL="342900" indent="-342900">
              <a:buAutoNum type="arabicPeriod"/>
            </a:pPr>
            <a:endParaRPr lang="en-US" dirty="0"/>
          </a:p>
        </p:txBody>
      </p:sp>
      <p:pic>
        <p:nvPicPr>
          <p:cNvPr id="3074" name="Picture 2" descr="Plot of the Lognormal PDF">
            <a:extLst>
              <a:ext uri="{FF2B5EF4-FFF2-40B4-BE49-F238E27FC236}">
                <a16:creationId xmlns:a16="http://schemas.microsoft.com/office/drawing/2014/main" id="{333932F3-38F7-4D32-A762-4186E4ED3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0867" y="2128540"/>
            <a:ext cx="2728237" cy="260091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20A4CCB-8160-0779-021A-15E94EEA7BA3}"/>
              </a:ext>
            </a:extLst>
          </p:cNvPr>
          <p:cNvSpPr txBox="1"/>
          <p:nvPr/>
        </p:nvSpPr>
        <p:spPr>
          <a:xfrm>
            <a:off x="194076" y="847181"/>
            <a:ext cx="8144932" cy="369332"/>
          </a:xfrm>
          <a:prstGeom prst="rect">
            <a:avLst/>
          </a:prstGeom>
          <a:noFill/>
        </p:spPr>
        <p:txBody>
          <a:bodyPr wrap="square">
            <a:spAutoFit/>
          </a:bodyPr>
          <a:lstStyle/>
          <a:p>
            <a:pPr marL="342900" indent="-342900">
              <a:buAutoNum type="arabicPeriod"/>
            </a:pPr>
            <a:r>
              <a:rPr lang="en-US" b="1" dirty="0"/>
              <a:t>Fast simulation of the ideal observer</a:t>
            </a:r>
          </a:p>
        </p:txBody>
      </p:sp>
      <p:sp>
        <p:nvSpPr>
          <p:cNvPr id="10" name="TextBox 9">
            <a:extLst>
              <a:ext uri="{FF2B5EF4-FFF2-40B4-BE49-F238E27FC236}">
                <a16:creationId xmlns:a16="http://schemas.microsoft.com/office/drawing/2014/main" id="{9A1B56C7-18DA-C2B3-4C3A-3DA62C2E4F3A}"/>
              </a:ext>
            </a:extLst>
          </p:cNvPr>
          <p:cNvSpPr txBox="1"/>
          <p:nvPr/>
        </p:nvSpPr>
        <p:spPr>
          <a:xfrm>
            <a:off x="194075" y="248142"/>
            <a:ext cx="3885555" cy="446276"/>
          </a:xfrm>
          <a:prstGeom prst="rect">
            <a:avLst/>
          </a:prstGeom>
          <a:noFill/>
        </p:spPr>
        <p:txBody>
          <a:bodyPr wrap="square">
            <a:spAutoFit/>
          </a:bodyPr>
          <a:lstStyle/>
          <a:p>
            <a:r>
              <a:rPr lang="en-US" sz="2300" b="1" u="sng" dirty="0">
                <a:latin typeface="+mj-lt"/>
              </a:rPr>
              <a:t>Appendix</a:t>
            </a:r>
            <a:endParaRPr lang="en-US" sz="2300" u="sng" dirty="0">
              <a:latin typeface="+mj-lt"/>
            </a:endParaRPr>
          </a:p>
        </p:txBody>
      </p:sp>
      <p:sp>
        <p:nvSpPr>
          <p:cNvPr id="7" name="TextBox 6">
            <a:extLst>
              <a:ext uri="{FF2B5EF4-FFF2-40B4-BE49-F238E27FC236}">
                <a16:creationId xmlns:a16="http://schemas.microsoft.com/office/drawing/2014/main" id="{641F19C9-7809-608F-DC2C-8627F4305A01}"/>
              </a:ext>
            </a:extLst>
          </p:cNvPr>
          <p:cNvSpPr txBox="1"/>
          <p:nvPr/>
        </p:nvSpPr>
        <p:spPr>
          <a:xfrm>
            <a:off x="858750" y="1369276"/>
            <a:ext cx="2816883" cy="369332"/>
          </a:xfrm>
          <a:prstGeom prst="rect">
            <a:avLst/>
          </a:prstGeom>
          <a:noFill/>
        </p:spPr>
        <p:txBody>
          <a:bodyPr wrap="square">
            <a:spAutoFit/>
          </a:bodyPr>
          <a:lstStyle/>
          <a:p>
            <a:r>
              <a:rPr lang="en-US" u="sng" dirty="0"/>
              <a:t>Analytical Approximations</a:t>
            </a:r>
            <a:endParaRPr lang="en-US" dirty="0"/>
          </a:p>
        </p:txBody>
      </p:sp>
      <p:sp>
        <p:nvSpPr>
          <p:cNvPr id="11" name="TextBox 10">
            <a:extLst>
              <a:ext uri="{FF2B5EF4-FFF2-40B4-BE49-F238E27FC236}">
                <a16:creationId xmlns:a16="http://schemas.microsoft.com/office/drawing/2014/main" id="{70A23AB0-E9FA-8693-C0A1-6FD33B69A853}"/>
              </a:ext>
            </a:extLst>
          </p:cNvPr>
          <p:cNvSpPr txBox="1"/>
          <p:nvPr/>
        </p:nvSpPr>
        <p:spPr>
          <a:xfrm>
            <a:off x="881971" y="5981847"/>
            <a:ext cx="8472832" cy="646331"/>
          </a:xfrm>
          <a:prstGeom prst="rect">
            <a:avLst/>
          </a:prstGeom>
          <a:noFill/>
        </p:spPr>
        <p:txBody>
          <a:bodyPr wrap="square">
            <a:spAutoFit/>
          </a:bodyPr>
          <a:lstStyle/>
          <a:p>
            <a:r>
              <a:rPr lang="en-US" dirty="0"/>
              <a:t>Many other </a:t>
            </a:r>
            <a:r>
              <a:rPr lang="en-US" b="1" dirty="0"/>
              <a:t>analytical approximations </a:t>
            </a:r>
            <a:r>
              <a:rPr lang="en-US" dirty="0"/>
              <a:t>are available. </a:t>
            </a:r>
          </a:p>
          <a:p>
            <a:r>
              <a:rPr lang="en-US" dirty="0"/>
              <a:t>(see reviews: Beaulieu et al., 1995; </a:t>
            </a:r>
            <a:r>
              <a:rPr lang="en-US" dirty="0" err="1"/>
              <a:t>Amussen</a:t>
            </a:r>
            <a:r>
              <a:rPr lang="en-US" dirty="0"/>
              <a:t> et al., 2011)</a:t>
            </a:r>
          </a:p>
        </p:txBody>
      </p:sp>
    </p:spTree>
    <p:extLst>
      <p:ext uri="{BB962C8B-B14F-4D97-AF65-F5344CB8AC3E}">
        <p14:creationId xmlns:p14="http://schemas.microsoft.com/office/powerpoint/2010/main" val="297074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54EB4645-9D18-4E97-A745-C420821EB3CA}"/>
              </a:ext>
            </a:extLst>
          </p:cNvPr>
          <p:cNvSpPr txBox="1"/>
          <p:nvPr/>
        </p:nvSpPr>
        <p:spPr>
          <a:xfrm>
            <a:off x="927499" y="1636201"/>
            <a:ext cx="7603067" cy="2154436"/>
          </a:xfrm>
          <a:prstGeom prst="rect">
            <a:avLst/>
          </a:prstGeom>
          <a:noFill/>
        </p:spPr>
        <p:txBody>
          <a:bodyPr wrap="square">
            <a:spAutoFit/>
          </a:bodyPr>
          <a:lstStyle/>
          <a:p>
            <a:endParaRPr lang="en-US" sz="1700" i="1" dirty="0">
              <a:solidFill>
                <a:schemeClr val="accent2"/>
              </a:solidFill>
            </a:endParaRPr>
          </a:p>
          <a:p>
            <a:pPr marL="400050" indent="-400050">
              <a:buFont typeface="+mj-lt"/>
              <a:buAutoNum type="romanLcPeriod"/>
            </a:pPr>
            <a:r>
              <a:rPr lang="en-US" sz="1700" dirty="0">
                <a:solidFill>
                  <a:schemeClr val="accent2"/>
                </a:solidFill>
              </a:rPr>
              <a:t>Faster Monte Carlo Simulations</a:t>
            </a:r>
          </a:p>
          <a:p>
            <a:pPr marL="342900" indent="-342900">
              <a:buAutoNum type="romanLcPeriod"/>
            </a:pPr>
            <a:endParaRPr lang="en-US" dirty="0"/>
          </a:p>
          <a:p>
            <a:pPr marL="800100" lvl="1" indent="-342900">
              <a:buFont typeface="+mj-lt"/>
              <a:buAutoNum type="alphaLcParenR"/>
            </a:pPr>
            <a:r>
              <a:rPr lang="en-US" sz="1600" dirty="0"/>
              <a:t>Independent log normal random variables </a:t>
            </a:r>
          </a:p>
          <a:p>
            <a:pPr lvl="2"/>
            <a:r>
              <a:rPr lang="de-DE" sz="1600" dirty="0"/>
              <a:t>Asmussen et al., 2016 and </a:t>
            </a:r>
            <a:r>
              <a:rPr lang="en-US" sz="1600" dirty="0"/>
              <a:t>Botev &amp; </a:t>
            </a:r>
            <a:r>
              <a:rPr lang="en-US" sz="1600" dirty="0" err="1"/>
              <a:t>L'Ecuyer</a:t>
            </a:r>
            <a:r>
              <a:rPr lang="en-US" sz="1600" dirty="0"/>
              <a:t>, (2017)</a:t>
            </a:r>
          </a:p>
          <a:p>
            <a:pPr lvl="2"/>
            <a:endParaRPr lang="en-US" sz="1600" dirty="0"/>
          </a:p>
          <a:p>
            <a:pPr marL="800100" lvl="1" indent="-342900">
              <a:buFont typeface="+mj-lt"/>
              <a:buAutoNum type="alphaLcParenR"/>
            </a:pPr>
            <a:r>
              <a:rPr lang="en-US" sz="1600" dirty="0"/>
              <a:t>Correlated log normal random variables</a:t>
            </a:r>
          </a:p>
          <a:p>
            <a:pPr lvl="2"/>
            <a:r>
              <a:rPr lang="it-IT" sz="1600" dirty="0"/>
              <a:t>Alouini et al., (2018)</a:t>
            </a:r>
            <a:endParaRPr lang="en-US" sz="1600" dirty="0"/>
          </a:p>
        </p:txBody>
      </p:sp>
      <p:sp>
        <p:nvSpPr>
          <p:cNvPr id="8" name="TextBox 7">
            <a:extLst>
              <a:ext uri="{FF2B5EF4-FFF2-40B4-BE49-F238E27FC236}">
                <a16:creationId xmlns:a16="http://schemas.microsoft.com/office/drawing/2014/main" id="{21CF0CD3-D3BE-4283-94A9-560028892848}"/>
              </a:ext>
            </a:extLst>
          </p:cNvPr>
          <p:cNvSpPr txBox="1"/>
          <p:nvPr/>
        </p:nvSpPr>
        <p:spPr>
          <a:xfrm>
            <a:off x="858750" y="4283080"/>
            <a:ext cx="8720675" cy="1877437"/>
          </a:xfrm>
          <a:prstGeom prst="rect">
            <a:avLst/>
          </a:prstGeom>
          <a:noFill/>
        </p:spPr>
        <p:txBody>
          <a:bodyPr wrap="square">
            <a:spAutoFit/>
          </a:bodyPr>
          <a:lstStyle/>
          <a:p>
            <a:r>
              <a:rPr lang="en-US" u="sng" dirty="0"/>
              <a:t>What literature suggests,</a:t>
            </a:r>
            <a:r>
              <a:rPr lang="en-US" dirty="0"/>
              <a:t> </a:t>
            </a:r>
          </a:p>
          <a:p>
            <a:endParaRPr lang="en-US" dirty="0"/>
          </a:p>
          <a:p>
            <a:pPr marL="285750" indent="-285750">
              <a:buFontTx/>
              <a:buChar char="-"/>
            </a:pPr>
            <a:r>
              <a:rPr lang="en-US" sz="1600" dirty="0">
                <a:solidFill>
                  <a:srgbClr val="FF0000"/>
                </a:solidFill>
              </a:rPr>
              <a:t>Approximations only work in limited cases.</a:t>
            </a:r>
          </a:p>
          <a:p>
            <a:pPr marL="285750" indent="-285750">
              <a:buFontTx/>
              <a:buChar char="-"/>
            </a:pPr>
            <a:endParaRPr lang="en-US" sz="1600" dirty="0">
              <a:solidFill>
                <a:srgbClr val="FF0000"/>
              </a:solidFill>
            </a:endParaRPr>
          </a:p>
          <a:p>
            <a:pPr marL="285750" indent="-285750">
              <a:buFontTx/>
              <a:buChar char="-"/>
            </a:pPr>
            <a:r>
              <a:rPr lang="en-US" sz="1600" dirty="0">
                <a:solidFill>
                  <a:srgbClr val="FF0000"/>
                </a:solidFill>
              </a:rPr>
              <a:t>Most of the approaches are only designed to well approximate some parts of the distribution.</a:t>
            </a:r>
          </a:p>
          <a:p>
            <a:pPr marL="285750" indent="-285750">
              <a:buFontTx/>
              <a:buChar char="-"/>
            </a:pPr>
            <a:endParaRPr lang="en-US" sz="1600" dirty="0">
              <a:solidFill>
                <a:srgbClr val="FF0000"/>
              </a:solidFill>
            </a:endParaRPr>
          </a:p>
          <a:p>
            <a:pPr marL="285750" indent="-285750">
              <a:buFontTx/>
              <a:buChar char="-"/>
            </a:pPr>
            <a:r>
              <a:rPr lang="en-US" sz="1600" dirty="0">
                <a:solidFill>
                  <a:srgbClr val="FF0000"/>
                </a:solidFill>
              </a:rPr>
              <a:t>Not straightforward implementation (non-linear equations, no built-in functions)</a:t>
            </a:r>
          </a:p>
        </p:txBody>
      </p:sp>
      <p:sp>
        <p:nvSpPr>
          <p:cNvPr id="9" name="TextBox 8">
            <a:extLst>
              <a:ext uri="{FF2B5EF4-FFF2-40B4-BE49-F238E27FC236}">
                <a16:creationId xmlns:a16="http://schemas.microsoft.com/office/drawing/2014/main" id="{8277598C-64D0-D939-CE99-B0C2E64785F3}"/>
              </a:ext>
            </a:extLst>
          </p:cNvPr>
          <p:cNvSpPr txBox="1"/>
          <p:nvPr/>
        </p:nvSpPr>
        <p:spPr>
          <a:xfrm>
            <a:off x="194076" y="847181"/>
            <a:ext cx="8144932" cy="369332"/>
          </a:xfrm>
          <a:prstGeom prst="rect">
            <a:avLst/>
          </a:prstGeom>
          <a:noFill/>
        </p:spPr>
        <p:txBody>
          <a:bodyPr wrap="square">
            <a:spAutoFit/>
          </a:bodyPr>
          <a:lstStyle/>
          <a:p>
            <a:pPr marL="342900" indent="-342900">
              <a:buAutoNum type="arabicPeriod"/>
            </a:pPr>
            <a:r>
              <a:rPr lang="en-US" b="1" dirty="0"/>
              <a:t>Fast simulation of the ideal observer</a:t>
            </a:r>
          </a:p>
        </p:txBody>
      </p:sp>
      <p:sp>
        <p:nvSpPr>
          <p:cNvPr id="10" name="TextBox 9">
            <a:extLst>
              <a:ext uri="{FF2B5EF4-FFF2-40B4-BE49-F238E27FC236}">
                <a16:creationId xmlns:a16="http://schemas.microsoft.com/office/drawing/2014/main" id="{B4F1EB7D-BEB3-B118-D1A7-18299EA57CD3}"/>
              </a:ext>
            </a:extLst>
          </p:cNvPr>
          <p:cNvSpPr txBox="1"/>
          <p:nvPr/>
        </p:nvSpPr>
        <p:spPr>
          <a:xfrm>
            <a:off x="194075" y="248142"/>
            <a:ext cx="3885555" cy="446276"/>
          </a:xfrm>
          <a:prstGeom prst="rect">
            <a:avLst/>
          </a:prstGeom>
          <a:noFill/>
        </p:spPr>
        <p:txBody>
          <a:bodyPr wrap="square">
            <a:spAutoFit/>
          </a:bodyPr>
          <a:lstStyle/>
          <a:p>
            <a:r>
              <a:rPr lang="en-US" sz="2300" b="1" u="sng" dirty="0">
                <a:latin typeface="+mj-lt"/>
              </a:rPr>
              <a:t>Appendix</a:t>
            </a:r>
            <a:endParaRPr lang="en-US" sz="2300" u="sng" dirty="0">
              <a:latin typeface="+mj-lt"/>
            </a:endParaRPr>
          </a:p>
        </p:txBody>
      </p:sp>
      <p:sp>
        <p:nvSpPr>
          <p:cNvPr id="7" name="TextBox 6">
            <a:extLst>
              <a:ext uri="{FF2B5EF4-FFF2-40B4-BE49-F238E27FC236}">
                <a16:creationId xmlns:a16="http://schemas.microsoft.com/office/drawing/2014/main" id="{9C9905D6-5E44-CB22-78F2-98D6A26AB834}"/>
              </a:ext>
            </a:extLst>
          </p:cNvPr>
          <p:cNvSpPr txBox="1"/>
          <p:nvPr/>
        </p:nvSpPr>
        <p:spPr>
          <a:xfrm>
            <a:off x="858750" y="1369276"/>
            <a:ext cx="2816883" cy="369332"/>
          </a:xfrm>
          <a:prstGeom prst="rect">
            <a:avLst/>
          </a:prstGeom>
          <a:noFill/>
        </p:spPr>
        <p:txBody>
          <a:bodyPr wrap="square">
            <a:spAutoFit/>
          </a:bodyPr>
          <a:lstStyle/>
          <a:p>
            <a:r>
              <a:rPr lang="en-US" u="sng" dirty="0"/>
              <a:t>Monte Carlo Simulations</a:t>
            </a:r>
            <a:endParaRPr lang="en-US" dirty="0"/>
          </a:p>
        </p:txBody>
      </p:sp>
    </p:spTree>
    <p:extLst>
      <p:ext uri="{BB962C8B-B14F-4D97-AF65-F5344CB8AC3E}">
        <p14:creationId xmlns:p14="http://schemas.microsoft.com/office/powerpoint/2010/main" val="212626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4BB0284-CA1A-441B-AD69-2DDE45814F7A}"/>
              </a:ext>
            </a:extLst>
          </p:cNvPr>
          <p:cNvSpPr txBox="1"/>
          <p:nvPr/>
        </p:nvSpPr>
        <p:spPr>
          <a:xfrm>
            <a:off x="958344" y="1873233"/>
            <a:ext cx="7670803" cy="338554"/>
          </a:xfrm>
          <a:prstGeom prst="rect">
            <a:avLst/>
          </a:prstGeom>
          <a:noFill/>
        </p:spPr>
        <p:txBody>
          <a:bodyPr wrap="square">
            <a:spAutoFit/>
          </a:bodyPr>
          <a:lstStyle/>
          <a:p>
            <a:pPr marL="342900" indent="-342900">
              <a:buFont typeface="+mj-lt"/>
              <a:buAutoNum type="alphaLcPeriod"/>
            </a:pPr>
            <a:r>
              <a:rPr lang="en-US" sz="1600" dirty="0"/>
              <a:t>Simple Monte Carlo Simulation </a:t>
            </a:r>
          </a:p>
        </p:txBody>
      </p:sp>
      <p:sp>
        <p:nvSpPr>
          <p:cNvPr id="11" name="TextBox 10">
            <a:extLst>
              <a:ext uri="{FF2B5EF4-FFF2-40B4-BE49-F238E27FC236}">
                <a16:creationId xmlns:a16="http://schemas.microsoft.com/office/drawing/2014/main" id="{07FF98F2-B010-4B4F-997E-3A4B810DD71B}"/>
              </a:ext>
            </a:extLst>
          </p:cNvPr>
          <p:cNvSpPr txBox="1"/>
          <p:nvPr/>
        </p:nvSpPr>
        <p:spPr>
          <a:xfrm>
            <a:off x="638748" y="1324951"/>
            <a:ext cx="2983341" cy="369332"/>
          </a:xfrm>
          <a:prstGeom prst="rect">
            <a:avLst/>
          </a:prstGeom>
          <a:noFill/>
        </p:spPr>
        <p:txBody>
          <a:bodyPr wrap="square">
            <a:spAutoFit/>
          </a:bodyPr>
          <a:lstStyle/>
          <a:p>
            <a:r>
              <a:rPr lang="en-US" u="sng" dirty="0"/>
              <a:t>Preliminary Work</a:t>
            </a:r>
            <a:endParaRPr lang="en-US" dirty="0"/>
          </a:p>
        </p:txBody>
      </p:sp>
      <p:pic>
        <p:nvPicPr>
          <p:cNvPr id="9" name="Picture 8">
            <a:extLst>
              <a:ext uri="{FF2B5EF4-FFF2-40B4-BE49-F238E27FC236}">
                <a16:creationId xmlns:a16="http://schemas.microsoft.com/office/drawing/2014/main" id="{1711CB0D-079C-4DFB-B682-F15C1C153AB3}"/>
              </a:ext>
            </a:extLst>
          </p:cNvPr>
          <p:cNvPicPr>
            <a:picLocks noChangeAspect="1"/>
          </p:cNvPicPr>
          <p:nvPr/>
        </p:nvPicPr>
        <p:blipFill>
          <a:blip r:embed="rId2"/>
          <a:stretch>
            <a:fillRect/>
          </a:stretch>
        </p:blipFill>
        <p:spPr>
          <a:xfrm>
            <a:off x="1558788" y="2351003"/>
            <a:ext cx="4708847" cy="1249845"/>
          </a:xfrm>
          <a:prstGeom prst="rect">
            <a:avLst/>
          </a:prstGeom>
        </p:spPr>
      </p:pic>
      <p:sp>
        <p:nvSpPr>
          <p:cNvPr id="12" name="TextBox 11">
            <a:extLst>
              <a:ext uri="{FF2B5EF4-FFF2-40B4-BE49-F238E27FC236}">
                <a16:creationId xmlns:a16="http://schemas.microsoft.com/office/drawing/2014/main" id="{BDE8092A-0DC6-471F-841D-37C41FD456AD}"/>
              </a:ext>
            </a:extLst>
          </p:cNvPr>
          <p:cNvSpPr txBox="1"/>
          <p:nvPr/>
        </p:nvSpPr>
        <p:spPr>
          <a:xfrm>
            <a:off x="1558788" y="3616286"/>
            <a:ext cx="7128435" cy="830997"/>
          </a:xfrm>
          <a:prstGeom prst="rect">
            <a:avLst/>
          </a:prstGeom>
          <a:noFill/>
        </p:spPr>
        <p:txBody>
          <a:bodyPr wrap="square">
            <a:spAutoFit/>
          </a:bodyPr>
          <a:lstStyle/>
          <a:p>
            <a:r>
              <a:rPr lang="en-US" sz="1600" dirty="0"/>
              <a:t>Sampling from multivariate gaussian with known mean and covariance matrix</a:t>
            </a:r>
          </a:p>
          <a:p>
            <a:endParaRPr lang="en-US" sz="1600" dirty="0"/>
          </a:p>
          <a:p>
            <a:r>
              <a:rPr lang="en-US" sz="1600" dirty="0"/>
              <a:t>Taking exponents and summing them up</a:t>
            </a:r>
          </a:p>
        </p:txBody>
      </p:sp>
      <p:sp>
        <p:nvSpPr>
          <p:cNvPr id="8" name="TextBox 7">
            <a:extLst>
              <a:ext uri="{FF2B5EF4-FFF2-40B4-BE49-F238E27FC236}">
                <a16:creationId xmlns:a16="http://schemas.microsoft.com/office/drawing/2014/main" id="{E2332DBB-A155-91D6-B204-73C94F498BA2}"/>
              </a:ext>
            </a:extLst>
          </p:cNvPr>
          <p:cNvSpPr txBox="1"/>
          <p:nvPr/>
        </p:nvSpPr>
        <p:spPr>
          <a:xfrm>
            <a:off x="958344" y="4796520"/>
            <a:ext cx="6134914" cy="338554"/>
          </a:xfrm>
          <a:prstGeom prst="rect">
            <a:avLst/>
          </a:prstGeom>
          <a:noFill/>
        </p:spPr>
        <p:txBody>
          <a:bodyPr wrap="square">
            <a:spAutoFit/>
          </a:bodyPr>
          <a:lstStyle/>
          <a:p>
            <a:pPr marL="342900" indent="-342900">
              <a:buFont typeface="+mj-lt"/>
              <a:buAutoNum type="alphaLcPeriod" startAt="2"/>
            </a:pPr>
            <a:r>
              <a:rPr lang="en-US" sz="1600" dirty="0"/>
              <a:t>Fitting single log normal  (MATLAB built-in function)</a:t>
            </a:r>
          </a:p>
        </p:txBody>
      </p:sp>
      <p:sp>
        <p:nvSpPr>
          <p:cNvPr id="10" name="TextBox 9">
            <a:extLst>
              <a:ext uri="{FF2B5EF4-FFF2-40B4-BE49-F238E27FC236}">
                <a16:creationId xmlns:a16="http://schemas.microsoft.com/office/drawing/2014/main" id="{63245C9C-63F9-AFE0-7FC5-8FEF94CF788F}"/>
              </a:ext>
            </a:extLst>
          </p:cNvPr>
          <p:cNvSpPr txBox="1"/>
          <p:nvPr/>
        </p:nvSpPr>
        <p:spPr>
          <a:xfrm>
            <a:off x="638748" y="5549154"/>
            <a:ext cx="8235272" cy="923330"/>
          </a:xfrm>
          <a:prstGeom prst="rect">
            <a:avLst/>
          </a:prstGeom>
          <a:noFill/>
        </p:spPr>
        <p:txBody>
          <a:bodyPr wrap="square">
            <a:spAutoFit/>
          </a:bodyPr>
          <a:lstStyle/>
          <a:p>
            <a:r>
              <a:rPr lang="en-US" dirty="0">
                <a:solidFill>
                  <a:srgbClr val="FF0000"/>
                </a:solidFill>
              </a:rPr>
              <a:t>Aim 1: Derivation of the mean and covariances and simulation simple Monte Carlo</a:t>
            </a:r>
          </a:p>
          <a:p>
            <a:endParaRPr lang="en-US" dirty="0">
              <a:solidFill>
                <a:srgbClr val="FF0000"/>
              </a:solidFill>
            </a:endParaRPr>
          </a:p>
          <a:p>
            <a:r>
              <a:rPr lang="en-US" dirty="0">
                <a:solidFill>
                  <a:srgbClr val="FF0000"/>
                </a:solidFill>
              </a:rPr>
              <a:t>Aim 2: Testing the effectiveness of single-log normal approximation</a:t>
            </a:r>
          </a:p>
        </p:txBody>
      </p:sp>
      <p:sp>
        <p:nvSpPr>
          <p:cNvPr id="14" name="TextBox 13">
            <a:extLst>
              <a:ext uri="{FF2B5EF4-FFF2-40B4-BE49-F238E27FC236}">
                <a16:creationId xmlns:a16="http://schemas.microsoft.com/office/drawing/2014/main" id="{FC29FF15-7CB4-553E-034F-53A3DF836B14}"/>
              </a:ext>
            </a:extLst>
          </p:cNvPr>
          <p:cNvSpPr txBox="1"/>
          <p:nvPr/>
        </p:nvSpPr>
        <p:spPr>
          <a:xfrm>
            <a:off x="194076" y="847181"/>
            <a:ext cx="8144932" cy="369332"/>
          </a:xfrm>
          <a:prstGeom prst="rect">
            <a:avLst/>
          </a:prstGeom>
          <a:noFill/>
        </p:spPr>
        <p:txBody>
          <a:bodyPr wrap="square">
            <a:spAutoFit/>
          </a:bodyPr>
          <a:lstStyle/>
          <a:p>
            <a:pPr marL="342900" indent="-342900">
              <a:buAutoNum type="arabicPeriod"/>
            </a:pPr>
            <a:r>
              <a:rPr lang="en-US" b="1" dirty="0"/>
              <a:t>Fast simulation of the ideal observer</a:t>
            </a:r>
          </a:p>
        </p:txBody>
      </p:sp>
      <p:sp>
        <p:nvSpPr>
          <p:cNvPr id="15" name="TextBox 14">
            <a:extLst>
              <a:ext uri="{FF2B5EF4-FFF2-40B4-BE49-F238E27FC236}">
                <a16:creationId xmlns:a16="http://schemas.microsoft.com/office/drawing/2014/main" id="{86031D01-50B2-E898-FC10-2E2CCC4A0940}"/>
              </a:ext>
            </a:extLst>
          </p:cNvPr>
          <p:cNvSpPr txBox="1"/>
          <p:nvPr/>
        </p:nvSpPr>
        <p:spPr>
          <a:xfrm>
            <a:off x="194075" y="248142"/>
            <a:ext cx="3885555" cy="446276"/>
          </a:xfrm>
          <a:prstGeom prst="rect">
            <a:avLst/>
          </a:prstGeom>
          <a:noFill/>
        </p:spPr>
        <p:txBody>
          <a:bodyPr wrap="square">
            <a:spAutoFit/>
          </a:bodyPr>
          <a:lstStyle/>
          <a:p>
            <a:r>
              <a:rPr lang="en-US" sz="2300" b="1" u="sng" dirty="0">
                <a:latin typeface="+mj-lt"/>
              </a:rPr>
              <a:t>Appendix</a:t>
            </a:r>
            <a:endParaRPr lang="en-US" sz="2300" u="sng" dirty="0">
              <a:latin typeface="+mj-lt"/>
            </a:endParaRPr>
          </a:p>
        </p:txBody>
      </p:sp>
    </p:spTree>
    <p:extLst>
      <p:ext uri="{BB962C8B-B14F-4D97-AF65-F5344CB8AC3E}">
        <p14:creationId xmlns:p14="http://schemas.microsoft.com/office/powerpoint/2010/main" val="61938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7FF98F2-B010-4B4F-997E-3A4B810DD71B}"/>
              </a:ext>
            </a:extLst>
          </p:cNvPr>
          <p:cNvSpPr txBox="1"/>
          <p:nvPr/>
        </p:nvSpPr>
        <p:spPr>
          <a:xfrm>
            <a:off x="561368" y="1373535"/>
            <a:ext cx="2359385" cy="369332"/>
          </a:xfrm>
          <a:prstGeom prst="rect">
            <a:avLst/>
          </a:prstGeom>
          <a:noFill/>
        </p:spPr>
        <p:txBody>
          <a:bodyPr wrap="square">
            <a:spAutoFit/>
          </a:bodyPr>
          <a:lstStyle/>
          <a:p>
            <a:r>
              <a:rPr lang="en-US" u="sng" dirty="0"/>
              <a:t>Independent Locations</a:t>
            </a:r>
            <a:endParaRPr lang="en-US" dirty="0"/>
          </a:p>
        </p:txBody>
      </p:sp>
      <p:sp>
        <p:nvSpPr>
          <p:cNvPr id="5" name="TextBox 4">
            <a:extLst>
              <a:ext uri="{FF2B5EF4-FFF2-40B4-BE49-F238E27FC236}">
                <a16:creationId xmlns:a16="http://schemas.microsoft.com/office/drawing/2014/main" id="{9CE4B529-F6B9-4307-8C52-B75CDB4E8CBD}"/>
              </a:ext>
            </a:extLst>
          </p:cNvPr>
          <p:cNvSpPr txBox="1"/>
          <p:nvPr/>
        </p:nvSpPr>
        <p:spPr>
          <a:xfrm>
            <a:off x="2049894" y="1867159"/>
            <a:ext cx="3536162" cy="1546577"/>
          </a:xfrm>
          <a:prstGeom prst="rect">
            <a:avLst/>
          </a:prstGeom>
          <a:noFill/>
        </p:spPr>
        <p:txBody>
          <a:bodyPr wrap="square">
            <a:spAutoFit/>
          </a:bodyPr>
          <a:lstStyle/>
          <a:p>
            <a:r>
              <a:rPr lang="en-US" sz="1350" dirty="0"/>
              <a:t>Templates are 201 by 201 pixels. </a:t>
            </a:r>
          </a:p>
          <a:p>
            <a:r>
              <a:rPr lang="en-US" sz="1350" dirty="0"/>
              <a:t>60 pixels are assumed to be one degree.</a:t>
            </a:r>
          </a:p>
          <a:p>
            <a:r>
              <a:rPr lang="en-US" sz="1350" dirty="0"/>
              <a:t>3.5 </a:t>
            </a:r>
            <a:r>
              <a:rPr lang="en-US" sz="1350" dirty="0" err="1"/>
              <a:t>cpd</a:t>
            </a:r>
            <a:r>
              <a:rPr lang="en-US" sz="1350" dirty="0"/>
              <a:t> target, diameter is 0.969 visual degrees.</a:t>
            </a:r>
          </a:p>
          <a:p>
            <a:r>
              <a:rPr lang="en-US" sz="1350" dirty="0"/>
              <a:t>Standard deviation background is 5 gray levels. </a:t>
            </a:r>
          </a:p>
          <a:p>
            <a:r>
              <a:rPr lang="en-US" sz="1350" dirty="0"/>
              <a:t>Target prior is 0.5.</a:t>
            </a:r>
          </a:p>
          <a:p>
            <a:r>
              <a:rPr lang="en-US" sz="1350" dirty="0"/>
              <a:t>All locations are equally probable.</a:t>
            </a:r>
          </a:p>
          <a:p>
            <a:r>
              <a:rPr lang="en-US" sz="1350" dirty="0"/>
              <a:t>Amplitude is in gray levels.</a:t>
            </a:r>
          </a:p>
        </p:txBody>
      </p:sp>
      <p:pic>
        <p:nvPicPr>
          <p:cNvPr id="6" name="Picture 5">
            <a:extLst>
              <a:ext uri="{FF2B5EF4-FFF2-40B4-BE49-F238E27FC236}">
                <a16:creationId xmlns:a16="http://schemas.microsoft.com/office/drawing/2014/main" id="{B7E88EE7-F03F-4B60-9411-198B03876C48}"/>
              </a:ext>
            </a:extLst>
          </p:cNvPr>
          <p:cNvPicPr>
            <a:picLocks noChangeAspect="1"/>
          </p:cNvPicPr>
          <p:nvPr/>
        </p:nvPicPr>
        <p:blipFill>
          <a:blip r:embed="rId3"/>
          <a:stretch>
            <a:fillRect/>
          </a:stretch>
        </p:blipFill>
        <p:spPr>
          <a:xfrm>
            <a:off x="674644" y="1946883"/>
            <a:ext cx="1184660" cy="1176574"/>
          </a:xfrm>
          <a:prstGeom prst="rect">
            <a:avLst/>
          </a:prstGeom>
        </p:spPr>
      </p:pic>
      <p:pic>
        <p:nvPicPr>
          <p:cNvPr id="3" name="Picture 2">
            <a:extLst>
              <a:ext uri="{FF2B5EF4-FFF2-40B4-BE49-F238E27FC236}">
                <a16:creationId xmlns:a16="http://schemas.microsoft.com/office/drawing/2014/main" id="{5FF19652-9DC6-B30E-22DA-850DA6174579}"/>
              </a:ext>
            </a:extLst>
          </p:cNvPr>
          <p:cNvPicPr>
            <a:picLocks noChangeAspect="1"/>
          </p:cNvPicPr>
          <p:nvPr/>
        </p:nvPicPr>
        <p:blipFill>
          <a:blip r:embed="rId4"/>
          <a:stretch>
            <a:fillRect/>
          </a:stretch>
        </p:blipFill>
        <p:spPr>
          <a:xfrm>
            <a:off x="561368" y="3520659"/>
            <a:ext cx="3673315" cy="3337341"/>
          </a:xfrm>
          <a:prstGeom prst="rect">
            <a:avLst/>
          </a:prstGeom>
        </p:spPr>
      </p:pic>
      <p:sp>
        <p:nvSpPr>
          <p:cNvPr id="7" name="TextBox 6">
            <a:extLst>
              <a:ext uri="{FF2B5EF4-FFF2-40B4-BE49-F238E27FC236}">
                <a16:creationId xmlns:a16="http://schemas.microsoft.com/office/drawing/2014/main" id="{8B514C7F-EFF2-4987-5B53-E17CD64BF933}"/>
              </a:ext>
            </a:extLst>
          </p:cNvPr>
          <p:cNvSpPr txBox="1"/>
          <p:nvPr/>
        </p:nvSpPr>
        <p:spPr>
          <a:xfrm>
            <a:off x="1080886" y="3770170"/>
            <a:ext cx="1097268" cy="1131079"/>
          </a:xfrm>
          <a:prstGeom prst="rect">
            <a:avLst/>
          </a:prstGeom>
          <a:noFill/>
        </p:spPr>
        <p:txBody>
          <a:bodyPr wrap="square">
            <a:spAutoFit/>
          </a:bodyPr>
          <a:lstStyle/>
          <a:p>
            <a:r>
              <a:rPr lang="en-US" sz="1350" dirty="0"/>
              <a:t>6 </a:t>
            </a:r>
            <a:r>
              <a:rPr lang="en-US" sz="1350" dirty="0" err="1"/>
              <a:t>inp</a:t>
            </a:r>
            <a:r>
              <a:rPr lang="en-US" sz="1350" dirty="0"/>
              <a:t>. loc.</a:t>
            </a:r>
          </a:p>
          <a:p>
            <a:r>
              <a:rPr lang="en-US" sz="1350" dirty="0"/>
              <a:t>26 </a:t>
            </a:r>
            <a:r>
              <a:rPr lang="en-US" sz="1350" dirty="0" err="1"/>
              <a:t>inp</a:t>
            </a:r>
            <a:r>
              <a:rPr lang="en-US" sz="1350" dirty="0"/>
              <a:t>. loc.</a:t>
            </a:r>
          </a:p>
          <a:p>
            <a:r>
              <a:rPr lang="en-US" sz="1350" dirty="0"/>
              <a:t>126 </a:t>
            </a:r>
            <a:r>
              <a:rPr lang="en-US" sz="1350" dirty="0" err="1"/>
              <a:t>inp</a:t>
            </a:r>
            <a:r>
              <a:rPr lang="en-US" sz="1350" dirty="0"/>
              <a:t>. loc.</a:t>
            </a:r>
          </a:p>
          <a:p>
            <a:r>
              <a:rPr lang="en-US" sz="1350" dirty="0"/>
              <a:t>500 </a:t>
            </a:r>
            <a:r>
              <a:rPr lang="en-US" sz="1350" dirty="0" err="1"/>
              <a:t>inp</a:t>
            </a:r>
            <a:r>
              <a:rPr lang="en-US" sz="1350" dirty="0"/>
              <a:t>. loc.</a:t>
            </a:r>
          </a:p>
          <a:p>
            <a:endParaRPr lang="en-US" sz="1350" dirty="0"/>
          </a:p>
        </p:txBody>
      </p:sp>
      <p:pic>
        <p:nvPicPr>
          <p:cNvPr id="9" name="Picture 8">
            <a:extLst>
              <a:ext uri="{FF2B5EF4-FFF2-40B4-BE49-F238E27FC236}">
                <a16:creationId xmlns:a16="http://schemas.microsoft.com/office/drawing/2014/main" id="{28E9A927-F86F-81F6-AF01-87032534F321}"/>
              </a:ext>
            </a:extLst>
          </p:cNvPr>
          <p:cNvPicPr>
            <a:picLocks noChangeAspect="1"/>
          </p:cNvPicPr>
          <p:nvPr/>
        </p:nvPicPr>
        <p:blipFill>
          <a:blip r:embed="rId5"/>
          <a:stretch>
            <a:fillRect/>
          </a:stretch>
        </p:blipFill>
        <p:spPr>
          <a:xfrm>
            <a:off x="4871471" y="3483041"/>
            <a:ext cx="3673315" cy="3345473"/>
          </a:xfrm>
          <a:prstGeom prst="rect">
            <a:avLst/>
          </a:prstGeom>
        </p:spPr>
      </p:pic>
      <p:sp>
        <p:nvSpPr>
          <p:cNvPr id="13" name="TextBox 12">
            <a:extLst>
              <a:ext uri="{FF2B5EF4-FFF2-40B4-BE49-F238E27FC236}">
                <a16:creationId xmlns:a16="http://schemas.microsoft.com/office/drawing/2014/main" id="{89FD376B-721C-F6AD-0842-A92053834726}"/>
              </a:ext>
            </a:extLst>
          </p:cNvPr>
          <p:cNvSpPr txBox="1"/>
          <p:nvPr/>
        </p:nvSpPr>
        <p:spPr>
          <a:xfrm>
            <a:off x="5441954" y="3770170"/>
            <a:ext cx="1114148" cy="307777"/>
          </a:xfrm>
          <a:prstGeom prst="rect">
            <a:avLst/>
          </a:prstGeom>
          <a:noFill/>
        </p:spPr>
        <p:txBody>
          <a:bodyPr wrap="square">
            <a:spAutoFit/>
          </a:bodyPr>
          <a:lstStyle/>
          <a:p>
            <a:r>
              <a:rPr lang="en-US" sz="1400" dirty="0"/>
              <a:t>500 </a:t>
            </a:r>
            <a:r>
              <a:rPr lang="en-US" sz="1400" dirty="0" err="1"/>
              <a:t>inp</a:t>
            </a:r>
            <a:r>
              <a:rPr lang="en-US" sz="1400" dirty="0"/>
              <a:t>. loc.</a:t>
            </a:r>
          </a:p>
        </p:txBody>
      </p:sp>
      <p:sp>
        <p:nvSpPr>
          <p:cNvPr id="16" name="TextBox 15">
            <a:extLst>
              <a:ext uri="{FF2B5EF4-FFF2-40B4-BE49-F238E27FC236}">
                <a16:creationId xmlns:a16="http://schemas.microsoft.com/office/drawing/2014/main" id="{EDD7D656-D321-B6A7-708B-8A524F5C9636}"/>
              </a:ext>
            </a:extLst>
          </p:cNvPr>
          <p:cNvSpPr txBox="1"/>
          <p:nvPr/>
        </p:nvSpPr>
        <p:spPr>
          <a:xfrm>
            <a:off x="5695025" y="1867159"/>
            <a:ext cx="3394654" cy="307777"/>
          </a:xfrm>
          <a:prstGeom prst="rect">
            <a:avLst/>
          </a:prstGeom>
          <a:noFill/>
        </p:spPr>
        <p:txBody>
          <a:bodyPr wrap="square">
            <a:spAutoFit/>
          </a:bodyPr>
          <a:lstStyle/>
          <a:p>
            <a:r>
              <a:rPr lang="en-US" sz="1400" dirty="0"/>
              <a:t>Chapter 4 Method for Simulations</a:t>
            </a:r>
          </a:p>
        </p:txBody>
      </p:sp>
      <p:pic>
        <p:nvPicPr>
          <p:cNvPr id="17" name="Picture 16">
            <a:extLst>
              <a:ext uri="{FF2B5EF4-FFF2-40B4-BE49-F238E27FC236}">
                <a16:creationId xmlns:a16="http://schemas.microsoft.com/office/drawing/2014/main" id="{DF12F2DF-3B10-F80B-F3E0-20071B015E75}"/>
              </a:ext>
            </a:extLst>
          </p:cNvPr>
          <p:cNvPicPr>
            <a:picLocks noChangeAspect="1"/>
          </p:cNvPicPr>
          <p:nvPr/>
        </p:nvPicPr>
        <p:blipFill rotWithShape="1">
          <a:blip r:embed="rId6"/>
          <a:srcRect l="13223" r="12728" b="50000"/>
          <a:stretch/>
        </p:blipFill>
        <p:spPr>
          <a:xfrm>
            <a:off x="5849063" y="2279630"/>
            <a:ext cx="1920219" cy="389335"/>
          </a:xfrm>
          <a:prstGeom prst="rect">
            <a:avLst/>
          </a:prstGeom>
          <a:ln w="57150">
            <a:solidFill>
              <a:schemeClr val="accent2"/>
            </a:solidFill>
          </a:ln>
        </p:spPr>
      </p:pic>
      <p:sp>
        <p:nvSpPr>
          <p:cNvPr id="19" name="TextBox 18">
            <a:extLst>
              <a:ext uri="{FF2B5EF4-FFF2-40B4-BE49-F238E27FC236}">
                <a16:creationId xmlns:a16="http://schemas.microsoft.com/office/drawing/2014/main" id="{D1E623CA-DA34-5555-B696-3A5C25971B96}"/>
              </a:ext>
            </a:extLst>
          </p:cNvPr>
          <p:cNvSpPr txBox="1"/>
          <p:nvPr/>
        </p:nvSpPr>
        <p:spPr>
          <a:xfrm>
            <a:off x="194076" y="847181"/>
            <a:ext cx="8144932" cy="369332"/>
          </a:xfrm>
          <a:prstGeom prst="rect">
            <a:avLst/>
          </a:prstGeom>
          <a:noFill/>
        </p:spPr>
        <p:txBody>
          <a:bodyPr wrap="square">
            <a:spAutoFit/>
          </a:bodyPr>
          <a:lstStyle/>
          <a:p>
            <a:pPr marL="342900" indent="-342900">
              <a:buAutoNum type="arabicPeriod"/>
            </a:pPr>
            <a:r>
              <a:rPr lang="en-US" b="1" dirty="0"/>
              <a:t>Fast simulation of the ideal observer</a:t>
            </a:r>
          </a:p>
        </p:txBody>
      </p:sp>
      <p:sp>
        <p:nvSpPr>
          <p:cNvPr id="14" name="TextBox 13">
            <a:extLst>
              <a:ext uri="{FF2B5EF4-FFF2-40B4-BE49-F238E27FC236}">
                <a16:creationId xmlns:a16="http://schemas.microsoft.com/office/drawing/2014/main" id="{D03DA048-7198-D439-3FD3-5AFE6C70A189}"/>
              </a:ext>
            </a:extLst>
          </p:cNvPr>
          <p:cNvSpPr txBox="1"/>
          <p:nvPr/>
        </p:nvSpPr>
        <p:spPr>
          <a:xfrm>
            <a:off x="194075" y="248142"/>
            <a:ext cx="3885555" cy="446276"/>
          </a:xfrm>
          <a:prstGeom prst="rect">
            <a:avLst/>
          </a:prstGeom>
          <a:noFill/>
        </p:spPr>
        <p:txBody>
          <a:bodyPr wrap="square">
            <a:spAutoFit/>
          </a:bodyPr>
          <a:lstStyle/>
          <a:p>
            <a:r>
              <a:rPr lang="en-US" sz="2300" b="1" u="sng" dirty="0">
                <a:latin typeface="+mj-lt"/>
              </a:rPr>
              <a:t>Appendix</a:t>
            </a:r>
            <a:endParaRPr lang="en-US" sz="2300" u="sng" dirty="0">
              <a:latin typeface="+mj-lt"/>
            </a:endParaRPr>
          </a:p>
        </p:txBody>
      </p:sp>
    </p:spTree>
    <p:extLst>
      <p:ext uri="{BB962C8B-B14F-4D97-AF65-F5344CB8AC3E}">
        <p14:creationId xmlns:p14="http://schemas.microsoft.com/office/powerpoint/2010/main" val="485555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C7EAEC5-03AE-7F89-9A23-C8D9828D620B}"/>
              </a:ext>
            </a:extLst>
          </p:cNvPr>
          <p:cNvPicPr>
            <a:picLocks noChangeAspect="1"/>
          </p:cNvPicPr>
          <p:nvPr/>
        </p:nvPicPr>
        <p:blipFill>
          <a:blip r:embed="rId3"/>
          <a:stretch>
            <a:fillRect/>
          </a:stretch>
        </p:blipFill>
        <p:spPr>
          <a:xfrm>
            <a:off x="3787286" y="1775540"/>
            <a:ext cx="3200400" cy="2917634"/>
          </a:xfrm>
          <a:prstGeom prst="rect">
            <a:avLst/>
          </a:prstGeom>
        </p:spPr>
      </p:pic>
      <p:pic>
        <p:nvPicPr>
          <p:cNvPr id="4" name="Picture 3">
            <a:extLst>
              <a:ext uri="{FF2B5EF4-FFF2-40B4-BE49-F238E27FC236}">
                <a16:creationId xmlns:a16="http://schemas.microsoft.com/office/drawing/2014/main" id="{446DF60E-74B9-440B-E1A2-78AA72671D3D}"/>
              </a:ext>
            </a:extLst>
          </p:cNvPr>
          <p:cNvPicPr>
            <a:picLocks noChangeAspect="1"/>
          </p:cNvPicPr>
          <p:nvPr/>
        </p:nvPicPr>
        <p:blipFill>
          <a:blip r:embed="rId4"/>
          <a:stretch>
            <a:fillRect/>
          </a:stretch>
        </p:blipFill>
        <p:spPr>
          <a:xfrm>
            <a:off x="475049" y="1731146"/>
            <a:ext cx="3225918" cy="3006423"/>
          </a:xfrm>
          <a:prstGeom prst="rect">
            <a:avLst/>
          </a:prstGeom>
        </p:spPr>
      </p:pic>
      <p:sp>
        <p:nvSpPr>
          <p:cNvPr id="7" name="TextBox 6">
            <a:extLst>
              <a:ext uri="{FF2B5EF4-FFF2-40B4-BE49-F238E27FC236}">
                <a16:creationId xmlns:a16="http://schemas.microsoft.com/office/drawing/2014/main" id="{8B514C7F-EFF2-4987-5B53-E17CD64BF933}"/>
              </a:ext>
            </a:extLst>
          </p:cNvPr>
          <p:cNvSpPr txBox="1"/>
          <p:nvPr/>
        </p:nvSpPr>
        <p:spPr>
          <a:xfrm>
            <a:off x="920004" y="2472545"/>
            <a:ext cx="1097268" cy="1131079"/>
          </a:xfrm>
          <a:prstGeom prst="rect">
            <a:avLst/>
          </a:prstGeom>
          <a:noFill/>
        </p:spPr>
        <p:txBody>
          <a:bodyPr wrap="square">
            <a:spAutoFit/>
          </a:bodyPr>
          <a:lstStyle/>
          <a:p>
            <a:r>
              <a:rPr lang="en-US" sz="1350" dirty="0"/>
              <a:t>6 </a:t>
            </a:r>
            <a:r>
              <a:rPr lang="en-US" sz="1350" dirty="0" err="1"/>
              <a:t>inp</a:t>
            </a:r>
            <a:r>
              <a:rPr lang="en-US" sz="1350" dirty="0"/>
              <a:t>. loc.</a:t>
            </a:r>
          </a:p>
          <a:p>
            <a:r>
              <a:rPr lang="en-US" sz="1350" dirty="0"/>
              <a:t>26 </a:t>
            </a:r>
            <a:r>
              <a:rPr lang="en-US" sz="1350" dirty="0" err="1"/>
              <a:t>inp</a:t>
            </a:r>
            <a:r>
              <a:rPr lang="en-US" sz="1350" dirty="0"/>
              <a:t>. loc.</a:t>
            </a:r>
          </a:p>
          <a:p>
            <a:r>
              <a:rPr lang="en-US" sz="1350" dirty="0"/>
              <a:t>126 </a:t>
            </a:r>
            <a:r>
              <a:rPr lang="en-US" sz="1350" dirty="0" err="1"/>
              <a:t>inp</a:t>
            </a:r>
            <a:r>
              <a:rPr lang="en-US" sz="1350" dirty="0"/>
              <a:t>. loc.</a:t>
            </a:r>
          </a:p>
          <a:p>
            <a:r>
              <a:rPr lang="en-US" sz="1350" dirty="0"/>
              <a:t>500 </a:t>
            </a:r>
            <a:r>
              <a:rPr lang="en-US" sz="1350" dirty="0" err="1"/>
              <a:t>inp</a:t>
            </a:r>
            <a:r>
              <a:rPr lang="en-US" sz="1350" dirty="0"/>
              <a:t>. loc.</a:t>
            </a:r>
          </a:p>
          <a:p>
            <a:endParaRPr lang="en-US" sz="1350" dirty="0"/>
          </a:p>
        </p:txBody>
      </p:sp>
      <p:sp>
        <p:nvSpPr>
          <p:cNvPr id="13" name="TextBox 12">
            <a:extLst>
              <a:ext uri="{FF2B5EF4-FFF2-40B4-BE49-F238E27FC236}">
                <a16:creationId xmlns:a16="http://schemas.microsoft.com/office/drawing/2014/main" id="{89FD376B-721C-F6AD-0842-A92053834726}"/>
              </a:ext>
            </a:extLst>
          </p:cNvPr>
          <p:cNvSpPr txBox="1"/>
          <p:nvPr/>
        </p:nvSpPr>
        <p:spPr>
          <a:xfrm>
            <a:off x="4273338" y="2091501"/>
            <a:ext cx="1114148" cy="307777"/>
          </a:xfrm>
          <a:prstGeom prst="rect">
            <a:avLst/>
          </a:prstGeom>
          <a:noFill/>
        </p:spPr>
        <p:txBody>
          <a:bodyPr wrap="square">
            <a:spAutoFit/>
          </a:bodyPr>
          <a:lstStyle/>
          <a:p>
            <a:r>
              <a:rPr lang="en-US" sz="1400" dirty="0"/>
              <a:t>500 </a:t>
            </a:r>
            <a:r>
              <a:rPr lang="en-US" sz="1400" dirty="0" err="1"/>
              <a:t>inp</a:t>
            </a:r>
            <a:r>
              <a:rPr lang="en-US" sz="1400" dirty="0"/>
              <a:t>. loc.</a:t>
            </a:r>
          </a:p>
        </p:txBody>
      </p:sp>
      <p:pic>
        <p:nvPicPr>
          <p:cNvPr id="17" name="Picture 16">
            <a:extLst>
              <a:ext uri="{FF2B5EF4-FFF2-40B4-BE49-F238E27FC236}">
                <a16:creationId xmlns:a16="http://schemas.microsoft.com/office/drawing/2014/main" id="{0A013C91-6F11-847F-6472-193B26C5483F}"/>
              </a:ext>
            </a:extLst>
          </p:cNvPr>
          <p:cNvPicPr>
            <a:picLocks noChangeAspect="1"/>
          </p:cNvPicPr>
          <p:nvPr/>
        </p:nvPicPr>
        <p:blipFill rotWithShape="1">
          <a:blip r:embed="rId5"/>
          <a:srcRect l="-1" t="2220" r="3271"/>
          <a:stretch/>
        </p:blipFill>
        <p:spPr>
          <a:xfrm>
            <a:off x="536904" y="4737569"/>
            <a:ext cx="2282586" cy="2115506"/>
          </a:xfrm>
          <a:prstGeom prst="rect">
            <a:avLst/>
          </a:prstGeom>
        </p:spPr>
      </p:pic>
      <p:pic>
        <p:nvPicPr>
          <p:cNvPr id="19" name="Picture 18">
            <a:extLst>
              <a:ext uri="{FF2B5EF4-FFF2-40B4-BE49-F238E27FC236}">
                <a16:creationId xmlns:a16="http://schemas.microsoft.com/office/drawing/2014/main" id="{EA1411B0-AFB8-F1BF-E4EF-3C545950C771}"/>
              </a:ext>
            </a:extLst>
          </p:cNvPr>
          <p:cNvPicPr>
            <a:picLocks noChangeAspect="1"/>
          </p:cNvPicPr>
          <p:nvPr/>
        </p:nvPicPr>
        <p:blipFill rotWithShape="1">
          <a:blip r:embed="rId6"/>
          <a:srcRect l="1" t="3859" r="2201"/>
          <a:stretch/>
        </p:blipFill>
        <p:spPr>
          <a:xfrm>
            <a:off x="2893097" y="4738980"/>
            <a:ext cx="2282586" cy="2114095"/>
          </a:xfrm>
          <a:prstGeom prst="rect">
            <a:avLst/>
          </a:prstGeom>
        </p:spPr>
      </p:pic>
      <p:sp>
        <p:nvSpPr>
          <p:cNvPr id="12" name="TextBox 11">
            <a:extLst>
              <a:ext uri="{FF2B5EF4-FFF2-40B4-BE49-F238E27FC236}">
                <a16:creationId xmlns:a16="http://schemas.microsoft.com/office/drawing/2014/main" id="{2364A162-54A4-4C4C-52A6-729633B45059}"/>
              </a:ext>
            </a:extLst>
          </p:cNvPr>
          <p:cNvSpPr txBox="1"/>
          <p:nvPr/>
        </p:nvSpPr>
        <p:spPr>
          <a:xfrm>
            <a:off x="561368" y="1373535"/>
            <a:ext cx="5928209" cy="646331"/>
          </a:xfrm>
          <a:prstGeom prst="rect">
            <a:avLst/>
          </a:prstGeom>
          <a:noFill/>
        </p:spPr>
        <p:txBody>
          <a:bodyPr wrap="square">
            <a:spAutoFit/>
          </a:bodyPr>
          <a:lstStyle/>
          <a:p>
            <a:r>
              <a:rPr lang="en-US" u="sng" dirty="0"/>
              <a:t>Independent Locations</a:t>
            </a:r>
            <a:r>
              <a:rPr lang="en-US" dirty="0"/>
              <a:t> -  </a:t>
            </a:r>
            <a:r>
              <a:rPr lang="en-US" sz="1800" dirty="0">
                <a:solidFill>
                  <a:srgbClr val="FF0000"/>
                </a:solidFill>
              </a:rPr>
              <a:t>Aim 1 and Aim 2</a:t>
            </a:r>
            <a:endParaRPr lang="en-US" dirty="0">
              <a:solidFill>
                <a:srgbClr val="FF0000"/>
              </a:solidFill>
            </a:endParaRPr>
          </a:p>
          <a:p>
            <a:r>
              <a:rPr lang="en-US" u="sng" dirty="0"/>
              <a:t> </a:t>
            </a:r>
            <a:endParaRPr lang="en-US" dirty="0"/>
          </a:p>
        </p:txBody>
      </p:sp>
      <p:sp>
        <p:nvSpPr>
          <p:cNvPr id="18" name="TextBox 17">
            <a:extLst>
              <a:ext uri="{FF2B5EF4-FFF2-40B4-BE49-F238E27FC236}">
                <a16:creationId xmlns:a16="http://schemas.microsoft.com/office/drawing/2014/main" id="{854B8B60-B0E9-6360-BB81-6E3C38ECE9CD}"/>
              </a:ext>
            </a:extLst>
          </p:cNvPr>
          <p:cNvSpPr txBox="1"/>
          <p:nvPr/>
        </p:nvSpPr>
        <p:spPr>
          <a:xfrm>
            <a:off x="194076" y="847181"/>
            <a:ext cx="8144932" cy="369332"/>
          </a:xfrm>
          <a:prstGeom prst="rect">
            <a:avLst/>
          </a:prstGeom>
          <a:noFill/>
        </p:spPr>
        <p:txBody>
          <a:bodyPr wrap="square">
            <a:spAutoFit/>
          </a:bodyPr>
          <a:lstStyle/>
          <a:p>
            <a:pPr marL="342900" indent="-342900">
              <a:buAutoNum type="arabicPeriod"/>
            </a:pPr>
            <a:r>
              <a:rPr lang="en-US" b="1" dirty="0"/>
              <a:t>Fast simulation of the ideal observer</a:t>
            </a:r>
          </a:p>
        </p:txBody>
      </p:sp>
      <p:sp>
        <p:nvSpPr>
          <p:cNvPr id="20" name="TextBox 19">
            <a:extLst>
              <a:ext uri="{FF2B5EF4-FFF2-40B4-BE49-F238E27FC236}">
                <a16:creationId xmlns:a16="http://schemas.microsoft.com/office/drawing/2014/main" id="{893A55B6-EC8E-0CD7-DDF3-B9A5FC3510DB}"/>
              </a:ext>
            </a:extLst>
          </p:cNvPr>
          <p:cNvSpPr txBox="1"/>
          <p:nvPr/>
        </p:nvSpPr>
        <p:spPr>
          <a:xfrm>
            <a:off x="5387486" y="5031139"/>
            <a:ext cx="3481306" cy="1323439"/>
          </a:xfrm>
          <a:prstGeom prst="rect">
            <a:avLst/>
          </a:prstGeom>
          <a:noFill/>
        </p:spPr>
        <p:txBody>
          <a:bodyPr wrap="square">
            <a:spAutoFit/>
          </a:bodyPr>
          <a:lstStyle/>
          <a:p>
            <a:r>
              <a:rPr lang="en-US" sz="1600" dirty="0">
                <a:solidFill>
                  <a:srgbClr val="FF0000"/>
                </a:solidFill>
              </a:rPr>
              <a:t>Monte Carlo simulations works for independent locations.</a:t>
            </a:r>
          </a:p>
          <a:p>
            <a:endParaRPr lang="en-US" sz="1600" dirty="0">
              <a:solidFill>
                <a:srgbClr val="FF0000"/>
              </a:solidFill>
            </a:endParaRPr>
          </a:p>
          <a:p>
            <a:r>
              <a:rPr lang="en-US" sz="1600" dirty="0">
                <a:solidFill>
                  <a:srgbClr val="FF0000"/>
                </a:solidFill>
              </a:rPr>
              <a:t>Single log normal fitted with MATLAB built-in function doesn't work very well.</a:t>
            </a:r>
            <a:endParaRPr lang="en-US" sz="1600" dirty="0"/>
          </a:p>
        </p:txBody>
      </p:sp>
      <p:sp>
        <p:nvSpPr>
          <p:cNvPr id="15" name="TextBox 14">
            <a:extLst>
              <a:ext uri="{FF2B5EF4-FFF2-40B4-BE49-F238E27FC236}">
                <a16:creationId xmlns:a16="http://schemas.microsoft.com/office/drawing/2014/main" id="{3B2609D9-B4DB-435F-BEC3-BBE9BBB542AA}"/>
              </a:ext>
            </a:extLst>
          </p:cNvPr>
          <p:cNvSpPr txBox="1"/>
          <p:nvPr/>
        </p:nvSpPr>
        <p:spPr>
          <a:xfrm>
            <a:off x="194075" y="248142"/>
            <a:ext cx="3885555" cy="446276"/>
          </a:xfrm>
          <a:prstGeom prst="rect">
            <a:avLst/>
          </a:prstGeom>
          <a:noFill/>
        </p:spPr>
        <p:txBody>
          <a:bodyPr wrap="square">
            <a:spAutoFit/>
          </a:bodyPr>
          <a:lstStyle/>
          <a:p>
            <a:r>
              <a:rPr lang="en-US" sz="2300" b="1" u="sng" dirty="0">
                <a:latin typeface="+mj-lt"/>
              </a:rPr>
              <a:t>Appendix</a:t>
            </a:r>
            <a:endParaRPr lang="en-US" sz="2300" u="sng" dirty="0">
              <a:latin typeface="+mj-lt"/>
            </a:endParaRPr>
          </a:p>
        </p:txBody>
      </p:sp>
    </p:spTree>
    <p:extLst>
      <p:ext uri="{BB962C8B-B14F-4D97-AF65-F5344CB8AC3E}">
        <p14:creationId xmlns:p14="http://schemas.microsoft.com/office/powerpoint/2010/main" val="108418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35D25CC-BD80-4A30-B943-A729A95924CB}"/>
              </a:ext>
            </a:extLst>
          </p:cNvPr>
          <p:cNvSpPr txBox="1"/>
          <p:nvPr/>
        </p:nvSpPr>
        <p:spPr>
          <a:xfrm>
            <a:off x="580768" y="1369276"/>
            <a:ext cx="8203686" cy="4493538"/>
          </a:xfrm>
          <a:prstGeom prst="rect">
            <a:avLst/>
          </a:prstGeom>
          <a:noFill/>
        </p:spPr>
        <p:txBody>
          <a:bodyPr wrap="square">
            <a:spAutoFit/>
          </a:bodyPr>
          <a:lstStyle/>
          <a:p>
            <a:r>
              <a:rPr lang="en-US" u="sng" dirty="0"/>
              <a:t>Analytical approximation vs. Monte Carlo vs. Chapter 4 Sim Method</a:t>
            </a:r>
          </a:p>
          <a:p>
            <a:endParaRPr lang="en-US" dirty="0"/>
          </a:p>
          <a:p>
            <a:r>
              <a:rPr lang="en-US" sz="1600" dirty="0"/>
              <a:t>Hard to provide an equal ground for comparisons (my codes are not optimized)</a:t>
            </a:r>
          </a:p>
          <a:p>
            <a:endParaRPr lang="en-US" sz="1600" dirty="0"/>
          </a:p>
          <a:p>
            <a:r>
              <a:rPr lang="en-US" sz="1600" i="1" u="sng" dirty="0"/>
              <a:t>Lessons from the implementation of Monte Carlo</a:t>
            </a:r>
          </a:p>
          <a:p>
            <a:endParaRPr lang="en-US" sz="1600" dirty="0"/>
          </a:p>
          <a:p>
            <a:r>
              <a:rPr lang="en-US" sz="1600" dirty="0"/>
              <a:t>	+ avoiding dot product between image and templates</a:t>
            </a:r>
          </a:p>
          <a:p>
            <a:r>
              <a:rPr lang="en-US" sz="1600" dirty="0"/>
              <a:t>		</a:t>
            </a:r>
            <a:r>
              <a:rPr lang="en-US" sz="1400" dirty="0"/>
              <a:t>With analytical approximations, you also avoid simulating trials.</a:t>
            </a:r>
          </a:p>
          <a:p>
            <a:endParaRPr lang="en-US" sz="1600" dirty="0"/>
          </a:p>
          <a:p>
            <a:r>
              <a:rPr lang="en-US" sz="1600" dirty="0">
                <a:solidFill>
                  <a:srgbClr val="FF0000"/>
                </a:solidFill>
              </a:rPr>
              <a:t>	</a:t>
            </a:r>
            <a:r>
              <a:rPr lang="en-US" sz="1600" dirty="0"/>
              <a:t>-</a:t>
            </a:r>
            <a:r>
              <a:rPr lang="en-US" sz="1600" dirty="0">
                <a:solidFill>
                  <a:srgbClr val="FF0000"/>
                </a:solidFill>
              </a:rPr>
              <a:t> </a:t>
            </a:r>
            <a:r>
              <a:rPr lang="en-US" sz="1600" dirty="0"/>
              <a:t>requires convolution of templates to calculate the covariance matrix </a:t>
            </a:r>
          </a:p>
          <a:p>
            <a:r>
              <a:rPr lang="en-US" sz="1400" dirty="0"/>
              <a:t>		If there is no further restrictions on the covariance matrix, computation of the covariance matrix 		for 500 templates seems very time consuming.</a:t>
            </a:r>
          </a:p>
          <a:p>
            <a:endParaRPr lang="en-US" sz="1600" dirty="0"/>
          </a:p>
          <a:p>
            <a:r>
              <a:rPr lang="en-US" sz="1600" dirty="0"/>
              <a:t>	- requires recalculation of covariance if either one of them is changed: which target is 		presented, the amplitude of the target or the standard deviation of white noise (not sure 	about this one, it can be partly pre-computed). </a:t>
            </a:r>
          </a:p>
          <a:p>
            <a:r>
              <a:rPr lang="en-US" sz="1400" dirty="0"/>
              <a:t>		For Monte Carlo simulation, this suggests sampled numbers from multivariate gaussian cannot be 		easily adjusted so one needs to resample every time</a:t>
            </a:r>
            <a:r>
              <a:rPr lang="en-US" sz="1600" dirty="0"/>
              <a:t>.</a:t>
            </a:r>
          </a:p>
        </p:txBody>
      </p:sp>
      <p:sp>
        <p:nvSpPr>
          <p:cNvPr id="8" name="TextBox 7">
            <a:extLst>
              <a:ext uri="{FF2B5EF4-FFF2-40B4-BE49-F238E27FC236}">
                <a16:creationId xmlns:a16="http://schemas.microsoft.com/office/drawing/2014/main" id="{C9318CD2-5054-0495-3324-5C2BED703E54}"/>
              </a:ext>
            </a:extLst>
          </p:cNvPr>
          <p:cNvSpPr txBox="1"/>
          <p:nvPr/>
        </p:nvSpPr>
        <p:spPr>
          <a:xfrm>
            <a:off x="194076" y="847181"/>
            <a:ext cx="8144932" cy="369332"/>
          </a:xfrm>
          <a:prstGeom prst="rect">
            <a:avLst/>
          </a:prstGeom>
          <a:noFill/>
        </p:spPr>
        <p:txBody>
          <a:bodyPr wrap="square">
            <a:spAutoFit/>
          </a:bodyPr>
          <a:lstStyle/>
          <a:p>
            <a:pPr marL="342900" indent="-342900">
              <a:buAutoNum type="arabicPeriod"/>
            </a:pPr>
            <a:r>
              <a:rPr lang="en-US" b="1" dirty="0"/>
              <a:t>Fast simulation of the ideal observer</a:t>
            </a:r>
          </a:p>
        </p:txBody>
      </p:sp>
      <p:sp>
        <p:nvSpPr>
          <p:cNvPr id="5" name="TextBox 4">
            <a:extLst>
              <a:ext uri="{FF2B5EF4-FFF2-40B4-BE49-F238E27FC236}">
                <a16:creationId xmlns:a16="http://schemas.microsoft.com/office/drawing/2014/main" id="{DE46EA91-8022-D2D0-6213-AC88E2FC144D}"/>
              </a:ext>
            </a:extLst>
          </p:cNvPr>
          <p:cNvSpPr txBox="1"/>
          <p:nvPr/>
        </p:nvSpPr>
        <p:spPr>
          <a:xfrm>
            <a:off x="194075" y="248142"/>
            <a:ext cx="3885555" cy="446276"/>
          </a:xfrm>
          <a:prstGeom prst="rect">
            <a:avLst/>
          </a:prstGeom>
          <a:noFill/>
        </p:spPr>
        <p:txBody>
          <a:bodyPr wrap="square">
            <a:spAutoFit/>
          </a:bodyPr>
          <a:lstStyle/>
          <a:p>
            <a:r>
              <a:rPr lang="en-US" sz="2300" b="1" u="sng" dirty="0">
                <a:latin typeface="+mj-lt"/>
              </a:rPr>
              <a:t>Appendix</a:t>
            </a:r>
            <a:endParaRPr lang="en-US" sz="2300" u="sng" dirty="0">
              <a:latin typeface="+mj-lt"/>
            </a:endParaRPr>
          </a:p>
        </p:txBody>
      </p:sp>
    </p:spTree>
    <p:extLst>
      <p:ext uri="{BB962C8B-B14F-4D97-AF65-F5344CB8AC3E}">
        <p14:creationId xmlns:p14="http://schemas.microsoft.com/office/powerpoint/2010/main" val="327903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1119</Words>
  <Application>Microsoft Office PowerPoint</Application>
  <PresentationFormat>On-screen Show (4:3)</PresentationFormat>
  <Paragraphs>158</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Oluk, Can</dc:creator>
  <cp:lastModifiedBy>Oluk, Can</cp:lastModifiedBy>
  <cp:revision>1</cp:revision>
  <dcterms:created xsi:type="dcterms:W3CDTF">2024-11-10T15:40:04Z</dcterms:created>
  <dcterms:modified xsi:type="dcterms:W3CDTF">2024-11-10T15:42:24Z</dcterms:modified>
</cp:coreProperties>
</file>