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249D545-2AA5-4842-926C-8A24EECAC551}">
  <a:tblStyle styleId="{4249D545-2AA5-4842-926C-8A24EECAC55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oboto-regular.fntdata"/><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Roboto-italic.fntdata"/><Relationship Id="rId6" Type="http://schemas.openxmlformats.org/officeDocument/2006/relationships/notesMaster" Target="notesMasters/notesMaster1.xml"/><Relationship Id="rId18" Type="http://schemas.openxmlformats.org/officeDocument/2006/relationships/font" Target="fonts/Roboto-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d5194a18e8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d5194a18e8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d5194a18e8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d5194a18e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d5194a18e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d5194a18e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c6f9e470d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c6f9e470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d5194a18e8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d5194a18e8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Airline Safety Information</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t>
            </a:r>
            <a:r>
              <a:rPr lang="en"/>
              <a:t>truth behind overall safety even after recent events</a:t>
            </a:r>
            <a:endParaRPr/>
          </a:p>
          <a:p>
            <a:pPr indent="0" lvl="0" marL="0" rtl="0" algn="l">
              <a:spcBef>
                <a:spcPts val="0"/>
              </a:spcBef>
              <a:spcAft>
                <a:spcPts val="0"/>
              </a:spcAft>
              <a:buNone/>
            </a:pPr>
            <a:r>
              <a:t/>
            </a:r>
            <a:endParaRPr/>
          </a:p>
        </p:txBody>
      </p:sp>
      <p:sp>
        <p:nvSpPr>
          <p:cNvPr id="87" name="Google Shape;87;p13"/>
          <p:cNvSpPr txBox="1"/>
          <p:nvPr/>
        </p:nvSpPr>
        <p:spPr>
          <a:xfrm>
            <a:off x="2123250" y="3924475"/>
            <a:ext cx="6938400" cy="80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88" name="Google Shape;88;p13"/>
          <p:cNvPicPr preferRelativeResize="0"/>
          <p:nvPr/>
        </p:nvPicPr>
        <p:blipFill>
          <a:blip r:embed="rId3">
            <a:alphaModFix/>
          </a:blip>
          <a:stretch>
            <a:fillRect/>
          </a:stretch>
        </p:blipFill>
        <p:spPr>
          <a:xfrm>
            <a:off x="682425" y="3380650"/>
            <a:ext cx="4676125" cy="147042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2"/>
          <p:cNvSpPr txBox="1"/>
          <p:nvPr/>
        </p:nvSpPr>
        <p:spPr>
          <a:xfrm>
            <a:off x="1108400" y="1294900"/>
            <a:ext cx="6497100" cy="75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174" name="Google Shape;174;p22"/>
          <p:cNvPicPr preferRelativeResize="0"/>
          <p:nvPr/>
        </p:nvPicPr>
        <p:blipFill>
          <a:blip r:embed="rId3">
            <a:alphaModFix/>
          </a:blip>
          <a:stretch>
            <a:fillRect/>
          </a:stretch>
        </p:blipFill>
        <p:spPr>
          <a:xfrm>
            <a:off x="834975" y="1011950"/>
            <a:ext cx="4676125" cy="1470422"/>
          </a:xfrm>
          <a:prstGeom prst="rect">
            <a:avLst/>
          </a:prstGeom>
          <a:noFill/>
          <a:ln>
            <a:noFill/>
          </a:ln>
        </p:spPr>
      </p:pic>
      <p:sp>
        <p:nvSpPr>
          <p:cNvPr id="175" name="Google Shape;175;p22"/>
          <p:cNvSpPr txBox="1"/>
          <p:nvPr/>
        </p:nvSpPr>
        <p:spPr>
          <a:xfrm>
            <a:off x="834975" y="2637175"/>
            <a:ext cx="64971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300">
                <a:solidFill>
                  <a:schemeClr val="lt1"/>
                </a:solidFill>
                <a:latin typeface="Roboto"/>
                <a:ea typeface="Roboto"/>
                <a:cs typeface="Roboto"/>
                <a:sym typeface="Roboto"/>
              </a:rPr>
              <a:t>“Crash Free since 2004*”</a:t>
            </a:r>
            <a:endParaRPr sz="2300">
              <a:solidFill>
                <a:schemeClr val="lt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they are saying</a:t>
            </a:r>
            <a:endParaRPr/>
          </a:p>
        </p:txBody>
      </p:sp>
      <p:grpSp>
        <p:nvGrpSpPr>
          <p:cNvPr id="94" name="Google Shape;94;p14"/>
          <p:cNvGrpSpPr/>
          <p:nvPr/>
        </p:nvGrpSpPr>
        <p:grpSpPr>
          <a:xfrm>
            <a:off x="431925" y="1304875"/>
            <a:ext cx="2628925" cy="3416400"/>
            <a:chOff x="431925" y="1304875"/>
            <a:chExt cx="2628925" cy="3416400"/>
          </a:xfrm>
        </p:grpSpPr>
        <p:sp>
          <p:nvSpPr>
            <p:cNvPr id="95" name="Google Shape;95;p14"/>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4"/>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 name="Google Shape;97;p14"/>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rPr>
              <a:t>The Media</a:t>
            </a:r>
            <a:endParaRPr>
              <a:solidFill>
                <a:schemeClr val="lt1"/>
              </a:solidFill>
            </a:endParaRPr>
          </a:p>
        </p:txBody>
      </p:sp>
      <p:sp>
        <p:nvSpPr>
          <p:cNvPr id="98" name="Google Shape;98;p14"/>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Media says flying is no longer the safest mode of transportation. </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Media keeps showing the recent crashes and numbers that are misleading.</a:t>
            </a:r>
            <a:endParaRPr sz="1600">
              <a:latin typeface="Times New Roman"/>
              <a:ea typeface="Times New Roman"/>
              <a:cs typeface="Times New Roman"/>
              <a:sym typeface="Times New Roman"/>
            </a:endParaRPr>
          </a:p>
        </p:txBody>
      </p:sp>
      <p:grpSp>
        <p:nvGrpSpPr>
          <p:cNvPr id="99" name="Google Shape;99;p14"/>
          <p:cNvGrpSpPr/>
          <p:nvPr/>
        </p:nvGrpSpPr>
        <p:grpSpPr>
          <a:xfrm>
            <a:off x="3320450" y="1304875"/>
            <a:ext cx="2632500" cy="3416400"/>
            <a:chOff x="3320450" y="1304875"/>
            <a:chExt cx="2632500" cy="3416400"/>
          </a:xfrm>
        </p:grpSpPr>
        <p:sp>
          <p:nvSpPr>
            <p:cNvPr id="100" name="Google Shape;100;p14"/>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4"/>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 name="Google Shape;102;p14"/>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rPr>
              <a:t>The Public</a:t>
            </a:r>
            <a:endParaRPr>
              <a:solidFill>
                <a:schemeClr val="lt1"/>
              </a:solidFill>
            </a:endParaRPr>
          </a:p>
        </p:txBody>
      </p:sp>
      <p:sp>
        <p:nvSpPr>
          <p:cNvPr id="103" name="Google Shape;103;p14"/>
          <p:cNvSpPr txBox="1"/>
          <p:nvPr>
            <p:ph idx="4294967295" type="body"/>
          </p:nvPr>
        </p:nvSpPr>
        <p:spPr>
          <a:xfrm>
            <a:off x="3396775" y="1850300"/>
            <a:ext cx="2478600" cy="279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Public has been down on flying since COVID-19.</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Now with these recent problems, public opinion is lower than ever.</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Interest in flying is dropping quickly.</a:t>
            </a:r>
            <a:endParaRPr sz="1600">
              <a:latin typeface="Times New Roman"/>
              <a:ea typeface="Times New Roman"/>
              <a:cs typeface="Times New Roman"/>
              <a:sym typeface="Times New Roman"/>
            </a:endParaRPr>
          </a:p>
        </p:txBody>
      </p:sp>
      <p:grpSp>
        <p:nvGrpSpPr>
          <p:cNvPr id="104" name="Google Shape;104;p14"/>
          <p:cNvGrpSpPr/>
          <p:nvPr/>
        </p:nvGrpSpPr>
        <p:grpSpPr>
          <a:xfrm>
            <a:off x="6212550" y="1304875"/>
            <a:ext cx="2632500" cy="3416400"/>
            <a:chOff x="6212550" y="1304875"/>
            <a:chExt cx="2632500" cy="3416400"/>
          </a:xfrm>
        </p:grpSpPr>
        <p:sp>
          <p:nvSpPr>
            <p:cNvPr id="105" name="Google Shape;105;p14"/>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4"/>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 name="Google Shape;107;p14"/>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rPr>
              <a:t>Fixing the Problem</a:t>
            </a:r>
            <a:endParaRPr>
              <a:solidFill>
                <a:schemeClr val="lt1"/>
              </a:solidFill>
            </a:endParaRPr>
          </a:p>
        </p:txBody>
      </p:sp>
      <p:sp>
        <p:nvSpPr>
          <p:cNvPr id="108" name="Google Shape;108;p14"/>
          <p:cNvSpPr txBox="1"/>
          <p:nvPr>
            <p:ph idx="4294967295" type="body"/>
          </p:nvPr>
        </p:nvSpPr>
        <p:spPr>
          <a:xfrm>
            <a:off x="6286400" y="1850300"/>
            <a:ext cx="2478600" cy="279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We need to put out actual information that tells the true story behind flight safety.</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Changing the media’s mind will transfer down to the public. Start there!</a:t>
            </a:r>
            <a:endParaRPr sz="16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Increases in airline safety</a:t>
            </a:r>
            <a:endParaRPr/>
          </a:p>
        </p:txBody>
      </p:sp>
      <p:sp>
        <p:nvSpPr>
          <p:cNvPr id="114" name="Google Shape;114;p15"/>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t/>
            </a:r>
            <a:endParaRPr>
              <a:solidFill>
                <a:schemeClr val="lt1"/>
              </a:solidFill>
            </a:endParaRPr>
          </a:p>
        </p:txBody>
      </p:sp>
      <p:sp>
        <p:nvSpPr>
          <p:cNvPr id="115" name="Google Shape;115;p15"/>
          <p:cNvSpPr txBox="1"/>
          <p:nvPr/>
        </p:nvSpPr>
        <p:spPr>
          <a:xfrm>
            <a:off x="659250" y="2083175"/>
            <a:ext cx="6748500" cy="78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116" name="Google Shape;116;p15"/>
          <p:cNvPicPr preferRelativeResize="0"/>
          <p:nvPr/>
        </p:nvPicPr>
        <p:blipFill>
          <a:blip r:embed="rId3">
            <a:alphaModFix/>
          </a:blip>
          <a:stretch>
            <a:fillRect/>
          </a:stretch>
        </p:blipFill>
        <p:spPr>
          <a:xfrm>
            <a:off x="873575" y="1811100"/>
            <a:ext cx="2792349" cy="2858725"/>
          </a:xfrm>
          <a:prstGeom prst="rect">
            <a:avLst/>
          </a:prstGeom>
          <a:noFill/>
          <a:ln>
            <a:noFill/>
          </a:ln>
        </p:spPr>
      </p:pic>
      <p:pic>
        <p:nvPicPr>
          <p:cNvPr id="117" name="Google Shape;117;p15"/>
          <p:cNvPicPr preferRelativeResize="0"/>
          <p:nvPr/>
        </p:nvPicPr>
        <p:blipFill>
          <a:blip r:embed="rId4">
            <a:alphaModFix/>
          </a:blip>
          <a:stretch>
            <a:fillRect/>
          </a:stretch>
        </p:blipFill>
        <p:spPr>
          <a:xfrm>
            <a:off x="4429950" y="1811100"/>
            <a:ext cx="2723551" cy="2858725"/>
          </a:xfrm>
          <a:prstGeom prst="rect">
            <a:avLst/>
          </a:prstGeom>
          <a:noFill/>
          <a:ln>
            <a:noFill/>
          </a:ln>
        </p:spPr>
      </p:pic>
      <p:sp>
        <p:nvSpPr>
          <p:cNvPr id="118" name="Google Shape;118;p15"/>
          <p:cNvSpPr txBox="1"/>
          <p:nvPr/>
        </p:nvSpPr>
        <p:spPr>
          <a:xfrm>
            <a:off x="405000" y="1034588"/>
            <a:ext cx="6748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mes New Roman"/>
                <a:ea typeface="Times New Roman"/>
                <a:cs typeface="Times New Roman"/>
                <a:sym typeface="Times New Roman"/>
              </a:rPr>
              <a:t>The most decent 15 years have been significantly safer than the 15 years prior. Total incidents dropped nearly in half from 7.18 incidents per airline to 4.125.</a:t>
            </a: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Increases in airline safety </a:t>
            </a:r>
            <a:endParaRPr/>
          </a:p>
        </p:txBody>
      </p:sp>
      <p:sp>
        <p:nvSpPr>
          <p:cNvPr id="124" name="Google Shape;124;p16"/>
          <p:cNvSpPr txBox="1"/>
          <p:nvPr/>
        </p:nvSpPr>
        <p:spPr>
          <a:xfrm>
            <a:off x="2618400" y="1991675"/>
            <a:ext cx="652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125" name="Google Shape;125;p16"/>
          <p:cNvPicPr preferRelativeResize="0"/>
          <p:nvPr/>
        </p:nvPicPr>
        <p:blipFill>
          <a:blip r:embed="rId3">
            <a:alphaModFix/>
          </a:blip>
          <a:stretch>
            <a:fillRect/>
          </a:stretch>
        </p:blipFill>
        <p:spPr>
          <a:xfrm>
            <a:off x="752850" y="1991675"/>
            <a:ext cx="2637625" cy="2672475"/>
          </a:xfrm>
          <a:prstGeom prst="rect">
            <a:avLst/>
          </a:prstGeom>
          <a:noFill/>
          <a:ln>
            <a:noFill/>
          </a:ln>
        </p:spPr>
      </p:pic>
      <p:pic>
        <p:nvPicPr>
          <p:cNvPr id="126" name="Google Shape;126;p16"/>
          <p:cNvPicPr preferRelativeResize="0"/>
          <p:nvPr/>
        </p:nvPicPr>
        <p:blipFill>
          <a:blip r:embed="rId4">
            <a:alphaModFix/>
          </a:blip>
          <a:stretch>
            <a:fillRect/>
          </a:stretch>
        </p:blipFill>
        <p:spPr>
          <a:xfrm>
            <a:off x="4677425" y="1991675"/>
            <a:ext cx="2637625" cy="2680677"/>
          </a:xfrm>
          <a:prstGeom prst="rect">
            <a:avLst/>
          </a:prstGeom>
          <a:noFill/>
          <a:ln>
            <a:noFill/>
          </a:ln>
        </p:spPr>
      </p:pic>
      <p:sp>
        <p:nvSpPr>
          <p:cNvPr id="127" name="Google Shape;127;p16"/>
          <p:cNvSpPr txBox="1"/>
          <p:nvPr/>
        </p:nvSpPr>
        <p:spPr>
          <a:xfrm>
            <a:off x="409075" y="1069300"/>
            <a:ext cx="6497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mes New Roman"/>
                <a:ea typeface="Times New Roman"/>
                <a:cs typeface="Times New Roman"/>
                <a:sym typeface="Times New Roman"/>
              </a:rPr>
              <a:t>Both fatalities and fatal accidents have dramatically fallen between the two 15-year periods. The average fatal accidents dropped from 2.17 per airline to 0.66 and fatalities dropped from 112 per airline to 55.5.</a:t>
            </a: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Increases in airline safety </a:t>
            </a:r>
            <a:endParaRPr/>
          </a:p>
        </p:txBody>
      </p:sp>
      <p:sp>
        <p:nvSpPr>
          <p:cNvPr id="133" name="Google Shape;133;p17"/>
          <p:cNvSpPr txBox="1"/>
          <p:nvPr/>
        </p:nvSpPr>
        <p:spPr>
          <a:xfrm>
            <a:off x="412250" y="1154950"/>
            <a:ext cx="673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34" name="Google Shape;134;p17"/>
          <p:cNvSpPr txBox="1"/>
          <p:nvPr/>
        </p:nvSpPr>
        <p:spPr>
          <a:xfrm>
            <a:off x="427400" y="1080375"/>
            <a:ext cx="6702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mes New Roman"/>
                <a:ea typeface="Times New Roman"/>
                <a:cs typeface="Times New Roman"/>
                <a:sym typeface="Times New Roman"/>
              </a:rPr>
              <a:t>We have seen the decreases in </a:t>
            </a:r>
            <a:r>
              <a:rPr lang="en">
                <a:latin typeface="Times New Roman"/>
                <a:ea typeface="Times New Roman"/>
                <a:cs typeface="Times New Roman"/>
                <a:sym typeface="Times New Roman"/>
              </a:rPr>
              <a:t>incidents</a:t>
            </a:r>
            <a:r>
              <a:rPr lang="en">
                <a:latin typeface="Times New Roman"/>
                <a:ea typeface="Times New Roman"/>
                <a:cs typeface="Times New Roman"/>
                <a:sym typeface="Times New Roman"/>
              </a:rPr>
              <a:t> and fatalities, all while there has been an increase in the number of flights and number of people per flight.</a:t>
            </a:r>
            <a:endParaRPr>
              <a:latin typeface="Times New Roman"/>
              <a:ea typeface="Times New Roman"/>
              <a:cs typeface="Times New Roman"/>
              <a:sym typeface="Times New Roman"/>
            </a:endParaRPr>
          </a:p>
        </p:txBody>
      </p:sp>
      <p:sp>
        <p:nvSpPr>
          <p:cNvPr id="135" name="Google Shape;135;p17"/>
          <p:cNvSpPr txBox="1"/>
          <p:nvPr/>
        </p:nvSpPr>
        <p:spPr>
          <a:xfrm>
            <a:off x="790825" y="2187150"/>
            <a:ext cx="6672600" cy="778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136" name="Google Shape;136;p17"/>
          <p:cNvPicPr preferRelativeResize="0"/>
          <p:nvPr/>
        </p:nvPicPr>
        <p:blipFill>
          <a:blip r:embed="rId3">
            <a:alphaModFix/>
          </a:blip>
          <a:stretch>
            <a:fillRect/>
          </a:stretch>
        </p:blipFill>
        <p:spPr>
          <a:xfrm>
            <a:off x="1191950" y="1851225"/>
            <a:ext cx="2602975" cy="3006801"/>
          </a:xfrm>
          <a:prstGeom prst="rect">
            <a:avLst/>
          </a:prstGeom>
          <a:noFill/>
          <a:ln>
            <a:noFill/>
          </a:ln>
        </p:spPr>
      </p:pic>
      <p:sp>
        <p:nvSpPr>
          <p:cNvPr id="137" name="Google Shape;137;p17"/>
          <p:cNvSpPr txBox="1"/>
          <p:nvPr/>
        </p:nvSpPr>
        <p:spPr>
          <a:xfrm>
            <a:off x="4984400" y="1967050"/>
            <a:ext cx="6672600" cy="778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138" name="Google Shape;138;p17"/>
          <p:cNvPicPr preferRelativeResize="0"/>
          <p:nvPr/>
        </p:nvPicPr>
        <p:blipFill>
          <a:blip r:embed="rId4">
            <a:alphaModFix/>
          </a:blip>
          <a:stretch>
            <a:fillRect/>
          </a:stretch>
        </p:blipFill>
        <p:spPr>
          <a:xfrm>
            <a:off x="4006200" y="2187150"/>
            <a:ext cx="4768249" cy="2583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8"/>
          <p:cNvSpPr txBox="1"/>
          <p:nvPr>
            <p:ph type="title"/>
          </p:nvPr>
        </p:nvSpPr>
        <p:spPr>
          <a:xfrm>
            <a:off x="311700" y="4212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Rundown of the Numbers</a:t>
            </a:r>
            <a:endParaRPr/>
          </a:p>
        </p:txBody>
      </p:sp>
      <p:graphicFrame>
        <p:nvGraphicFramePr>
          <p:cNvPr id="144" name="Google Shape;144;p18"/>
          <p:cNvGraphicFramePr/>
          <p:nvPr/>
        </p:nvGraphicFramePr>
        <p:xfrm>
          <a:off x="952500" y="1619250"/>
          <a:ext cx="3000000" cy="3000000"/>
        </p:xfrm>
        <a:graphic>
          <a:graphicData uri="http://schemas.openxmlformats.org/drawingml/2006/table">
            <a:tbl>
              <a:tblPr>
                <a:noFill/>
                <a:tableStyleId>{4249D545-2AA5-4842-926C-8A24EECAC551}</a:tableStyleId>
              </a:tblPr>
              <a:tblGrid>
                <a:gridCol w="3619500"/>
                <a:gridCol w="3619500"/>
              </a:tblGrid>
              <a:tr h="381000">
                <a:tc>
                  <a:txBody>
                    <a:bodyPr/>
                    <a:lstStyle/>
                    <a:p>
                      <a:pPr indent="0" lvl="0" marL="0" rtl="0" algn="ctr">
                        <a:spcBef>
                          <a:spcPts val="0"/>
                        </a:spcBef>
                        <a:spcAft>
                          <a:spcPts val="0"/>
                        </a:spcAft>
                        <a:buNone/>
                      </a:pPr>
                      <a:r>
                        <a:rPr b="1" lang="en">
                          <a:solidFill>
                            <a:schemeClr val="lt1"/>
                          </a:solidFill>
                          <a:latin typeface="Roboto"/>
                          <a:ea typeface="Roboto"/>
                          <a:cs typeface="Roboto"/>
                          <a:sym typeface="Roboto"/>
                        </a:rPr>
                        <a:t>1985-1999</a:t>
                      </a:r>
                      <a:endParaRPr b="1">
                        <a:solidFill>
                          <a:schemeClr val="lt1"/>
                        </a:solidFill>
                        <a:latin typeface="Roboto"/>
                        <a:ea typeface="Roboto"/>
                        <a:cs typeface="Roboto"/>
                        <a:sym typeface="Robot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b="1" lang="en">
                          <a:solidFill>
                            <a:schemeClr val="lt1"/>
                          </a:solidFill>
                          <a:latin typeface="Roboto"/>
                          <a:ea typeface="Roboto"/>
                          <a:cs typeface="Roboto"/>
                          <a:sym typeface="Roboto"/>
                        </a:rPr>
                        <a:t>2000-2014</a:t>
                      </a:r>
                      <a:endParaRPr b="1">
                        <a:solidFill>
                          <a:schemeClr val="lt1"/>
                        </a:solidFill>
                        <a:latin typeface="Roboto"/>
                        <a:ea typeface="Roboto"/>
                        <a:cs typeface="Roboto"/>
                        <a:sym typeface="Roboto"/>
                      </a:endParaRPr>
                    </a:p>
                  </a:txBody>
                  <a:tcPr marT="91425" marB="91425" marR="91425" marL="91425">
                    <a:lnL cap="flat" cmpd="sng" w="9525">
                      <a:solidFill>
                        <a:srgbClr val="FFFFFF"/>
                      </a:solidFill>
                      <a:prstDash val="solid"/>
                      <a:round/>
                      <a:headEnd len="sm" w="sm" type="none"/>
                      <a:tailEnd len="sm" w="sm" type="none"/>
                    </a:lnL>
                    <a:solidFill>
                      <a:schemeClr val="dk1"/>
                    </a:solidFill>
                  </a:tcPr>
                </a:tc>
              </a:tr>
              <a:tr h="381000">
                <a:tc>
                  <a:txBody>
                    <a:bodyPr/>
                    <a:lstStyle/>
                    <a:p>
                      <a:pPr indent="0" lvl="0" marL="0" rtl="0" algn="l">
                        <a:spcBef>
                          <a:spcPts val="0"/>
                        </a:spcBef>
                        <a:spcAft>
                          <a:spcPts val="0"/>
                        </a:spcAft>
                        <a:buNone/>
                      </a:pPr>
                      <a:r>
                        <a:rPr lang="en">
                          <a:latin typeface="Times New Roman"/>
                          <a:ea typeface="Times New Roman"/>
                          <a:cs typeface="Times New Roman"/>
                          <a:sym typeface="Times New Roman"/>
                        </a:rPr>
                        <a:t>Average Incident per Airline: </a:t>
                      </a:r>
                      <a:r>
                        <a:rPr b="1" lang="en">
                          <a:latin typeface="Times New Roman"/>
                          <a:ea typeface="Times New Roman"/>
                          <a:cs typeface="Times New Roman"/>
                          <a:sym typeface="Times New Roman"/>
                        </a:rPr>
                        <a:t>7.18</a:t>
                      </a:r>
                      <a:endParaRPr b="1">
                        <a:latin typeface="Times New Roman"/>
                        <a:ea typeface="Times New Roman"/>
                        <a:cs typeface="Times New Roman"/>
                        <a:sym typeface="Times New Roman"/>
                      </a:endParaRPr>
                    </a:p>
                  </a:txBody>
                  <a:tcPr marT="91425" marB="91425" marR="91425" marL="91425">
                    <a:lnT cap="flat" cmpd="sng" w="9525">
                      <a:solidFill>
                        <a:srgbClr val="FFFFFF"/>
                      </a:solidFill>
                      <a:prstDash val="solid"/>
                      <a:round/>
                      <a:headEnd len="sm" w="sm" type="none"/>
                      <a:tailEnd len="sm" w="sm" type="none"/>
                    </a:lnT>
                  </a:tcPr>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Average Incident per Airline: </a:t>
                      </a:r>
                      <a:r>
                        <a:rPr b="1" lang="en">
                          <a:latin typeface="Times New Roman"/>
                          <a:ea typeface="Times New Roman"/>
                          <a:cs typeface="Times New Roman"/>
                          <a:sym typeface="Times New Roman"/>
                        </a:rPr>
                        <a:t>4.125</a:t>
                      </a:r>
                      <a:endParaRPr b="1">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
                          <a:latin typeface="Times New Roman"/>
                          <a:ea typeface="Times New Roman"/>
                          <a:cs typeface="Times New Roman"/>
                          <a:sym typeface="Times New Roman"/>
                        </a:rPr>
                        <a:t>Average Fatal Accidents per Airline: </a:t>
                      </a:r>
                      <a:r>
                        <a:rPr b="1" lang="en">
                          <a:latin typeface="Times New Roman"/>
                          <a:ea typeface="Times New Roman"/>
                          <a:cs typeface="Times New Roman"/>
                          <a:sym typeface="Times New Roman"/>
                        </a:rPr>
                        <a:t>2.18</a:t>
                      </a:r>
                      <a:endParaRPr b="1">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Average Fatal Accidents per Airline: </a:t>
                      </a:r>
                      <a:r>
                        <a:rPr b="1" lang="en">
                          <a:latin typeface="Times New Roman"/>
                          <a:ea typeface="Times New Roman"/>
                          <a:cs typeface="Times New Roman"/>
                          <a:sym typeface="Times New Roman"/>
                        </a:rPr>
                        <a:t>0.66</a:t>
                      </a:r>
                      <a:endParaRPr b="1">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
                          <a:latin typeface="Times New Roman"/>
                          <a:ea typeface="Times New Roman"/>
                          <a:cs typeface="Times New Roman"/>
                          <a:sym typeface="Times New Roman"/>
                        </a:rPr>
                        <a:t>Average Fatalities per Airline: </a:t>
                      </a:r>
                      <a:r>
                        <a:rPr b="1" lang="en">
                          <a:latin typeface="Times New Roman"/>
                          <a:ea typeface="Times New Roman"/>
                          <a:cs typeface="Times New Roman"/>
                          <a:sym typeface="Times New Roman"/>
                        </a:rPr>
                        <a:t>112.41</a:t>
                      </a:r>
                      <a:endParaRPr b="1">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Average Fatalities per Airline: </a:t>
                      </a:r>
                      <a:r>
                        <a:rPr b="1" lang="en">
                          <a:latin typeface="Times New Roman"/>
                          <a:ea typeface="Times New Roman"/>
                          <a:cs typeface="Times New Roman"/>
                          <a:sym typeface="Times New Roman"/>
                        </a:rPr>
                        <a:t>55.52</a:t>
                      </a:r>
                      <a:endParaRPr b="1">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
                          <a:latin typeface="Times New Roman"/>
                          <a:ea typeface="Times New Roman"/>
                          <a:cs typeface="Times New Roman"/>
                          <a:sym typeface="Times New Roman"/>
                        </a:rPr>
                        <a:t>Average Flights per Year: </a:t>
                      </a:r>
                      <a:r>
                        <a:rPr b="1" lang="en">
                          <a:latin typeface="Times New Roman"/>
                          <a:ea typeface="Times New Roman"/>
                          <a:cs typeface="Times New Roman"/>
                          <a:sym typeface="Times New Roman"/>
                        </a:rPr>
                        <a:t>8,400,371,450</a:t>
                      </a:r>
                      <a:endParaRPr b="1">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Average Flights per Year: </a:t>
                      </a:r>
                      <a:r>
                        <a:rPr b="1" lang="en">
                          <a:latin typeface="Times New Roman"/>
                          <a:ea typeface="Times New Roman"/>
                          <a:cs typeface="Times New Roman"/>
                          <a:sym typeface="Times New Roman"/>
                        </a:rPr>
                        <a:t>17,701,713,053</a:t>
                      </a:r>
                      <a:endParaRPr b="1">
                        <a:latin typeface="Times New Roman"/>
                        <a:ea typeface="Times New Roman"/>
                        <a:cs typeface="Times New Roman"/>
                        <a:sym typeface="Times New Roman"/>
                      </a:endParaRPr>
                    </a:p>
                  </a:txBody>
                  <a:tcPr marT="91425" marB="91425" marR="91425" marL="91425"/>
                </a:tc>
              </a:tr>
            </a:tbl>
          </a:graphicData>
        </a:graphic>
      </p:graphicFrame>
      <p:sp>
        <p:nvSpPr>
          <p:cNvPr id="145" name="Google Shape;145;p18"/>
          <p:cNvSpPr txBox="1"/>
          <p:nvPr/>
        </p:nvSpPr>
        <p:spPr>
          <a:xfrm>
            <a:off x="476750" y="3810250"/>
            <a:ext cx="7714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Flying is not more dangerous than before, it is actually the opposite. All metrics are falling </a:t>
            </a:r>
            <a:r>
              <a:rPr lang="en">
                <a:latin typeface="Roboto"/>
                <a:ea typeface="Roboto"/>
                <a:cs typeface="Roboto"/>
                <a:sym typeface="Roboto"/>
              </a:rPr>
              <a:t>drastically</a:t>
            </a:r>
            <a:r>
              <a:rPr lang="en">
                <a:latin typeface="Roboto"/>
                <a:ea typeface="Roboto"/>
                <a:cs typeface="Roboto"/>
                <a:sym typeface="Roboto"/>
              </a:rPr>
              <a:t> despite the fact that the number of flights is rising. During our timeframes, flights more than doubled while nearly all negative outcomes were halved.</a:t>
            </a:r>
            <a:endParaRPr>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9"/>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Our Next Steps</a:t>
            </a:r>
            <a:endParaRPr/>
          </a:p>
        </p:txBody>
      </p:sp>
      <p:sp>
        <p:nvSpPr>
          <p:cNvPr id="151" name="Google Shape;151;p19"/>
          <p:cNvSpPr txBox="1"/>
          <p:nvPr/>
        </p:nvSpPr>
        <p:spPr>
          <a:xfrm>
            <a:off x="747450" y="3223700"/>
            <a:ext cx="6497100" cy="75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152" name="Google Shape;152;p19"/>
          <p:cNvPicPr preferRelativeResize="0"/>
          <p:nvPr/>
        </p:nvPicPr>
        <p:blipFill>
          <a:blip r:embed="rId3">
            <a:alphaModFix/>
          </a:blip>
          <a:stretch>
            <a:fillRect/>
          </a:stretch>
        </p:blipFill>
        <p:spPr>
          <a:xfrm>
            <a:off x="598100" y="3064825"/>
            <a:ext cx="4676125" cy="147042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0"/>
          <p:cNvSpPr txBox="1"/>
          <p:nvPr>
            <p:ph idx="1" type="body"/>
          </p:nvPr>
        </p:nvSpPr>
        <p:spPr>
          <a:xfrm>
            <a:off x="311700" y="1229975"/>
            <a:ext cx="3999900" cy="33390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11.01.XX</a:t>
            </a:r>
            <a:endParaRPr sz="1600">
              <a:solidFill>
                <a:schemeClr val="lt1"/>
              </a:solidFill>
            </a:endParaRPr>
          </a:p>
        </p:txBody>
      </p:sp>
      <p:sp>
        <p:nvSpPr>
          <p:cNvPr id="158" name="Google Shape;158;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Changing Perceptions</a:t>
            </a:r>
            <a:endParaRPr/>
          </a:p>
        </p:txBody>
      </p:sp>
      <p:graphicFrame>
        <p:nvGraphicFramePr>
          <p:cNvPr id="159" name="Google Shape;159;p20"/>
          <p:cNvGraphicFramePr/>
          <p:nvPr/>
        </p:nvGraphicFramePr>
        <p:xfrm>
          <a:off x="952500" y="1378625"/>
          <a:ext cx="3000000" cy="3000000"/>
        </p:xfrm>
        <a:graphic>
          <a:graphicData uri="http://schemas.openxmlformats.org/drawingml/2006/table">
            <a:tbl>
              <a:tblPr>
                <a:noFill/>
                <a:tableStyleId>{4249D545-2AA5-4842-926C-8A24EECAC551}</a:tableStyleId>
              </a:tblPr>
              <a:tblGrid>
                <a:gridCol w="3619500"/>
                <a:gridCol w="3619500"/>
              </a:tblGrid>
              <a:tr h="388875">
                <a:tc>
                  <a:txBody>
                    <a:bodyPr/>
                    <a:lstStyle/>
                    <a:p>
                      <a:pPr indent="0" lvl="0" marL="0" rtl="0" algn="ctr">
                        <a:spcBef>
                          <a:spcPts val="0"/>
                        </a:spcBef>
                        <a:spcAft>
                          <a:spcPts val="0"/>
                        </a:spcAft>
                        <a:buNone/>
                      </a:pPr>
                      <a:r>
                        <a:rPr lang="en">
                          <a:solidFill>
                            <a:schemeClr val="lt1"/>
                          </a:solidFill>
                          <a:latin typeface="Roboto"/>
                          <a:ea typeface="Roboto"/>
                          <a:cs typeface="Roboto"/>
                          <a:sym typeface="Roboto"/>
                        </a:rPr>
                        <a:t>The Media</a:t>
                      </a:r>
                      <a:endParaRPr>
                        <a:solidFill>
                          <a:schemeClr val="lt1"/>
                        </a:solidFill>
                        <a:latin typeface="Roboto"/>
                        <a:ea typeface="Roboto"/>
                        <a:cs typeface="Roboto"/>
                        <a:sym typeface="Robo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a:solidFill>
                            <a:schemeClr val="lt1"/>
                          </a:solidFill>
                          <a:latin typeface="Roboto"/>
                          <a:ea typeface="Roboto"/>
                          <a:cs typeface="Roboto"/>
                          <a:sym typeface="Roboto"/>
                        </a:rPr>
                        <a:t>The Public</a:t>
                      </a:r>
                      <a:endParaRPr>
                        <a:solidFill>
                          <a:schemeClr val="lt1"/>
                        </a:solidFill>
                        <a:latin typeface="Roboto"/>
                        <a:ea typeface="Roboto"/>
                        <a:cs typeface="Roboto"/>
                        <a:sym typeface="Roboto"/>
                      </a:endParaRPr>
                    </a:p>
                  </a:txBody>
                  <a:tcPr marT="91425" marB="91425" marR="91425" marL="91425">
                    <a:lnL cap="flat" cmpd="sng" w="9525">
                      <a:solidFill>
                        <a:schemeClr val="lt1"/>
                      </a:solidFill>
                      <a:prstDash val="solid"/>
                      <a:round/>
                      <a:headEnd len="sm" w="sm" type="none"/>
                      <a:tailEnd len="sm" w="sm" type="none"/>
                    </a:lnL>
                    <a:solidFill>
                      <a:schemeClr val="dk1"/>
                    </a:solidFill>
                  </a:tcPr>
                </a:tc>
              </a:tr>
              <a:tr h="3024600">
                <a:tc>
                  <a:txBody>
                    <a:bodyPr/>
                    <a:lstStyle/>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Provide them with the earlier facts, that </a:t>
                      </a:r>
                      <a:r>
                        <a:rPr lang="en">
                          <a:latin typeface="Times New Roman"/>
                          <a:ea typeface="Times New Roman"/>
                          <a:cs typeface="Times New Roman"/>
                          <a:sym typeface="Times New Roman"/>
                        </a:rPr>
                        <a:t>flying has never been safer and is still the safest way to travel.</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Show them that airline safety is still our number one concern even with the recent crashes.</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Show the numbers and prepare for news outlets to reach out for questions and interviews. Don’t back out of these opportunities to show the facts and stop media from misleading the public.</a:t>
                      </a:r>
                      <a:endParaRPr>
                        <a:latin typeface="Times New Roman"/>
                        <a:ea typeface="Times New Roman"/>
                        <a:cs typeface="Times New Roman"/>
                        <a:sym typeface="Times New Roman"/>
                      </a:endParaRPr>
                    </a:p>
                  </a:txBody>
                  <a:tcPr marT="91425" marB="91425" marR="91425" marL="91425">
                    <a:lnT cap="flat" cmpd="sng" w="9525">
                      <a:solidFill>
                        <a:schemeClr val="lt1"/>
                      </a:solidFill>
                      <a:prstDash val="solid"/>
                      <a:round/>
                      <a:headEnd len="sm" w="sm" type="none"/>
                      <a:tailEnd len="sm" w="sm" type="none"/>
                    </a:lnT>
                  </a:tcPr>
                </a:tc>
                <a:tc>
                  <a:txBody>
                    <a:bodyPr/>
                    <a:lstStyle/>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By speaking </a:t>
                      </a:r>
                      <a:r>
                        <a:rPr lang="en">
                          <a:latin typeface="Times New Roman"/>
                          <a:ea typeface="Times New Roman"/>
                          <a:cs typeface="Times New Roman"/>
                          <a:sym typeface="Times New Roman"/>
                        </a:rPr>
                        <a:t>with media, we should reach the public with these numbers as well. </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Work on an ad campaign both for our company and the airline industry as a whole to show that safety is the most important aspect of flying and getting people where they need to go. </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Keep prices lower to incentivize keeping our seats full and weather the storm. If all else fails, the media will find a new story and people will soon forget. </a:t>
                      </a:r>
                      <a:endParaRPr>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we need to do</a:t>
            </a:r>
            <a:endParaRPr/>
          </a:p>
        </p:txBody>
      </p:sp>
      <p:sp>
        <p:nvSpPr>
          <p:cNvPr id="165" name="Google Shape;165;p21"/>
          <p:cNvSpPr txBox="1"/>
          <p:nvPr/>
        </p:nvSpPr>
        <p:spPr>
          <a:xfrm>
            <a:off x="567000" y="1261050"/>
            <a:ext cx="6497100" cy="2124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Although historical data is on </a:t>
            </a:r>
            <a:r>
              <a:rPr lang="en">
                <a:latin typeface="Times New Roman"/>
                <a:ea typeface="Times New Roman"/>
                <a:cs typeface="Times New Roman"/>
                <a:sym typeface="Times New Roman"/>
              </a:rPr>
              <a:t>our side and flying is safer than ever, we need to stay up-to-date on these recent crashes and do everything in our power to prevent the issues. </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Make sure to support both our company and the industry as a whole. Competitors or not, we all suffer if people don’t trust flying.</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Although we could weather the storm and wait for people to forget, this is a good chance to be proactive about it and get ahead of the issue. If we can show that flight safety is getting better year by year AND can show our crash statistics, this turns into an ad for the industry as well as us. </a:t>
            </a:r>
            <a:endParaRPr>
              <a:latin typeface="Times New Roman"/>
              <a:ea typeface="Times New Roman"/>
              <a:cs typeface="Times New Roman"/>
              <a:sym typeface="Times New Roman"/>
            </a:endParaRPr>
          </a:p>
        </p:txBody>
      </p:sp>
      <p:sp>
        <p:nvSpPr>
          <p:cNvPr id="166" name="Google Shape;166;p21"/>
          <p:cNvSpPr txBox="1"/>
          <p:nvPr/>
        </p:nvSpPr>
        <p:spPr>
          <a:xfrm>
            <a:off x="1198650" y="4047125"/>
            <a:ext cx="6497100" cy="75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67" name="Google Shape;167;p21"/>
          <p:cNvSpPr txBox="1"/>
          <p:nvPr/>
        </p:nvSpPr>
        <p:spPr>
          <a:xfrm>
            <a:off x="950500" y="3528250"/>
            <a:ext cx="6497100" cy="75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168" name="Google Shape;168;p21"/>
          <p:cNvPicPr preferRelativeResize="0"/>
          <p:nvPr/>
        </p:nvPicPr>
        <p:blipFill>
          <a:blip r:embed="rId3">
            <a:alphaModFix/>
          </a:blip>
          <a:stretch>
            <a:fillRect/>
          </a:stretch>
        </p:blipFill>
        <p:spPr>
          <a:xfrm>
            <a:off x="4712425" y="3155400"/>
            <a:ext cx="1775100" cy="1775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