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665ee50a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665ee50a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6665ee50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6665ee50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6665ee50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6665ee50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6665ee5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6665ee5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6665ee50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6665ee50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6665ee5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6665ee5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6665ee50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6665ee5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6665ee50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6665ee50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6665ee50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6665ee50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6665ee50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6665ee5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6665ee5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6665ee5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Predicting Stock Prices Using Sentiment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Charles Schwab </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Charles Schwab’s stock price has recently</a:t>
            </a:r>
            <a:endParaRPr/>
          </a:p>
          <a:p>
            <a:pPr indent="0" lvl="0" marL="0" rtl="0" algn="l">
              <a:spcBef>
                <a:spcPts val="1200"/>
              </a:spcBef>
              <a:spcAft>
                <a:spcPts val="0"/>
              </a:spcAft>
              <a:buNone/>
            </a:pPr>
            <a:r>
              <a:rPr lang="en-GB"/>
              <a:t>h</a:t>
            </a:r>
            <a:r>
              <a:rPr lang="en-GB"/>
              <a:t>it a 52-week high on the close of the stock</a:t>
            </a:r>
            <a:endParaRPr/>
          </a:p>
          <a:p>
            <a:pPr indent="0" lvl="0" marL="0" rtl="0" algn="l">
              <a:spcBef>
                <a:spcPts val="1200"/>
              </a:spcBef>
              <a:spcAft>
                <a:spcPts val="0"/>
              </a:spcAft>
              <a:buNone/>
            </a:pPr>
            <a:r>
              <a:rPr lang="en-GB"/>
              <a:t>m</a:t>
            </a:r>
            <a:r>
              <a:rPr lang="en-GB"/>
              <a:t>arket last Friday, May 14th. This should</a:t>
            </a:r>
            <a:endParaRPr/>
          </a:p>
          <a:p>
            <a:pPr indent="0" lvl="0" marL="0" rtl="0" algn="l">
              <a:spcBef>
                <a:spcPts val="1200"/>
              </a:spcBef>
              <a:spcAft>
                <a:spcPts val="0"/>
              </a:spcAft>
              <a:buNone/>
            </a:pPr>
            <a:r>
              <a:rPr lang="en-GB"/>
              <a:t>s</a:t>
            </a:r>
            <a:r>
              <a:rPr lang="en-GB"/>
              <a:t>how some interesting sentiment in the</a:t>
            </a:r>
            <a:endParaRPr/>
          </a:p>
          <a:p>
            <a:pPr indent="0" lvl="0" marL="0" rtl="0" algn="l">
              <a:spcBef>
                <a:spcPts val="1200"/>
              </a:spcBef>
              <a:spcAft>
                <a:spcPts val="0"/>
              </a:spcAft>
              <a:buNone/>
            </a:pPr>
            <a:r>
              <a:rPr lang="en-GB"/>
              <a:t>u</a:t>
            </a:r>
            <a:r>
              <a:rPr lang="en-GB"/>
              <a:t>pcoming week. Here you can see we have</a:t>
            </a:r>
            <a:endParaRPr/>
          </a:p>
          <a:p>
            <a:pPr indent="0" lvl="0" marL="0" rtl="0" algn="l">
              <a:spcBef>
                <a:spcPts val="1200"/>
              </a:spcBef>
              <a:spcAft>
                <a:spcPts val="0"/>
              </a:spcAft>
              <a:buNone/>
            </a:pPr>
            <a:r>
              <a:rPr lang="en-GB"/>
              <a:t>a</a:t>
            </a:r>
            <a:r>
              <a:rPr lang="en-GB"/>
              <a:t>ll of the stock prices we need to compare</a:t>
            </a:r>
            <a:endParaRPr/>
          </a:p>
          <a:p>
            <a:pPr indent="0" lvl="0" marL="0" rtl="0" algn="l">
              <a:spcBef>
                <a:spcPts val="1200"/>
              </a:spcBef>
              <a:spcAft>
                <a:spcPts val="1200"/>
              </a:spcAft>
              <a:buNone/>
            </a:pPr>
            <a:r>
              <a:rPr lang="en-GB"/>
              <a:t>t</a:t>
            </a:r>
            <a:r>
              <a:rPr lang="en-GB"/>
              <a:t>o our sentiment data except for after-hours</a:t>
            </a:r>
            <a:endParaRPr/>
          </a:p>
        </p:txBody>
      </p:sp>
      <p:pic>
        <p:nvPicPr>
          <p:cNvPr id="127" name="Google Shape;127;p22"/>
          <p:cNvPicPr preferRelativeResize="0"/>
          <p:nvPr/>
        </p:nvPicPr>
        <p:blipFill>
          <a:blip r:embed="rId3">
            <a:alphaModFix/>
          </a:blip>
          <a:stretch>
            <a:fillRect/>
          </a:stretch>
        </p:blipFill>
        <p:spPr>
          <a:xfrm>
            <a:off x="2782000" y="-69000"/>
            <a:ext cx="1428750" cy="1428750"/>
          </a:xfrm>
          <a:prstGeom prst="rect">
            <a:avLst/>
          </a:prstGeom>
          <a:noFill/>
          <a:ln>
            <a:noFill/>
          </a:ln>
        </p:spPr>
      </p:pic>
      <p:pic>
        <p:nvPicPr>
          <p:cNvPr id="128" name="Google Shape;128;p22"/>
          <p:cNvPicPr preferRelativeResize="0"/>
          <p:nvPr/>
        </p:nvPicPr>
        <p:blipFill>
          <a:blip r:embed="rId4">
            <a:alphaModFix/>
          </a:blip>
          <a:stretch>
            <a:fillRect/>
          </a:stretch>
        </p:blipFill>
        <p:spPr>
          <a:xfrm>
            <a:off x="4805500" y="1292687"/>
            <a:ext cx="3907149" cy="313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Charles Schwab </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Just looking at the results of the sentiment</a:t>
            </a:r>
            <a:endParaRPr/>
          </a:p>
          <a:p>
            <a:pPr indent="0" lvl="0" marL="0" rtl="0" algn="l">
              <a:spcBef>
                <a:spcPts val="1200"/>
              </a:spcBef>
              <a:spcAft>
                <a:spcPts val="0"/>
              </a:spcAft>
              <a:buNone/>
            </a:pPr>
            <a:r>
              <a:rPr lang="en-GB"/>
              <a:t>a</a:t>
            </a:r>
            <a:r>
              <a:rPr lang="en-GB"/>
              <a:t>nalysis for Schwab, we can see that the</a:t>
            </a:r>
            <a:endParaRPr/>
          </a:p>
          <a:p>
            <a:pPr indent="0" lvl="0" marL="0" rtl="0" algn="l">
              <a:spcBef>
                <a:spcPts val="1200"/>
              </a:spcBef>
              <a:spcAft>
                <a:spcPts val="0"/>
              </a:spcAft>
              <a:buNone/>
            </a:pPr>
            <a:r>
              <a:rPr lang="en-GB"/>
              <a:t>m</a:t>
            </a:r>
            <a:r>
              <a:rPr lang="en-GB"/>
              <a:t>ajority of tweets have been positive which</a:t>
            </a:r>
            <a:endParaRPr/>
          </a:p>
          <a:p>
            <a:pPr indent="0" lvl="0" marL="0" rtl="0" algn="l">
              <a:spcBef>
                <a:spcPts val="1200"/>
              </a:spcBef>
              <a:spcAft>
                <a:spcPts val="0"/>
              </a:spcAft>
              <a:buNone/>
            </a:pPr>
            <a:r>
              <a:rPr lang="en-GB"/>
              <a:t>r</a:t>
            </a:r>
            <a:r>
              <a:rPr lang="en-GB"/>
              <a:t>uns in line with the stock price being at an all-</a:t>
            </a:r>
            <a:endParaRPr/>
          </a:p>
          <a:p>
            <a:pPr indent="0" lvl="0" marL="0" rtl="0" algn="l">
              <a:spcBef>
                <a:spcPts val="1200"/>
              </a:spcBef>
              <a:spcAft>
                <a:spcPts val="1200"/>
              </a:spcAft>
              <a:buNone/>
            </a:pPr>
            <a:r>
              <a:rPr lang="en-GB"/>
              <a:t>t</a:t>
            </a:r>
            <a:r>
              <a:rPr lang="en-GB"/>
              <a:t>ime high.</a:t>
            </a:r>
            <a:endParaRPr/>
          </a:p>
        </p:txBody>
      </p:sp>
      <p:pic>
        <p:nvPicPr>
          <p:cNvPr id="135" name="Google Shape;135;p23"/>
          <p:cNvPicPr preferRelativeResize="0"/>
          <p:nvPr/>
        </p:nvPicPr>
        <p:blipFill>
          <a:blip r:embed="rId3">
            <a:alphaModFix/>
          </a:blip>
          <a:stretch>
            <a:fillRect/>
          </a:stretch>
        </p:blipFill>
        <p:spPr>
          <a:xfrm>
            <a:off x="2782000" y="-69000"/>
            <a:ext cx="1428750" cy="1428750"/>
          </a:xfrm>
          <a:prstGeom prst="rect">
            <a:avLst/>
          </a:prstGeom>
          <a:noFill/>
          <a:ln>
            <a:noFill/>
          </a:ln>
        </p:spPr>
      </p:pic>
      <p:pic>
        <p:nvPicPr>
          <p:cNvPr id="136" name="Google Shape;136;p23"/>
          <p:cNvPicPr preferRelativeResize="0"/>
          <p:nvPr/>
        </p:nvPicPr>
        <p:blipFill>
          <a:blip r:embed="rId4">
            <a:alphaModFix/>
          </a:blip>
          <a:stretch>
            <a:fillRect/>
          </a:stretch>
        </p:blipFill>
        <p:spPr>
          <a:xfrm>
            <a:off x="5120325" y="1473025"/>
            <a:ext cx="3711975" cy="277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What’s to come?</a:t>
            </a:r>
            <a:endParaRPr/>
          </a:p>
        </p:txBody>
      </p:sp>
      <p:sp>
        <p:nvSpPr>
          <p:cNvPr id="142" name="Google Shape;142;p24"/>
          <p:cNvSpPr txBox="1"/>
          <p:nvPr>
            <p:ph idx="1" type="body"/>
          </p:nvPr>
        </p:nvSpPr>
        <p:spPr>
          <a:xfrm>
            <a:off x="311700" y="1117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Clearly we aren’t where we want to be in terms of project completion, but we are acquiring data to use and getting closer to being able to find what we need.</a:t>
            </a:r>
            <a:endParaRPr/>
          </a:p>
          <a:p>
            <a:pPr indent="-342900" lvl="0" marL="457200" rtl="0" algn="l">
              <a:spcBef>
                <a:spcPts val="0"/>
              </a:spcBef>
              <a:spcAft>
                <a:spcPts val="0"/>
              </a:spcAft>
              <a:buSzPts val="1800"/>
              <a:buChar char="-"/>
            </a:pPr>
            <a:r>
              <a:rPr lang="en-GB"/>
              <a:t>We still need to:</a:t>
            </a:r>
            <a:endParaRPr/>
          </a:p>
          <a:p>
            <a:pPr indent="-317500" lvl="1" marL="914400" rtl="0" algn="l">
              <a:spcBef>
                <a:spcPts val="0"/>
              </a:spcBef>
              <a:spcAft>
                <a:spcPts val="0"/>
              </a:spcAft>
              <a:buSzPts val="1400"/>
              <a:buChar char="-"/>
            </a:pPr>
            <a:r>
              <a:rPr lang="en-GB"/>
              <a:t>Complete our CSVs of tweets, along with running them another time to have more than one week of data. If we run again, we will have plenty to run.</a:t>
            </a:r>
            <a:endParaRPr/>
          </a:p>
          <a:p>
            <a:pPr indent="-317500" lvl="1" marL="914400" rtl="0" algn="l">
              <a:spcBef>
                <a:spcPts val="0"/>
              </a:spcBef>
              <a:spcAft>
                <a:spcPts val="0"/>
              </a:spcAft>
              <a:buSzPts val="1400"/>
              <a:buChar char="-"/>
            </a:pPr>
            <a:r>
              <a:rPr lang="en-GB"/>
              <a:t>Keep collecting stock prices and crypto prices</a:t>
            </a:r>
            <a:endParaRPr/>
          </a:p>
          <a:p>
            <a:pPr indent="-317500" lvl="1" marL="914400" rtl="0" algn="l">
              <a:spcBef>
                <a:spcPts val="0"/>
              </a:spcBef>
              <a:spcAft>
                <a:spcPts val="0"/>
              </a:spcAft>
              <a:buSzPts val="1400"/>
              <a:buChar char="-"/>
            </a:pPr>
            <a:r>
              <a:rPr lang="en-GB"/>
              <a:t>Complete our dataframes that allow us to graph sentiment and stock prices together</a:t>
            </a:r>
            <a:endParaRPr/>
          </a:p>
          <a:p>
            <a:pPr indent="-317500" lvl="1" marL="914400" rtl="0" algn="l">
              <a:spcBef>
                <a:spcPts val="0"/>
              </a:spcBef>
              <a:spcAft>
                <a:spcPts val="0"/>
              </a:spcAft>
              <a:buSzPts val="1400"/>
              <a:buChar char="-"/>
            </a:pPr>
            <a:r>
              <a:rPr lang="en-GB"/>
              <a:t>Find a way to reduce noise in both of these line charts and see if there are patterns</a:t>
            </a:r>
            <a:endParaRPr/>
          </a:p>
          <a:p>
            <a:pPr indent="-317500" lvl="1" marL="914400" rtl="0" algn="l">
              <a:spcBef>
                <a:spcPts val="0"/>
              </a:spcBef>
              <a:spcAft>
                <a:spcPts val="0"/>
              </a:spcAft>
              <a:buSzPts val="1400"/>
              <a:buChar char="-"/>
            </a:pPr>
            <a:r>
              <a:rPr lang="en-GB"/>
              <a:t>Maybe off-set the times to see if there is a lag </a:t>
            </a:r>
            <a:r>
              <a:rPr lang="en-GB"/>
              <a:t>between sentiment and stock price</a:t>
            </a:r>
            <a:endParaRPr/>
          </a:p>
        </p:txBody>
      </p:sp>
      <p:sp>
        <p:nvSpPr>
          <p:cNvPr id="143" name="Google Shape;143;p24"/>
          <p:cNvSpPr txBox="1"/>
          <p:nvPr/>
        </p:nvSpPr>
        <p:spPr>
          <a:xfrm>
            <a:off x="311700" y="3864450"/>
            <a:ext cx="7921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We have a lot to do, but being able to graph Tesla should be easy to adapt for the others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Goal</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want to find if there is a correlation between sentiment and stock price at specific companies.</a:t>
            </a:r>
            <a:endParaRPr/>
          </a:p>
          <a:p>
            <a:pPr indent="-342900" lvl="0" marL="457200" rtl="0" algn="l">
              <a:spcBef>
                <a:spcPts val="0"/>
              </a:spcBef>
              <a:spcAft>
                <a:spcPts val="0"/>
              </a:spcAft>
              <a:buSzPts val="1800"/>
              <a:buChar char="●"/>
            </a:pPr>
            <a:r>
              <a:rPr lang="en-GB"/>
              <a:t>Ideally, we want to know if we can predict changes in stock prices with sentiment analysis.</a:t>
            </a:r>
            <a:endParaRPr/>
          </a:p>
          <a:p>
            <a:pPr indent="-342900" lvl="0" marL="457200" rtl="0" algn="l">
              <a:spcBef>
                <a:spcPts val="0"/>
              </a:spcBef>
              <a:spcAft>
                <a:spcPts val="0"/>
              </a:spcAft>
              <a:buSzPts val="1800"/>
              <a:buChar char="●"/>
            </a:pPr>
            <a:r>
              <a:rPr lang="en-GB"/>
              <a:t>If there is a correlation, can we figure out how the time lapse from sentiment change to stock price change?</a:t>
            </a:r>
            <a:endParaRPr/>
          </a:p>
          <a:p>
            <a:pPr indent="-342900" lvl="0" marL="457200" rtl="0" algn="l">
              <a:spcBef>
                <a:spcPts val="0"/>
              </a:spcBef>
              <a:spcAft>
                <a:spcPts val="0"/>
              </a:spcAft>
              <a:buSzPts val="1800"/>
              <a:buChar char="●"/>
            </a:pPr>
            <a:r>
              <a:rPr lang="en-GB"/>
              <a:t>We also want to see if Cryptocurrency can be predicted with similar sentiment analysis.</a:t>
            </a:r>
            <a:endParaRPr/>
          </a:p>
        </p:txBody>
      </p:sp>
      <p:pic>
        <p:nvPicPr>
          <p:cNvPr id="66" name="Google Shape;66;p14"/>
          <p:cNvPicPr preferRelativeResize="0"/>
          <p:nvPr/>
        </p:nvPicPr>
        <p:blipFill>
          <a:blip r:embed="rId3">
            <a:alphaModFix/>
          </a:blip>
          <a:stretch>
            <a:fillRect/>
          </a:stretch>
        </p:blipFill>
        <p:spPr>
          <a:xfrm>
            <a:off x="4853675" y="3472718"/>
            <a:ext cx="3019526" cy="150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gathered tweets using the Twitter API in order to find the sentiment over 30 minute time periods.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collected the stock prices of the stocks in question on those </a:t>
            </a:r>
            <a:r>
              <a:rPr lang="en-GB">
                <a:latin typeface="Times New Roman"/>
                <a:ea typeface="Times New Roman"/>
                <a:cs typeface="Times New Roman"/>
                <a:sym typeface="Times New Roman"/>
              </a:rPr>
              <a:t>same 30 minute intervals for the length that the stock market was opened (9:30am-4pm).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then grouped all tweets after-hours and measured average sentiment to bridge the gap until opening the next day. </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GB">
                <a:latin typeface="Times New Roman"/>
                <a:ea typeface="Times New Roman"/>
                <a:cs typeface="Times New Roman"/>
                <a:sym typeface="Times New Roman"/>
              </a:rPr>
              <a:t>For cryptos, we did not have this problem</a:t>
            </a:r>
            <a:r>
              <a:rPr lang="en-GB"/>
              <a:t> </a:t>
            </a:r>
            <a:endParaRPr/>
          </a:p>
        </p:txBody>
      </p:sp>
      <p:pic>
        <p:nvPicPr>
          <p:cNvPr id="73" name="Google Shape;73;p15"/>
          <p:cNvPicPr preferRelativeResize="0"/>
          <p:nvPr/>
        </p:nvPicPr>
        <p:blipFill>
          <a:blip r:embed="rId3">
            <a:alphaModFix/>
          </a:blip>
          <a:stretch>
            <a:fillRect/>
          </a:stretch>
        </p:blipFill>
        <p:spPr>
          <a:xfrm>
            <a:off x="4971575" y="2904791"/>
            <a:ext cx="3367075" cy="1664082"/>
          </a:xfrm>
          <a:prstGeom prst="rect">
            <a:avLst/>
          </a:prstGeom>
          <a:noFill/>
          <a:ln>
            <a:noFill/>
          </a:ln>
        </p:spPr>
      </p:pic>
      <p:sp>
        <p:nvSpPr>
          <p:cNvPr id="74" name="Google Shape;74;p15"/>
          <p:cNvSpPr txBox="1"/>
          <p:nvPr/>
        </p:nvSpPr>
        <p:spPr>
          <a:xfrm>
            <a:off x="775800" y="3359050"/>
            <a:ext cx="426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accent3"/>
                </a:solidFill>
                <a:latin typeface="Times New Roman"/>
                <a:ea typeface="Times New Roman"/>
                <a:cs typeface="Times New Roman"/>
                <a:sym typeface="Times New Roman"/>
              </a:rPr>
              <a:t>since they are traded 24/7</a:t>
            </a:r>
            <a:endParaRPr sz="1800">
              <a:solidFill>
                <a:schemeClr val="accent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Companies We Are Interested In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Stable companies like Charles Schwab and AT&amp;T which shouldn’t have a ton of fluctuation in sentiment and give us a baseline.</a:t>
            </a:r>
            <a:endParaRPr/>
          </a:p>
          <a:p>
            <a:pPr indent="-342900" lvl="0" marL="457200" rtl="0" algn="l">
              <a:spcBef>
                <a:spcPts val="0"/>
              </a:spcBef>
              <a:spcAft>
                <a:spcPts val="0"/>
              </a:spcAft>
              <a:buSzPts val="1800"/>
              <a:buChar char="●"/>
            </a:pPr>
            <a:r>
              <a:rPr lang="en-GB"/>
              <a:t>Technology companies like Facebook and Tesla, who have big followings and are a little more of a wild card in terms of sentiment as well as stock prices.</a:t>
            </a:r>
            <a:endParaRPr/>
          </a:p>
          <a:p>
            <a:pPr indent="-342900" lvl="0" marL="457200" rtl="0" algn="l">
              <a:spcBef>
                <a:spcPts val="0"/>
              </a:spcBef>
              <a:spcAft>
                <a:spcPts val="0"/>
              </a:spcAft>
              <a:buSzPts val="1800"/>
              <a:buChar char="●"/>
            </a:pPr>
            <a:r>
              <a:rPr lang="en-GB"/>
              <a:t>Cryptocurrencies with big followings like Etherium and Dogecoin, which have lots of people talking and are </a:t>
            </a:r>
            <a:r>
              <a:rPr lang="en-GB"/>
              <a:t>highly volatile. Will sentiment be able to predict the high swings? And will the controversies tied to them be shown in the stock prices?</a:t>
            </a:r>
            <a:endParaRPr/>
          </a:p>
        </p:txBody>
      </p:sp>
      <p:pic>
        <p:nvPicPr>
          <p:cNvPr id="81" name="Google Shape;81;p16"/>
          <p:cNvPicPr preferRelativeResize="0"/>
          <p:nvPr/>
        </p:nvPicPr>
        <p:blipFill>
          <a:blip r:embed="rId3">
            <a:alphaModFix/>
          </a:blip>
          <a:stretch>
            <a:fillRect/>
          </a:stretch>
        </p:blipFill>
        <p:spPr>
          <a:xfrm>
            <a:off x="6321196" y="3415971"/>
            <a:ext cx="1533075" cy="153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30">
                <a:latin typeface="Arial"/>
                <a:ea typeface="Arial"/>
                <a:cs typeface="Arial"/>
                <a:sym typeface="Arial"/>
              </a:rPr>
              <a:t>Facebook  - Gathering sentiment</a:t>
            </a:r>
            <a:endParaRPr sz="820"/>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10000"/>
              </a:lnSpc>
              <a:spcBef>
                <a:spcPts val="1000"/>
              </a:spcBef>
              <a:spcAft>
                <a:spcPts val="0"/>
              </a:spcAft>
              <a:buSzPts val="1400"/>
              <a:buChar char="●"/>
            </a:pPr>
            <a:r>
              <a:rPr lang="en-GB" sz="1400">
                <a:solidFill>
                  <a:schemeClr val="dk1"/>
                </a:solidFill>
                <a:latin typeface="Arial"/>
                <a:ea typeface="Arial"/>
                <a:cs typeface="Arial"/>
                <a:sym typeface="Arial"/>
              </a:rPr>
              <a:t>W</a:t>
            </a:r>
            <a:r>
              <a:rPr lang="en-GB" sz="1500">
                <a:solidFill>
                  <a:schemeClr val="dk1"/>
                </a:solidFill>
                <a:latin typeface="Arial"/>
                <a:ea typeface="Arial"/>
                <a:cs typeface="Arial"/>
                <a:sym typeface="Arial"/>
              </a:rPr>
              <a:t>e </a:t>
            </a:r>
            <a:r>
              <a:rPr lang="en-GB" sz="1500">
                <a:solidFill>
                  <a:srgbClr val="3D2229"/>
                </a:solidFill>
                <a:latin typeface="Arial"/>
                <a:ea typeface="Arial"/>
                <a:cs typeface="Arial"/>
                <a:sym typeface="Arial"/>
              </a:rPr>
              <a:t>chose Facebook because the company reported revenue of 26.17 billion for Q1, which was up by 48% compared with a year prior.</a:t>
            </a:r>
            <a:endParaRPr sz="1500">
              <a:solidFill>
                <a:srgbClr val="3D2229"/>
              </a:solidFill>
              <a:latin typeface="Arial"/>
              <a:ea typeface="Arial"/>
              <a:cs typeface="Arial"/>
              <a:sym typeface="Arial"/>
            </a:endParaRPr>
          </a:p>
          <a:p>
            <a:pPr indent="-298450" lvl="0" marL="457200" rtl="0" algn="l">
              <a:lnSpc>
                <a:spcPct val="110000"/>
              </a:lnSpc>
              <a:spcBef>
                <a:spcPts val="0"/>
              </a:spcBef>
              <a:spcAft>
                <a:spcPts val="0"/>
              </a:spcAft>
              <a:buSzPts val="1100"/>
              <a:buChar char="●"/>
            </a:pPr>
            <a:r>
              <a:rPr lang="en-GB" sz="1500">
                <a:solidFill>
                  <a:srgbClr val="3D2229"/>
                </a:solidFill>
                <a:latin typeface="Arial"/>
                <a:ea typeface="Arial"/>
                <a:cs typeface="Arial"/>
                <a:sym typeface="Arial"/>
              </a:rPr>
              <a:t>We would like to see if the trend is continuing in 2nd quarter while comparing it to the rise and fall of sentiment.</a:t>
            </a:r>
            <a:endParaRPr sz="1500">
              <a:solidFill>
                <a:srgbClr val="3D2229"/>
              </a:solidFill>
              <a:latin typeface="Arial"/>
              <a:ea typeface="Arial"/>
              <a:cs typeface="Arial"/>
              <a:sym typeface="Arial"/>
            </a:endParaRPr>
          </a:p>
          <a:p>
            <a:pPr indent="-298450" lvl="0" marL="457200" rtl="0" algn="l">
              <a:lnSpc>
                <a:spcPct val="110000"/>
              </a:lnSpc>
              <a:spcBef>
                <a:spcPts val="0"/>
              </a:spcBef>
              <a:spcAft>
                <a:spcPts val="0"/>
              </a:spcAft>
              <a:buSzPts val="1100"/>
              <a:buChar char="●"/>
            </a:pPr>
            <a:r>
              <a:rPr lang="en-GB" sz="1500">
                <a:solidFill>
                  <a:srgbClr val="3D2229"/>
                </a:solidFill>
                <a:latin typeface="Arial"/>
                <a:ea typeface="Arial"/>
                <a:cs typeface="Arial"/>
                <a:sym typeface="Arial"/>
              </a:rPr>
              <a:t>We were able to gather tweets for a certain time.</a:t>
            </a:r>
            <a:endParaRPr sz="1500"/>
          </a:p>
        </p:txBody>
      </p:sp>
      <p:pic>
        <p:nvPicPr>
          <p:cNvPr id="88" name="Google Shape;88;p17"/>
          <p:cNvPicPr preferRelativeResize="0"/>
          <p:nvPr/>
        </p:nvPicPr>
        <p:blipFill>
          <a:blip r:embed="rId3">
            <a:alphaModFix/>
          </a:blip>
          <a:stretch>
            <a:fillRect/>
          </a:stretch>
        </p:blipFill>
        <p:spPr>
          <a:xfrm>
            <a:off x="85325" y="2571752"/>
            <a:ext cx="9144001" cy="22086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Facebook - </a:t>
            </a:r>
            <a:r>
              <a:rPr lang="en-GB" sz="2530">
                <a:latin typeface="Arial"/>
                <a:ea typeface="Arial"/>
                <a:cs typeface="Arial"/>
                <a:sym typeface="Arial"/>
              </a:rPr>
              <a:t>Gathering sentiment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0000"/>
              </a:lnSpc>
              <a:spcBef>
                <a:spcPts val="1000"/>
              </a:spcBef>
              <a:spcAft>
                <a:spcPts val="0"/>
              </a:spcAft>
              <a:buClr>
                <a:srgbClr val="3D2229"/>
              </a:buClr>
              <a:buSzPts val="1600"/>
              <a:buFont typeface="Arial"/>
              <a:buChar char="●"/>
            </a:pPr>
            <a:r>
              <a:rPr lang="en-GB" sz="1600">
                <a:solidFill>
                  <a:srgbClr val="3D2229"/>
                </a:solidFill>
                <a:latin typeface="Arial"/>
                <a:ea typeface="Arial"/>
                <a:cs typeface="Arial"/>
                <a:sym typeface="Arial"/>
              </a:rPr>
              <a:t>We were able to gather stock prices between a certain time frame by looking at the Dow Jones Industrial Average Advanced Charting. Once gathered for Facebook we organized the data on an excel file.</a:t>
            </a:r>
            <a:endParaRPr sz="1600">
              <a:solidFill>
                <a:srgbClr val="3D2229"/>
              </a:solidFill>
              <a:latin typeface="Arial"/>
              <a:ea typeface="Arial"/>
              <a:cs typeface="Arial"/>
              <a:sym typeface="Arial"/>
            </a:endParaRPr>
          </a:p>
          <a:p>
            <a:pPr indent="0" lvl="0" marL="457200" rtl="0" algn="l">
              <a:lnSpc>
                <a:spcPct val="110000"/>
              </a:lnSpc>
              <a:spcBef>
                <a:spcPts val="1000"/>
              </a:spcBef>
              <a:spcAft>
                <a:spcPts val="0"/>
              </a:spcAft>
              <a:buNone/>
            </a:pPr>
            <a:r>
              <a:t/>
            </a:r>
            <a:endParaRPr>
              <a:solidFill>
                <a:srgbClr val="3D2229"/>
              </a:solidFill>
              <a:latin typeface="Arial"/>
              <a:ea typeface="Arial"/>
              <a:cs typeface="Arial"/>
              <a:sym typeface="Arial"/>
            </a:endParaRPr>
          </a:p>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2742100" y="2145925"/>
            <a:ext cx="2905025" cy="227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Tesla</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order to compare stock price which is on a scale of $562.04-$659.30, with sentiment which is on a scale of -1 - 1, we can normalize the data. It ruins the y-axis scale but allows us to compare.</a:t>
            </a:r>
            <a:endParaRPr/>
          </a:p>
        </p:txBody>
      </p:sp>
      <p:pic>
        <p:nvPicPr>
          <p:cNvPr id="102" name="Google Shape;102;p19"/>
          <p:cNvPicPr preferRelativeResize="0"/>
          <p:nvPr/>
        </p:nvPicPr>
        <p:blipFill>
          <a:blip r:embed="rId3">
            <a:alphaModFix/>
          </a:blip>
          <a:stretch>
            <a:fillRect/>
          </a:stretch>
        </p:blipFill>
        <p:spPr>
          <a:xfrm>
            <a:off x="5183026" y="1889925"/>
            <a:ext cx="3122076" cy="2596675"/>
          </a:xfrm>
          <a:prstGeom prst="rect">
            <a:avLst/>
          </a:prstGeom>
          <a:noFill/>
          <a:ln>
            <a:noFill/>
          </a:ln>
        </p:spPr>
      </p:pic>
      <p:sp>
        <p:nvSpPr>
          <p:cNvPr id="103" name="Google Shape;103;p19"/>
          <p:cNvSpPr txBox="1"/>
          <p:nvPr/>
        </p:nvSpPr>
        <p:spPr>
          <a:xfrm>
            <a:off x="311700" y="2055763"/>
            <a:ext cx="4804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It is still hard to really decipher any </a:t>
            </a:r>
            <a:r>
              <a:rPr lang="en-GB" sz="1800">
                <a:solidFill>
                  <a:schemeClr val="accent3"/>
                </a:solidFill>
                <a:latin typeface="Proxima Nova"/>
                <a:ea typeface="Proxima Nova"/>
                <a:cs typeface="Proxima Nova"/>
                <a:sym typeface="Proxima Nova"/>
              </a:rPr>
              <a:t>useful information. We will exploring using rolling averages and other noise reducing techniques to learn more.  </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With reducing noise and using another week or </a:t>
            </a:r>
            <a:r>
              <a:rPr lang="en-GB" sz="1800">
                <a:solidFill>
                  <a:schemeClr val="accent3"/>
                </a:solidFill>
                <a:latin typeface="Proxima Nova"/>
                <a:ea typeface="Proxima Nova"/>
                <a:cs typeface="Proxima Nova"/>
                <a:sym typeface="Proxima Nova"/>
              </a:rPr>
              <a:t>two of data, we should get a clearer answer soon.</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Also if we can reduce the 4-9:30 gaps, it would help a lot.</a:t>
            </a:r>
            <a:endParaRPr sz="1800">
              <a:solidFill>
                <a:schemeClr val="accent3"/>
              </a:solidFill>
              <a:latin typeface="Proxima Nova"/>
              <a:ea typeface="Proxima Nova"/>
              <a:cs typeface="Proxima Nova"/>
              <a:sym typeface="Proxima Nova"/>
            </a:endParaRPr>
          </a:p>
        </p:txBody>
      </p:sp>
      <p:pic>
        <p:nvPicPr>
          <p:cNvPr id="104" name="Google Shape;104;p19"/>
          <p:cNvPicPr preferRelativeResize="0"/>
          <p:nvPr/>
        </p:nvPicPr>
        <p:blipFill>
          <a:blip r:embed="rId4">
            <a:alphaModFix/>
          </a:blip>
          <a:stretch>
            <a:fillRect/>
          </a:stretch>
        </p:blipFill>
        <p:spPr>
          <a:xfrm>
            <a:off x="1323525" y="201963"/>
            <a:ext cx="1148566" cy="1058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Dogecoin</a:t>
            </a:r>
            <a:endParaRPr/>
          </a:p>
        </p:txBody>
      </p:sp>
      <p:sp>
        <p:nvSpPr>
          <p:cNvPr id="110" name="Google Shape;110;p20"/>
          <p:cNvSpPr txBox="1"/>
          <p:nvPr>
            <p:ph idx="1" type="body"/>
          </p:nvPr>
        </p:nvSpPr>
        <p:spPr>
          <a:xfrm>
            <a:off x="370475" y="1152475"/>
            <a:ext cx="39984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So in </a:t>
            </a:r>
            <a:r>
              <a:rPr lang="en-GB"/>
              <a:t>order to create a CSV of tweets about doge, you need to change the search word from “$TSLA” to “Doge”</a:t>
            </a:r>
            <a:endParaRPr/>
          </a:p>
          <a:p>
            <a:pPr indent="-342900" lvl="0" marL="457200" rtl="0" algn="l">
              <a:spcBef>
                <a:spcPts val="0"/>
              </a:spcBef>
              <a:spcAft>
                <a:spcPts val="0"/>
              </a:spcAft>
              <a:buSzPts val="1800"/>
              <a:buChar char="●"/>
            </a:pPr>
            <a:r>
              <a:rPr lang="en-GB"/>
              <a:t>I did not do that. The code has been running for over 24 hours now. Sorry :( </a:t>
            </a:r>
            <a:endParaRPr/>
          </a:p>
          <a:p>
            <a:pPr indent="-342900" lvl="0" marL="457200" rtl="0" algn="l">
              <a:spcBef>
                <a:spcPts val="0"/>
              </a:spcBef>
              <a:spcAft>
                <a:spcPts val="0"/>
              </a:spcAft>
              <a:buSzPts val="1800"/>
              <a:buChar char="●"/>
            </a:pPr>
            <a:r>
              <a:rPr lang="en-GB"/>
              <a:t>Here are things I have currently for Doge:</a:t>
            </a:r>
            <a:endParaRPr/>
          </a:p>
          <a:p>
            <a:pPr indent="0" lvl="0" marL="45720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1972500" y="137902"/>
            <a:ext cx="1014575" cy="1014575"/>
          </a:xfrm>
          <a:prstGeom prst="rect">
            <a:avLst/>
          </a:prstGeom>
          <a:noFill/>
          <a:ln>
            <a:noFill/>
          </a:ln>
        </p:spPr>
      </p:pic>
      <p:pic>
        <p:nvPicPr>
          <p:cNvPr id="112" name="Google Shape;112;p20"/>
          <p:cNvPicPr preferRelativeResize="0"/>
          <p:nvPr/>
        </p:nvPicPr>
        <p:blipFill>
          <a:blip r:embed="rId4">
            <a:alphaModFix/>
          </a:blip>
          <a:stretch>
            <a:fillRect/>
          </a:stretch>
        </p:blipFill>
        <p:spPr>
          <a:xfrm>
            <a:off x="4310097" y="1152475"/>
            <a:ext cx="4457725" cy="3229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AT&amp;T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AT&amp;T gives us a lot of data points when</a:t>
            </a:r>
            <a:endParaRPr/>
          </a:p>
          <a:p>
            <a:pPr indent="0" lvl="0" marL="0" rtl="0" algn="l">
              <a:spcBef>
                <a:spcPts val="1200"/>
              </a:spcBef>
              <a:spcAft>
                <a:spcPts val="0"/>
              </a:spcAft>
              <a:buNone/>
            </a:pPr>
            <a:r>
              <a:rPr lang="en-GB"/>
              <a:t>c</a:t>
            </a:r>
            <a:r>
              <a:rPr lang="en-GB"/>
              <a:t>ollecting tweets and running sentiment</a:t>
            </a:r>
            <a:endParaRPr/>
          </a:p>
          <a:p>
            <a:pPr indent="0" lvl="0" marL="0" rtl="0" algn="l">
              <a:spcBef>
                <a:spcPts val="1200"/>
              </a:spcBef>
              <a:spcAft>
                <a:spcPts val="0"/>
              </a:spcAft>
              <a:buNone/>
            </a:pPr>
            <a:r>
              <a:rPr lang="en-GB"/>
              <a:t>a</a:t>
            </a:r>
            <a:r>
              <a:rPr lang="en-GB"/>
              <a:t>nalysis. Just looking at the data we see</a:t>
            </a:r>
            <a:endParaRPr/>
          </a:p>
          <a:p>
            <a:pPr indent="0" lvl="0" marL="0" rtl="0" algn="l">
              <a:spcBef>
                <a:spcPts val="1200"/>
              </a:spcBef>
              <a:spcAft>
                <a:spcPts val="0"/>
              </a:spcAft>
              <a:buNone/>
            </a:pPr>
            <a:r>
              <a:rPr lang="en-GB"/>
              <a:t>a</a:t>
            </a:r>
            <a:r>
              <a:rPr lang="en-GB"/>
              <a:t> lot of highs and lows in terms of sentiment</a:t>
            </a:r>
            <a:endParaRPr/>
          </a:p>
          <a:p>
            <a:pPr indent="0" lvl="0" marL="0" rtl="0" algn="l">
              <a:spcBef>
                <a:spcPts val="1200"/>
              </a:spcBef>
              <a:spcAft>
                <a:spcPts val="0"/>
              </a:spcAft>
              <a:buNone/>
            </a:pPr>
            <a:r>
              <a:rPr lang="en-GB"/>
              <a:t>w</a:t>
            </a:r>
            <a:r>
              <a:rPr lang="en-GB"/>
              <a:t>hich runs contrary to our initial assessment</a:t>
            </a:r>
            <a:endParaRPr/>
          </a:p>
          <a:p>
            <a:pPr indent="0" lvl="0" marL="0" rtl="0" algn="l">
              <a:spcBef>
                <a:spcPts val="1200"/>
              </a:spcBef>
              <a:spcAft>
                <a:spcPts val="0"/>
              </a:spcAft>
              <a:buNone/>
            </a:pPr>
            <a:r>
              <a:rPr lang="en-GB"/>
              <a:t>t</a:t>
            </a:r>
            <a:r>
              <a:rPr lang="en-GB"/>
              <a:t>hat the stable companies would show little</a:t>
            </a:r>
            <a:endParaRPr/>
          </a:p>
          <a:p>
            <a:pPr indent="0" lvl="0" marL="0" rtl="0" algn="l">
              <a:spcBef>
                <a:spcPts val="1200"/>
              </a:spcBef>
              <a:spcAft>
                <a:spcPts val="1200"/>
              </a:spcAft>
              <a:buNone/>
            </a:pPr>
            <a:r>
              <a:rPr lang="en-GB"/>
              <a:t>v</a:t>
            </a:r>
            <a:r>
              <a:rPr lang="en-GB"/>
              <a:t>ariation in sentiment.</a:t>
            </a:r>
            <a:endParaRPr/>
          </a:p>
        </p:txBody>
      </p:sp>
      <p:pic>
        <p:nvPicPr>
          <p:cNvPr id="119" name="Google Shape;119;p21"/>
          <p:cNvPicPr preferRelativeResize="0"/>
          <p:nvPr/>
        </p:nvPicPr>
        <p:blipFill>
          <a:blip r:embed="rId3">
            <a:alphaModFix/>
          </a:blip>
          <a:stretch>
            <a:fillRect/>
          </a:stretch>
        </p:blipFill>
        <p:spPr>
          <a:xfrm>
            <a:off x="1215475" y="384250"/>
            <a:ext cx="1228075" cy="6942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920550" y="1554800"/>
            <a:ext cx="3634075" cy="27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