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3a09e19d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3a09e19d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3a09e19d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3a09e19d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3a09e19d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3a09e19d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3a09e19d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3a09e19d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3a09e19d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3a09e19d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3a09e19d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3a09e19d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3a09e19d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3a09e19d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3a09e19dd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3a09e19dd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3a09e19dd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3a09e19dd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3a09e19dd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3a09e19d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3a09e19d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3a09e19d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3a09e19d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3a09e19d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3a09e19d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3a09e19d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3a09e19d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3a09e19d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3a09e19d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3a09e19d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3a09e19d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3a09e19d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3a09e19d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3a09e19d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3a09e19d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3a09e19d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3a09e19d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3a09e19d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Plan of Action for Vaccine Hesitancy in the US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t>Can we find where to focus and how to help with vaccine hesitancy for the COVID-19 pandemic?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Preparation</a:t>
            </a:r>
            <a:endParaRPr/>
          </a:p>
        </p:txBody>
      </p:sp>
      <p:sp>
        <p:nvSpPr>
          <p:cNvPr id="336" name="Google Shape;336;p2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Filling Missing Values</a:t>
            </a:r>
            <a:endParaRPr/>
          </a:p>
        </p:txBody>
      </p:sp>
      <p:sp>
        <p:nvSpPr>
          <p:cNvPr id="342" name="Google Shape;34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There wasn’t a ton that needed to be done with the data from the dataset.</a:t>
            </a:r>
            <a:endParaRPr/>
          </a:p>
          <a:p>
            <a:pPr indent="-311150" lvl="0" marL="457200" rtl="0" algn="l">
              <a:spcBef>
                <a:spcPts val="0"/>
              </a:spcBef>
              <a:spcAft>
                <a:spcPts val="0"/>
              </a:spcAft>
              <a:buSzPts val="1300"/>
              <a:buChar char="●"/>
            </a:pPr>
            <a:r>
              <a:rPr lang="en-GB"/>
              <a:t>One thing that needed to be done was filling some missing values, 316 missing counties values for percent of adults fully vaccinated and 1 missing value for Social Vulnerability Index.</a:t>
            </a:r>
            <a:endParaRPr/>
          </a:p>
          <a:p>
            <a:pPr indent="-311150" lvl="0" marL="457200" rtl="0" algn="l">
              <a:spcBef>
                <a:spcPts val="0"/>
              </a:spcBef>
              <a:spcAft>
                <a:spcPts val="0"/>
              </a:spcAft>
              <a:buSzPts val="1300"/>
              <a:buChar char="●"/>
            </a:pPr>
            <a:r>
              <a:rPr lang="en-GB"/>
              <a:t>These were filled using the median values from the information we had.</a:t>
            </a:r>
            <a:endParaRPr/>
          </a:p>
          <a:p>
            <a:pPr indent="-311150" lvl="0" marL="457200" rtl="0" algn="l">
              <a:spcBef>
                <a:spcPts val="0"/>
              </a:spcBef>
              <a:spcAft>
                <a:spcPts val="0"/>
              </a:spcAft>
              <a:buSzPts val="1300"/>
              <a:buChar char="●"/>
            </a:pPr>
            <a:r>
              <a:rPr lang="en-GB"/>
              <a:t>With a now full dataset, we could combine the hesitancy dataframe and the 2020 voter dataframe on each county so we could use the information to model the data and predict the hesitancy to find who is underperforming.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Derived Statistics</a:t>
            </a:r>
            <a:endParaRPr/>
          </a:p>
        </p:txBody>
      </p:sp>
      <p:sp>
        <p:nvSpPr>
          <p:cNvPr id="348" name="Google Shape;348;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After pivoting and combining the voter information, we could find the percentage of voters that voted the two major political party to see if this was an indicator vaccine hesitancy that is observed. </a:t>
            </a:r>
            <a:endParaRPr/>
          </a:p>
          <a:p>
            <a:pPr indent="-311150" lvl="0" marL="457200" rtl="0" algn="l">
              <a:spcBef>
                <a:spcPts val="0"/>
              </a:spcBef>
              <a:spcAft>
                <a:spcPts val="0"/>
              </a:spcAft>
              <a:buSzPts val="1300"/>
              <a:buChar char="●"/>
            </a:pPr>
            <a:r>
              <a:rPr lang="en-GB"/>
              <a:t>We also could add all the voting information to find the total voting population of the county, which is important for making a plan to get people vaccinated. If the population is too low, it may not be worth pouring resources into.</a:t>
            </a:r>
            <a:endParaRPr/>
          </a:p>
          <a:p>
            <a:pPr indent="-311150" lvl="0" marL="457200" rtl="0" algn="l">
              <a:spcBef>
                <a:spcPts val="0"/>
              </a:spcBef>
              <a:spcAft>
                <a:spcPts val="0"/>
              </a:spcAft>
              <a:buSzPts val="1300"/>
              <a:buChar char="●"/>
            </a:pPr>
            <a:r>
              <a:rPr lang="en-GB"/>
              <a:t>We also needed to one-hot encode our state category since each state took a different approach for handling COVID-19 and so we needed to see which states led to more hesitancy based on their approach.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Modelling</a:t>
            </a:r>
            <a:endParaRPr/>
          </a:p>
        </p:txBody>
      </p:sp>
      <p:sp>
        <p:nvSpPr>
          <p:cNvPr id="354" name="Google Shape;354;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State-Wide Approach</a:t>
            </a:r>
            <a:endParaRPr/>
          </a:p>
        </p:txBody>
      </p:sp>
      <p:sp>
        <p:nvSpPr>
          <p:cNvPr id="360" name="Google Shape;360;p26"/>
          <p:cNvSpPr txBox="1"/>
          <p:nvPr>
            <p:ph idx="1" type="body"/>
          </p:nvPr>
        </p:nvSpPr>
        <p:spPr>
          <a:xfrm>
            <a:off x="1303800" y="1990050"/>
            <a:ext cx="36123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By looking at the hesitancy of each county, there are some pretty noticeable trends to be seen. Some states, such as Wyoming and North Dakota are way more </a:t>
            </a:r>
            <a:r>
              <a:rPr lang="en-GB"/>
              <a:t>hesitant than any other state and it sticks out.</a:t>
            </a:r>
            <a:endParaRPr/>
          </a:p>
          <a:p>
            <a:pPr indent="-311150" lvl="0" marL="457200" rtl="0" algn="l">
              <a:spcBef>
                <a:spcPts val="0"/>
              </a:spcBef>
              <a:spcAft>
                <a:spcPts val="0"/>
              </a:spcAft>
              <a:buSzPts val="1300"/>
              <a:buChar char="●"/>
            </a:pPr>
            <a:r>
              <a:rPr lang="en-GB"/>
              <a:t>This isn’t much of a model, but the US as a whole can focus on these states and get them what they need to get vaccinated.</a:t>
            </a:r>
            <a:endParaRPr/>
          </a:p>
        </p:txBody>
      </p:sp>
      <p:pic>
        <p:nvPicPr>
          <p:cNvPr id="361" name="Google Shape;361;p26"/>
          <p:cNvPicPr preferRelativeResize="0"/>
          <p:nvPr/>
        </p:nvPicPr>
        <p:blipFill>
          <a:blip r:embed="rId3">
            <a:alphaModFix/>
          </a:blip>
          <a:stretch>
            <a:fillRect/>
          </a:stretch>
        </p:blipFill>
        <p:spPr>
          <a:xfrm>
            <a:off x="5201450" y="1990047"/>
            <a:ext cx="3508952" cy="192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County-Wide Approach</a:t>
            </a:r>
            <a:endParaRPr/>
          </a:p>
        </p:txBody>
      </p:sp>
      <p:sp>
        <p:nvSpPr>
          <p:cNvPr id="367" name="Google Shape;36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For this, I initially built a model to take in and learn from counties, and then predict the hesitancy of the test set of data after.</a:t>
            </a:r>
            <a:endParaRPr/>
          </a:p>
          <a:p>
            <a:pPr indent="-311150" lvl="0" marL="457200" rtl="0" algn="l">
              <a:spcBef>
                <a:spcPts val="0"/>
              </a:spcBef>
              <a:spcAft>
                <a:spcPts val="0"/>
              </a:spcAft>
              <a:buSzPts val="1300"/>
              <a:buChar char="●"/>
            </a:pPr>
            <a:r>
              <a:rPr lang="en-GB"/>
              <a:t>This is was not very helpful because we already had all the information we need, and predicting it won’t help us solve the hesitancy problem and locate places that need to be focused on.</a:t>
            </a:r>
            <a:endParaRPr/>
          </a:p>
          <a:p>
            <a:pPr indent="-311150" lvl="0" marL="457200" rtl="0" algn="l">
              <a:spcBef>
                <a:spcPts val="0"/>
              </a:spcBef>
              <a:spcAft>
                <a:spcPts val="0"/>
              </a:spcAft>
              <a:buSzPts val="1300"/>
              <a:buChar char="●"/>
            </a:pPr>
            <a:r>
              <a:rPr lang="en-GB"/>
              <a:t>By passing in ALL the counties that we had in order to </a:t>
            </a:r>
            <a:r>
              <a:rPr lang="en-GB"/>
              <a:t>essentially</a:t>
            </a:r>
            <a:r>
              <a:rPr lang="en-GB"/>
              <a:t> make a linear model, and then find the places that have the highest </a:t>
            </a:r>
            <a:r>
              <a:rPr lang="en-GB"/>
              <a:t>discrepancy between the actual hesitancy and our predicted hesitancy.</a:t>
            </a:r>
            <a:endParaRPr/>
          </a:p>
          <a:p>
            <a:pPr indent="-311150" lvl="0" marL="457200" rtl="0" algn="l">
              <a:spcBef>
                <a:spcPts val="0"/>
              </a:spcBef>
              <a:spcAft>
                <a:spcPts val="0"/>
              </a:spcAft>
              <a:buSzPts val="1300"/>
              <a:buChar char="●"/>
            </a:pPr>
            <a:r>
              <a:rPr lang="en-GB"/>
              <a:t>By finding the counties furthest from this line, we can focus on them to get the vaccines.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Variables</a:t>
            </a:r>
            <a:endParaRPr/>
          </a:p>
        </p:txBody>
      </p:sp>
      <p:sp>
        <p:nvSpPr>
          <p:cNvPr id="373" name="Google Shape;373;p28"/>
          <p:cNvSpPr txBox="1"/>
          <p:nvPr>
            <p:ph idx="1" type="body"/>
          </p:nvPr>
        </p:nvSpPr>
        <p:spPr>
          <a:xfrm>
            <a:off x="1303800" y="1990050"/>
            <a:ext cx="4592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Counties with higher SVIs had higher hesitancy.</a:t>
            </a:r>
            <a:endParaRPr/>
          </a:p>
          <a:p>
            <a:pPr indent="-311150" lvl="0" marL="457200" rtl="0" algn="l">
              <a:spcBef>
                <a:spcPts val="0"/>
              </a:spcBef>
              <a:spcAft>
                <a:spcPts val="0"/>
              </a:spcAft>
              <a:buSzPts val="1300"/>
              <a:buChar char="●"/>
            </a:pPr>
            <a:r>
              <a:rPr lang="en-GB"/>
              <a:t>Political leaning (more Democrat on the negative side and more Republican on the positive) showed an increase in hesitancy the further right you went.</a:t>
            </a:r>
            <a:endParaRPr/>
          </a:p>
          <a:p>
            <a:pPr indent="-311150" lvl="0" marL="457200" rtl="0" algn="l">
              <a:spcBef>
                <a:spcPts val="0"/>
              </a:spcBef>
              <a:spcAft>
                <a:spcPts val="0"/>
              </a:spcAft>
              <a:buSzPts val="1300"/>
              <a:buChar char="●"/>
            </a:pPr>
            <a:r>
              <a:rPr lang="en-GB"/>
              <a:t>Demographics, CVAC, population and state were all also factors in determining the expected hesitancy of a county.</a:t>
            </a:r>
            <a:endParaRPr/>
          </a:p>
          <a:p>
            <a:pPr indent="0" lvl="0" marL="0" rtl="0" algn="l">
              <a:spcBef>
                <a:spcPts val="1200"/>
              </a:spcBef>
              <a:spcAft>
                <a:spcPts val="1200"/>
              </a:spcAft>
              <a:buNone/>
            </a:pPr>
            <a:r>
              <a:t/>
            </a:r>
            <a:endParaRPr/>
          </a:p>
        </p:txBody>
      </p:sp>
      <p:pic>
        <p:nvPicPr>
          <p:cNvPr id="374" name="Google Shape;374;p28"/>
          <p:cNvPicPr preferRelativeResize="0"/>
          <p:nvPr/>
        </p:nvPicPr>
        <p:blipFill>
          <a:blip r:embed="rId3">
            <a:alphaModFix/>
          </a:blip>
          <a:stretch>
            <a:fillRect/>
          </a:stretch>
        </p:blipFill>
        <p:spPr>
          <a:xfrm>
            <a:off x="5895744" y="387850"/>
            <a:ext cx="2438552" cy="1990050"/>
          </a:xfrm>
          <a:prstGeom prst="rect">
            <a:avLst/>
          </a:prstGeom>
          <a:noFill/>
          <a:ln>
            <a:noFill/>
          </a:ln>
        </p:spPr>
      </p:pic>
      <p:pic>
        <p:nvPicPr>
          <p:cNvPr id="375" name="Google Shape;375;p28"/>
          <p:cNvPicPr preferRelativeResize="0"/>
          <p:nvPr/>
        </p:nvPicPr>
        <p:blipFill>
          <a:blip r:embed="rId4">
            <a:alphaModFix/>
          </a:blip>
          <a:stretch>
            <a:fillRect/>
          </a:stretch>
        </p:blipFill>
        <p:spPr>
          <a:xfrm>
            <a:off x="5895900" y="2571750"/>
            <a:ext cx="2477557" cy="199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Modelling</a:t>
            </a:r>
            <a:endParaRPr/>
          </a:p>
        </p:txBody>
      </p:sp>
      <p:sp>
        <p:nvSpPr>
          <p:cNvPr id="381" name="Google Shape;381;p29"/>
          <p:cNvSpPr txBox="1"/>
          <p:nvPr>
            <p:ph idx="1" type="body"/>
          </p:nvPr>
        </p:nvSpPr>
        <p:spPr>
          <a:xfrm>
            <a:off x="1151000" y="1990050"/>
            <a:ext cx="39294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By predicting the hesitancy using a linear model, then comparing to the actual hesitancy, we can find the places that are underperforming.</a:t>
            </a:r>
            <a:endParaRPr/>
          </a:p>
          <a:p>
            <a:pPr indent="-311150" lvl="0" marL="457200" rtl="0" algn="l">
              <a:spcBef>
                <a:spcPts val="0"/>
              </a:spcBef>
              <a:spcAft>
                <a:spcPts val="0"/>
              </a:spcAft>
              <a:buSzPts val="1300"/>
              <a:buChar char="●"/>
            </a:pPr>
            <a:r>
              <a:rPr lang="en-GB"/>
              <a:t>By looking at the difference between predicted and actual hesitancy, then finding </a:t>
            </a:r>
            <a:r>
              <a:rPr lang="en-GB"/>
              <a:t>the highest values, we would expect to be able to make a difference in these counties.  </a:t>
            </a:r>
            <a:endParaRPr/>
          </a:p>
        </p:txBody>
      </p:sp>
      <p:pic>
        <p:nvPicPr>
          <p:cNvPr id="382" name="Google Shape;382;p29"/>
          <p:cNvPicPr preferRelativeResize="0"/>
          <p:nvPr/>
        </p:nvPicPr>
        <p:blipFill>
          <a:blip r:embed="rId3">
            <a:alphaModFix/>
          </a:blip>
          <a:stretch>
            <a:fillRect/>
          </a:stretch>
        </p:blipFill>
        <p:spPr>
          <a:xfrm>
            <a:off x="5080400" y="1990050"/>
            <a:ext cx="4014175" cy="1780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88" name="Google Shape;388;p3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Summing it Up</a:t>
            </a:r>
            <a:endParaRPr/>
          </a:p>
        </p:txBody>
      </p:sp>
      <p:sp>
        <p:nvSpPr>
          <p:cNvPr id="394" name="Google Shape;394;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Looking at the counties that both are well populated and underperforming in terms of vaccinations, we find the top 10 candidates for counties that may be swayed and convinced to get the vaccine if they have more information. </a:t>
            </a:r>
            <a:endParaRPr/>
          </a:p>
          <a:p>
            <a:pPr indent="-311150" lvl="0" marL="457200" rtl="0" algn="l">
              <a:spcBef>
                <a:spcPts val="0"/>
              </a:spcBef>
              <a:spcAft>
                <a:spcPts val="0"/>
              </a:spcAft>
              <a:buSzPts val="1300"/>
              <a:buChar char="●"/>
            </a:pPr>
            <a:r>
              <a:rPr lang="en-GB"/>
              <a:t>Of our top 10 </a:t>
            </a:r>
            <a:r>
              <a:rPr lang="en-GB"/>
              <a:t>counties</a:t>
            </a:r>
            <a:r>
              <a:rPr lang="en-GB"/>
              <a:t>, there are 4 counties that are all adjacent to each other and connected, which means there is something bigger going on. </a:t>
            </a:r>
            <a:endParaRPr/>
          </a:p>
          <a:p>
            <a:pPr indent="-311150" lvl="0" marL="457200" rtl="0" algn="l">
              <a:spcBef>
                <a:spcPts val="0"/>
              </a:spcBef>
              <a:spcAft>
                <a:spcPts val="0"/>
              </a:spcAft>
              <a:buSzPts val="1300"/>
              <a:buChar char="●"/>
            </a:pPr>
            <a:r>
              <a:rPr lang="en-GB"/>
              <a:t>By being able to deploy help in this area, you can get 4 of the biggest </a:t>
            </a:r>
            <a:r>
              <a:rPr lang="en-GB"/>
              <a:t>underperformers all in one area.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Ways to Help</a:t>
            </a:r>
            <a:endParaRPr/>
          </a:p>
        </p:txBody>
      </p:sp>
      <p:sp>
        <p:nvSpPr>
          <p:cNvPr id="400" name="Google Shape;40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 these areas, we want to find ways to get </a:t>
            </a:r>
            <a:r>
              <a:rPr lang="en-GB"/>
              <a:t>people vaccinated and alleviate any worries they may have that are making them hesitant.</a:t>
            </a:r>
            <a:endParaRPr/>
          </a:p>
          <a:p>
            <a:pPr indent="-298450" lvl="1" marL="914400" rtl="0" algn="l">
              <a:spcBef>
                <a:spcPts val="0"/>
              </a:spcBef>
              <a:spcAft>
                <a:spcPts val="0"/>
              </a:spcAft>
              <a:buSzPts val="1100"/>
              <a:buChar char="-"/>
            </a:pPr>
            <a:r>
              <a:rPr lang="en-GB"/>
              <a:t>Information campaigns to help direct people to trusted sources and information about the vaccine. </a:t>
            </a:r>
            <a:endParaRPr/>
          </a:p>
          <a:p>
            <a:pPr indent="-298450" lvl="1" marL="914400" rtl="0" algn="l">
              <a:spcBef>
                <a:spcPts val="0"/>
              </a:spcBef>
              <a:spcAft>
                <a:spcPts val="0"/>
              </a:spcAft>
              <a:buSzPts val="1100"/>
              <a:buChar char="-"/>
            </a:pPr>
            <a:r>
              <a:rPr lang="en-GB"/>
              <a:t>A website that is the landing page for the campaigns that includes all questions and answer that they may have, and possibly a hotline to call and talk to a medical expert to help resolve any issues that people have.</a:t>
            </a:r>
            <a:endParaRPr/>
          </a:p>
          <a:p>
            <a:pPr indent="-298450" lvl="1" marL="914400" rtl="0" algn="l">
              <a:spcBef>
                <a:spcPts val="0"/>
              </a:spcBef>
              <a:spcAft>
                <a:spcPts val="0"/>
              </a:spcAft>
              <a:buSzPts val="1100"/>
              <a:buChar char="-"/>
            </a:pPr>
            <a:r>
              <a:rPr lang="en-GB"/>
              <a:t>An incentive program, whether it is a lottery like many states have done, or working with local companies to drive business and convince people to join.</a:t>
            </a:r>
            <a:endParaRPr/>
          </a:p>
          <a:p>
            <a:pPr indent="-311150" lvl="0" marL="457200" rtl="0" algn="l">
              <a:spcBef>
                <a:spcPts val="0"/>
              </a:spcBef>
              <a:spcAft>
                <a:spcPts val="0"/>
              </a:spcAft>
              <a:buSzPts val="1300"/>
              <a:buChar char="●"/>
            </a:pPr>
            <a:r>
              <a:rPr lang="en-GB"/>
              <a:t>In the end, any person getting vaccinated helps the person, the people around them, the county and the country.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With the COVID-19 pandemic and vaccines being rolled out, people are becoming more safe, but there is a problem with people being hesitant about getting the vaccine.</a:t>
            </a:r>
            <a:endParaRPr/>
          </a:p>
          <a:p>
            <a:pPr indent="-311150" lvl="0" marL="457200" rtl="0" algn="l">
              <a:spcBef>
                <a:spcPts val="0"/>
              </a:spcBef>
              <a:spcAft>
                <a:spcPts val="0"/>
              </a:spcAft>
              <a:buSzPts val="1300"/>
              <a:buChar char="●"/>
            </a:pPr>
            <a:r>
              <a:rPr lang="en-GB"/>
              <a:t>If we can identify both the counties with problems </a:t>
            </a:r>
            <a:r>
              <a:rPr lang="en-GB"/>
              <a:t>with being hesitant and which are most likely to change their mind, we can see who to focus our efforts on. </a:t>
            </a:r>
            <a:endParaRPr/>
          </a:p>
          <a:p>
            <a:pPr indent="-298450" lvl="1" marL="914400" rtl="0" algn="l">
              <a:spcBef>
                <a:spcPts val="0"/>
              </a:spcBef>
              <a:spcAft>
                <a:spcPts val="0"/>
              </a:spcAft>
              <a:buSzPts val="1100"/>
              <a:buChar char="○"/>
            </a:pPr>
            <a:r>
              <a:rPr lang="en-GB"/>
              <a:t>Factors of hesitancy I looked at were demographics of the county, Social Vulnerability Index, CVAC level of concern, population of the county and 2020 voter data.</a:t>
            </a:r>
            <a:endParaRPr/>
          </a:p>
          <a:p>
            <a:pPr indent="-298450" lvl="1" marL="914400" rtl="0" algn="l">
              <a:spcBef>
                <a:spcPts val="0"/>
              </a:spcBef>
              <a:spcAft>
                <a:spcPts val="0"/>
              </a:spcAft>
              <a:buSzPts val="1100"/>
              <a:buChar char="○"/>
            </a:pPr>
            <a:r>
              <a:rPr lang="en-GB"/>
              <a:t>By using a linear model, we can determine the predicted level of the hesitancy of the county and compare it to the actual hesitancy, and then find the biggest underperformers.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Defining the Problem</a:t>
            </a:r>
            <a:endParaRPr/>
          </a:p>
        </p:txBody>
      </p:sp>
      <p:sp>
        <p:nvSpPr>
          <p:cNvPr id="296" name="Google Shape;296;p1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COVID-19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Since March of 2020, the US has been hit hard with the COVID pandemic and suffered over 620,000 deaths as well as over 34 million cases of COVID. </a:t>
            </a:r>
            <a:endParaRPr/>
          </a:p>
          <a:p>
            <a:pPr indent="-311150" lvl="0" marL="457200" rtl="0" algn="l">
              <a:spcBef>
                <a:spcPts val="0"/>
              </a:spcBef>
              <a:spcAft>
                <a:spcPts val="0"/>
              </a:spcAft>
              <a:buSzPts val="1300"/>
              <a:buChar char="●"/>
            </a:pPr>
            <a:r>
              <a:rPr lang="en-GB"/>
              <a:t>COVID-19 has also shut down many places and most states have put restrictions in place to keep their citizens safe, although each state and county has handled it all differently.</a:t>
            </a:r>
            <a:endParaRPr/>
          </a:p>
          <a:p>
            <a:pPr indent="-311150" lvl="0" marL="457200" rtl="0" algn="l">
              <a:spcBef>
                <a:spcPts val="0"/>
              </a:spcBef>
              <a:spcAft>
                <a:spcPts val="0"/>
              </a:spcAft>
              <a:buSzPts val="1300"/>
              <a:buChar char="●"/>
            </a:pPr>
            <a:r>
              <a:rPr lang="en-GB"/>
              <a:t>With the virus being both highly infectious and deadly, it is important to tackle the problem and do our best to prevent any further problems.</a:t>
            </a:r>
            <a:endParaRPr/>
          </a:p>
          <a:p>
            <a:pPr indent="-311150" lvl="0" marL="457200" rtl="0" algn="l">
              <a:spcBef>
                <a:spcPts val="0"/>
              </a:spcBef>
              <a:spcAft>
                <a:spcPts val="0"/>
              </a:spcAft>
              <a:buSzPts val="1300"/>
              <a:buChar char="●"/>
            </a:pPr>
            <a:r>
              <a:rPr lang="en-GB"/>
              <a:t>By promoting people to get vaccines, we can help save people’s lives, open up the country and protect </a:t>
            </a:r>
            <a:r>
              <a:rPr lang="en-GB"/>
              <a:t>ourselves</a:t>
            </a:r>
            <a:r>
              <a:rPr lang="en-GB"/>
              <a:t> and others from future variants of the disease.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Vaccine</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US has three major vaccines that were rolled out in waves, Moderna, Pfizer and Johnson &amp; Johnson.</a:t>
            </a:r>
            <a:endParaRPr/>
          </a:p>
          <a:p>
            <a:pPr indent="-311150" lvl="0" marL="457200" rtl="0" algn="l">
              <a:spcBef>
                <a:spcPts val="0"/>
              </a:spcBef>
              <a:spcAft>
                <a:spcPts val="0"/>
              </a:spcAft>
              <a:buSzPts val="1300"/>
              <a:buChar char="●"/>
            </a:pPr>
            <a:r>
              <a:rPr lang="en-GB"/>
              <a:t>Despite very few problems with the vaccines and efficacy levels that help protect both the recipient and the people around them, there is increasing hesitancy about getting the vaccine. </a:t>
            </a:r>
            <a:endParaRPr/>
          </a:p>
        </p:txBody>
      </p:sp>
      <p:pic>
        <p:nvPicPr>
          <p:cNvPr id="309" name="Google Shape;309;p18"/>
          <p:cNvPicPr preferRelativeResize="0"/>
          <p:nvPr/>
        </p:nvPicPr>
        <p:blipFill>
          <a:blip r:embed="rId3">
            <a:alphaModFix/>
          </a:blip>
          <a:stretch>
            <a:fillRect/>
          </a:stretch>
        </p:blipFill>
        <p:spPr>
          <a:xfrm>
            <a:off x="5629057" y="3032325"/>
            <a:ext cx="2483432" cy="1990051"/>
          </a:xfrm>
          <a:prstGeom prst="rect">
            <a:avLst/>
          </a:prstGeom>
          <a:noFill/>
          <a:ln>
            <a:noFill/>
          </a:ln>
        </p:spPr>
      </p:pic>
      <p:sp>
        <p:nvSpPr>
          <p:cNvPr id="310" name="Google Shape;310;p18"/>
          <p:cNvSpPr txBox="1"/>
          <p:nvPr/>
        </p:nvSpPr>
        <p:spPr>
          <a:xfrm>
            <a:off x="1303800" y="3147500"/>
            <a:ext cx="42000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434343"/>
              </a:buClr>
              <a:buSzPts val="1300"/>
              <a:buFont typeface="Nunito"/>
              <a:buChar char="●"/>
            </a:pPr>
            <a:r>
              <a:rPr lang="en-GB" sz="1300">
                <a:solidFill>
                  <a:srgbClr val="434343"/>
                </a:solidFill>
                <a:latin typeface="Nunito"/>
                <a:ea typeface="Nunito"/>
                <a:cs typeface="Nunito"/>
                <a:sym typeface="Nunito"/>
              </a:rPr>
              <a:t>Counties </a:t>
            </a:r>
            <a:r>
              <a:rPr lang="en-GB" sz="1300">
                <a:solidFill>
                  <a:srgbClr val="434343"/>
                </a:solidFill>
                <a:latin typeface="Nunito"/>
                <a:ea typeface="Nunito"/>
                <a:cs typeface="Nunito"/>
                <a:sym typeface="Nunito"/>
              </a:rPr>
              <a:t>range from 6-30% hesitant about getting the vaccine, and would rather face the deadly disease head on.</a:t>
            </a:r>
            <a:endParaRPr sz="1300">
              <a:solidFill>
                <a:srgbClr val="434343"/>
              </a:solidFill>
              <a:latin typeface="Nunito"/>
              <a:ea typeface="Nunito"/>
              <a:cs typeface="Nunito"/>
              <a:sym typeface="Nunito"/>
            </a:endParaRPr>
          </a:p>
          <a:p>
            <a:pPr indent="-311150" lvl="0" marL="457200" rtl="0" algn="l">
              <a:spcBef>
                <a:spcPts val="0"/>
              </a:spcBef>
              <a:spcAft>
                <a:spcPts val="0"/>
              </a:spcAft>
              <a:buClr>
                <a:srgbClr val="434343"/>
              </a:buClr>
              <a:buSzPts val="1300"/>
              <a:buFont typeface="Nunito"/>
              <a:buChar char="●"/>
            </a:pPr>
            <a:r>
              <a:rPr lang="en-GB" sz="1300">
                <a:solidFill>
                  <a:srgbClr val="434343"/>
                </a:solidFill>
                <a:latin typeface="Nunito"/>
                <a:ea typeface="Nunito"/>
                <a:cs typeface="Nunito"/>
                <a:sym typeface="Nunito"/>
              </a:rPr>
              <a:t>If we can change people’s minds, we make both them and the people around them safer.</a:t>
            </a:r>
            <a:endParaRPr sz="1300">
              <a:solidFill>
                <a:srgbClr val="434343"/>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Understanding</a:t>
            </a:r>
            <a:endParaRPr/>
          </a:p>
        </p:txBody>
      </p:sp>
      <p:sp>
        <p:nvSpPr>
          <p:cNvPr id="316" name="Google Shape;316;p1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Variables</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All data about the vaccine and </a:t>
            </a:r>
            <a:r>
              <a:rPr lang="en-GB"/>
              <a:t>hesitancy</a:t>
            </a:r>
            <a:r>
              <a:rPr lang="en-GB"/>
              <a:t> were taken from data.gov. This includes demographics about the counties, estimations of hesitancy, Social Vulnerability Index and CVAC levels of concern and FIPS codes for the county</a:t>
            </a:r>
            <a:endParaRPr/>
          </a:p>
          <a:p>
            <a:pPr indent="-311150" lvl="0" marL="457200" rtl="0" algn="l">
              <a:spcBef>
                <a:spcPts val="0"/>
              </a:spcBef>
              <a:spcAft>
                <a:spcPts val="0"/>
              </a:spcAft>
              <a:buSzPts val="1300"/>
              <a:buChar char="●"/>
            </a:pPr>
            <a:r>
              <a:rPr lang="en-GB"/>
              <a:t>This was combined with voter data from the most recent election, which includes counts of voters for both the democratic and republican candidates in that county, as well as the total number of voters in that county. </a:t>
            </a:r>
            <a:endParaRPr/>
          </a:p>
        </p:txBody>
      </p:sp>
      <p:pic>
        <p:nvPicPr>
          <p:cNvPr id="323" name="Google Shape;323;p20"/>
          <p:cNvPicPr preferRelativeResize="0"/>
          <p:nvPr/>
        </p:nvPicPr>
        <p:blipFill>
          <a:blip r:embed="rId3">
            <a:alphaModFix/>
          </a:blip>
          <a:stretch>
            <a:fillRect/>
          </a:stretch>
        </p:blipFill>
        <p:spPr>
          <a:xfrm>
            <a:off x="3906000" y="3745825"/>
            <a:ext cx="4191075" cy="78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Variables</a:t>
            </a:r>
            <a:endParaRPr/>
          </a:p>
        </p:txBody>
      </p:sp>
      <p:sp>
        <p:nvSpPr>
          <p:cNvPr id="329" name="Google Shape;329;p21"/>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Social Vulnerability Index (SVI)</a:t>
            </a:r>
            <a:endParaRPr/>
          </a:p>
          <a:p>
            <a:pPr indent="-311150" lvl="0" marL="457200" rtl="0" algn="l">
              <a:spcBef>
                <a:spcPts val="1200"/>
              </a:spcBef>
              <a:spcAft>
                <a:spcPts val="0"/>
              </a:spcAft>
              <a:buClr>
                <a:srgbClr val="434343"/>
              </a:buClr>
              <a:buSzPts val="1300"/>
              <a:buChar char="●"/>
            </a:pPr>
            <a:r>
              <a:rPr lang="en-GB">
                <a:solidFill>
                  <a:srgbClr val="434343"/>
                </a:solidFill>
              </a:rPr>
              <a:t>This is a measure o</a:t>
            </a:r>
            <a:r>
              <a:rPr lang="en-GB">
                <a:solidFill>
                  <a:srgbClr val="434343"/>
                </a:solidFill>
              </a:rPr>
              <a:t>f </a:t>
            </a:r>
            <a:r>
              <a:rPr lang="en-GB">
                <a:solidFill>
                  <a:srgbClr val="434343"/>
                </a:solidFill>
              </a:rPr>
              <a:t>negative effects on communities caused by external stresses on human health.</a:t>
            </a:r>
            <a:endParaRPr>
              <a:solidFill>
                <a:srgbClr val="434343"/>
              </a:solidFill>
            </a:endParaRPr>
          </a:p>
          <a:p>
            <a:pPr indent="-311150" lvl="0" marL="457200" rtl="0" algn="l">
              <a:spcBef>
                <a:spcPts val="0"/>
              </a:spcBef>
              <a:spcAft>
                <a:spcPts val="0"/>
              </a:spcAft>
              <a:buClr>
                <a:srgbClr val="434343"/>
              </a:buClr>
              <a:buSzPts val="1300"/>
              <a:buChar char="●"/>
            </a:pPr>
            <a:r>
              <a:rPr lang="en-GB">
                <a:solidFill>
                  <a:srgbClr val="434343"/>
                </a:solidFill>
              </a:rPr>
              <a:t>Stresses include natural and human-made disasters, and disease outbreaks.</a:t>
            </a:r>
            <a:endParaRPr>
              <a:solidFill>
                <a:srgbClr val="434343"/>
              </a:solidFill>
            </a:endParaRPr>
          </a:p>
          <a:p>
            <a:pPr indent="-311150" lvl="0" marL="457200" rtl="0" algn="l">
              <a:spcBef>
                <a:spcPts val="0"/>
              </a:spcBef>
              <a:spcAft>
                <a:spcPts val="0"/>
              </a:spcAft>
              <a:buClr>
                <a:srgbClr val="434343"/>
              </a:buClr>
              <a:buSzPts val="1300"/>
              <a:buChar char="●"/>
            </a:pPr>
            <a:r>
              <a:rPr lang="en-GB">
                <a:solidFill>
                  <a:srgbClr val="434343"/>
                </a:solidFill>
              </a:rPr>
              <a:t>SVI ranges from 0-1, the lower the better.</a:t>
            </a:r>
            <a:endParaRPr>
              <a:solidFill>
                <a:srgbClr val="434343"/>
              </a:solidFill>
            </a:endParaRPr>
          </a:p>
        </p:txBody>
      </p:sp>
      <p:sp>
        <p:nvSpPr>
          <p:cNvPr id="330" name="Google Shape;330;p21"/>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CVAC Level of Concern</a:t>
            </a:r>
            <a:endParaRPr/>
          </a:p>
          <a:p>
            <a:pPr indent="-311150" lvl="0" marL="457200" rtl="0" algn="l">
              <a:spcBef>
                <a:spcPts val="1200"/>
              </a:spcBef>
              <a:spcAft>
                <a:spcPts val="0"/>
              </a:spcAft>
              <a:buSzPts val="1300"/>
              <a:buChar char="●"/>
            </a:pPr>
            <a:r>
              <a:rPr lang="en-GB"/>
              <a:t>This is </a:t>
            </a:r>
            <a:r>
              <a:rPr lang="en-GB"/>
              <a:t>how</a:t>
            </a:r>
            <a:r>
              <a:rPr lang="en-GB"/>
              <a:t> difficult it is to roll the vaccine out. Reasons may include:</a:t>
            </a:r>
            <a:endParaRPr/>
          </a:p>
          <a:p>
            <a:pPr indent="-298450" lvl="1" marL="914400" rtl="0" algn="l">
              <a:spcBef>
                <a:spcPts val="0"/>
              </a:spcBef>
              <a:spcAft>
                <a:spcPts val="0"/>
              </a:spcAft>
              <a:buSzPts val="1100"/>
              <a:buChar char="○"/>
            </a:pPr>
            <a:r>
              <a:rPr lang="en-GB"/>
              <a:t>Historic Undervaccination</a:t>
            </a:r>
            <a:endParaRPr/>
          </a:p>
          <a:p>
            <a:pPr indent="-298450" lvl="1" marL="914400" rtl="0" algn="l">
              <a:spcBef>
                <a:spcPts val="0"/>
              </a:spcBef>
              <a:spcAft>
                <a:spcPts val="0"/>
              </a:spcAft>
              <a:buSzPts val="1100"/>
              <a:buChar char="○"/>
            </a:pPr>
            <a:r>
              <a:rPr lang="en-GB"/>
              <a:t>Sociodemographic Barriers</a:t>
            </a:r>
            <a:endParaRPr/>
          </a:p>
          <a:p>
            <a:pPr indent="-298450" lvl="1" marL="914400" rtl="0" algn="l">
              <a:spcBef>
                <a:spcPts val="0"/>
              </a:spcBef>
              <a:spcAft>
                <a:spcPts val="0"/>
              </a:spcAft>
              <a:buSzPts val="1100"/>
              <a:buChar char="○"/>
            </a:pPr>
            <a:r>
              <a:rPr lang="en-GB"/>
              <a:t>Lack of Resources</a:t>
            </a:r>
            <a:endParaRPr/>
          </a:p>
          <a:p>
            <a:pPr indent="-298450" lvl="1" marL="914400" rtl="0" algn="l">
              <a:spcBef>
                <a:spcPts val="0"/>
              </a:spcBef>
              <a:spcAft>
                <a:spcPts val="0"/>
              </a:spcAft>
              <a:buSzPts val="1100"/>
              <a:buChar char="○"/>
            </a:pPr>
            <a:r>
              <a:rPr lang="en-GB"/>
              <a:t>Healthcare Accessibility Barriers</a:t>
            </a:r>
            <a:endParaRPr/>
          </a:p>
          <a:p>
            <a:pPr indent="-311150" lvl="0" marL="457200" rtl="0" algn="l">
              <a:spcBef>
                <a:spcPts val="0"/>
              </a:spcBef>
              <a:spcAft>
                <a:spcPts val="0"/>
              </a:spcAft>
              <a:buSzPts val="1300"/>
              <a:buChar char="●"/>
            </a:pPr>
            <a:r>
              <a:rPr lang="en-GB"/>
              <a:t>CVAC ranges from 0-1, the lower the better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