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9144000" cy="5143500"/>
  <p:embeddedFontLst>
    <p:embeddedFont>
      <p:font typeface="IBM Plex Sans"/>
      <p:regular r:id="rId45"/>
      <p:bold r:id="rId46"/>
      <p:italic r:id="rId47"/>
      <p:boldItalic r:id="rId48"/>
    </p:embeddedFont>
    <p:embeddedFont>
      <p:font typeface="IBM Plex Sans SemiBol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IBMPlexSans-bold.fntdata"/><Relationship Id="rId45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Sans-boldItalic.fntdata"/><Relationship Id="rId47" Type="http://schemas.openxmlformats.org/officeDocument/2006/relationships/font" Target="fonts/IBMPlexSans-italic.fntdata"/><Relationship Id="rId49" Type="http://schemas.openxmlformats.org/officeDocument/2006/relationships/font" Target="fonts/IBMPlexSans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ansSemiBold-italic.fntdata"/><Relationship Id="rId50" Type="http://schemas.openxmlformats.org/officeDocument/2006/relationships/font" Target="fonts/IBMPlexSansSemiBold-bold.fntdata"/><Relationship Id="rId52" Type="http://schemas.openxmlformats.org/officeDocument/2006/relationships/font" Target="fonts/IBMPlexSans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0566e8b2d_0_3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0566e8b2d_0_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0566e8b2d_0_3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0566e8b2d_0_3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0566e8b2d_0_4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0566e8b2d_0_4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0566e8b2d_0_4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0566e8b2d_0_4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0566e8b2d_0_5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0566e8b2d_0_5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0566e8b2d_0_5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0566e8b2d_0_5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0566e8b2d_0_6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0566e8b2d_0_6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0566e8b2d_0_6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0566e8b2d_0_6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566e8b2d_0_7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566e8b2d_0_7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0566e8b2d_0_7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0566e8b2d_0_7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0566e8b2d_0_8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0566e8b2d_0_8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0566e8b2d_0_8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0566e8b2d_0_8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0566e8b2d_0_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0566e8b2d_0_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0566e8b2d_0_9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0566e8b2d_0_9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0566e8b2d_0_10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0566e8b2d_0_10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0566e8b2d_0_10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0566e8b2d_0_10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0566e8b2d_0_1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0566e8b2d_0_1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0566e8b2d_0_11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0566e8b2d_0_11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0566e8b2d_0_12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0566e8b2d_0_12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0566e8b2d_0_12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0566e8b2d_0_12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0566e8b2d_0_13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0566e8b2d_0_1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0566e8b2d_0_13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0566e8b2d_0_13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0566e8b2d_0_14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0566e8b2d_0_14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0566e8b2d_0_14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0566e8b2d_0_14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eb1af8593_0_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eb1af8593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566e8b2d_0_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566e8b2d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0566e8b2d_0_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0566e8b2d_0_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0566e8b2d_0_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0566e8b2d_0_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0566e8b2d_0_1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0566e8b2d_0_1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66e8b2d_0_2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66e8b2d_0_2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566e8b2d_0_25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566e8b2d_0_2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96625" y="1259826"/>
            <a:ext cx="529336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>
                <a:solidFill>
                  <a:srgbClr val="B0EC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527300" y="1015905"/>
            <a:ext cx="8089399" cy="73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sz="44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 Для цитат">
  <p:cSld name="CUSTOM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4000" y="4680000"/>
            <a:ext cx="2916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936875" y="1004350"/>
            <a:ext cx="7270200" cy="31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None/>
              <a:defRPr b="1" sz="1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540000" y="152400"/>
            <a:ext cx="5958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"/>
              <a:buNone/>
              <a:defRPr sz="10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4000" y="4679999"/>
            <a:ext cx="291601" cy="2835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842969" y="2049775"/>
            <a:ext cx="3458060" cy="136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96625" y="1259826"/>
            <a:ext cx="529336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rgbClr val="B0ECD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kahoot.it/" TargetMode="External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microsoft.com/ru-ru/contribute/markdown-referenc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type="title"/>
          </p:nvPr>
        </p:nvSpPr>
        <p:spPr>
          <a:xfrm>
            <a:off x="496625" y="717275"/>
            <a:ext cx="6851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Введение в контроль версий</a:t>
            </a:r>
            <a:endParaRPr sz="3450"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96625" y="1320451"/>
            <a:ext cx="52935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Семинар 3</a:t>
            </a:r>
            <a:endParaRPr/>
          </a:p>
          <a:p>
            <a:pPr indent="0" lvl="0" marL="12700" marR="5080" rtl="0" algn="l">
              <a:lnSpc>
                <a:spcPct val="1184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0" lang="en-US" sz="2300">
                <a:solidFill>
                  <a:srgbClr val="FFB2FA"/>
                </a:solidFill>
                <a:latin typeface="Calibri"/>
                <a:ea typeface="Calibri"/>
                <a:cs typeface="Calibri"/>
                <a:sym typeface="Calibri"/>
              </a:rPr>
              <a:t>Работа с удалёнными репозиториями  в Git - GitHub.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999" y="1682125"/>
            <a:ext cx="3842226" cy="32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«стянуть/выкачать» все изменения из удаленного репозитория на свой компьютер?</a:t>
            </a:r>
            <a:endParaRPr sz="2500"/>
          </a:p>
        </p:txBody>
      </p:sp>
      <p:sp>
        <p:nvSpPr>
          <p:cNvPr id="116" name="Google Shape;116;p18"/>
          <p:cNvSpPr txBox="1"/>
          <p:nvPr/>
        </p:nvSpPr>
        <p:spPr>
          <a:xfrm>
            <a:off x="652975" y="2494000"/>
            <a:ext cx="81072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41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download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gir remote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«стянуть/выкачать» все изменения из удаленного репозитория на свой компьютер?</a:t>
            </a:r>
            <a:endParaRPr sz="2500"/>
          </a:p>
        </p:txBody>
      </p:sp>
      <p:sp>
        <p:nvSpPr>
          <p:cNvPr id="122" name="Google Shape;122;p19"/>
          <p:cNvSpPr txBox="1"/>
          <p:nvPr/>
        </p:nvSpPr>
        <p:spPr>
          <a:xfrm>
            <a:off x="652975" y="2494000"/>
            <a:ext cx="81072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download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gir remote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22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Что делает команда git pull?</a:t>
            </a:r>
            <a:endParaRPr sz="2500"/>
          </a:p>
        </p:txBody>
      </p:sp>
      <p:sp>
        <p:nvSpPr>
          <p:cNvPr id="128" name="Google Shape;128;p20"/>
          <p:cNvSpPr txBox="1"/>
          <p:nvPr/>
        </p:nvSpPr>
        <p:spPr>
          <a:xfrm>
            <a:off x="652975" y="2494000"/>
            <a:ext cx="8107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IBM Plex Sans"/>
              <a:buAutoNum type="arabicPeriod"/>
            </a:pPr>
            <a:r>
              <a:rPr lang="en-US" sz="18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удаленного репо и делает слияние с локальным репо</a:t>
            </a:r>
            <a:endParaRPr sz="18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IBM Plex Sans"/>
              <a:buAutoNum type="arabicPeriod"/>
            </a:pPr>
            <a:r>
              <a:rPr lang="en-US" sz="18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удалённого репо</a:t>
            </a:r>
            <a:endParaRPr sz="18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Что делает команда git pull?</a:t>
            </a:r>
            <a:endParaRPr sz="2500"/>
          </a:p>
        </p:txBody>
      </p:sp>
      <p:sp>
        <p:nvSpPr>
          <p:cNvPr id="134" name="Google Shape;134;p21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удаленного репо и делает слияние с локальным репо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Выкачивает данные из удалённого репо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отправить изменения в удаленный репозиторий?</a:t>
            </a:r>
            <a:endParaRPr sz="2500"/>
          </a:p>
        </p:txBody>
      </p:sp>
      <p:sp>
        <p:nvSpPr>
          <p:cNvPr id="140" name="Google Shape;140;p22"/>
          <p:cNvSpPr txBox="1"/>
          <p:nvPr/>
        </p:nvSpPr>
        <p:spPr>
          <a:xfrm>
            <a:off x="652975" y="2494000"/>
            <a:ext cx="8107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upload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push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remote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отправить изменения в удаленный репозиторий?</a:t>
            </a:r>
            <a:endParaRPr sz="2500"/>
          </a:p>
        </p:txBody>
      </p:sp>
      <p:sp>
        <p:nvSpPr>
          <p:cNvPr id="146" name="Google Shape;146;p23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upload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push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remote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Какие особенности есть у команды push?</a:t>
            </a:r>
            <a:endParaRPr sz="2500"/>
          </a:p>
        </p:txBody>
      </p:sp>
      <p:sp>
        <p:nvSpPr>
          <p:cNvPr id="152" name="Google Shape;152;p24"/>
          <p:cNvSpPr txBox="1"/>
          <p:nvPr/>
        </p:nvSpPr>
        <p:spPr>
          <a:xfrm>
            <a:off x="652975" y="2494000"/>
            <a:ext cx="8107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24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IBM Plex Sans"/>
              <a:buAutoNum type="arabicPeriod"/>
            </a:pPr>
            <a:r>
              <a:rPr lang="en-US" sz="19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должен знать адрес удаленного репозитория; </a:t>
            </a:r>
            <a:endParaRPr sz="19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IBM Plex Sans"/>
              <a:buAutoNum type="arabicPeriod"/>
            </a:pPr>
            <a:r>
              <a:rPr lang="en-US" sz="19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должен быть "авторизован" на внесение изменений в удаленном репозитории</a:t>
            </a:r>
            <a:endParaRPr sz="19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Какие особенности есть у команды push?</a:t>
            </a:r>
            <a:endParaRPr sz="2500"/>
          </a:p>
        </p:txBody>
      </p:sp>
      <p:sp>
        <p:nvSpPr>
          <p:cNvPr id="158" name="Google Shape;158;p25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должен знать адрес удаленного репозитория; 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должен быть "авторизован" на внесение изменений в удаленном репозитории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Какую операцию выполняет команда git add?</a:t>
            </a:r>
            <a:endParaRPr sz="2500"/>
          </a:p>
        </p:txBody>
      </p:sp>
      <p:sp>
        <p:nvSpPr>
          <p:cNvPr id="164" name="Google Shape;164;p26"/>
          <p:cNvSpPr txBox="1"/>
          <p:nvPr/>
        </p:nvSpPr>
        <p:spPr>
          <a:xfrm>
            <a:off x="652975" y="2494000"/>
            <a:ext cx="8107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Добавляет файлу версионность в локальном репозитории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Создаёт локальный репозиторий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Отменяет изменения до указанной версии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Отправляет файл в удалённый репозиторий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Какую операцию выполняет команда git add?</a:t>
            </a:r>
            <a:endParaRPr sz="2500"/>
          </a:p>
        </p:txBody>
      </p:sp>
      <p:sp>
        <p:nvSpPr>
          <p:cNvPr id="170" name="Google Shape;170;p2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Добавляет файлу версионность в локальном репозитории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Создаёт локальный репозиторий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Отменяет изменения до указанной версии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Отправляет файл в удалённый репозиторий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27300" y="646543"/>
            <a:ext cx="43986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Что будет сегодня</a:t>
            </a:r>
            <a:endParaRPr sz="2600"/>
          </a:p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1675975"/>
            <a:ext cx="284633" cy="26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/>
        </p:nvSpPr>
        <p:spPr>
          <a:xfrm>
            <a:off x="984500" y="1517725"/>
            <a:ext cx="69336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Quiz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587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85888E"/>
                </a:solidFill>
                <a:latin typeface="Calibri"/>
                <a:ea typeface="Calibri"/>
                <a:cs typeface="Calibri"/>
                <a:sym typeface="Calibri"/>
              </a:rPr>
              <a:t>Ознакомительная интерактивная викторина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Работа с удалёнными репозиториями - clone, push, pull и др.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412615" rtl="0" algn="l">
              <a:lnSpc>
                <a:spcPct val="298888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Pull request. 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4412615" rtl="0" algn="l">
              <a:lnSpc>
                <a:spcPct val="298888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Домашнее задание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3110501"/>
            <a:ext cx="284633" cy="2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4054538"/>
            <a:ext cx="284633" cy="2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966" y="2361276"/>
            <a:ext cx="284633" cy="26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перемещаться между сохранениями?</a:t>
            </a:r>
            <a:endParaRPr sz="2500"/>
          </a:p>
        </p:txBody>
      </p:sp>
      <p:sp>
        <p:nvSpPr>
          <p:cNvPr id="176" name="Google Shape;176;p28"/>
          <p:cNvSpPr txBox="1"/>
          <p:nvPr/>
        </p:nvSpPr>
        <p:spPr>
          <a:xfrm>
            <a:off x="652975" y="2494000"/>
            <a:ext cx="81072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checkout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stash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перемещаться между сохранениями?</a:t>
            </a:r>
            <a:endParaRPr sz="2500"/>
          </a:p>
        </p:txBody>
      </p:sp>
      <p:sp>
        <p:nvSpPr>
          <p:cNvPr id="182" name="Google Shape;182;p2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checkout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stash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увидеть разницу между текущей и зафиксированной версией файла?</a:t>
            </a:r>
            <a:endParaRPr sz="2500"/>
          </a:p>
        </p:txBody>
      </p:sp>
      <p:sp>
        <p:nvSpPr>
          <p:cNvPr id="188" name="Google Shape;188;p30"/>
          <p:cNvSpPr txBox="1"/>
          <p:nvPr/>
        </p:nvSpPr>
        <p:spPr>
          <a:xfrm>
            <a:off x="652975" y="2494000"/>
            <a:ext cx="81072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reset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log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diff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увидеть разницу между текущей и зафиксированной версией файла?</a:t>
            </a:r>
            <a:endParaRPr sz="2500"/>
          </a:p>
        </p:txBody>
      </p:sp>
      <p:sp>
        <p:nvSpPr>
          <p:cNvPr id="194" name="Google Shape;194;p31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reset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log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diff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зафиксировать изменения в репозитории?</a:t>
            </a:r>
            <a:endParaRPr sz="2500"/>
          </a:p>
        </p:txBody>
      </p:sp>
      <p:sp>
        <p:nvSpPr>
          <p:cNvPr id="200" name="Google Shape;200;p32"/>
          <p:cNvSpPr txBox="1"/>
          <p:nvPr/>
        </p:nvSpPr>
        <p:spPr>
          <a:xfrm>
            <a:off x="652975" y="2494000"/>
            <a:ext cx="81072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diff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reset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78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50"/>
              <a:buFont typeface="IBM Plex Sans"/>
              <a:buAutoNum type="arabicPeriod"/>
            </a:pPr>
            <a:r>
              <a:rPr lang="en-US" sz="23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log</a:t>
            </a:r>
            <a:endParaRPr sz="23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зафиксировать изменения в репозитории?</a:t>
            </a:r>
            <a:endParaRPr sz="2500"/>
          </a:p>
        </p:txBody>
      </p:sp>
      <p:sp>
        <p:nvSpPr>
          <p:cNvPr id="206" name="Google Shape;206;p33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diff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reset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log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вывести список всех имеющихся веток на экран?</a:t>
            </a:r>
            <a:endParaRPr sz="2500"/>
          </a:p>
        </p:txBody>
      </p:sp>
      <p:sp>
        <p:nvSpPr>
          <p:cNvPr id="212" name="Google Shape;212;p34"/>
          <p:cNvSpPr txBox="1"/>
          <p:nvPr/>
        </p:nvSpPr>
        <p:spPr>
          <a:xfrm>
            <a:off x="652975" y="2494000"/>
            <a:ext cx="8107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diff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branches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вывести список всех имеющихся веток на экран?</a:t>
            </a:r>
            <a:endParaRPr sz="2500"/>
          </a:p>
        </p:txBody>
      </p:sp>
      <p:sp>
        <p:nvSpPr>
          <p:cNvPr id="218" name="Google Shape;218;p35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diff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branches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branch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создать новую ветку?</a:t>
            </a:r>
            <a:endParaRPr sz="2500"/>
          </a:p>
        </p:txBody>
      </p:sp>
      <p:sp>
        <p:nvSpPr>
          <p:cNvPr id="224" name="Google Shape;224;p36"/>
          <p:cNvSpPr txBox="1"/>
          <p:nvPr/>
        </p:nvSpPr>
        <p:spPr>
          <a:xfrm>
            <a:off x="652975" y="2494000"/>
            <a:ext cx="81072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05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create branch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905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 branch_name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905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newbranch branch_name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905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создать новую ветку?</a:t>
            </a:r>
            <a:endParaRPr sz="2500"/>
          </a:p>
        </p:txBody>
      </p:sp>
      <p:sp>
        <p:nvSpPr>
          <p:cNvPr id="230" name="Google Shape;230;p37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create branch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branch branch_name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newbranch branch_name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904" y="0"/>
            <a:ext cx="47240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/>
          <p:nvPr>
            <p:ph type="title"/>
          </p:nvPr>
        </p:nvSpPr>
        <p:spPr>
          <a:xfrm>
            <a:off x="570075" y="791013"/>
            <a:ext cx="20484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Quiz!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слить ветки?</a:t>
            </a:r>
            <a:endParaRPr sz="2500"/>
          </a:p>
        </p:txBody>
      </p:sp>
      <p:sp>
        <p:nvSpPr>
          <p:cNvPr id="236" name="Google Shape;236;p38"/>
          <p:cNvSpPr txBox="1"/>
          <p:nvPr/>
        </p:nvSpPr>
        <p:spPr>
          <a:xfrm>
            <a:off x="652975" y="2494000"/>
            <a:ext cx="81072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05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push branch_name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905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 branch_name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905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merge branch_name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905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IBM Plex Sans"/>
              <a:buAutoNum type="arabicPeriod"/>
            </a:pPr>
            <a:r>
              <a:rPr lang="en-US" sz="2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checkout  branch_name</a:t>
            </a:r>
            <a:endParaRPr sz="2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позволяет слить ветки?</a:t>
            </a:r>
            <a:endParaRPr sz="2500"/>
          </a:p>
        </p:txBody>
      </p:sp>
      <p:sp>
        <p:nvSpPr>
          <p:cNvPr id="242" name="Google Shape;242;p39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push branch_name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branch branch_name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merge branch_name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checkout  branch_name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сработает git merge lists?</a:t>
            </a:r>
            <a:endParaRPr sz="2500"/>
          </a:p>
        </p:txBody>
      </p:sp>
      <p:sp>
        <p:nvSpPr>
          <p:cNvPr id="248" name="Google Shape;248;p40"/>
          <p:cNvSpPr txBox="1"/>
          <p:nvPr/>
        </p:nvSpPr>
        <p:spPr>
          <a:xfrm>
            <a:off x="652975" y="2494000"/>
            <a:ext cx="8107200" cy="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текущую ветку добавит информацию из ветки lists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ветку list добавить всю информацию из текущей ветки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сработает git merge lists?</a:t>
            </a:r>
            <a:endParaRPr sz="2500"/>
          </a:p>
        </p:txBody>
      </p:sp>
      <p:sp>
        <p:nvSpPr>
          <p:cNvPr id="254" name="Google Shape;254;p41"/>
          <p:cNvSpPr txBox="1"/>
          <p:nvPr/>
        </p:nvSpPr>
        <p:spPr>
          <a:xfrm>
            <a:off x="652975" y="2494000"/>
            <a:ext cx="81072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В текущую ветку добавит информацию из ветки lists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 ветку list добавить всю информацию из текущей ветки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ctrTitle"/>
          </p:nvPr>
        </p:nvSpPr>
        <p:spPr>
          <a:xfrm>
            <a:off x="527300" y="1015905"/>
            <a:ext cx="8089399" cy="735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Для присоединения к игре необходимо перейти по ссылке  </a:t>
            </a:r>
            <a:r>
              <a:rPr lang="en-US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kahoot.it </a:t>
            </a:r>
            <a:r>
              <a:rPr lang="en-US"/>
              <a:t>или открыть приложение на смартфоне.</a:t>
            </a:r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527300" y="1895711"/>
            <a:ext cx="514350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Ввести пин-код игры и своё имя (ник).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527300" y="222163"/>
            <a:ext cx="27114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Kahoot!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376" y="2822624"/>
            <a:ext cx="2514600" cy="1799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527300" y="646550"/>
            <a:ext cx="4341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Основные команды Git</a:t>
            </a:r>
            <a:endParaRPr sz="2600"/>
          </a:p>
        </p:txBody>
      </p:sp>
      <p:sp>
        <p:nvSpPr>
          <p:cNvPr id="268" name="Google Shape;268;p43"/>
          <p:cNvSpPr txBox="1"/>
          <p:nvPr/>
        </p:nvSpPr>
        <p:spPr>
          <a:xfrm>
            <a:off x="527300" y="222163"/>
            <a:ext cx="60331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Работа с Git. Составление инструкции по работе с Git.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514649" y="1107651"/>
            <a:ext cx="8008620" cy="3482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init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инициализация локального репозитория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status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получить информацию от git о его текущем состоянии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add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добавить файл или файлы к следующему коммиту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commit -m “message”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создание коммита.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log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вывод на экран истории всех коммитов с их хеш-кодами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81965" marR="5080" rtl="0" algn="l">
              <a:lnSpc>
                <a:spcPct val="146842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clone &lt;url-адрес репозитория&gt;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клонирование внешнего репозитория на  локальный ПК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pull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получение изменений и слияние с локальной версией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git push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– отправляет локальную версию репозитория на внешний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527300" y="534950"/>
            <a:ext cx="5010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Синтаксис языка Markdown</a:t>
            </a:r>
            <a:endParaRPr sz="2600"/>
          </a:p>
        </p:txBody>
      </p:sp>
      <p:sp>
        <p:nvSpPr>
          <p:cNvPr id="275" name="Google Shape;275;p44"/>
          <p:cNvSpPr txBox="1"/>
          <p:nvPr/>
        </p:nvSpPr>
        <p:spPr>
          <a:xfrm>
            <a:off x="527300" y="222163"/>
            <a:ext cx="603313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Работа с Git. Составление инструкции по работе с Git.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514649" y="997263"/>
            <a:ext cx="8224520" cy="3802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3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Справочник по Markdown от Microsoft: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38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https://docs.microsoft.com/ru-ru/contribute/markdown-reference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469900" lvl="0" marL="481965" marR="508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# Заголовок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выделение заголовков. Количество символов “#” задаёт уровень заголовка  (поддерживается 6 уровней).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81965" marR="363220" rtl="0" algn="l">
              <a:lnSpc>
                <a:spcPct val="112631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или -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подчёркиванием этими символами (не менее 3 подряд) выделяют заголовки  первого (“=”) и второго (“-”) уровней.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** Полужирное начертание**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b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__ Полужирное начертание__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i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*Курсивное начертание*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i="1"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_Курсивное начертание_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b="1" i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***Полужирное курсивное начертание***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~~Зачёркнутый текст~~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* Строка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ненумерованные списки, символ “*” в начале строки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9900"/>
                </a:solidFill>
                <a:latin typeface="MS PGothic"/>
                <a:ea typeface="MS PGothic"/>
                <a:cs typeface="MS PGothic"/>
                <a:sym typeface="MS PGothic"/>
              </a:rPr>
              <a:t>✦	</a:t>
            </a:r>
            <a:r>
              <a:rPr lang="en-US" sz="1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1, 2, 3 … </a:t>
            </a: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– нумерованные списки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4750" y="2229300"/>
            <a:ext cx="4109249" cy="291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5"/>
            <a:ext cx="480374" cy="4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5"/>
          <p:cNvSpPr txBox="1"/>
          <p:nvPr>
            <p:ph type="title"/>
          </p:nvPr>
        </p:nvSpPr>
        <p:spPr>
          <a:xfrm>
            <a:off x="455300" y="905713"/>
            <a:ext cx="531749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Домашнее задание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/>
        </p:nvSpPr>
        <p:spPr>
          <a:xfrm>
            <a:off x="527300" y="222163"/>
            <a:ext cx="36131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Введение в контроль версий. Домашнее задание.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 txBox="1"/>
          <p:nvPr>
            <p:ph type="title"/>
          </p:nvPr>
        </p:nvSpPr>
        <p:spPr>
          <a:xfrm>
            <a:off x="465549" y="605833"/>
            <a:ext cx="78912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Дополнить файл с инструкцией по работе с Git и направить </a:t>
            </a:r>
            <a:r>
              <a:rPr b="0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pull request </a:t>
            </a:r>
            <a:r>
              <a:rPr b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 репозиторий  </a:t>
            </a:r>
            <a:r>
              <a:rPr b="0" lang="en-US" sz="1800">
                <a:solidFill>
                  <a:srgbClr val="000000"/>
                </a:solidFill>
              </a:rPr>
              <a:t>https://github.com/CanUFeelMyHeart/brave5145.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465549" y="1389168"/>
            <a:ext cx="7505065" cy="1124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Файл с инструкцией необходимо дополнить информацией о работе с  удаленными репозиториями.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 системе подгрузить скриншот отправленного 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pull request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999" y="2696055"/>
            <a:ext cx="3008550" cy="204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создает локальный репозиторий?</a:t>
            </a:r>
            <a:endParaRPr sz="2500"/>
          </a:p>
        </p:txBody>
      </p:sp>
      <p:sp>
        <p:nvSpPr>
          <p:cNvPr id="80" name="Google Shape;80;p12"/>
          <p:cNvSpPr txBox="1"/>
          <p:nvPr/>
        </p:nvSpPr>
        <p:spPr>
          <a:xfrm>
            <a:off x="652975" y="2494000"/>
            <a:ext cx="81072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87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87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IBM Plex Sans"/>
              <a:buAutoNum type="arabicPeriod"/>
            </a:pPr>
            <a:r>
              <a:rPr lang="en-US" sz="20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20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Какая команда создает локальный репозиторий?</a:t>
            </a:r>
            <a:endParaRPr sz="2500"/>
          </a:p>
        </p:txBody>
      </p:sp>
      <p:sp>
        <p:nvSpPr>
          <p:cNvPr id="86" name="Google Shape;86;p13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можно сделать локальную копию удаленного репозитория?</a:t>
            </a:r>
            <a:endParaRPr sz="2500"/>
          </a:p>
        </p:txBody>
      </p:sp>
      <p:sp>
        <p:nvSpPr>
          <p:cNvPr id="92" name="Google Shape;92;p14"/>
          <p:cNvSpPr txBox="1"/>
          <p:nvPr/>
        </p:nvSpPr>
        <p:spPr>
          <a:xfrm>
            <a:off x="652975" y="2494000"/>
            <a:ext cx="81072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41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Какой командой можно сделать локальную копию удаленного репозитория?</a:t>
            </a:r>
            <a:endParaRPr sz="2500"/>
          </a:p>
        </p:txBody>
      </p:sp>
      <p:sp>
        <p:nvSpPr>
          <p:cNvPr id="98" name="Google Shape;98;p15"/>
          <p:cNvSpPr txBox="1"/>
          <p:nvPr/>
        </p:nvSpPr>
        <p:spPr>
          <a:xfrm>
            <a:off x="652975" y="2494000"/>
            <a:ext cx="8107200" cy="1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0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commit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pull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git init</a:t>
            </a:r>
            <a:endParaRPr sz="15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IBM Plex Sans"/>
              <a:buAutoNum type="arabicPeriod"/>
            </a:pPr>
            <a:r>
              <a:rPr lang="en-US" sz="15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git clone</a:t>
            </a:r>
            <a:endParaRPr sz="15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называют копию чужого репозитория?</a:t>
            </a:r>
            <a:endParaRPr sz="2500"/>
          </a:p>
        </p:txBody>
      </p:sp>
      <p:sp>
        <p:nvSpPr>
          <p:cNvPr id="104" name="Google Shape;104;p16"/>
          <p:cNvSpPr txBox="1"/>
          <p:nvPr/>
        </p:nvSpPr>
        <p:spPr>
          <a:xfrm>
            <a:off x="652975" y="2494000"/>
            <a:ext cx="81072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14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clone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fork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714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IBM Plex Sans"/>
              <a:buAutoNum type="arabicPeriod"/>
            </a:pPr>
            <a:r>
              <a:rPr lang="en-US" sz="22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pull</a:t>
            </a:r>
            <a:endParaRPr sz="22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936900" y="1044775"/>
            <a:ext cx="7270200" cy="12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Как называют копию чужого репозитория?</a:t>
            </a:r>
            <a:endParaRPr sz="2500"/>
          </a:p>
        </p:txBody>
      </p:sp>
      <p:sp>
        <p:nvSpPr>
          <p:cNvPr id="110" name="Google Shape;110;p17"/>
          <p:cNvSpPr txBox="1"/>
          <p:nvPr/>
        </p:nvSpPr>
        <p:spPr>
          <a:xfrm>
            <a:off x="652975" y="2494000"/>
            <a:ext cx="81072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41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copy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clone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highlight>
                  <a:schemeClr val="accent3"/>
                </a:highlight>
                <a:latin typeface="IBM Plex Sans"/>
                <a:ea typeface="IBM Plex Sans"/>
                <a:cs typeface="IBM Plex Sans"/>
                <a:sym typeface="IBM Plex Sans"/>
              </a:rPr>
              <a:t>fork</a:t>
            </a:r>
            <a:endParaRPr sz="2450">
              <a:solidFill>
                <a:schemeClr val="dk1"/>
              </a:solidFill>
              <a:highlight>
                <a:schemeClr val="accent3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841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IBM Plex Sans"/>
              <a:buAutoNum type="arabicPeriod"/>
            </a:pPr>
            <a:r>
              <a:rPr lang="en-US" sz="245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pull</a:t>
            </a:r>
            <a:endParaRPr sz="245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