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90" r:id="rId2"/>
    <p:sldId id="391" r:id="rId3"/>
    <p:sldId id="392" r:id="rId4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196"/>
    <p:restoredTop sz="94673"/>
  </p:normalViewPr>
  <p:slideViewPr>
    <p:cSldViewPr snapToGrid="0">
      <p:cViewPr varScale="1">
        <p:scale>
          <a:sx n="29" d="100"/>
          <a:sy n="29" d="100"/>
        </p:scale>
        <p:origin x="224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05CE1-F88C-434A-8868-439B89C27E23}" type="datetimeFigureOut">
              <a:rPr lang="en-TR" smtClean="0"/>
              <a:t>2.12.2023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1F4EA-7750-E646-AE7E-D6B43987764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513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050B9EB9-3FE6-B9C6-D9F3-E811EF8DD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5E5E3C6-F59C-7349-ACE2-35FA333400B8}" type="slidenum">
              <a:rPr lang="de-DE" altLang="en-TR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de-DE" altLang="en-TR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E622EBF8-7073-5F2E-269B-449450E50E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A31F93B0-79DA-90A3-E422-9F5C82B6C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77F89117-7835-35A6-79DB-B136DF944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9EC3C6E-09E0-1A4E-B10E-AE22B24A1D47}" type="slidenum">
              <a:rPr lang="de-DE" altLang="en-TR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de-DE" altLang="en-TR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D48D46C8-0404-9FE6-6232-5DD0EDBEA3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F24F289C-0F09-45C0-8D39-08299C687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7FFD94E9-71D7-ADA0-A5AB-662DAD83ED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EEADEF8-6D36-7D4E-83A9-FCE61B17DE59}" type="slidenum">
              <a:rPr lang="de-DE" altLang="en-TR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de-DE" altLang="en-TR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65B12A94-D355-44FB-6977-B6D3EA6A55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417A6DBE-DD8D-E9B0-9362-04FADBACE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F438-280C-50D0-0AAC-4C8A065B8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F0F5E-D917-75C0-13C2-BDFFD3D10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9BB8A-B7FB-ED21-CD60-B4AA3448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DFC-6E69-1344-80E4-2BF385C69248}" type="datetimeFigureOut">
              <a:rPr lang="en-TR" smtClean="0"/>
              <a:t>2.12.2023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9301-C2B6-7AE7-9761-F0101F7B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B30A-E3F1-A57F-F373-FFA9DBBA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06FB-0FD7-E442-A3F4-E5C328C25F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1832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E7F1-AE38-4DAA-4916-02E2A20B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B8EE0-7A51-5F6F-6279-E43EEEE11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288D7-EAC6-6CEC-371D-084328B0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DFC-6E69-1344-80E4-2BF385C69248}" type="datetimeFigureOut">
              <a:rPr lang="en-TR" smtClean="0"/>
              <a:t>2.12.2023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7A83E-68EE-AAFB-5514-D24FB811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EB8A7-CBCA-EFE3-D5F6-EDFEE36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06FB-0FD7-E442-A3F4-E5C328C25F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3056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7D3A3-F34C-305A-4DD9-127AC253C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1AC17-6DEA-5183-9306-F58ADFCE1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830F-D6F9-1937-F02F-440D2953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DFC-6E69-1344-80E4-2BF385C69248}" type="datetimeFigureOut">
              <a:rPr lang="en-TR" smtClean="0"/>
              <a:t>2.12.2023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943E6-3A8C-5F4A-604F-44C38A49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A9C30-5438-7DFD-1478-330E35EC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06FB-0FD7-E442-A3F4-E5C328C25F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6169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CBCA-9422-1907-6849-43AFE697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F2CB-92E3-3523-D35F-6A162FC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FBF3D-7508-D79E-B67A-B052C2AA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DFC-6E69-1344-80E4-2BF385C69248}" type="datetimeFigureOut">
              <a:rPr lang="en-TR" smtClean="0"/>
              <a:t>2.12.2023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EA8A-24A6-CCB3-E246-9F0F7248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672C-921C-856D-88D2-CFD3DBE1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06FB-0FD7-E442-A3F4-E5C328C25F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4788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17E0-8C09-4971-C16B-CF5455B8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AD87F-41F1-31EE-FCCB-55304D16B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D8F7-62CA-078E-B777-0CB2EAC1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DFC-6E69-1344-80E4-2BF385C69248}" type="datetimeFigureOut">
              <a:rPr lang="en-TR" smtClean="0"/>
              <a:t>2.12.2023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60BF-9E48-8DF8-750A-BE0CD053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DAE3-72C8-5CC5-2B8C-EBACAE40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06FB-0FD7-E442-A3F4-E5C328C25F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2652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6027-E22C-DABD-B0BA-F8EC7576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27B1-FD76-14C3-0778-20FE0CF34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63BFF-C708-6177-DC8E-E12D0CAE6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B9475-4770-58EC-DACB-52A42142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DFC-6E69-1344-80E4-2BF385C69248}" type="datetimeFigureOut">
              <a:rPr lang="en-TR" smtClean="0"/>
              <a:t>2.12.2023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CB49D-56D7-E7A5-0623-FD0AE1CB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D83EA-B05F-D87C-AEEF-2E07C9A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06FB-0FD7-E442-A3F4-E5C328C25F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216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46CD-55E7-0AE5-2C32-D7740A7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38247-62CB-CB33-E4BE-BEC2CB89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329AD-A287-9A07-EBAC-ABEA6B87B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E58A7-BC3E-1438-A8BC-2852C4A5F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5DEF8-7194-87CB-6792-64C0ED8AE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03EBA-5FF9-AA15-7A73-D7600196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DFC-6E69-1344-80E4-2BF385C69248}" type="datetimeFigureOut">
              <a:rPr lang="en-TR" smtClean="0"/>
              <a:t>2.12.2023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7E438-A84F-DF0A-9AB9-30DE5255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F7AB1-D44C-78CB-B321-7BE8674A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06FB-0FD7-E442-A3F4-E5C328C25F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4026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CC96-040A-3988-B94F-E0B0A0AC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B6993-8E04-8227-BA64-84E2F660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DFC-6E69-1344-80E4-2BF385C69248}" type="datetimeFigureOut">
              <a:rPr lang="en-TR" smtClean="0"/>
              <a:t>2.12.2023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28F82-A173-1DD2-D046-0936D985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D1E2-FF47-1834-72EB-2AE27376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06FB-0FD7-E442-A3F4-E5C328C25F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1840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211B1-3FB6-C948-2667-12A3076C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DFC-6E69-1344-80E4-2BF385C69248}" type="datetimeFigureOut">
              <a:rPr lang="en-TR" smtClean="0"/>
              <a:t>2.12.2023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949F9-B6FC-DF8F-CE63-F2AB7F2D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0459-EE7A-43C9-2E54-27550337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06FB-0FD7-E442-A3F4-E5C328C25F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2464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D541-F832-9B68-91FD-AF7114BA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B24E5-0818-12B0-688E-F90E8351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C6251-7D05-3C40-2176-BB19AF23F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6B839-188D-2DE4-6CBE-991B6C20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DFC-6E69-1344-80E4-2BF385C69248}" type="datetimeFigureOut">
              <a:rPr lang="en-TR" smtClean="0"/>
              <a:t>2.12.2023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2F8B2-B3E4-E11B-E51E-EFC366B2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0B400-51FF-CEEB-B168-04C05FE7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06FB-0FD7-E442-A3F4-E5C328C25F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7184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B2DF-A486-EBFB-E663-8F6A6FF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5B994-3C31-8BAE-48F2-00803C1C1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34264-9C41-013B-C5F0-F77BC0B4B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3280-9A5F-286B-9DFE-FAD45D56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DFC-6E69-1344-80E4-2BF385C69248}" type="datetimeFigureOut">
              <a:rPr lang="en-TR" smtClean="0"/>
              <a:t>2.12.2023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72291-FDE8-16E0-B1FF-E690C94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B17DD-ED18-8E09-7328-444E49B3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06FB-0FD7-E442-A3F4-E5C328C25F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9933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B760A-B35C-2598-9C89-B530AF73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E092-BB9D-764B-39D8-FC7AD43DF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2D78-47CC-D7DE-4FE9-69438BC4A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7DFC-6E69-1344-80E4-2BF385C69248}" type="datetimeFigureOut">
              <a:rPr lang="en-TR" smtClean="0"/>
              <a:t>2.12.2023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8B70A-F8D6-7F70-2D86-FC0A7ECB1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AFD5-B37F-9DCF-87FA-2F4BBF59A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06FB-0FD7-E442-A3F4-E5C328C25F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5203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ußzeilenplatzhalter 3">
            <a:extLst>
              <a:ext uri="{FF2B5EF4-FFF2-40B4-BE49-F238E27FC236}">
                <a16:creationId xmlns:a16="http://schemas.microsoft.com/office/drawing/2014/main" id="{0AA329D4-6EF0-320F-D4A0-23988CFA1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de-DE" altLang="en-TR" sz="1000">
                <a:solidFill>
                  <a:schemeClr val="bg1"/>
                </a:solidFill>
              </a:rPr>
              <a:t>Martin Grötschel</a:t>
            </a:r>
          </a:p>
        </p:txBody>
      </p:sp>
      <p:sp>
        <p:nvSpPr>
          <p:cNvPr id="30723" name="Foliennummernplatzhalter 4">
            <a:extLst>
              <a:ext uri="{FF2B5EF4-FFF2-40B4-BE49-F238E27FC236}">
                <a16:creationId xmlns:a16="http://schemas.microsoft.com/office/drawing/2014/main" id="{AC7ABAA9-7D59-14DD-8CAB-75B969C77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CC470EB-630C-994B-8250-1945B01AD357}" type="slidenum">
              <a:rPr lang="de-DE" altLang="en-TR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en-TR" sz="1000">
              <a:solidFill>
                <a:schemeClr val="tx2"/>
              </a:solidFill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E1441B5-F948-B3B0-9019-FC21F7E25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5200" y="228600"/>
            <a:ext cx="8432800" cy="914400"/>
          </a:xfrm>
        </p:spPr>
        <p:txBody>
          <a:bodyPr/>
          <a:lstStyle/>
          <a:p>
            <a:pPr eaLnBrk="1" hangingPunct="1"/>
            <a:r>
              <a:rPr lang="de-DE" altLang="en-TR" sz="3200"/>
              <a:t>Ulysses roundtrip (an even older TSP ?)</a:t>
            </a:r>
          </a:p>
        </p:txBody>
      </p:sp>
      <p:pic>
        <p:nvPicPr>
          <p:cNvPr id="30725" name="Picture 3" descr="odysseus-tour">
            <a:extLst>
              <a:ext uri="{FF2B5EF4-FFF2-40B4-BE49-F238E27FC236}">
                <a16:creationId xmlns:a16="http://schemas.microsoft.com/office/drawing/2014/main" id="{8E080A3E-E1F8-BEB0-6EA8-38E2253E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1264"/>
            <a:ext cx="91440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hteck 5">
            <a:extLst>
              <a:ext uri="{FF2B5EF4-FFF2-40B4-BE49-F238E27FC236}">
                <a16:creationId xmlns:a16="http://schemas.microsoft.com/office/drawing/2014/main" id="{9D32F250-9FD3-A11C-975E-2DF52A683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1" y="5475288"/>
            <a:ext cx="82708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de-DE" altLang="en-TR" dirty="0"/>
              <a:t>The </a:t>
            </a:r>
            <a:r>
              <a:rPr lang="de-DE" altLang="en-TR" dirty="0" err="1"/>
              <a:t>paper</a:t>
            </a:r>
            <a:r>
              <a:rPr lang="de-DE" altLang="en-TR" dirty="0"/>
              <a:t> „The </a:t>
            </a:r>
            <a:r>
              <a:rPr lang="de-DE" altLang="en-TR" dirty="0" err="1"/>
              <a:t>Optimized</a:t>
            </a:r>
            <a:r>
              <a:rPr lang="de-DE" altLang="en-TR" dirty="0"/>
              <a:t> Odyssey“ </a:t>
            </a:r>
            <a:r>
              <a:rPr lang="en-US" altLang="en-TR" dirty="0"/>
              <a:t>by Martin </a:t>
            </a:r>
            <a:r>
              <a:rPr lang="en-US" altLang="en-TR" dirty="0" err="1"/>
              <a:t>Grötschel</a:t>
            </a:r>
            <a:r>
              <a:rPr lang="en-US" altLang="en-TR" dirty="0"/>
              <a:t> and Manfred </a:t>
            </a:r>
            <a:r>
              <a:rPr lang="en-US" altLang="en-TR" dirty="0" err="1"/>
              <a:t>Padberg</a:t>
            </a:r>
            <a:r>
              <a:rPr lang="en-US" altLang="en-TR" dirty="0"/>
              <a:t> is </a:t>
            </a:r>
            <a:r>
              <a:rPr lang="de-DE" altLang="en-TR" dirty="0" err="1"/>
              <a:t>downloadable</a:t>
            </a:r>
            <a:r>
              <a:rPr lang="de-DE" altLang="en-TR" dirty="0"/>
              <a:t> </a:t>
            </a:r>
            <a:r>
              <a:rPr lang="de-DE" altLang="en-TR" dirty="0" err="1"/>
              <a:t>from</a:t>
            </a:r>
            <a:r>
              <a:rPr lang="de-DE" altLang="en-TR" dirty="0"/>
              <a:t> </a:t>
            </a:r>
            <a:r>
              <a:rPr lang="de-DE" altLang="en-TR" sz="1800" dirty="0">
                <a:solidFill>
                  <a:schemeClr val="tx2"/>
                </a:solidFill>
              </a:rPr>
              <a:t>http://</a:t>
            </a:r>
            <a:r>
              <a:rPr lang="de-DE" altLang="en-TR" sz="1800" dirty="0" err="1">
                <a:solidFill>
                  <a:schemeClr val="tx2"/>
                </a:solidFill>
              </a:rPr>
              <a:t>www.zib.de</a:t>
            </a:r>
            <a:r>
              <a:rPr lang="de-DE" altLang="en-TR" sz="1800" dirty="0">
                <a:solidFill>
                  <a:schemeClr val="tx2"/>
                </a:solidFill>
              </a:rPr>
              <a:t>/</a:t>
            </a:r>
            <a:r>
              <a:rPr lang="de-DE" altLang="en-TR" sz="1800" dirty="0" err="1">
                <a:solidFill>
                  <a:schemeClr val="tx2"/>
                </a:solidFill>
              </a:rPr>
              <a:t>groetschel</a:t>
            </a:r>
            <a:r>
              <a:rPr lang="de-DE" altLang="en-TR" sz="1800" dirty="0">
                <a:solidFill>
                  <a:schemeClr val="tx2"/>
                </a:solidFill>
              </a:rPr>
              <a:t>/</a:t>
            </a:r>
            <a:r>
              <a:rPr lang="de-DE" altLang="en-TR" sz="1800" dirty="0" err="1">
                <a:solidFill>
                  <a:schemeClr val="tx2"/>
                </a:solidFill>
              </a:rPr>
              <a:t>pubnew</a:t>
            </a:r>
            <a:r>
              <a:rPr lang="de-DE" altLang="en-TR" sz="1800" dirty="0">
                <a:solidFill>
                  <a:schemeClr val="tx2"/>
                </a:solidFill>
              </a:rPr>
              <a:t>/</a:t>
            </a:r>
            <a:r>
              <a:rPr lang="de-DE" altLang="en-TR" sz="1800" dirty="0" err="1">
                <a:solidFill>
                  <a:schemeClr val="tx2"/>
                </a:solidFill>
              </a:rPr>
              <a:t>paper</a:t>
            </a:r>
            <a:r>
              <a:rPr lang="de-DE" altLang="en-TR" sz="1800" dirty="0">
                <a:solidFill>
                  <a:schemeClr val="tx2"/>
                </a:solidFill>
              </a:rPr>
              <a:t>/groetschelpadberg2001a.pdf</a:t>
            </a:r>
            <a:endParaRPr lang="de-DE" altLang="en-TR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>
            <a:extLst>
              <a:ext uri="{FF2B5EF4-FFF2-40B4-BE49-F238E27FC236}">
                <a16:creationId xmlns:a16="http://schemas.microsoft.com/office/drawing/2014/main" id="{FF069BCD-8C9C-29E1-15F7-C8B8445E3A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de-DE" altLang="en-TR" sz="1000">
                <a:solidFill>
                  <a:schemeClr val="bg1"/>
                </a:solidFill>
              </a:rPr>
              <a:t>Martin Grötschel</a:t>
            </a:r>
          </a:p>
        </p:txBody>
      </p:sp>
      <p:sp>
        <p:nvSpPr>
          <p:cNvPr id="31747" name="Foliennummernplatzhalter 4">
            <a:extLst>
              <a:ext uri="{FF2B5EF4-FFF2-40B4-BE49-F238E27FC236}">
                <a16:creationId xmlns:a16="http://schemas.microsoft.com/office/drawing/2014/main" id="{BECC360D-E147-ACBB-FE79-7680FC1E8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E32BA3C-C858-C64B-8528-99C43760904D}" type="slidenum">
              <a:rPr lang="de-DE" altLang="en-TR" sz="1000">
                <a:solidFill>
                  <a:schemeClr val="tx2"/>
                </a:solidFill>
              </a:rPr>
              <a:pPr eaLnBrk="1" hangingPunct="1"/>
              <a:t>2</a:t>
            </a:fld>
            <a:endParaRPr lang="de-DE" altLang="en-TR" sz="1000">
              <a:solidFill>
                <a:schemeClr val="tx2"/>
              </a:solidFill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B7D56478-8BAF-B3E4-B037-544516DA4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7900" y="228600"/>
            <a:ext cx="8420100" cy="914400"/>
          </a:xfrm>
        </p:spPr>
        <p:txBody>
          <a:bodyPr/>
          <a:lstStyle/>
          <a:p>
            <a:pPr eaLnBrk="1" hangingPunct="1"/>
            <a:r>
              <a:rPr lang="de-DE" altLang="en-TR"/>
              <a:t>Ulysses</a:t>
            </a:r>
          </a:p>
        </p:txBody>
      </p:sp>
      <p:pic>
        <p:nvPicPr>
          <p:cNvPr id="31749" name="Picture 3" descr="odysseus-orte">
            <a:extLst>
              <a:ext uri="{FF2B5EF4-FFF2-40B4-BE49-F238E27FC236}">
                <a16:creationId xmlns:a16="http://schemas.microsoft.com/office/drawing/2014/main" id="{06718039-DF72-0EFF-988B-2000E7ED6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9" y="1376363"/>
            <a:ext cx="5062537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4">
            <a:extLst>
              <a:ext uri="{FF2B5EF4-FFF2-40B4-BE49-F238E27FC236}">
                <a16:creationId xmlns:a16="http://schemas.microsoft.com/office/drawing/2014/main" id="{187EB141-95D4-1309-987A-7F47872A6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5054601"/>
            <a:ext cx="3063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de-DE" altLang="en-TR" sz="2800"/>
              <a:t>The distance table</a:t>
            </a:r>
          </a:p>
        </p:txBody>
      </p:sp>
      <p:pic>
        <p:nvPicPr>
          <p:cNvPr id="31751" name="Picture 5">
            <a:extLst>
              <a:ext uri="{FF2B5EF4-FFF2-40B4-BE49-F238E27FC236}">
                <a16:creationId xmlns:a16="http://schemas.microsoft.com/office/drawing/2014/main" id="{AD1C53AC-4212-CB57-4EB1-D51828B7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4" y="1316039"/>
            <a:ext cx="45434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ußzeilenplatzhalter 3">
            <a:extLst>
              <a:ext uri="{FF2B5EF4-FFF2-40B4-BE49-F238E27FC236}">
                <a16:creationId xmlns:a16="http://schemas.microsoft.com/office/drawing/2014/main" id="{8DB55674-7C1B-1468-CE6B-D26B71C7DE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de-DE" altLang="en-TR" sz="1000">
                <a:solidFill>
                  <a:schemeClr val="bg1"/>
                </a:solidFill>
              </a:rPr>
              <a:t>Martin Grötschel</a:t>
            </a:r>
          </a:p>
        </p:txBody>
      </p:sp>
      <p:sp>
        <p:nvSpPr>
          <p:cNvPr id="32771" name="Foliennummernplatzhalter 4">
            <a:extLst>
              <a:ext uri="{FF2B5EF4-FFF2-40B4-BE49-F238E27FC236}">
                <a16:creationId xmlns:a16="http://schemas.microsoft.com/office/drawing/2014/main" id="{2D1897A7-5474-DA28-C79F-289BAEFDA3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DF51486-4E53-1F47-BCEF-35EA0FFE3666}" type="slidenum">
              <a:rPr lang="de-DE" altLang="en-TR" sz="1000">
                <a:solidFill>
                  <a:schemeClr val="tx2"/>
                </a:solidFill>
              </a:rPr>
              <a:pPr eaLnBrk="1" hangingPunct="1"/>
              <a:t>3</a:t>
            </a:fld>
            <a:endParaRPr lang="de-DE" altLang="en-TR" sz="1000">
              <a:solidFill>
                <a:schemeClr val="tx2"/>
              </a:solidFill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94E7C82A-BF74-C094-E271-AD4B2460F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2976" y="228600"/>
            <a:ext cx="8455025" cy="914400"/>
          </a:xfrm>
        </p:spPr>
        <p:txBody>
          <a:bodyPr/>
          <a:lstStyle/>
          <a:p>
            <a:pPr eaLnBrk="1" hangingPunct="1"/>
            <a:r>
              <a:rPr lang="de-DE" altLang="en-TR"/>
              <a:t>Ulysses roundtrip</a:t>
            </a:r>
          </a:p>
        </p:txBody>
      </p:sp>
      <p:pic>
        <p:nvPicPr>
          <p:cNvPr id="32773" name="Picture 3" descr="odysseus-optimaltour">
            <a:extLst>
              <a:ext uri="{FF2B5EF4-FFF2-40B4-BE49-F238E27FC236}">
                <a16:creationId xmlns:a16="http://schemas.microsoft.com/office/drawing/2014/main" id="{0C5ABC0E-CE3C-36A1-BD00-4A85F06B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22375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 Box 4">
            <a:extLst>
              <a:ext uri="{FF2B5EF4-FFF2-40B4-BE49-F238E27FC236}">
                <a16:creationId xmlns:a16="http://schemas.microsoft.com/office/drawing/2014/main" id="{B21D20D6-A32C-63EF-6E3D-6A0C5034A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8" y="5745163"/>
            <a:ext cx="3643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de-DE" altLang="en-TR" sz="2800"/>
              <a:t>optimal „Ulysses tour“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Macintosh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Ulysses roundtrip (an even older TSP ?)</vt:lpstr>
      <vt:lpstr>Ulysses</vt:lpstr>
      <vt:lpstr>Ulysses roundtrip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Ulysses roundtrip (an even older TSP ?)</dc:title>
  <dc:creator>Can Umur Akman</dc:creator>
  <cp:lastModifiedBy>Can Umur Akman</cp:lastModifiedBy>
  <cp:revision>1</cp:revision>
  <dcterms:created xsi:type="dcterms:W3CDTF">2023-12-02T19:07:58Z</dcterms:created>
  <dcterms:modified xsi:type="dcterms:W3CDTF">2023-12-02T19:08:33Z</dcterms:modified>
</cp:coreProperties>
</file>