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acbookpro/Desktop/Solvoyo%20Case%20Study%20Solved%20by%20Can_Umur_Akman/_Customer%20Success%20Consultant%20Case%20Study%20-%20S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macbookpro/Desktop/Solvoyo%20Case%20Study%20Solved%20by%20Can_Umur_Akman/_Customer%20Success%20Consultant%20Case%20Study%20-%20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Histogram for Total</a:t>
            </a:r>
            <a:r>
              <a:rPr lang="en-US" baseline="0"/>
              <a:t> Revenues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Histograms!$C$2:$C$18</c:f>
              <c:strCache>
                <c:ptCount val="17"/>
                <c:pt idx="0">
                  <c:v>0</c:v>
                </c:pt>
                <c:pt idx="1">
                  <c:v>100000</c:v>
                </c:pt>
                <c:pt idx="2">
                  <c:v>1000000</c:v>
                </c:pt>
                <c:pt idx="3">
                  <c:v>5000000</c:v>
                </c:pt>
                <c:pt idx="4">
                  <c:v>10000000</c:v>
                </c:pt>
                <c:pt idx="5">
                  <c:v>15000000</c:v>
                </c:pt>
                <c:pt idx="6">
                  <c:v>20000000</c:v>
                </c:pt>
                <c:pt idx="7">
                  <c:v>25000000</c:v>
                </c:pt>
                <c:pt idx="8">
                  <c:v>30000000</c:v>
                </c:pt>
                <c:pt idx="9">
                  <c:v>35000000</c:v>
                </c:pt>
                <c:pt idx="10">
                  <c:v>40000000</c:v>
                </c:pt>
                <c:pt idx="11">
                  <c:v>45000000</c:v>
                </c:pt>
                <c:pt idx="12">
                  <c:v>50000000</c:v>
                </c:pt>
                <c:pt idx="13">
                  <c:v>55000000</c:v>
                </c:pt>
                <c:pt idx="14">
                  <c:v>60000000</c:v>
                </c:pt>
                <c:pt idx="15">
                  <c:v>65000000</c:v>
                </c:pt>
                <c:pt idx="16">
                  <c:v>More</c:v>
                </c:pt>
              </c:strCache>
            </c:strRef>
          </c:cat>
          <c:val>
            <c:numRef>
              <c:f>Histograms!$D$2:$D$18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27</c:v>
                </c:pt>
                <c:pt idx="4">
                  <c:v>134</c:v>
                </c:pt>
                <c:pt idx="5">
                  <c:v>84</c:v>
                </c:pt>
                <c:pt idx="6">
                  <c:v>27</c:v>
                </c:pt>
                <c:pt idx="7">
                  <c:v>12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0-CD4C-A405-BB69BE104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86671760"/>
        <c:axId val="1778160816"/>
      </c:barChart>
      <c:catAx>
        <c:axId val="178667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78160816"/>
        <c:crosses val="autoZero"/>
        <c:auto val="1"/>
        <c:lblAlgn val="ctr"/>
        <c:lblOffset val="100"/>
        <c:noMultiLvlLbl val="0"/>
      </c:catAx>
      <c:valAx>
        <c:axId val="17781608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86671760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Histograms!$M$2:$M$301</cx:f>
        <cx:lvl ptCount="300" formatCode="General">
          <cx:pt idx="0">77.362249070000018</cx:pt>
          <cx:pt idx="1">74.771600956249998</cx:pt>
          <cx:pt idx="2">67.731444583529424</cx:pt>
          <cx:pt idx="3">65.09009026916668</cx:pt>
          <cx:pt idx="4">61.236789520799995</cx:pt>
          <cx:pt idx="5">60.29813652568626</cx:pt>
          <cx:pt idx="6">59.133940123513518</cx:pt>
          <cx:pt idx="7">57.525274494200005</cx:pt>
          <cx:pt idx="8">57.480338453399987</cx:pt>
          <cx:pt idx="9">57.307857146400011</cx:pt>
          <cx:pt idx="10">57.136788953800007</cx:pt>
          <cx:pt idx="11">56.804568145400005</cx:pt>
          <cx:pt idx="12">56.45051267920001</cx:pt>
          <cx:pt idx="13">56.447104713653843</cx:pt>
          <cx:pt idx="14">56.195810137500004</cx:pt>
          <cx:pt idx="15">55.756574431599986</cx:pt>
          <cx:pt idx="16">55.372005135200006</cx:pt>
          <cx:pt idx="17">55.356924444399993</cx:pt>
          <cx:pt idx="18">54.965009023000022</cx:pt>
          <cx:pt idx="19">54.810730637799999</cx:pt>
          <cx:pt idx="20">54.734492027692312</cx:pt>
          <cx:pt idx="21">54.645312083600011</cx:pt>
          <cx:pt idx="22">54.610249438235279</cx:pt>
          <cx:pt idx="23">54.263990647600011</cx:pt>
          <cx:pt idx="24">53.516869119000013</cx:pt>
          <cx:pt idx="25">53.24670835700001</cx:pt>
          <cx:pt idx="26">53.123988599799986</cx:pt>
          <cx:pt idx="27">53.121329017200004</cx:pt>
          <cx:pt idx="28">53.03320226999999</cx:pt>
          <cx:pt idx="29">52.840877025200008</cx:pt>
          <cx:pt idx="30">52.837641971372555</cx:pt>
          <cx:pt idx="31">52.735899371800002</cx:pt>
          <cx:pt idx="32">52.5922655468</cx:pt>
          <cx:pt idx="33">52.549374226599987</cx:pt>
          <cx:pt idx="34">52.426110967199996</cx:pt>
          <cx:pt idx="35">52.413373973999988</cx:pt>
          <cx:pt idx="36">52.340605067800006</cx:pt>
          <cx:pt idx="37">52.223752975599979</cx:pt>
          <cx:pt idx="38">52.131960840196086</cx:pt>
          <cx:pt idx="39">52.116938939399986</cx:pt>
          <cx:pt idx="40">52.047324821600007</cx:pt>
          <cx:pt idx="41">51.997953714999994</cx:pt>
          <cx:pt idx="42">51.947694029799997</cx:pt>
          <cx:pt idx="43">51.924282216600005</cx:pt>
          <cx:pt idx="44">51.878967798039206</cx:pt>
          <cx:pt idx="45">51.803585288400015</cx:pt>
          <cx:pt idx="46">51.80197995559999</cx:pt>
          <cx:pt idx="47">51.730000520599994</cx:pt>
          <cx:pt idx="48">51.660101184400013</cx:pt>
          <cx:pt idx="49">51.60345735460001</cx:pt>
          <cx:pt idx="50">51.584645701399992</cx:pt>
          <cx:pt idx="51">51.470008576799998</cx:pt>
          <cx:pt idx="52">51.356607796799999</cx:pt>
          <cx:pt idx="53">51.306550709800007</cx:pt>
          <cx:pt idx="54">51.299789595599997</cx:pt>
          <cx:pt idx="55">51.250991598800013</cx:pt>
          <cx:pt idx="56">51.21817231339999</cx:pt>
          <cx:pt idx="57">50.996305164199981</cx:pt>
          <cx:pt idx="58">50.987064160999992</cx:pt>
          <cx:pt idx="59">50.892135448799991</cx:pt>
          <cx:pt idx="60">50.82982431260001</cx:pt>
          <cx:pt idx="61">50.723969856000011</cx:pt>
          <cx:pt idx="62">50.706754318600005</cx:pt>
          <cx:pt idx="63">50.693947781200002</cx:pt>
          <cx:pt idx="64">50.553464558400009</cx:pt>
          <cx:pt idx="65">50.53502841200001</cx:pt>
          <cx:pt idx="66">50.532394994400001</cx:pt>
          <cx:pt idx="67">50.45221152766667</cx:pt>
          <cx:pt idx="68">50.428512447399996</cx:pt>
          <cx:pt idx="69">50.406122794200002</cx:pt>
          <cx:pt idx="70">50.405650147884622</cx:pt>
          <cx:pt idx="71">50.377897695199991</cx:pt>
          <cx:pt idx="72">50.345595851399992</cx:pt>
          <cx:pt idx="73">50.342578913999994</cx:pt>
          <cx:pt idx="74">50.29326431644445</cx:pt>
          <cx:pt idx="75">50.2611401992</cx:pt>
          <cx:pt idx="76">50.195693152599979</cx:pt>
          <cx:pt idx="77">50.133732581199993</cx:pt>
          <cx:pt idx="78">50.123501270999995</cx:pt>
          <cx:pt idx="79">50.086007680999998</cx:pt>
          <cx:pt idx="80">50.043260268199994</cx:pt>
          <cx:pt idx="81">50.028479948000005</cx:pt>
          <cx:pt idx="82">49.919463778600004</cx:pt>
          <cx:pt idx="83">49.82585082220001</cx:pt>
          <cx:pt idx="84">49.807780552000004</cx:pt>
          <cx:pt idx="85">49.774960753636385</cx:pt>
          <cx:pt idx="86">49.7365397298</cx:pt>
          <cx:pt idx="87">49.735107593399995</cx:pt>
          <cx:pt idx="88">49.734343429799992</cx:pt>
          <cx:pt idx="89">49.690233024600005</cx:pt>
          <cx:pt idx="90">49.685043472549012</cx:pt>
          <cx:pt idx="91">49.6144769844</cx:pt>
          <cx:pt idx="92">49.597155699000012</cx:pt>
          <cx:pt idx="93">49.571834782200014</cx:pt>
          <cx:pt idx="94">49.558216102999992</cx:pt>
          <cx:pt idx="95">49.508402725000003</cx:pt>
          <cx:pt idx="96">49.473269538000011</cx:pt>
          <cx:pt idx="97">49.47274203820001</cx:pt>
          <cx:pt idx="98">49.430640679799993</cx:pt>
          <cx:pt idx="99">49.406568442399994</cx:pt>
          <cx:pt idx="100">49.398777098888885</cx:pt>
          <cx:pt idx="101">49.374440805199995</cx:pt>
          <cx:pt idx="102">49.3433408864</cx:pt>
          <cx:pt idx="103">49.308883543600004</cx:pt>
          <cx:pt idx="104">49.305013684400002</cx:pt>
          <cx:pt idx="105">49.253875059399988</cx:pt>
          <cx:pt idx="106">49.197973327399993</cx:pt>
          <cx:pt idx="107">49.188034376600001</cx:pt>
          <cx:pt idx="108">49.166296193333345</cx:pt>
          <cx:pt idx="109">49.159542629999997</cx:pt>
          <cx:pt idx="110">49.151077197200003</cx:pt>
          <cx:pt idx="111">49.129641786400015</cx:pt>
          <cx:pt idx="112">49.08493200960001</cx:pt>
          <cx:pt idx="113">49.057938452199998</cx:pt>
          <cx:pt idx="114">49.0147651658</cx:pt>
          <cx:pt idx="115">48.990103279800017</cx:pt>
          <cx:pt idx="116">48.9550588946</cx:pt>
          <cx:pt idx="117">48.939039616800009</cx:pt>
          <cx:pt idx="118">48.921841581199999</cx:pt>
          <cx:pt idx="119">48.907219500600014</cx:pt>
          <cx:pt idx="120">48.880565431200004</cx:pt>
          <cx:pt idx="121">48.874005797199999</cx:pt>
          <cx:pt idx="122">48.870867746199991</cx:pt>
          <cx:pt idx="123">48.822556160000005</cx:pt>
          <cx:pt idx="124">48.74898953400001</cx:pt>
          <cx:pt idx="125">48.700996591999981</cx:pt>
          <cx:pt idx="126">48.694281757999988</cx:pt>
          <cx:pt idx="127">48.675291192600007</cx:pt>
          <cx:pt idx="128">48.663502299600012</cx:pt>
          <cx:pt idx="129">48.599270392799987</cx:pt>
          <cx:pt idx="130">48.558706370600014</cx:pt>
          <cx:pt idx="131">48.522629984199995</cx:pt>
          <cx:pt idx="132">48.438796582999991</cx:pt>
          <cx:pt idx="133">48.346360873000002</cx:pt>
          <cx:pt idx="134">48.32348831640001</cx:pt>
          <cx:pt idx="135">48.168790079400004</cx:pt>
          <cx:pt idx="136">48.106627054799993</cx:pt>
          <cx:pt idx="137">48.085961239400007</cx:pt>
          <cx:pt idx="138">48.066055044199999</cx:pt>
          <cx:pt idx="139">47.999277931599998</cx:pt>
          <cx:pt idx="140">47.941691333800001</cx:pt>
          <cx:pt idx="141">47.90007988699999</cx:pt>
          <cx:pt idx="142">47.8743175834</cx:pt>
          <cx:pt idx="143">47.862118840600004</cx:pt>
          <cx:pt idx="144">47.799201336399989</cx:pt>
          <cx:pt idx="145">47.71589585760001</cx:pt>
          <cx:pt idx="146">47.714445830199999</cx:pt>
          <cx:pt idx="147">47.70661849959999</cx:pt>
          <cx:pt idx="148">47.685002217200008</cx:pt>
          <cx:pt idx="149">47.684750626000003</cx:pt>
          <cx:pt idx="150">47.682757945200002</cx:pt>
          <cx:pt idx="151">47.677798833800026</cx:pt>
          <cx:pt idx="152">47.661636417599993</cx:pt>
          <cx:pt idx="153">47.650378635000003</cx:pt>
          <cx:pt idx="154">47.64923206400001</cx:pt>
          <cx:pt idx="155">47.557100543800018</cx:pt>
          <cx:pt idx="156">47.55608234882353</cx:pt>
          <cx:pt idx="157">47.538012133799981</cx:pt>
          <cx:pt idx="158">47.526187573199998</cx:pt>
          <cx:pt idx="159">47.504291532600021</cx:pt>
          <cx:pt idx="160">47.426484168400002</cx:pt>
          <cx:pt idx="161">47.370740423800001</cx:pt>
          <cx:pt idx="162">47.368277316199993</cx:pt>
          <cx:pt idx="163">47.337815555000006</cx:pt>
          <cx:pt idx="164">47.3258064344</cx:pt>
          <cx:pt idx="165">47.322150697799998</cx:pt>
          <cx:pt idx="166">47.314453138400005</cx:pt>
          <cx:pt idx="167">47.301108424999995</cx:pt>
          <cx:pt idx="168">47.269035209800002</cx:pt>
          <cx:pt idx="169">47.259239276599999</cx:pt>
          <cx:pt idx="170">47.21642130564102</cx:pt>
          <cx:pt idx="171">47.152962262599985</cx:pt>
          <cx:pt idx="172">47.101550070599984</cx:pt>
          <cx:pt idx="173">47.079364509399994</cx:pt>
          <cx:pt idx="174">47.009210034199995</cx:pt>
          <cx:pt idx="175">46.991787633599998</cx:pt>
          <cx:pt idx="176">46.985982244999995</cx:pt>
          <cx:pt idx="177">46.958686938799993</cx:pt>
          <cx:pt idx="178">46.950634499599992</cx:pt>
          <cx:pt idx="179">46.924400044999999</cx:pt>
          <cx:pt idx="180">46.922612968199999</cx:pt>
          <cx:pt idx="181">46.853225453999997</cx:pt>
          <cx:pt idx="182">46.8409091758</cx:pt>
          <cx:pt idx="183">46.753424952400003</cx:pt>
          <cx:pt idx="184">46.643081257799992</cx:pt>
          <cx:pt idx="185">46.636611884399997</cx:pt>
          <cx:pt idx="186">46.625446707199998</cx:pt>
          <cx:pt idx="187">46.605296818600003</cx:pt>
          <cx:pt idx="188">46.571994158399995</cx:pt>
          <cx:pt idx="189">46.56788054039999</cx:pt>
          <cx:pt idx="190">46.546860919800004</cx:pt>
          <cx:pt idx="191">46.533453047400002</cx:pt>
          <cx:pt idx="192">46.521546741399995</cx:pt>
          <cx:pt idx="193">46.480057331399991</cx:pt>
          <cx:pt idx="194">46.457404831000005</cx:pt>
          <cx:pt idx="195">46.416818980999999</cx:pt>
          <cx:pt idx="196">46.394779300399996</cx:pt>
          <cx:pt idx="197">46.367278351568629</cx:pt>
          <cx:pt idx="198">46.32214955980001</cx:pt>
          <cx:pt idx="199">46.274255174200007</cx:pt>
          <cx:pt idx="200">46.255239704399997</cx:pt>
          <cx:pt idx="201">46.241334582000007</cx:pt>
          <cx:pt idx="202">46.236375842799987</cx:pt>
          <cx:pt idx="203">46.226552967400004</cx:pt>
          <cx:pt idx="204">46.222823228399982</cx:pt>
          <cx:pt idx="205">46.198872631600004</cx:pt>
          <cx:pt idx="206">46.189840042200011</cx:pt>
          <cx:pt idx="207">46.137022122600001</cx:pt>
          <cx:pt idx="208">46.105264651800006</cx:pt>
          <cx:pt idx="209">46.103097921999989</cx:pt>
          <cx:pt idx="210">46.101413369200003</cx:pt>
          <cx:pt idx="211">45.996507370599993</cx:pt>
          <cx:pt idx="212">45.983686972400001</cx:pt>
          <cx:pt idx="213">45.964909488600014</cx:pt>
          <cx:pt idx="214">45.948090709400006</cx:pt>
          <cx:pt idx="215">45.813451861200001</cx:pt>
          <cx:pt idx="216">45.788459125400003</cx:pt>
          <cx:pt idx="217">45.784147696800019</cx:pt>
          <cx:pt idx="218">45.735687810000002</cx:pt>
          <cx:pt idx="219">45.6468650626</cx:pt>
          <cx:pt idx="220">45.646485464800008</cx:pt>
          <cx:pt idx="221">45.547546739200008</cx:pt>
          <cx:pt idx="222">45.50019233239999</cx:pt>
          <cx:pt idx="223">45.470649399400003</cx:pt>
          <cx:pt idx="224">45.467440960384621</cx:pt>
          <cx:pt idx="225">45.443102861600003</cx:pt>
          <cx:pt idx="226">45.419884067200002</cx:pt>
          <cx:pt idx="227">45.323501875399991</cx:pt>
          <cx:pt idx="228">45.302286232599997</cx:pt>
          <cx:pt idx="229">45.278610715200003</cx:pt>
          <cx:pt idx="230">45.274321745799988</cx:pt>
          <cx:pt idx="231">45.259496626399994</cx:pt>
          <cx:pt idx="232">45.150080677187503</cx:pt>
          <cx:pt idx="233">45.067881959200001</cx:pt>
          <cx:pt idx="234">45.043552897200009</cx:pt>
          <cx:pt idx="235">45.022046493399984</cx:pt>
          <cx:pt idx="236">44.935415526200003</cx:pt>
          <cx:pt idx="237">44.890017271400012</cx:pt>
          <cx:pt idx="238">44.878399647599991</cx:pt>
          <cx:pt idx="239">44.830656968</cx:pt>
          <cx:pt idx="240">44.776432648800004</cx:pt>
          <cx:pt idx="241">44.726785881800005</cx:pt>
          <cx:pt idx="242">44.7152407512</cx:pt>
          <cx:pt idx="243">44.686136402000002</cx:pt>
          <cx:pt idx="244">44.6857824318</cx:pt>
          <cx:pt idx="245">44.656920312307697</cx:pt>
          <cx:pt idx="246">44.529369103999997</cx:pt>
          <cx:pt idx="247">44.491795852592588</cx:pt>
          <cx:pt idx="248">44.448091218400023</cx:pt>
          <cx:pt idx="249">44.349949287599991</cx:pt>
          <cx:pt idx="250">44.335332224199995</cx:pt>
          <cx:pt idx="251">44.291734342600002</cx:pt>
          <cx:pt idx="252">44.280969494800004</cx:pt>
          <cx:pt idx="253">44.250720868200005</cx:pt>
          <cx:pt idx="254">44.243689740400008</cx:pt>
          <cx:pt idx="255">44.2305860596</cx:pt>
          <cx:pt idx="256">44.22541669295456</cx:pt>
          <cx:pt idx="257">44.191000890000005</cx:pt>
          <cx:pt idx="258">44.149765624000004</cx:pt>
          <cx:pt idx="259">44.064968739400001</cx:pt>
          <cx:pt idx="260">44.05447624180001</cx:pt>
          <cx:pt idx="261">44.001267031400005</cx:pt>
          <cx:pt idx="262">43.989663934399985</cx:pt>
          <cx:pt idx="263">43.975424774400011</cx:pt>
          <cx:pt idx="264">43.927601574399986</cx:pt>
          <cx:pt idx="265">43.907924658599995</cx:pt>
          <cx:pt idx="266">43.873679109800008</cx:pt>
          <cx:pt idx="267">43.857478611400012</cx:pt>
          <cx:pt idx="268">43.840372186199993</cx:pt>
          <cx:pt idx="269">43.781952582399988</cx:pt>
          <cx:pt idx="270">43.759714295600006</cx:pt>
          <cx:pt idx="271">43.753952976800001</cx:pt>
          <cx:pt idx="272">43.731005206600003</cx:pt>
          <cx:pt idx="273">43.647360606000014</cx:pt>
          <cx:pt idx="274">43.643832675399999</cx:pt>
          <cx:pt idx="275">43.5055384948</cx:pt>
          <cx:pt idx="276">43.483472054800004</cx:pt>
          <cx:pt idx="277">43.425059817599987</cx:pt>
          <cx:pt idx="278">43.398554935600004</cx:pt>
          <cx:pt idx="279">43.341095261800007</cx:pt>
          <cx:pt idx="280">43.276952125200005</cx:pt>
          <cx:pt idx="281">43.0174874808</cx:pt>
          <cx:pt idx="282">42.581057555600012</cx:pt>
          <cx:pt idx="283">42.532307083399992</cx:pt>
          <cx:pt idx="284">42.317922435199996</cx:pt>
          <cx:pt idx="285">42.211750329599994</cx:pt>
          <cx:pt idx="286">42.190558672647072</cx:pt>
          <cx:pt idx="287">42.097073982000005</cx:pt>
          <cx:pt idx="288">41.677640621600005</cx:pt>
          <cx:pt idx="289">41.44287091559999</cx:pt>
          <cx:pt idx="290">41.128072339199996</cx:pt>
          <cx:pt idx="291">41.082816254000001</cx:pt>
          <cx:pt idx="292">40.336189522399998</cx:pt>
          <cx:pt idx="293">38.697814428200004</cx:pt>
          <cx:pt idx="294">38.570006055</cx:pt>
          <cx:pt idx="295">37.4688096625</cx:pt>
          <cx:pt idx="296">36.223895710000001</cx:pt>
          <cx:pt idx="297">34.681567530588225</cx:pt>
          <cx:pt idx="298">34.286360065294112</cx:pt>
          <cx:pt idx="299">33.836823518749995</cx:pt>
        </cx:lvl>
      </cx:numDim>
    </cx:data>
  </cx:chartData>
  <cx:chart>
    <cx:title pos="t" align="ctr" overlay="0">
      <cx:tx>
        <cx:txData>
          <cx:v>HISTOGRAM FOR AVERAGE OF AvgPrice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>
              <a:solidFill>
                <a:schemeClr val="tx1"/>
              </a:solidFill>
            </a:defRPr>
          </a:pPr>
          <a:r>
            <a:rPr lang="en-US" sz="1400" b="1" i="0" u="none" strike="noStrike" baseline="0">
              <a:solidFill>
                <a:schemeClr val="tx1"/>
              </a:solidFill>
              <a:latin typeface="Arial"/>
              <a:cs typeface="Arial"/>
            </a:rPr>
            <a:t>HISTOGRAM FOR AVERAGE OF AvgPrice</a:t>
          </a:r>
        </a:p>
      </cx:txPr>
    </cx:title>
    <cx:plotArea>
      <cx:plotAreaRegion>
        <cx:series layoutId="clusteredColumn" uniqueId="{9A48B335-BB91-2440-B57E-299EA32FE72F}">
          <cx:dataId val="0"/>
          <cx:layoutPr>
            <cx:binning intervalClosed="r"/>
          </cx:layoutPr>
        </cx:series>
      </cx:plotAreaRegion>
      <cx:axis id="0">
        <cx:catScaling gapWidth="0"/>
        <cx:tickLabels/>
        <cx:numFmt formatCode="#.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91DB-5AC3-2139-1702-2D10EC3C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F9A3-EBA2-D3F5-3A54-370374F6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333C-0A9F-7077-B1AF-4331542E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81BD-F632-4826-57E3-EA32EBB7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F97E-0368-288F-057B-176F02B3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490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D32B-70BF-75BC-F5EC-A845F2E8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5BEC-4CB3-4841-7F47-9BA084D8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08F7-47CA-AF15-EAB5-0F1EFD1A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46E4-1C6A-B94E-81BC-9E0FA675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4EA5-7A31-3952-116C-2F4C14E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6719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546A3-CCDC-3FC9-120A-5E0128A1F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A4D0-295A-BF85-7C98-CD789D29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9CA2-DAFA-D89D-1C54-DB7BBC68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7E60-EB23-0DA1-ADCE-DFE89789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651CA-1D6E-CE5D-96D6-B2B99DCB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31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C6A2-5FD0-DEB2-0BBD-484AB76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704C-7328-D001-D16E-7659DB7C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3A53-37ED-8757-AE5D-32A46690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EE3E-6057-87AC-0473-3B8123B3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6DA1-1BA3-00AC-B349-843AE82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49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7002-7F17-0383-8EEA-85BE9C65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1017-5B4B-DDEB-1A05-6054E68B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56D5-7C2E-9AEF-9028-146BD107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44B8-ADBC-EB1A-7C54-3280F32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A702-E827-771D-3567-FD57D479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375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36E9-B8C8-C095-5454-F5B602EF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09DA-F62E-B57D-8DC5-F37F76DFB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E6AA3-BD77-C162-1C50-6F72E003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F6B1-063F-C5A3-DF3C-8585D37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031C-F22E-5730-23BF-500BC89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23F7-5748-F5A6-51AB-F8DF0C0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987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A93F-BCAB-13DA-56C3-A7CAA29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2DA19-F778-726B-DB6B-9D72F58F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BE35-3A50-0479-8CF1-080D271C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DBA8-7C8B-2675-CAD3-20C7CE770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DB78-85FA-E3C1-DFD8-42B6EB83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342F5-2CD2-EDFC-7164-1987A23F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AF29A-31E8-EB36-15F3-A12C2DF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933B1-886C-EA9A-CC45-6523D59A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305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B795-58D4-98C2-B58A-9B8CED9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606A3-C3F0-7513-4F31-93B809B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3E296-C6CA-FED8-42B3-09D9E6E4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20AEA-1374-E259-7076-02E69DF9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8536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74727-7B29-7CB5-D724-56169C3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359A4-7FB3-D546-5B6E-AF5BF225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C3CC-E341-ED4C-B25C-7C7BBB9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6033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9D36-2A24-E77D-1B76-3550BFC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51E9-DA63-0AF0-27B5-3519FE6B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4FF5-799E-A898-950B-61745F3C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90A6-2AAF-555D-8BFC-6A0AF215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A2EF-8EB1-C62E-4A80-1EF38D47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2A593-B0CB-C475-3E93-B039115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690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14C8-2A29-D4D6-1F42-883A4685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01C14-061B-E98B-E582-975C7D0EC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C467A-68E9-078E-A4DD-9A52FF43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00D1-B193-8735-F1A7-2D6595D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C5DD-264F-7092-E3D4-02086AD0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ACEB-FFF6-B0D7-AAC7-FC0CF48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710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0E2D0-19B5-E4D7-DE55-841888BC7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6C9E-D50C-CAC4-E790-D87EB193E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38AA-7388-4B14-1551-540B22BA3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3330F-EB00-3443-B640-4564DA55F44C}" type="datetimeFigureOut">
              <a:rPr lang="en-TR" smtClean="0"/>
              <a:t>26.05.2024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63C8-F587-9CA3-25B6-F799B956A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41F3-B3BB-D52C-F8DB-3C1008F8E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593F5-EC03-A341-88E1-2C349944D07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355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hyperlink" Target="https://www.kdnuggets.com/2019/10/right-clustering-algorith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F69-9CBD-C530-2231-0012610C5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SOLVOYO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39B2-4394-44BD-60E5-32C16FCE0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Solved by Can Umur Akman</a:t>
            </a:r>
          </a:p>
        </p:txBody>
      </p:sp>
    </p:spTree>
    <p:extLst>
      <p:ext uri="{BB962C8B-B14F-4D97-AF65-F5344CB8AC3E}">
        <p14:creationId xmlns:p14="http://schemas.microsoft.com/office/powerpoint/2010/main" val="110109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45E45-49E9-FFE2-749B-E0F2EBBB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016"/>
            <a:ext cx="12192000" cy="68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7"/>
            <a:ext cx="10515600" cy="478465"/>
          </a:xfrm>
        </p:spPr>
        <p:txBody>
          <a:bodyPr>
            <a:noAutofit/>
          </a:bodyPr>
          <a:lstStyle/>
          <a:p>
            <a:pPr algn="ctr"/>
            <a:r>
              <a:rPr lang="en-US" sz="24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Clustering Model</a:t>
            </a:r>
            <a:endParaRPr lang="en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148316"/>
            <a:ext cx="11876567" cy="5518297"/>
          </a:xfrm>
        </p:spPr>
        <p:txBody>
          <a:bodyPr>
            <a:norm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plots show how the clustering is done as per the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“Average Revenue”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“Average Excess”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features. </a:t>
            </a:r>
          </a:p>
          <a:p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NOTE: No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information in regards to how “Average Quarter” feature has been utilized in the clustering.</a:t>
            </a:r>
          </a:p>
          <a:p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W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rong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 (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at the moment) :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K=3 is more suitable than K=5 </a:t>
            </a: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 vice versa. </a:t>
            </a:r>
          </a:p>
          <a:p>
            <a:pPr marL="0" indent="0">
              <a:buNone/>
            </a:pP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 Further analysis, such as 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other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clustering evaluation metrics may be helpful on deciding the optimal K.</a:t>
            </a:r>
          </a:p>
          <a:p>
            <a:pPr marL="0" indent="0">
              <a:buNone/>
            </a:pPr>
            <a:endParaRPr lang="en-TR" sz="24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0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7"/>
            <a:ext cx="10515600" cy="478465"/>
          </a:xfrm>
        </p:spPr>
        <p:txBody>
          <a:bodyPr>
            <a:noAutofit/>
          </a:bodyPr>
          <a:lstStyle/>
          <a:p>
            <a:pPr algn="ctr"/>
            <a:b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Policy Implications</a:t>
            </a:r>
            <a:br>
              <a:rPr lang="en-TR" sz="1800" kern="100" dirty="0">
                <a:solidFill>
                  <a:srgbClr val="5A5A5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669852"/>
            <a:ext cx="11876567" cy="5996761"/>
          </a:xfrm>
        </p:spPr>
        <p:txBody>
          <a:bodyPr/>
          <a:lstStyle/>
          <a:p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ifferent set of policies for each cluster: </a:t>
            </a:r>
          </a:p>
          <a:p>
            <a:pPr marL="342900" indent="-342900">
              <a:buAutoNum type="arabicParenR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umber of staff</a:t>
            </a:r>
          </a:p>
          <a:p>
            <a:pPr marL="342900" indent="-342900">
              <a:buAutoNum type="arabicParenR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Option Capacity (surplus/shortage), </a:t>
            </a:r>
          </a:p>
          <a:p>
            <a:pPr marL="342900" indent="-342900">
              <a:buAutoNum type="arabicParenR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ricing of products</a:t>
            </a:r>
          </a:p>
          <a:p>
            <a:pPr marL="342900" indent="-342900">
              <a:buAutoNum type="arabicParenR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ale quantities (e.g., backlogging demand to smooth # sales through time)</a:t>
            </a:r>
          </a:p>
          <a:p>
            <a:pPr marL="0" indent="0"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 be adjusted.</a:t>
            </a:r>
          </a:p>
          <a:p>
            <a:pPr marL="0" indent="0">
              <a:buNone/>
            </a:pPr>
            <a:endParaRPr lang="en-US" sz="1800" kern="1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à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ost reduction &amp; Rise in customer satisfaction &amp; Higher revenue &amp; Higher utilization of resources (e.g., capacity of the stores) </a:t>
            </a:r>
          </a:p>
          <a:p>
            <a:pPr>
              <a:buFont typeface="Wingdings" pitchFamily="2" charset="2"/>
              <a:buChar char="à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ore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prepared for the demand fluctuations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caused by seasonality effects. 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3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0ABF-EBD9-B8F0-4D95-C1099C10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6" y="1"/>
            <a:ext cx="11204944" cy="1339702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9624-D210-2D19-F715-AA2BE9BB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6" y="1339702"/>
            <a:ext cx="11894288" cy="5220586"/>
          </a:xfrm>
        </p:spPr>
        <p:txBody>
          <a:bodyPr/>
          <a:lstStyle/>
          <a:p>
            <a:pPr indent="-457200" algn="just">
              <a:lnSpc>
                <a:spcPct val="150000"/>
              </a:lnSpc>
              <a:spcAft>
                <a:spcPts val="6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Thompson, J. (2022, September 7). Choosing the right clustering algorithm for your dataset.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KDnuggets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https://www.kdnuggets.com/2019/10/right-clustering-algorithm.html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50000"/>
              </a:lnSpc>
              <a:spcAft>
                <a:spcPts val="600"/>
              </a:spcAft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Kmeans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scikit. </a:t>
            </a:r>
            <a:r>
              <a:rPr lang="en-US" sz="1800" u="sng" kern="100" dirty="0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https://scikit-learn.org/stable/modules/generated/sklearn.cluster.KMeans.html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744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Observations</a:t>
            </a: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871870"/>
            <a:ext cx="11876567" cy="5879804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2021. 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 date ranges from year 2006 to 2021.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Close date columns include many null entries. In fact, </a:t>
            </a:r>
            <a:r>
              <a:rPr lang="en-TR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99% of the entries take NULL value.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Revenue ranges from 243,876 to 0.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price ranges from 0 to 45,5.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stores are 304. For a histogram, it would be suitable to use 5 to 10 many bins (one-dimensional clusters), grouped by their revenue or average price or sales quantity or option capacity or date of order. To incorporate all of these, we need higher dimensions.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Option Capacities are exceeded numerous times. These surpluses are substantial as well.</a:t>
            </a: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6798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"/>
            <a:ext cx="10515600" cy="506744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Observations</a:t>
            </a: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9" y="542262"/>
            <a:ext cx="11835818" cy="1594881"/>
          </a:xfrm>
        </p:spPr>
        <p:txBody>
          <a:bodyPr>
            <a:normAutofit fontScale="62500" lnSpcReduction="20000"/>
          </a:bodyPr>
          <a:lstStyle/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total revenues for stores are clustered around 100 million to 200 million. </a:t>
            </a:r>
          </a:p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r>
              <a:rPr lang="en-US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ssumption: Grouping total revenues that are within an interval of 50 million $ is an appropriate approach.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corresponding frequency histogram looks like a normal distribution with a small variance </a:t>
            </a:r>
          </a:p>
          <a:p>
            <a:pPr indent="457200" algn="just">
              <a:lnSpc>
                <a:spcPct val="150000"/>
              </a:lnSpc>
              <a:spcAft>
                <a:spcPts val="600"/>
              </a:spcAft>
            </a:pPr>
            <a:endParaRPr lang="en-TR" sz="18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TR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29AD32-57C0-69EC-7683-791366F69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4953"/>
              </p:ext>
            </p:extLst>
          </p:nvPr>
        </p:nvGraphicFramePr>
        <p:xfrm>
          <a:off x="283521" y="2137143"/>
          <a:ext cx="11624943" cy="459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57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3740"/>
            <a:ext cx="10515600" cy="506744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Preliminary Observations</a:t>
            </a: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6" y="680484"/>
            <a:ext cx="11876567" cy="1180213"/>
          </a:xfrm>
        </p:spPr>
        <p:txBody>
          <a:bodyPr>
            <a:normAutofit/>
          </a:bodyPr>
          <a:lstStyle/>
          <a:p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requency histogram of the </a:t>
            </a:r>
            <a:r>
              <a:rPr lang="en-US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of the average prices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each store </a:t>
            </a:r>
          </a:p>
          <a:p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luster within the interval [41, 54].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266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values; The rest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34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Opinion: 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 deviations in average prices are not very high.</a:t>
            </a:r>
            <a:endParaRPr lang="en-TR" sz="2000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TR" sz="20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4C3FC3A-C658-D96E-5348-10BE57A46D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9051782"/>
                  </p:ext>
                </p:extLst>
              </p:nvPr>
            </p:nvGraphicFramePr>
            <p:xfrm>
              <a:off x="157716" y="1860698"/>
              <a:ext cx="11876567" cy="49405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4C3FC3A-C658-D96E-5348-10BE57A46D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16" y="1860698"/>
                <a:ext cx="11876567" cy="4940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31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744"/>
          </a:xfrm>
        </p:spPr>
        <p:txBody>
          <a:bodyPr>
            <a:noAutofit/>
          </a:bodyPr>
          <a:lstStyle/>
          <a:p>
            <a:pPr algn="ctr"/>
            <a:r>
              <a:rPr lang="en-US" sz="20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Methodology Selection &amp; Further Analysis of Data</a:t>
            </a:r>
            <a:br>
              <a:rPr lang="en-TR" sz="2000" kern="100" dirty="0">
                <a:solidFill>
                  <a:srgbClr val="5A5A5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712382"/>
            <a:ext cx="11876567" cy="595423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verage additional sales that exceed the capacity of each store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Sales Quantity, and either Revenue or Average Price  Note: 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Revenue = Average Price x Sales Quantity</a:t>
            </a:r>
            <a:r>
              <a:rPr lang="en-TR" sz="1200" b="1" dirty="0">
                <a:effectLst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easonality effects?</a:t>
            </a:r>
            <a:endParaRPr lang="en-TR" sz="12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T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orrelation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between quantity ordered and prices?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1) Pooled Case = 0,12</a:t>
            </a:r>
            <a:r>
              <a:rPr lang="en-TR" sz="1200" dirty="0">
                <a:effectLst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2) Store-specific Case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sym typeface="Wingdings" pitchFamily="2" charset="2"/>
              </a:rPr>
              <a:t> Capturing “s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tore-effects” (and also “quarter-effects”)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Selection: 1) 91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Store = -0,18, 2) 481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Store = -0,26, 3) 139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Store = -0,20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sym typeface="Wingdings" pitchFamily="2" charset="2"/>
              </a:rPr>
              <a:t> Assumption: Representative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sym typeface="Wingdings" pitchFamily="2" charset="2"/>
              </a:rPr>
              <a:t>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Pooled” Case not a good representative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Store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-specific Case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sym typeface="Wingdings" pitchFamily="2" charset="2"/>
              </a:rPr>
              <a:t> Little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negative correlation between Sales Quantity and Average Price </a:t>
            </a:r>
          </a:p>
          <a:p>
            <a:pPr>
              <a:buFont typeface="Wingdings" pitchFamily="2" charset="2"/>
              <a:buChar char="à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 demand is not very sensitive to price changes /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price elasticity of quantity demanded (i.e., Sales Quantity) is low</a:t>
            </a:r>
            <a:r>
              <a:rPr lang="en-TR" sz="1200" dirty="0">
                <a:effectLst/>
              </a:rPr>
              <a:t> </a:t>
            </a:r>
          </a:p>
          <a:p>
            <a:r>
              <a:rPr lang="en-TR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Limitation</a:t>
            </a:r>
            <a:r>
              <a:rPr lang="en-TR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orrelation only captures linear relationships &amp; does not indicate any direction of causality.</a:t>
            </a:r>
            <a:r>
              <a:rPr lang="en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TR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Regression Analysis for causality &amp; Nonlinear Methods for nonlinear relationships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744"/>
          </a:xfrm>
        </p:spPr>
        <p:txBody>
          <a:bodyPr>
            <a:noAutofit/>
          </a:bodyPr>
          <a:lstStyle/>
          <a:p>
            <a:pPr algn="ctr"/>
            <a:r>
              <a:rPr lang="en-US" sz="20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Methodology Selection &amp; Further Analysis of Data</a:t>
            </a:r>
            <a:br>
              <a:rPr lang="en-TR" sz="2000" kern="100" dirty="0">
                <a:solidFill>
                  <a:srgbClr val="5A5A5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871871"/>
            <a:ext cx="11876567" cy="327482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Q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uarterly seasonality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wimsuits, ice cream, boots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uarterly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AvgPrice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SalesQty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of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previous 3 stores)</a:t>
            </a:r>
          </a:p>
          <a:p>
            <a:r>
              <a:rPr lang="en-US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Q4 prices &gt;&gt; </a:t>
            </a:r>
          </a:p>
          <a:p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Q2 or Q3 Sales Quantities &gt; Q1 or Q4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Opinion: Open Date of the store not informative. </a:t>
            </a:r>
            <a:endParaRPr lang="en-US" sz="2000" kern="1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Informative: Location, district population…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EEEA5-6FD5-7F99-BC9A-EA69E4348073}"/>
              </a:ext>
            </a:extLst>
          </p:cNvPr>
          <p:cNvSpPr txBox="1"/>
          <p:nvPr/>
        </p:nvSpPr>
        <p:spPr>
          <a:xfrm>
            <a:off x="1818311" y="4276693"/>
            <a:ext cx="52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u="sng" dirty="0">
                <a:latin typeface="American Typewriter" panose="02090604020004020304" pitchFamily="18" charset="77"/>
                <a:cs typeface="Algerian" panose="020F0502020204030204" pitchFamily="34" charset="0"/>
              </a:rPr>
              <a:t>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87878-864E-7572-4B5D-452A8BA72F86}"/>
              </a:ext>
            </a:extLst>
          </p:cNvPr>
          <p:cNvSpPr txBox="1"/>
          <p:nvPr/>
        </p:nvSpPr>
        <p:spPr>
          <a:xfrm>
            <a:off x="6105818" y="4276693"/>
            <a:ext cx="72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u="sng" dirty="0">
                <a:latin typeface="American Typewriter" panose="02090604020004020304" pitchFamily="18" charset="77"/>
                <a:cs typeface="Algerian" panose="020F0502020204030204" pitchFamily="34" charset="0"/>
              </a:rPr>
              <a:t>481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D1212-A64E-E46F-D8CE-158B7D589D06}"/>
              </a:ext>
            </a:extLst>
          </p:cNvPr>
          <p:cNvSpPr txBox="1"/>
          <p:nvPr/>
        </p:nvSpPr>
        <p:spPr>
          <a:xfrm>
            <a:off x="10418874" y="4276693"/>
            <a:ext cx="724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b="1" u="sng" dirty="0">
                <a:latin typeface="American Typewriter" panose="02090604020004020304" pitchFamily="18" charset="77"/>
                <a:cs typeface="Algerian" panose="020F0502020204030204" pitchFamily="34" charset="0"/>
              </a:rPr>
              <a:t>139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AE562A4-827D-89D4-E7B9-5AB0F66F7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38361"/>
              </p:ext>
            </p:extLst>
          </p:nvPr>
        </p:nvGraphicFramePr>
        <p:xfrm>
          <a:off x="194336" y="4730894"/>
          <a:ext cx="2921001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359">
                  <a:extLst>
                    <a:ext uri="{9D8B030D-6E8A-4147-A177-3AD203B41FA5}">
                      <a16:colId xmlns:a16="http://schemas.microsoft.com/office/drawing/2014/main" val="1925849025"/>
                    </a:ext>
                  </a:extLst>
                </a:gridCol>
                <a:gridCol w="1065642">
                  <a:extLst>
                    <a:ext uri="{9D8B030D-6E8A-4147-A177-3AD203B41FA5}">
                      <a16:colId xmlns:a16="http://schemas.microsoft.com/office/drawing/2014/main" val="29977198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AvgPrice Q1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37,87404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26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AvgPrice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37,970917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7917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AvgPrice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38,410891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38118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AvgPrice Q4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65,565201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4012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7645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SalesQty Q1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3236,25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8989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SalesQty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4950,7273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SalesQty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A6E3B7"/>
                          </a:highlight>
                        </a:rPr>
                        <a:t>5443,5385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641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A6E3B7"/>
                          </a:highlight>
                        </a:rPr>
                        <a:t>SalesQty Q4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 dirty="0">
                          <a:effectLst/>
                          <a:highlight>
                            <a:srgbClr val="A6E3B7"/>
                          </a:highlight>
                        </a:rPr>
                        <a:t>3565,2857</a:t>
                      </a:r>
                      <a:endParaRPr lang="en-TR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6E3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1573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9428F4-AAAA-2CE6-48FD-731C6C65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79845"/>
              </p:ext>
            </p:extLst>
          </p:nvPr>
        </p:nvGraphicFramePr>
        <p:xfrm>
          <a:off x="4565650" y="4730894"/>
          <a:ext cx="30607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3530">
                  <a:extLst>
                    <a:ext uri="{9D8B030D-6E8A-4147-A177-3AD203B41FA5}">
                      <a16:colId xmlns:a16="http://schemas.microsoft.com/office/drawing/2014/main" val="631731269"/>
                    </a:ext>
                  </a:extLst>
                </a:gridCol>
                <a:gridCol w="1207170">
                  <a:extLst>
                    <a:ext uri="{9D8B030D-6E8A-4147-A177-3AD203B41FA5}">
                      <a16:colId xmlns:a16="http://schemas.microsoft.com/office/drawing/2014/main" val="240317896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AvgPrice Q1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34,84277608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5956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AvgPrice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36,03085258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6281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AvgPrice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33,52163365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9963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AvgPrice Q4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58,54897266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807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8228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SalesQty Q1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1295,833333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1026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SalesQty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2120,727273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2688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SalesQty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B3CEFB"/>
                          </a:highlight>
                        </a:rPr>
                        <a:t>2852,846154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9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B3CEFB"/>
                          </a:highlight>
                        </a:rPr>
                        <a:t>SalesQty Q4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 dirty="0">
                          <a:effectLst/>
                          <a:highlight>
                            <a:srgbClr val="B3CEFB"/>
                          </a:highlight>
                        </a:rPr>
                        <a:t>1625,642857</a:t>
                      </a:r>
                      <a:endParaRPr lang="en-TR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CEF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7803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39269F-E96D-91AA-7F7D-17B70C32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43971"/>
              </p:ext>
            </p:extLst>
          </p:nvPr>
        </p:nvGraphicFramePr>
        <p:xfrm>
          <a:off x="8939915" y="4730894"/>
          <a:ext cx="2957919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87">
                  <a:extLst>
                    <a:ext uri="{9D8B030D-6E8A-4147-A177-3AD203B41FA5}">
                      <a16:colId xmlns:a16="http://schemas.microsoft.com/office/drawing/2014/main" val="835308180"/>
                    </a:ext>
                  </a:extLst>
                </a:gridCol>
                <a:gridCol w="1166632">
                  <a:extLst>
                    <a:ext uri="{9D8B030D-6E8A-4147-A177-3AD203B41FA5}">
                      <a16:colId xmlns:a16="http://schemas.microsoft.com/office/drawing/2014/main" val="269942834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highlight>
                            <a:srgbClr val="FDD868"/>
                          </a:highlight>
                        </a:rPr>
                        <a:t>AvgPrice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DD868"/>
                          </a:highlight>
                        </a:rPr>
                        <a:t> Q1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43,48415481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92255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AvgPrice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39,94775747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5579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AvgPrice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46,26430352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7295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AvgPrice Q4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75,43650784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601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 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8541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SalesQty Q1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4234,166667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48084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SalesQty Q2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7192,416667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4975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highlight>
                            <a:srgbClr val="FDD868"/>
                          </a:highlight>
                        </a:rPr>
                        <a:t>SalesQty Q3 Average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>
                          <a:effectLst/>
                          <a:highlight>
                            <a:srgbClr val="FDD868"/>
                          </a:highlight>
                        </a:rPr>
                        <a:t>10620,07692</a:t>
                      </a:r>
                      <a:endParaRPr lang="en-TR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61535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  <a:highlight>
                            <a:srgbClr val="FDD868"/>
                          </a:highlight>
                        </a:rPr>
                        <a:t>SalesQty</a:t>
                      </a:r>
                      <a:r>
                        <a:rPr lang="en-US" sz="1400" u="none" strike="noStrike" dirty="0">
                          <a:effectLst/>
                          <a:highlight>
                            <a:srgbClr val="FDD868"/>
                          </a:highlight>
                        </a:rPr>
                        <a:t> Q4 Average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TR" sz="1400" u="none" strike="noStrike" dirty="0">
                          <a:effectLst/>
                          <a:highlight>
                            <a:srgbClr val="FDD868"/>
                          </a:highlight>
                        </a:rPr>
                        <a:t>5288,071429</a:t>
                      </a:r>
                      <a:endParaRPr lang="en-TR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DD86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55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2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6744"/>
          </a:xfrm>
        </p:spPr>
        <p:txBody>
          <a:bodyPr>
            <a:noAutofit/>
          </a:bodyPr>
          <a:lstStyle/>
          <a:p>
            <a:pPr algn="ctr"/>
            <a:r>
              <a:rPr lang="en-US" sz="24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Methodology Selection &amp; Further Analysis of Data</a:t>
            </a:r>
            <a:br>
              <a:rPr lang="en-TR" sz="2400" kern="100" dirty="0">
                <a:solidFill>
                  <a:srgbClr val="5A5A5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041990"/>
            <a:ext cx="11876567" cy="562462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Important Indicators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 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Revenue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data instead of separately including Sales Quantity and Average Price due to price inelasticity of demand.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The Average 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xcesses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on Option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apacities for each store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 </a:t>
            </a:r>
            <a:r>
              <a:rPr lang="en-US" sz="2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Q</a:t>
            </a:r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uarter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of the orders to capture seasonality</a:t>
            </a:r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4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497F-8812-F0DC-CAD8-CF0E6A8D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87"/>
            <a:ext cx="10515600" cy="478465"/>
          </a:xfrm>
        </p:spPr>
        <p:txBody>
          <a:bodyPr>
            <a:noAutofit/>
          </a:bodyPr>
          <a:lstStyle/>
          <a:p>
            <a:pPr algn="ctr"/>
            <a:r>
              <a:rPr lang="en-US" sz="20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Clustering Model</a:t>
            </a:r>
            <a:endParaRPr lang="en-T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32B2-4EB9-4D22-297F-AB73F5E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020726"/>
            <a:ext cx="11876567" cy="5645887"/>
          </a:xfrm>
        </p:spPr>
        <p:txBody>
          <a:bodyPr/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298 stores  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2021 </a:t>
            </a:r>
          </a:p>
          <a:p>
            <a:r>
              <a:rPr lang="en-US" sz="1800" b="1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Features: </a:t>
            </a:r>
          </a:p>
          <a:p>
            <a:pPr marL="342900" indent="-342900">
              <a:buAutoNum type="arabicParenR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Revenue</a:t>
            </a:r>
          </a:p>
          <a:p>
            <a:pPr marL="342900" indent="-342900">
              <a:buAutoNum type="arabicParenR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Excesses</a:t>
            </a:r>
          </a:p>
          <a:p>
            <a:pPr marL="342900" indent="-342900">
              <a:buAutoNum type="arabicParenR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Quarter of the Year (i.e., the fractional quarter value that receives orders most frequently). </a:t>
            </a:r>
            <a:r>
              <a:rPr lang="en-US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when a store is visited more frequently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may account for higher/lower Average Revenues or Average Excesses. </a:t>
            </a:r>
          </a:p>
          <a:p>
            <a:pPr marL="0" indent="0">
              <a:buNone/>
            </a:pPr>
            <a:r>
              <a:rPr lang="en-US" sz="1800" b="1" u="sng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</a:t>
            </a:r>
            <a:endParaRPr lang="en-TR" sz="1800" b="1" u="sng" kern="100" dirty="0">
              <a:solidFill>
                <a:srgbClr val="5A5A5A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entroid-based clustering: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K-Means Algorithm</a:t>
            </a:r>
          </a:p>
          <a:p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One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downside: K is a parameter. 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pick the right K(s):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Silhouette Analysis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K=3 Highest </a:t>
            </a: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 &amp;  K=5 3</a:t>
            </a:r>
            <a:r>
              <a:rPr lang="en-US" sz="18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Highest </a:t>
            </a:r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core. </a:t>
            </a:r>
          </a:p>
          <a:p>
            <a:r>
              <a:rPr lang="en-US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Consider both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scenarios. </a:t>
            </a:r>
          </a:p>
        </p:txBody>
      </p:sp>
    </p:spTree>
    <p:extLst>
      <p:ext uri="{BB962C8B-B14F-4D97-AF65-F5344CB8AC3E}">
        <p14:creationId xmlns:p14="http://schemas.microsoft.com/office/powerpoint/2010/main" val="78666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175C0-3493-D4BA-88B7-AF351E6D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6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924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American Typewriter</vt:lpstr>
      <vt:lpstr>Aptos</vt:lpstr>
      <vt:lpstr>Aptos Display</vt:lpstr>
      <vt:lpstr>Arial</vt:lpstr>
      <vt:lpstr>Symbol</vt:lpstr>
      <vt:lpstr>Times New Roman</vt:lpstr>
      <vt:lpstr>Wingdings</vt:lpstr>
      <vt:lpstr>Office Theme</vt:lpstr>
      <vt:lpstr>SOLVOYO CASE STUDY</vt:lpstr>
      <vt:lpstr>Preliminary Observations</vt:lpstr>
      <vt:lpstr>Preliminary Observations</vt:lpstr>
      <vt:lpstr>Preliminary Observations</vt:lpstr>
      <vt:lpstr>Methodology Selection &amp; Further Analysis of Data </vt:lpstr>
      <vt:lpstr>Methodology Selection &amp; Further Analysis of Data </vt:lpstr>
      <vt:lpstr>Methodology Selection &amp; Further Analysis of Data </vt:lpstr>
      <vt:lpstr>Clustering Model</vt:lpstr>
      <vt:lpstr>PowerPoint Presentation</vt:lpstr>
      <vt:lpstr>PowerPoint Presentation</vt:lpstr>
      <vt:lpstr>Clustering Model</vt:lpstr>
      <vt:lpstr> Policy Implications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 Umur Akman</dc:creator>
  <cp:lastModifiedBy>Can Umur Akman</cp:lastModifiedBy>
  <cp:revision>11</cp:revision>
  <dcterms:created xsi:type="dcterms:W3CDTF">2024-05-26T16:02:09Z</dcterms:created>
  <dcterms:modified xsi:type="dcterms:W3CDTF">2024-05-26T18:50:29Z</dcterms:modified>
</cp:coreProperties>
</file>