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comments/comment5.xml" ContentType="application/vnd.openxmlformats-officedocument.presentationml.comments+xml"/>
  <Override PartName="/ppt/notesSlides/notesSlide6.xml" ContentType="application/vnd.openxmlformats-officedocument.presentationml.notesSlide+xml"/>
  <Override PartName="/ppt/comments/comment6.xml" ContentType="application/vnd.openxmlformats-officedocument.presentationml.comments+xml"/>
  <Override PartName="/ppt/notesSlides/notesSlide7.xml" ContentType="application/vnd.openxmlformats-officedocument.presentationml.notesSlide+xml"/>
  <Override PartName="/ppt/comments/comment7.xml" ContentType="application/vnd.openxmlformats-officedocument.presentationml.comments+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notesSlides/notesSlide11.xml" ContentType="application/vnd.openxmlformats-officedocument.presentationml.notesSlide+xml"/>
  <Override PartName="/ppt/comments/comment11.xml" ContentType="application/vnd.openxmlformats-officedocument.presentationml.comments+xml"/>
  <Override PartName="/ppt/notesSlides/notesSlide12.xml" ContentType="application/vnd.openxmlformats-officedocument.presentationml.notesSlide+xml"/>
  <Override PartName="/ppt/comments/comment12.xml" ContentType="application/vnd.openxmlformats-officedocument.presentationml.comments+xml"/>
  <Override PartName="/ppt/notesSlides/notesSlide13.xml" ContentType="application/vnd.openxmlformats-officedocument.presentationml.notesSlide+xml"/>
  <Override PartName="/ppt/comments/comment13.xml" ContentType="application/vnd.openxmlformats-officedocument.presentationml.comments+xml"/>
  <Override PartName="/ppt/notesSlides/notesSlide14.xml" ContentType="application/vnd.openxmlformats-officedocument.presentationml.notesSlide+xml"/>
  <Override PartName="/ppt/comments/comment14.xml" ContentType="application/vnd.openxmlformats-officedocument.presentationml.comments+xml"/>
  <Override PartName="/ppt/notesSlides/notesSlide15.xml" ContentType="application/vnd.openxmlformats-officedocument.presentationml.notesSlide+xml"/>
  <Override PartName="/ppt/comments/comment15.xml" ContentType="application/vnd.openxmlformats-officedocument.presentationml.comments+xml"/>
  <Override PartName="/ppt/notesSlides/notesSlide16.xml" ContentType="application/vnd.openxmlformats-officedocument.presentationml.notesSlide+xml"/>
  <Override PartName="/ppt/comments/comment16.xml" ContentType="application/vnd.openxmlformats-officedocument.presentationml.comments+xml"/>
  <Override PartName="/ppt/notesSlides/notesSlide17.xml" ContentType="application/vnd.openxmlformats-officedocument.presentationml.notesSlide+xml"/>
  <Override PartName="/ppt/comments/comment17.xml" ContentType="application/vnd.openxmlformats-officedocument.presentationml.comments+xml"/>
  <Override PartName="/ppt/notesSlides/notesSlide18.xml" ContentType="application/vnd.openxmlformats-officedocument.presentationml.notesSlide+xml"/>
  <Override PartName="/ppt/comments/comment18.xml" ContentType="application/vnd.openxmlformats-officedocument.presentationml.comments+xml"/>
  <Override PartName="/ppt/notesSlides/notesSlide19.xml" ContentType="application/vnd.openxmlformats-officedocument.presentationml.notesSlide+xml"/>
  <Override PartName="/ppt/comments/comment19.xml" ContentType="application/vnd.openxmlformats-officedocument.presentationml.comments+xml"/>
  <Override PartName="/ppt/notesSlides/notesSlide20.xml" ContentType="application/vnd.openxmlformats-officedocument.presentationml.notesSlide+xml"/>
  <Override PartName="/ppt/comments/comment20.xml" ContentType="application/vnd.openxmlformats-officedocument.presentationml.comments+xml"/>
  <Override PartName="/ppt/notesSlides/notesSlide21.xml" ContentType="application/vnd.openxmlformats-officedocument.presentationml.notesSlide+xml"/>
  <Override PartName="/ppt/comments/comment21.xml" ContentType="application/vnd.openxmlformats-officedocument.presentationml.comments+xml"/>
  <Override PartName="/ppt/notesSlides/notesSlide22.xml" ContentType="application/vnd.openxmlformats-officedocument.presentationml.notesSlide+xml"/>
  <Override PartName="/ppt/comments/comment22.xml" ContentType="application/vnd.openxmlformats-officedocument.presentationml.comments+xml"/>
  <Override PartName="/ppt/notesSlides/notesSlide23.xml" ContentType="application/vnd.openxmlformats-officedocument.presentationml.notesSlide+xml"/>
  <Override PartName="/ppt/comments/comment23.xml" ContentType="application/vnd.openxmlformats-officedocument.presentationml.comments+xml"/>
  <Override PartName="/ppt/notesSlides/notesSlide24.xml" ContentType="application/vnd.openxmlformats-officedocument.presentationml.notesSlide+xml"/>
  <Override PartName="/ppt/comments/comment24.xml" ContentType="application/vnd.openxmlformats-officedocument.presentationml.comments+xml"/>
  <Override PartName="/ppt/notesSlides/notesSlide25.xml" ContentType="application/vnd.openxmlformats-officedocument.presentationml.notesSlide+xml"/>
  <Override PartName="/ppt/comments/comment25.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72"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Cambria Math" panose="02040503050406030204" pitchFamily="18" charset="0"/>
      <p:regular r:id="rId28"/>
    </p:embeddedFont>
    <p:embeddedFont>
      <p:font typeface="Lato" panose="020F0502020204030203" pitchFamily="34" charset="0"/>
      <p:regular r:id="rId29"/>
      <p:bold r:id="rId30"/>
      <p:italic r:id="rId31"/>
      <p:boldItalic r:id="rId32"/>
    </p:embeddedFont>
    <p:embeddedFont>
      <p:font typeface="Raleway"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n Umur Akman" initials="" lastIdx="24" clrIdx="0"/>
  <p:cmAuthor id="1" name="Can Umur Akman" initials="CA" lastIdx="28" clrIdx="1">
    <p:extLst>
      <p:ext uri="{19B8F6BF-5375-455C-9EA6-DF929625EA0E}">
        <p15:presenceInfo xmlns:p15="http://schemas.microsoft.com/office/powerpoint/2012/main" userId="c819bcf1d8d12a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86"/>
  </p:normalViewPr>
  <p:slideViewPr>
    <p:cSldViewPr snapToGrid="0">
      <p:cViewPr varScale="1">
        <p:scale>
          <a:sx n="115" d="100"/>
          <a:sy n="115" d="100"/>
        </p:scale>
        <p:origin x="1024"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5-08T11:25:57.445" idx="5">
    <p:pos x="10" y="10"/>
    <p:text>C</p:text>
    <p:extLst>
      <p:ext uri="{C676402C-5697-4E1C-873F-D02D1690AC5C}">
        <p15:threadingInfo xmlns:p15="http://schemas.microsoft.com/office/powerpoint/2012/main" timeZoneBias="-18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3-05-08T11:27:21.547" idx="13">
    <p:pos x="10" y="10"/>
    <p:text>A</p:text>
    <p:extLst>
      <p:ext uri="{C676402C-5697-4E1C-873F-D02D1690AC5C}">
        <p15:threadingInfo xmlns:p15="http://schemas.microsoft.com/office/powerpoint/2012/main" timeZoneBias="-18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0" dt="2023-05-07T10:33:56.229" idx="11">
    <p:pos x="6000" y="0"/>
    <p:text>A</p:text>
  </p:cm>
  <p:cm authorId="1" dt="2023-05-08T11:27:24.998" idx="14">
    <p:pos x="10" y="10"/>
    <p:text>A</p:text>
    <p:extLst>
      <p:ext uri="{C676402C-5697-4E1C-873F-D02D1690AC5C}">
        <p15:threadingInfo xmlns:p15="http://schemas.microsoft.com/office/powerpoint/2012/main" timeZoneBias="-18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0" dt="2023-05-07T10:34:01.465" idx="12">
    <p:pos x="6000" y="0"/>
    <p:text>A</p:text>
  </p:cm>
  <p:cm authorId="1" dt="2023-05-08T11:27:28.131" idx="15">
    <p:pos x="10" y="10"/>
    <p:text>A</p:text>
    <p:extLst>
      <p:ext uri="{C676402C-5697-4E1C-873F-D02D1690AC5C}">
        <p15:threadingInfo xmlns:p15="http://schemas.microsoft.com/office/powerpoint/2012/main" timeZoneBias="-18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0" dt="2023-05-07T10:34:06.637" idx="13">
    <p:pos x="6000" y="0"/>
    <p:text>A</p:text>
  </p:cm>
  <p:cm authorId="1" dt="2023-05-08T11:27:31.162" idx="16">
    <p:pos x="10" y="10"/>
    <p:text>A</p:text>
    <p:extLst>
      <p:ext uri="{C676402C-5697-4E1C-873F-D02D1690AC5C}">
        <p15:threadingInfo xmlns:p15="http://schemas.microsoft.com/office/powerpoint/2012/main" timeZoneBias="-18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0" dt="2023-05-07T10:34:10.976" idx="14">
    <p:pos x="6000" y="0"/>
    <p:text>A</p:text>
  </p:cm>
  <p:cm authorId="1" dt="2023-05-08T11:27:34.624" idx="17">
    <p:pos x="10" y="10"/>
    <p:text>A</p:text>
    <p:extLst>
      <p:ext uri="{C676402C-5697-4E1C-873F-D02D1690AC5C}">
        <p15:threadingInfo xmlns:p15="http://schemas.microsoft.com/office/powerpoint/2012/main" timeZoneBias="-18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0" dt="2023-05-07T10:34:14.536" idx="15">
    <p:pos x="6000" y="0"/>
    <p:text>A</p:text>
  </p:cm>
  <p:cm authorId="1" dt="2023-05-08T11:27:38.254" idx="18">
    <p:pos x="10" y="10"/>
    <p:text>A</p:text>
    <p:extLst>
      <p:ext uri="{C676402C-5697-4E1C-873F-D02D1690AC5C}">
        <p15:threadingInfo xmlns:p15="http://schemas.microsoft.com/office/powerpoint/2012/main" timeZoneBias="-18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0" dt="2023-05-07T10:34:20.218" idx="16">
    <p:pos x="6000" y="0"/>
    <p:text>A</p:text>
  </p:cm>
  <p:cm authorId="1" dt="2023-05-08T11:27:41.773" idx="19">
    <p:pos x="10" y="10"/>
    <p:text>A</p:text>
    <p:extLst>
      <p:ext uri="{C676402C-5697-4E1C-873F-D02D1690AC5C}">
        <p15:threadingInfo xmlns:p15="http://schemas.microsoft.com/office/powerpoint/2012/main" timeZoneBias="-18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3-05-08T11:27:44.455" idx="20">
    <p:pos x="10" y="10"/>
    <p:text>A</p:text>
    <p:extLst>
      <p:ext uri="{C676402C-5697-4E1C-873F-D02D1690AC5C}">
        <p15:threadingInfo xmlns:p15="http://schemas.microsoft.com/office/powerpoint/2012/main" timeZoneBias="-18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0" dt="2023-05-07T10:34:26.581" idx="17">
    <p:pos x="6000" y="0"/>
    <p:text>A</p:text>
  </p:cm>
  <p:cm authorId="0" dt="2023-05-07T10:37:00.588" idx="18">
    <p:pos x="6000" y="100"/>
    <p:text>kırpılmadı</p:text>
  </p:cm>
  <p:cm authorId="1" dt="2023-05-08T11:27:48.235" idx="21">
    <p:pos x="10" y="10"/>
    <p:text>A</p:text>
    <p:extLst>
      <p:ext uri="{C676402C-5697-4E1C-873F-D02D1690AC5C}">
        <p15:threadingInfo xmlns:p15="http://schemas.microsoft.com/office/powerpoint/2012/main" timeZoneBias="-18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0" dt="2023-05-07T10:34:30.921" idx="19">
    <p:pos x="6000" y="0"/>
    <p:text>A</p:text>
  </p:cm>
  <p:cm authorId="0" dt="2023-05-07T10:37:08.410" idx="20">
    <p:pos x="6000" y="100"/>
    <p:text>kırpılmadı</p:text>
  </p:cm>
  <p:cm authorId="1" dt="2023-05-08T11:27:54.522" idx="22">
    <p:pos x="10" y="10"/>
    <p:text>A</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5-08T11:25:37.628" idx="3">
    <p:pos x="10" y="10"/>
    <p:text>C</p:text>
    <p:extLst>
      <p:ext uri="{C676402C-5697-4E1C-873F-D02D1690AC5C}">
        <p15:threadingInfo xmlns:p15="http://schemas.microsoft.com/office/powerpoint/2012/main" timeZoneBias="-18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0" dt="2023-05-07T10:34:36.552" idx="21">
    <p:pos x="6000" y="0"/>
    <p:text>C</p:text>
  </p:cm>
  <p:cm authorId="0" dt="2023-05-07T10:37:17.368" idx="22">
    <p:pos x="6000" y="100"/>
    <p:text>kırpılmadı</p:text>
  </p:cm>
  <p:cm authorId="1" dt="2023-05-08T11:27:59.356" idx="23">
    <p:pos x="10" y="10"/>
    <p:text>C</p:text>
    <p:extLst>
      <p:ext uri="{C676402C-5697-4E1C-873F-D02D1690AC5C}">
        <p15:threadingInfo xmlns:p15="http://schemas.microsoft.com/office/powerpoint/2012/main" timeZoneBias="-18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0" dt="2023-05-07T10:34:41.133" idx="23">
    <p:pos x="6000" y="0"/>
    <p:text>C</p:text>
  </p:cm>
  <p:cm authorId="1" dt="2023-05-08T11:28:05.389" idx="24">
    <p:pos x="10" y="10"/>
    <p:text>C</p:text>
    <p:extLst>
      <p:ext uri="{C676402C-5697-4E1C-873F-D02D1690AC5C}">
        <p15:threadingInfo xmlns:p15="http://schemas.microsoft.com/office/powerpoint/2012/main" timeZoneBias="-18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3-05-08T11:28:09.163" idx="25">
    <p:pos x="10" y="10"/>
    <p:text>C</p:text>
    <p:extLst>
      <p:ext uri="{C676402C-5697-4E1C-873F-D02D1690AC5C}">
        <p15:threadingInfo xmlns:p15="http://schemas.microsoft.com/office/powerpoint/2012/main" timeZoneBias="-180"/>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3-05-08T11:28:12.825" idx="26">
    <p:pos x="10" y="10"/>
    <p:text>C</p:text>
    <p:extLst>
      <p:ext uri="{C676402C-5697-4E1C-873F-D02D1690AC5C}">
        <p15:threadingInfo xmlns:p15="http://schemas.microsoft.com/office/powerpoint/2012/main" timeZoneBias="-180"/>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3-05-08T11:28:16.463" idx="27">
    <p:pos x="10" y="10"/>
    <p:text>C</p:text>
    <p:extLst>
      <p:ext uri="{C676402C-5697-4E1C-873F-D02D1690AC5C}">
        <p15:threadingInfo xmlns:p15="http://schemas.microsoft.com/office/powerpoint/2012/main" timeZoneBias="-180"/>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0" dt="2023-05-07T10:34:45.542" idx="24">
    <p:pos x="6000" y="0"/>
    <p:text>C</p:text>
  </p:cm>
  <p:cm authorId="1" dt="2023-05-08T11:28:20.954" idx="28">
    <p:pos x="10" y="10"/>
    <p:text>C</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5-08T11:26:27.488" idx="6">
    <p:pos x="10" y="10"/>
    <p:text>C</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5-08T11:25:46.089" idx="4">
    <p:pos x="10" y="10"/>
    <p:text>C</p:text>
    <p:extLst>
      <p:ext uri="{C676402C-5697-4E1C-873F-D02D1690AC5C}">
        <p15:threadingInfo xmlns:p15="http://schemas.microsoft.com/office/powerpoint/2012/main" timeZoneBias="-1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5-08T11:26:44.063" idx="8">
    <p:pos x="10" y="10"/>
    <p:text>C</p:text>
    <p:extLst>
      <p:ext uri="{C676402C-5697-4E1C-873F-D02D1690AC5C}">
        <p15:threadingInfo xmlns:p15="http://schemas.microsoft.com/office/powerpoint/2012/main" timeZoneBias="-1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0" dt="2023-05-07T10:33:18.507" idx="6">
    <p:pos x="6000" y="0"/>
    <p:text>C</p:text>
  </p:cm>
  <p:cm authorId="1" dt="2023-05-08T11:26:47.497" idx="9">
    <p:pos x="10" y="10"/>
    <p:text>C</p:text>
    <p:extLst>
      <p:ext uri="{C676402C-5697-4E1C-873F-D02D1690AC5C}">
        <p15:threadingInfo xmlns:p15="http://schemas.microsoft.com/office/powerpoint/2012/main" timeZoneBias="-18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0" dt="2023-05-07T10:33:25.075" idx="7">
    <p:pos x="6000" y="0"/>
    <p:text>C</p:text>
  </p:cm>
  <p:cm authorId="1" dt="2023-05-08T11:26:51.096" idx="10">
    <p:pos x="10" y="10"/>
    <p:text>C</p:text>
    <p:extLst>
      <p:ext uri="{C676402C-5697-4E1C-873F-D02D1690AC5C}">
        <p15:threadingInfo xmlns:p15="http://schemas.microsoft.com/office/powerpoint/2012/main" timeZoneBias="-18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0" dt="2023-05-07T10:33:29.855" idx="8">
    <p:pos x="6000" y="0"/>
    <p:text>C</p:text>
  </p:cm>
  <p:cm authorId="1" dt="2023-05-08T11:26:55.399" idx="11">
    <p:pos x="10" y="10"/>
    <p:text>C</p:text>
    <p:extLst>
      <p:ext uri="{C676402C-5697-4E1C-873F-D02D1690AC5C}">
        <p15:threadingInfo xmlns:p15="http://schemas.microsoft.com/office/powerpoint/2012/main" timeZoneBias="-18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05-08T11:27:15.479" idx="12">
    <p:pos x="10" y="10"/>
    <p:text>C</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e25bef0f3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e25bef0f3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e25bef0f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e25bef0f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e25bef0f3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e25bef0f3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e25bef0f34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e25bef0f34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e25bef0f3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e25bef0f3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e25bef0f34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e25bef0f34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25bef0f3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25bef0f3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5562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e25bef0f34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e25bef0f3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e25bef0f3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e25bef0f3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3c83a1e2a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3c83a1e2a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3f9394327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3f9394327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3f9394327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3f9394327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40350595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40350595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0350595d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0350595d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40350595d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40350595d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3f9394327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3f939432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e25bef0f3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e25bef0f3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e25bef0f3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e25bef0f3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e25bef0f3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e25bef0f3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e25bef0f3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e25bef0f3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e25bef0f3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e25bef0f34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e25bef0f3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e25bef0f3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e25bef0f3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e25bef0f3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comments" Target="../comments/commen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comments" Target="../comments/commen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comments" Target="../comments/commen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comments" Target="../comments/commen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comments" Target="../comments/comment1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comments" Target="../comments/comment1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comments" Target="../comments/comment1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comments" Target="../comments/comment18.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comments" Target="../comments/comment19.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comments" Target="../comments/comment2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comments" Target="../comments/comment24.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comments" Target="../comments/commen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2107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a:t>Maximum Likelihood Estimation</a:t>
            </a:r>
            <a:endParaRPr sz="2500"/>
          </a:p>
          <a:p>
            <a:pPr marL="0" lvl="0" indent="0" algn="l" rtl="0">
              <a:spcBef>
                <a:spcPts val="0"/>
              </a:spcBef>
              <a:spcAft>
                <a:spcPts val="0"/>
              </a:spcAft>
              <a:buNone/>
            </a:pPr>
            <a:r>
              <a:rPr lang="en" sz="2500"/>
              <a:t>*Purpose</a:t>
            </a:r>
            <a:endParaRPr sz="2500"/>
          </a:p>
          <a:p>
            <a:pPr marL="0" lvl="0" indent="0" algn="l" rtl="0">
              <a:spcBef>
                <a:spcPts val="0"/>
              </a:spcBef>
              <a:spcAft>
                <a:spcPts val="0"/>
              </a:spcAft>
              <a:buNone/>
            </a:pPr>
            <a:r>
              <a:rPr lang="en" sz="2500"/>
              <a:t>*Derivation</a:t>
            </a:r>
            <a:endParaRPr sz="2500"/>
          </a:p>
          <a:p>
            <a:pPr marL="0" lvl="0" indent="0" algn="l" rtl="0">
              <a:spcBef>
                <a:spcPts val="0"/>
              </a:spcBef>
              <a:spcAft>
                <a:spcPts val="0"/>
              </a:spcAft>
              <a:buNone/>
            </a:pPr>
            <a:r>
              <a:rPr lang="en" sz="2500"/>
              <a:t>*Advantages</a:t>
            </a:r>
            <a:endParaRPr sz="2500"/>
          </a:p>
          <a:p>
            <a:pPr marL="0" lvl="0" indent="0" algn="l" rtl="0">
              <a:spcBef>
                <a:spcPts val="0"/>
              </a:spcBef>
              <a:spcAft>
                <a:spcPts val="0"/>
              </a:spcAft>
              <a:buNone/>
            </a:pPr>
            <a:r>
              <a:rPr lang="en" sz="2500"/>
              <a:t>*Application</a:t>
            </a:r>
            <a:endParaRPr sz="2500"/>
          </a:p>
        </p:txBody>
      </p:sp>
      <p:sp>
        <p:nvSpPr>
          <p:cNvPr id="87" name="Google Shape;87;p13"/>
          <p:cNvSpPr txBox="1">
            <a:spLocks noGrp="1"/>
          </p:cNvSpPr>
          <p:nvPr>
            <p:ph type="subTitle" idx="1"/>
          </p:nvPr>
        </p:nvSpPr>
        <p:spPr>
          <a:xfrm>
            <a:off x="727952" y="3430075"/>
            <a:ext cx="7688100" cy="541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Can Umur Akman</a:t>
            </a:r>
            <a:endParaRPr/>
          </a:p>
          <a:p>
            <a:pPr marL="0" lvl="0" indent="0" algn="l" rtl="0">
              <a:spcBef>
                <a:spcPts val="0"/>
              </a:spcBef>
              <a:spcAft>
                <a:spcPts val="0"/>
              </a:spcAft>
              <a:buNone/>
            </a:pPr>
            <a:r>
              <a:rPr lang="en"/>
              <a:t>Aziz Selim Şimşek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122700" y="591500"/>
            <a:ext cx="8895900" cy="6463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2.2) MLE derivation (Cont.)</a:t>
            </a:r>
            <a:endParaRPr sz="2000" dirty="0">
              <a:solidFill>
                <a:srgbClr val="000000"/>
              </a:solidFill>
              <a:latin typeface="Times New Roman"/>
              <a:ea typeface="Times New Roman"/>
              <a:cs typeface="Times New Roman"/>
              <a:sym typeface="Times New Roman"/>
            </a:endParaRPr>
          </a:p>
        </p:txBody>
      </p:sp>
      <p:sp>
        <p:nvSpPr>
          <p:cNvPr id="141" name="Google Shape;141;p22"/>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600" dirty="0">
                <a:solidFill>
                  <a:srgbClr val="000000"/>
                </a:solidFill>
                <a:latin typeface="Times New Roman"/>
                <a:ea typeface="Times New Roman"/>
                <a:cs typeface="Times New Roman"/>
                <a:sym typeface="Times New Roman"/>
              </a:rPr>
              <a:t>Finding the best distribution fit to the dataset isn’t within the scope of our topic.</a:t>
            </a:r>
            <a:endParaRPr sz="16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dirty="0">
                <a:solidFill>
                  <a:srgbClr val="000000"/>
                </a:solidFill>
                <a:latin typeface="Times New Roman"/>
                <a:ea typeface="Times New Roman"/>
                <a:cs typeface="Times New Roman"/>
                <a:sym typeface="Times New Roman"/>
              </a:rPr>
              <a:t> </a:t>
            </a:r>
            <a:endParaRPr sz="16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dirty="0">
                <a:solidFill>
                  <a:srgbClr val="000000"/>
                </a:solidFill>
                <a:latin typeface="Times New Roman"/>
                <a:ea typeface="Times New Roman"/>
                <a:cs typeface="Times New Roman"/>
                <a:sym typeface="Times New Roman"/>
              </a:rPr>
              <a:t>So, assume data follows Normal Distribution</a:t>
            </a:r>
            <a:endParaRPr sz="16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dirty="0">
                <a:solidFill>
                  <a:srgbClr val="000000"/>
                </a:solidFill>
                <a:latin typeface="Times New Roman"/>
                <a:ea typeface="Times New Roman"/>
                <a:cs typeface="Times New Roman"/>
                <a:sym typeface="Times New Roman"/>
              </a:rPr>
              <a:t>Estimate the specific parameters of the chosen distribution →  MLE </a:t>
            </a:r>
            <a:endParaRPr sz="16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lvl="0" indent="0" algn="just">
              <a:lnSpc>
                <a:spcPct val="150000"/>
              </a:lnSpc>
              <a:buNone/>
            </a:pPr>
            <a:r>
              <a:rPr lang="en" sz="1600" dirty="0">
                <a:solidFill>
                  <a:srgbClr val="000000"/>
                </a:solidFill>
                <a:latin typeface="Times New Roman"/>
                <a:ea typeface="Times New Roman"/>
                <a:cs typeface="Times New Roman"/>
                <a:sym typeface="Times New Roman"/>
              </a:rPr>
              <a:t>Parameters are mean (</a:t>
            </a:r>
            <a:r>
              <a:rPr lang="el-GR" sz="1600" dirty="0">
                <a:solidFill>
                  <a:srgbClr val="000000"/>
                </a:solidFill>
                <a:latin typeface="Times New Roman"/>
                <a:ea typeface="Times New Roman"/>
                <a:cs typeface="Times New Roman"/>
                <a:sym typeface="Times New Roman"/>
              </a:rPr>
              <a:t>μ</a:t>
            </a:r>
            <a:r>
              <a:rPr lang="en" sz="1600" dirty="0">
                <a:solidFill>
                  <a:srgbClr val="000000"/>
                </a:solidFill>
                <a:latin typeface="Times New Roman"/>
                <a:ea typeface="Times New Roman"/>
                <a:cs typeface="Times New Roman"/>
                <a:sym typeface="Times New Roman"/>
              </a:rPr>
              <a:t>) and standard deviation (</a:t>
            </a:r>
            <a:r>
              <a:rPr lang="el-GR" sz="1600" dirty="0">
                <a:solidFill>
                  <a:srgbClr val="000000"/>
                </a:solidFill>
                <a:latin typeface="Times New Roman"/>
                <a:ea typeface="Times New Roman"/>
                <a:cs typeface="Times New Roman"/>
                <a:sym typeface="Times New Roman"/>
              </a:rPr>
              <a:t>σ</a:t>
            </a:r>
            <a:r>
              <a:rPr lang="en" sz="1600" dirty="0">
                <a:solidFill>
                  <a:srgbClr val="000000"/>
                </a:solidFill>
                <a:latin typeface="Times New Roman"/>
                <a:ea typeface="Times New Roman"/>
                <a:cs typeface="Times New Roman"/>
                <a:sym typeface="Times New Roman"/>
              </a:rPr>
              <a:t>). </a:t>
            </a:r>
            <a:endParaRPr sz="16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600" dirty="0">
                <a:solidFill>
                  <a:srgbClr val="000000"/>
                </a:solidFill>
                <a:latin typeface="Times New Roman"/>
                <a:ea typeface="Times New Roman"/>
                <a:cs typeface="Times New Roman"/>
                <a:sym typeface="Times New Roman"/>
              </a:rPr>
              <a:t>The goal is to determine how loose the curve is and at what point exactly the peak of the curve realizes.</a:t>
            </a:r>
            <a:endParaRPr sz="1600" dirty="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600" dirty="0">
              <a:solidFill>
                <a:srgbClr val="000000"/>
              </a:solidFill>
              <a:latin typeface="Times New Roman"/>
              <a:ea typeface="Times New Roman"/>
              <a:cs typeface="Times New Roman"/>
              <a:sym typeface="Times New Roman"/>
            </a:endParaRPr>
          </a:p>
          <a:p>
            <a:pPr marL="914400" lvl="0" indent="0" algn="just" rtl="0">
              <a:lnSpc>
                <a:spcPct val="150000"/>
              </a:lnSpc>
              <a:spcBef>
                <a:spcPts val="0"/>
              </a:spcBef>
              <a:spcAft>
                <a:spcPts val="0"/>
              </a:spcAft>
              <a:buNone/>
            </a:pPr>
            <a:endParaRPr sz="16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122700" y="591500"/>
            <a:ext cx="8895900" cy="6463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2.2) MLE derivation (Cont.2)</a:t>
            </a:r>
            <a:endParaRPr sz="2000" dirty="0">
              <a:solidFill>
                <a:srgbClr val="000000"/>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47" name="Google Shape;147;p23"/>
              <p:cNvSpPr txBox="1">
                <a:spLocks noGrp="1"/>
              </p:cNvSpPr>
              <p:nvPr>
                <p:ph type="body" idx="1"/>
              </p:nvPr>
            </p:nvSpPr>
            <p:spPr>
              <a:xfrm>
                <a:off x="163650" y="1145600"/>
                <a:ext cx="8980200" cy="3854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400" dirty="0">
                    <a:solidFill>
                      <a:srgbClr val="000000"/>
                    </a:solidFill>
                    <a:latin typeface="Times New Roman"/>
                    <a:ea typeface="Times New Roman"/>
                    <a:cs typeface="Times New Roman"/>
                    <a:sym typeface="Times New Roman"/>
                  </a:rPr>
                  <a:t>Parameters indicated as a set of parameters</a:t>
                </a:r>
              </a:p>
              <a:p>
                <a:pPr marL="0" lvl="0" indent="0" algn="ctr">
                  <a:lnSpc>
                    <a:spcPct val="150000"/>
                  </a:lnSpc>
                  <a:buNone/>
                </a:pPr>
                <a14:m>
                  <m:oMath xmlns:m="http://schemas.openxmlformats.org/officeDocument/2006/math">
                    <m:r>
                      <a:rPr lang="en-US" sz="1400" i="1" smtClean="0">
                        <a:solidFill>
                          <a:srgbClr val="000000"/>
                        </a:solidFill>
                        <a:latin typeface="Cambria Math" panose="02040503050406030204" pitchFamily="18" charset="0"/>
                        <a:ea typeface="Cambria Math" panose="02040503050406030204" pitchFamily="18" charset="0"/>
                        <a:cs typeface="Times New Roman"/>
                        <a:sym typeface="Times New Roman"/>
                      </a:rPr>
                      <m:t>𝜃</m:t>
                    </m:r>
                  </m:oMath>
                </a14:m>
                <a:r>
                  <a:rPr lang="en-US" sz="1400" dirty="0">
                    <a:solidFill>
                      <a:srgbClr val="000000"/>
                    </a:solidFill>
                    <a:latin typeface="Times New Roman"/>
                    <a:ea typeface="Times New Roman"/>
                    <a:cs typeface="Times New Roman"/>
                    <a:sym typeface="Times New Roman"/>
                  </a:rPr>
                  <a:t>  = {</a:t>
                </a:r>
                <a:r>
                  <a:rPr lang="el-GR" sz="1400" dirty="0">
                    <a:solidFill>
                      <a:srgbClr val="000000"/>
                    </a:solidFill>
                    <a:latin typeface="Times New Roman"/>
                    <a:ea typeface="Times New Roman"/>
                    <a:cs typeface="Times New Roman"/>
                    <a:sym typeface="Times New Roman"/>
                  </a:rPr>
                  <a:t>μ , σ }</a:t>
                </a:r>
              </a:p>
              <a:p>
                <a:pPr marL="0" lvl="0" indent="0" algn="just" rtl="0">
                  <a:lnSpc>
                    <a:spcPct val="150000"/>
                  </a:lnSpc>
                  <a:spcBef>
                    <a:spcPts val="0"/>
                  </a:spcBef>
                  <a:spcAft>
                    <a:spcPts val="0"/>
                  </a:spcAft>
                  <a:buNone/>
                </a:pPr>
                <a:r>
                  <a:rPr lang="en-US" sz="1400" dirty="0">
                    <a:solidFill>
                      <a:srgbClr val="000000"/>
                    </a:solidFill>
                    <a:latin typeface="Times New Roman"/>
                    <a:ea typeface="Times New Roman"/>
                    <a:cs typeface="Times New Roman"/>
                    <a:sym typeface="Times New Roman"/>
                  </a:rPr>
                  <a:t>Continuous probability distribution</a:t>
                </a:r>
              </a:p>
              <a:p>
                <a:pPr marL="0" lvl="0" indent="0" algn="just" rtl="0">
                  <a:lnSpc>
                    <a:spcPct val="150000"/>
                  </a:lnSpc>
                  <a:spcBef>
                    <a:spcPts val="0"/>
                  </a:spcBef>
                  <a:spcAft>
                    <a:spcPts val="0"/>
                  </a:spcAft>
                  <a:buNone/>
                </a:pPr>
                <a:r>
                  <a:rPr lang="en-US" sz="1400" dirty="0">
                    <a:solidFill>
                      <a:srgbClr val="000000"/>
                    </a:solidFill>
                    <a:latin typeface="Times New Roman"/>
                    <a:ea typeface="Times New Roman"/>
                    <a:cs typeface="Times New Roman"/>
                    <a:sym typeface="Times New Roman"/>
                  </a:rPr>
                  <a:t>Prob. </a:t>
                </a:r>
                <a:r>
                  <a:rPr lang="tr-TR" sz="1400" dirty="0">
                    <a:solidFill>
                      <a:srgbClr val="000000"/>
                    </a:solidFill>
                    <a:latin typeface="Times New Roman"/>
                    <a:ea typeface="Times New Roman"/>
                    <a:cs typeface="Times New Roman"/>
                    <a:sym typeface="Times New Roman"/>
                  </a:rPr>
                  <a:t>of</a:t>
                </a:r>
                <a:r>
                  <a:rPr lang="en-US" sz="1400" dirty="0">
                    <a:solidFill>
                      <a:srgbClr val="000000"/>
                    </a:solidFill>
                    <a:latin typeface="Times New Roman"/>
                    <a:ea typeface="Times New Roman"/>
                    <a:cs typeface="Times New Roman"/>
                    <a:sym typeface="Times New Roman"/>
                  </a:rPr>
                  <a:t> </a:t>
                </a:r>
                <a:r>
                  <a:rPr lang="tr-TR" sz="1400" dirty="0">
                    <a:solidFill>
                      <a:srgbClr val="000000"/>
                    </a:solidFill>
                    <a:latin typeface="Times New Roman"/>
                    <a:ea typeface="Times New Roman"/>
                    <a:cs typeface="Times New Roman"/>
                    <a:sym typeface="Times New Roman"/>
                  </a:rPr>
                  <a:t>a </a:t>
                </a:r>
                <a:r>
                  <a:rPr lang="en-US" sz="1400" dirty="0">
                    <a:solidFill>
                      <a:srgbClr val="000000"/>
                    </a:solidFill>
                    <a:latin typeface="Times New Roman"/>
                    <a:ea typeface="Times New Roman"/>
                    <a:cs typeface="Times New Roman"/>
                    <a:sym typeface="Times New Roman"/>
                  </a:rPr>
                  <a:t>specific data point</a:t>
                </a:r>
                <a:r>
                  <a:rPr lang="tr-TR" sz="1400" dirty="0">
                    <a:solidFill>
                      <a:srgbClr val="000000"/>
                    </a:solidFill>
                    <a:latin typeface="Times New Roman"/>
                    <a:ea typeface="Times New Roman"/>
                    <a:cs typeface="Times New Roman"/>
                    <a:sym typeface="Times New Roman"/>
                  </a:rPr>
                  <a:t> </a:t>
                </a:r>
                <a:r>
                  <a:rPr lang="tr-TR" sz="1400" dirty="0">
                    <a:solidFill>
                      <a:srgbClr val="000000"/>
                    </a:solidFill>
                    <a:latin typeface="Times New Roman"/>
                    <a:ea typeface="Times New Roman"/>
                    <a:cs typeface="Times New Roman"/>
                    <a:sym typeface="Wingdings" pitchFamily="2" charset="2"/>
                  </a:rPr>
                  <a:t></a:t>
                </a:r>
                <a:r>
                  <a:rPr lang="en-US" sz="1400" dirty="0">
                    <a:solidFill>
                      <a:srgbClr val="000000"/>
                    </a:solidFill>
                    <a:latin typeface="Times New Roman"/>
                    <a:ea typeface="Times New Roman"/>
                    <a:cs typeface="Times New Roman"/>
                    <a:sym typeface="Times New Roman"/>
                  </a:rPr>
                  <a:t> 0 </a:t>
                </a:r>
              </a:p>
              <a:p>
                <a:pPr marL="0" lvl="0" indent="0" algn="just" rtl="0">
                  <a:lnSpc>
                    <a:spcPct val="150000"/>
                  </a:lnSpc>
                  <a:spcBef>
                    <a:spcPts val="0"/>
                  </a:spcBef>
                  <a:spcAft>
                    <a:spcPts val="0"/>
                  </a:spcAft>
                  <a:buNone/>
                </a:pPr>
                <a:r>
                  <a:rPr lang="en-US" sz="1400" dirty="0">
                    <a:solidFill>
                      <a:srgbClr val="000000"/>
                    </a:solidFill>
                    <a:latin typeface="Times New Roman"/>
                    <a:ea typeface="Times New Roman"/>
                    <a:cs typeface="Times New Roman"/>
                    <a:sym typeface="Times New Roman"/>
                  </a:rPr>
                  <a:t>Verification:</a:t>
                </a:r>
              </a:p>
              <a:p>
                <a:pPr marL="0" lvl="0" indent="0" algn="just" rtl="0">
                  <a:lnSpc>
                    <a:spcPct val="150000"/>
                  </a:lnSpc>
                  <a:spcBef>
                    <a:spcPts val="0"/>
                  </a:spcBef>
                  <a:spcAft>
                    <a:spcPts val="0"/>
                  </a:spcAft>
                  <a:buNone/>
                </a:pPr>
                <a:r>
                  <a:rPr lang="en-US" sz="1400" dirty="0">
                    <a:solidFill>
                      <a:srgbClr val="000000"/>
                    </a:solidFill>
                    <a:latin typeface="Times New Roman"/>
                    <a:ea typeface="Times New Roman"/>
                    <a:cs typeface="Times New Roman"/>
                    <a:sym typeface="Times New Roman"/>
                  </a:rPr>
                  <a:t>Infinite # </a:t>
                </a:r>
                <a:r>
                  <a:rPr lang="tr-TR" sz="1400" dirty="0">
                    <a:solidFill>
                      <a:srgbClr val="000000"/>
                    </a:solidFill>
                    <a:latin typeface="Times New Roman"/>
                    <a:ea typeface="Times New Roman"/>
                    <a:cs typeface="Times New Roman"/>
                    <a:sym typeface="Times New Roman"/>
                  </a:rPr>
                  <a:t>data </a:t>
                </a:r>
                <a:r>
                  <a:rPr lang="tr-TR" sz="1400" dirty="0" err="1">
                    <a:solidFill>
                      <a:srgbClr val="000000"/>
                    </a:solidFill>
                    <a:latin typeface="Times New Roman"/>
                    <a:ea typeface="Times New Roman"/>
                    <a:cs typeface="Times New Roman"/>
                    <a:sym typeface="Times New Roman"/>
                  </a:rPr>
                  <a:t>points</a:t>
                </a:r>
                <a:r>
                  <a:rPr lang="en-US" sz="1400" dirty="0">
                    <a:solidFill>
                      <a:srgbClr val="000000"/>
                    </a:solidFill>
                    <a:latin typeface="Times New Roman"/>
                    <a:ea typeface="Times New Roman"/>
                    <a:cs typeface="Times New Roman"/>
                    <a:sym typeface="Times New Roman"/>
                  </a:rPr>
                  <a:t> in the domain</a:t>
                </a:r>
              </a:p>
              <a:p>
                <a:pPr marL="0" lvl="0" indent="0" algn="just" rtl="0">
                  <a:lnSpc>
                    <a:spcPct val="150000"/>
                  </a:lnSpc>
                  <a:spcBef>
                    <a:spcPts val="0"/>
                  </a:spcBef>
                  <a:spcAft>
                    <a:spcPts val="0"/>
                  </a:spcAft>
                  <a:buNone/>
                </a:pPr>
                <a:r>
                  <a:rPr lang="tr-TR" sz="1400" dirty="0">
                    <a:solidFill>
                      <a:srgbClr val="000000"/>
                    </a:solidFill>
                    <a:latin typeface="Times New Roman"/>
                    <a:ea typeface="Times New Roman"/>
                    <a:cs typeface="Times New Roman"/>
                    <a:sym typeface="Times New Roman"/>
                  </a:rPr>
                  <a:t>D</a:t>
                </a:r>
                <a:r>
                  <a:rPr lang="en-US" sz="1400" dirty="0" err="1">
                    <a:solidFill>
                      <a:srgbClr val="000000"/>
                    </a:solidFill>
                    <a:latin typeface="Times New Roman"/>
                    <a:ea typeface="Times New Roman"/>
                    <a:cs typeface="Times New Roman"/>
                    <a:sym typeface="Times New Roman"/>
                  </a:rPr>
                  <a:t>enominator</a:t>
                </a:r>
                <a:r>
                  <a:rPr lang="en-US" sz="1400" dirty="0">
                    <a:solidFill>
                      <a:srgbClr val="000000"/>
                    </a:solidFill>
                    <a:latin typeface="Times New Roman"/>
                    <a:ea typeface="Times New Roman"/>
                    <a:cs typeface="Times New Roman"/>
                    <a:sym typeface="Times New Roman"/>
                  </a:rPr>
                  <a:t> of any probability expression</a:t>
                </a:r>
                <a:r>
                  <a:rPr lang="tr-TR" sz="1400" dirty="0">
                    <a:solidFill>
                      <a:srgbClr val="000000"/>
                    </a:solidFill>
                    <a:latin typeface="Times New Roman"/>
                    <a:ea typeface="Times New Roman"/>
                    <a:cs typeface="Times New Roman"/>
                    <a:sym typeface="Times New Roman"/>
                  </a:rPr>
                  <a:t>.</a:t>
                </a:r>
                <a:r>
                  <a:rPr lang="en-US" sz="1400" dirty="0">
                    <a:solidFill>
                      <a:srgbClr val="000000"/>
                    </a:solidFill>
                    <a:latin typeface="Times New Roman"/>
                    <a:ea typeface="Times New Roman"/>
                    <a:cs typeface="Times New Roman"/>
                    <a:sym typeface="Times New Roman"/>
                  </a:rPr>
                  <a:t> </a:t>
                </a:r>
              </a:p>
              <a:p>
                <a:pPr marL="0" lvl="0" indent="0" algn="just" rtl="0">
                  <a:lnSpc>
                    <a:spcPct val="150000"/>
                  </a:lnSpc>
                  <a:spcBef>
                    <a:spcPts val="0"/>
                  </a:spcBef>
                  <a:spcAft>
                    <a:spcPts val="0"/>
                  </a:spcAft>
                  <a:buNone/>
                </a:pPr>
                <a:endParaRPr lang="en-US"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400" dirty="0">
                    <a:solidFill>
                      <a:srgbClr val="000000"/>
                    </a:solidFill>
                    <a:latin typeface="Times New Roman"/>
                    <a:ea typeface="Times New Roman"/>
                    <a:cs typeface="Times New Roman"/>
                    <a:sym typeface="Times New Roman"/>
                  </a:rPr>
                  <a:t>→ probability density </a:t>
                </a:r>
              </a:p>
              <a:p>
                <a:pPr marL="0" lvl="0" indent="0" algn="just" rtl="0">
                  <a:lnSpc>
                    <a:spcPct val="150000"/>
                  </a:lnSpc>
                  <a:spcBef>
                    <a:spcPts val="0"/>
                  </a:spcBef>
                  <a:spcAft>
                    <a:spcPts val="0"/>
                  </a:spcAft>
                  <a:buNone/>
                </a:pPr>
                <a:r>
                  <a:rPr lang="en-US" sz="1400" dirty="0">
                    <a:solidFill>
                      <a:srgbClr val="000000"/>
                    </a:solidFill>
                    <a:latin typeface="Times New Roman"/>
                    <a:ea typeface="Times New Roman"/>
                    <a:cs typeface="Times New Roman"/>
                    <a:sym typeface="Times New Roman"/>
                  </a:rPr>
                  <a:t>probability density in MLE derivation;</a:t>
                </a:r>
              </a:p>
              <a:p>
                <a:pPr marL="0" lvl="0" indent="0" algn="ctr">
                  <a:lnSpc>
                    <a:spcPct val="150000"/>
                  </a:lnSpc>
                  <a:buNone/>
                </a:pPr>
                <a:r>
                  <a:rPr lang="en-US" sz="1400" dirty="0">
                    <a:solidFill>
                      <a:srgbClr val="000000"/>
                    </a:solidFill>
                    <a:latin typeface="Times New Roman"/>
                    <a:ea typeface="Times New Roman"/>
                    <a:cs typeface="Times New Roman"/>
                    <a:sym typeface="Times New Roman"/>
                  </a:rPr>
                  <a:t>f(</a:t>
                </a:r>
                <a14:m>
                  <m:oMath xmlns:m="http://schemas.openxmlformats.org/officeDocument/2006/math">
                    <m:sSub>
                      <m:sSubPr>
                        <m:ctrlPr>
                          <a:rPr lang="ar-AE" sz="1400" i="1" smtClean="0">
                            <a:solidFill>
                              <a:srgbClr val="000000"/>
                            </a:solidFill>
                            <a:latin typeface="Cambria Math" panose="02040503050406030204" pitchFamily="18" charset="0"/>
                            <a:cs typeface="Times New Roman"/>
                            <a:sym typeface="Times New Roman"/>
                          </a:rPr>
                        </m:ctrlPr>
                      </m:sSubPr>
                      <m:e>
                        <m:r>
                          <a:rPr lang="tr-TR" sz="1400" b="0" i="1" smtClean="0">
                            <a:solidFill>
                              <a:srgbClr val="000000"/>
                            </a:solidFill>
                            <a:latin typeface="Cambria Math" panose="02040503050406030204" pitchFamily="18" charset="0"/>
                            <a:cs typeface="Times New Roman"/>
                            <a:sym typeface="Times New Roman"/>
                          </a:rPr>
                          <m:t>𝑥</m:t>
                        </m:r>
                      </m:e>
                      <m:sub>
                        <m:r>
                          <a:rPr lang="tr-TR" sz="1400" b="0" i="1" smtClean="0">
                            <a:solidFill>
                              <a:srgbClr val="000000"/>
                            </a:solidFill>
                            <a:latin typeface="Cambria Math" panose="02040503050406030204" pitchFamily="18" charset="0"/>
                            <a:cs typeface="Times New Roman"/>
                            <a:sym typeface="Times New Roman"/>
                          </a:rPr>
                          <m:t>1</m:t>
                        </m:r>
                      </m:sub>
                    </m:sSub>
                  </m:oMath>
                </a14:m>
                <a:r>
                  <a:rPr lang="ar-AE" sz="1400" dirty="0">
                    <a:solidFill>
                      <a:srgbClr val="000000"/>
                    </a:solidFill>
                    <a:latin typeface="Times New Roman"/>
                    <a:ea typeface="Times New Roman"/>
                    <a:cs typeface="Times New Roman"/>
                    <a:sym typeface="Times New Roman"/>
                  </a:rPr>
                  <a:t>,</a:t>
                </a:r>
                <a:r>
                  <a:rPr lang="ar-AE" sz="1400" dirty="0">
                    <a:solidFill>
                      <a:srgbClr val="000000"/>
                    </a:solidFill>
                    <a:cs typeface="Times New Roman"/>
                    <a:sym typeface="Times New Roman"/>
                  </a:rPr>
                  <a:t> </a:t>
                </a:r>
                <a14:m>
                  <m:oMath xmlns:m="http://schemas.openxmlformats.org/officeDocument/2006/math">
                    <m:sSub>
                      <m:sSubPr>
                        <m:ctrlPr>
                          <a:rPr lang="ar-AE" sz="1400" i="1">
                            <a:solidFill>
                              <a:srgbClr val="000000"/>
                            </a:solidFill>
                            <a:latin typeface="Cambria Math" panose="02040503050406030204" pitchFamily="18" charset="0"/>
                            <a:cs typeface="Times New Roman"/>
                            <a:sym typeface="Times New Roman"/>
                          </a:rPr>
                        </m:ctrlPr>
                      </m:sSubPr>
                      <m:e>
                        <m:r>
                          <a:rPr lang="tr-TR" sz="1400" i="1">
                            <a:solidFill>
                              <a:srgbClr val="000000"/>
                            </a:solidFill>
                            <a:latin typeface="Cambria Math" panose="02040503050406030204" pitchFamily="18" charset="0"/>
                            <a:cs typeface="Times New Roman"/>
                            <a:sym typeface="Times New Roman"/>
                          </a:rPr>
                          <m:t>𝑥</m:t>
                        </m:r>
                      </m:e>
                      <m:sub>
                        <m:r>
                          <a:rPr lang="tr-TR" sz="1400" b="0" i="1" smtClean="0">
                            <a:solidFill>
                              <a:srgbClr val="000000"/>
                            </a:solidFill>
                            <a:latin typeface="Cambria Math" panose="02040503050406030204" pitchFamily="18" charset="0"/>
                            <a:cs typeface="Times New Roman"/>
                            <a:sym typeface="Times New Roman"/>
                          </a:rPr>
                          <m:t>2</m:t>
                        </m:r>
                      </m:sub>
                    </m:sSub>
                  </m:oMath>
                </a14:m>
                <a:r>
                  <a:rPr lang="en-US" sz="1400" dirty="0">
                    <a:solidFill>
                      <a:srgbClr val="000000"/>
                    </a:solidFill>
                    <a:latin typeface="Times New Roman"/>
                    <a:ea typeface="Times New Roman"/>
                    <a:cs typeface="Times New Roman"/>
                    <a:sym typeface="Times New Roman"/>
                  </a:rPr>
                  <a:t>,...,</a:t>
                </a:r>
                <a:r>
                  <a:rPr lang="ar-AE" sz="1400" dirty="0">
                    <a:solidFill>
                      <a:srgbClr val="000000"/>
                    </a:solidFill>
                    <a:cs typeface="Times New Roman"/>
                    <a:sym typeface="Times New Roman"/>
                  </a:rPr>
                  <a:t> </a:t>
                </a:r>
                <a14:m>
                  <m:oMath xmlns:m="http://schemas.openxmlformats.org/officeDocument/2006/math">
                    <m:sSub>
                      <m:sSubPr>
                        <m:ctrlPr>
                          <a:rPr lang="ar-AE" sz="1400" i="1">
                            <a:solidFill>
                              <a:srgbClr val="000000"/>
                            </a:solidFill>
                            <a:latin typeface="Cambria Math" panose="02040503050406030204" pitchFamily="18" charset="0"/>
                            <a:cs typeface="Times New Roman"/>
                            <a:sym typeface="Times New Roman"/>
                          </a:rPr>
                        </m:ctrlPr>
                      </m:sSubPr>
                      <m:e>
                        <m:r>
                          <a:rPr lang="tr-TR" sz="1400" i="1">
                            <a:solidFill>
                              <a:srgbClr val="000000"/>
                            </a:solidFill>
                            <a:latin typeface="Cambria Math" panose="02040503050406030204" pitchFamily="18" charset="0"/>
                            <a:cs typeface="Times New Roman"/>
                            <a:sym typeface="Times New Roman"/>
                          </a:rPr>
                          <m:t>𝑥</m:t>
                        </m:r>
                      </m:e>
                      <m:sub>
                        <m:r>
                          <a:rPr lang="tr-TR" sz="1400" b="0" i="1" smtClean="0">
                            <a:solidFill>
                              <a:srgbClr val="000000"/>
                            </a:solidFill>
                            <a:latin typeface="Cambria Math" panose="02040503050406030204" pitchFamily="18" charset="0"/>
                            <a:cs typeface="Times New Roman"/>
                            <a:sym typeface="Times New Roman"/>
                          </a:rPr>
                          <m:t>𝑛</m:t>
                        </m:r>
                      </m:sub>
                    </m:sSub>
                  </m:oMath>
                </a14:m>
                <a:r>
                  <a:rPr lang="en-US" sz="1400" dirty="0">
                    <a:solidFill>
                      <a:srgbClr val="000000"/>
                    </a:solidFill>
                    <a:latin typeface="Times New Roman"/>
                    <a:ea typeface="Times New Roman"/>
                    <a:cs typeface="Times New Roman"/>
                    <a:sym typeface="Times New Roman"/>
                  </a:rPr>
                  <a:t>|</a:t>
                </a:r>
                <a:r>
                  <a:rPr lang="el-GR" sz="1400" dirty="0">
                    <a:solidFill>
                      <a:srgbClr val="000000"/>
                    </a:solidFill>
                    <a:latin typeface="Times New Roman"/>
                    <a:ea typeface="Times New Roman"/>
                    <a:cs typeface="Times New Roman"/>
                    <a:sym typeface="Times New Roman"/>
                  </a:rPr>
                  <a:t>θ)</a:t>
                </a:r>
              </a:p>
              <a:p>
                <a:pPr marL="457200" lvl="0" indent="0" algn="just" rtl="0">
                  <a:lnSpc>
                    <a:spcPct val="150000"/>
                  </a:lnSpc>
                  <a:spcBef>
                    <a:spcPts val="0"/>
                  </a:spcBef>
                  <a:spcAft>
                    <a:spcPts val="0"/>
                  </a:spcAft>
                  <a:buNone/>
                </a:pPr>
                <a:endParaRPr sz="1400" dirty="0">
                  <a:solidFill>
                    <a:srgbClr val="000000"/>
                  </a:solidFill>
                  <a:latin typeface="Times New Roman"/>
                  <a:ea typeface="Times New Roman"/>
                  <a:cs typeface="Times New Roman"/>
                  <a:sym typeface="Times New Roman"/>
                </a:endParaRPr>
              </a:p>
            </p:txBody>
          </p:sp>
        </mc:Choice>
        <mc:Fallback xmlns="">
          <p:sp>
            <p:nvSpPr>
              <p:cNvPr id="147" name="Google Shape;147;p23"/>
              <p:cNvSpPr txBox="1">
                <a:spLocks noGrp="1" noRot="1" noChangeAspect="1" noMove="1" noResize="1" noEditPoints="1" noAdjustHandles="1" noChangeArrowheads="1" noChangeShapeType="1" noTextEdit="1"/>
              </p:cNvSpPr>
              <p:nvPr>
                <p:ph type="body" idx="1"/>
              </p:nvPr>
            </p:nvSpPr>
            <p:spPr>
              <a:xfrm>
                <a:off x="163650" y="1145600"/>
                <a:ext cx="8980200" cy="3854700"/>
              </a:xfrm>
              <a:prstGeom prst="rect">
                <a:avLst/>
              </a:prstGeom>
              <a:blipFill>
                <a:blip r:embed="rId3"/>
                <a:stretch>
                  <a:fillRect l="-204"/>
                </a:stretch>
              </a:blipFill>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122700" y="591500"/>
            <a:ext cx="8895900" cy="4926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2.2) MLE derivation (Cont.3)</a:t>
            </a:r>
            <a:endParaRPr sz="2000" dirty="0">
              <a:solidFill>
                <a:srgbClr val="000000"/>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53" name="Google Shape;153;p24"/>
              <p:cNvSpPr txBox="1">
                <a:spLocks noGrp="1"/>
              </p:cNvSpPr>
              <p:nvPr>
                <p:ph type="body" idx="1"/>
              </p:nvPr>
            </p:nvSpPr>
            <p:spPr>
              <a:xfrm>
                <a:off x="163650" y="1084100"/>
                <a:ext cx="8980200" cy="40593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SzPts val="1018"/>
                  <a:buNone/>
                </a:pPr>
                <a:r>
                  <a:rPr lang="en-US" sz="1310" dirty="0">
                    <a:solidFill>
                      <a:srgbClr val="000000"/>
                    </a:solidFill>
                    <a:latin typeface="Times New Roman"/>
                    <a:ea typeface="Times New Roman"/>
                    <a:cs typeface="Times New Roman"/>
                    <a:sym typeface="Times New Roman"/>
                  </a:rPr>
                  <a:t>Max. the probability density of the data as a function of θ. </a:t>
                </a:r>
              </a:p>
              <a:p>
                <a:pPr marL="0" lvl="0" indent="0" algn="just" rtl="0">
                  <a:lnSpc>
                    <a:spcPct val="130000"/>
                  </a:lnSpc>
                  <a:spcBef>
                    <a:spcPts val="0"/>
                  </a:spcBef>
                  <a:spcAft>
                    <a:spcPts val="0"/>
                  </a:spcAft>
                  <a:buSzPts val="1018"/>
                  <a:buNone/>
                </a:pPr>
                <a:r>
                  <a:rPr lang="en-US" sz="1310" dirty="0">
                    <a:solidFill>
                      <a:srgbClr val="000000"/>
                    </a:solidFill>
                    <a:latin typeface="Times New Roman"/>
                    <a:ea typeface="Times New Roman"/>
                    <a:cs typeface="Times New Roman"/>
                    <a:sym typeface="Times New Roman"/>
                  </a:rPr>
                  <a:t>θ as our independent variable instead of our observed data. </a:t>
                </a:r>
              </a:p>
              <a:p>
                <a:pPr marL="0" lvl="0" indent="0" algn="just" rtl="0">
                  <a:lnSpc>
                    <a:spcPct val="130000"/>
                  </a:lnSpc>
                  <a:spcBef>
                    <a:spcPts val="0"/>
                  </a:spcBef>
                  <a:spcAft>
                    <a:spcPts val="0"/>
                  </a:spcAft>
                  <a:buSzPts val="1018"/>
                  <a:buNone/>
                </a:pPr>
                <a:r>
                  <a:rPr lang="en-US" sz="1310" dirty="0">
                    <a:solidFill>
                      <a:srgbClr val="000000"/>
                    </a:solidFill>
                    <a:latin typeface="Times New Roman"/>
                    <a:ea typeface="Times New Roman"/>
                    <a:cs typeface="Times New Roman"/>
                    <a:sym typeface="Times New Roman"/>
                  </a:rPr>
                  <a:t>Each observation x</a:t>
                </a:r>
                <a:r>
                  <a:rPr lang="en-US" sz="1310" baseline="-25000" dirty="0">
                    <a:solidFill>
                      <a:srgbClr val="000000"/>
                    </a:solidFill>
                    <a:latin typeface="Times New Roman"/>
                    <a:ea typeface="Times New Roman"/>
                    <a:cs typeface="Times New Roman"/>
                    <a:sym typeface="Times New Roman"/>
                  </a:rPr>
                  <a:t>i</a:t>
                </a:r>
                <a:r>
                  <a:rPr lang="en-US" sz="1310" dirty="0">
                    <a:solidFill>
                      <a:srgbClr val="000000"/>
                    </a:solidFill>
                    <a:latin typeface="Times New Roman"/>
                    <a:ea typeface="Times New Roman"/>
                    <a:cs typeface="Times New Roman"/>
                    <a:sym typeface="Times New Roman"/>
                  </a:rPr>
                  <a:t> treated as constant. </a:t>
                </a:r>
              </a:p>
              <a:p>
                <a:pPr marL="0" lvl="0" indent="0" algn="just" rtl="0">
                  <a:lnSpc>
                    <a:spcPct val="130000"/>
                  </a:lnSpc>
                  <a:spcBef>
                    <a:spcPts val="0"/>
                  </a:spcBef>
                  <a:spcAft>
                    <a:spcPts val="0"/>
                  </a:spcAft>
                  <a:buSzPts val="1018"/>
                  <a:buNone/>
                </a:pPr>
                <a:r>
                  <a:rPr lang="en-US" sz="1310" dirty="0">
                    <a:solidFill>
                      <a:srgbClr val="000000"/>
                    </a:solidFill>
                    <a:latin typeface="Times New Roman"/>
                    <a:ea typeface="Times New Roman"/>
                    <a:cs typeface="Times New Roman"/>
                    <a:sym typeface="Times New Roman"/>
                  </a:rPr>
                  <a:t>Goal: optimal θ → max</a:t>
                </a:r>
                <a:r>
                  <a:rPr lang="tr-TR" sz="1310" dirty="0">
                    <a:solidFill>
                      <a:srgbClr val="000000"/>
                    </a:solidFill>
                    <a:latin typeface="Times New Roman"/>
                    <a:ea typeface="Times New Roman"/>
                    <a:cs typeface="Times New Roman"/>
                    <a:sym typeface="Times New Roman"/>
                  </a:rPr>
                  <a:t>. </a:t>
                </a:r>
                <a:r>
                  <a:rPr lang="en-US" sz="1310" dirty="0">
                    <a:solidFill>
                      <a:srgbClr val="000000"/>
                    </a:solidFill>
                    <a:latin typeface="Times New Roman"/>
                    <a:ea typeface="Times New Roman"/>
                    <a:cs typeface="Times New Roman"/>
                    <a:sym typeface="Times New Roman"/>
                  </a:rPr>
                  <a:t>the joint </a:t>
                </a:r>
                <a:r>
                  <a:rPr lang="tr-TR" sz="1310" dirty="0">
                    <a:solidFill>
                      <a:srgbClr val="000000"/>
                    </a:solidFill>
                    <a:latin typeface="Times New Roman"/>
                    <a:ea typeface="Times New Roman"/>
                    <a:cs typeface="Times New Roman"/>
                    <a:sym typeface="Times New Roman"/>
                  </a:rPr>
                  <a:t>PDF </a:t>
                </a:r>
                <a:endParaRPr lang="en-US" sz="1310" dirty="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r>
                  <a:rPr lang="tr-TR" sz="1310" dirty="0">
                    <a:solidFill>
                      <a:srgbClr val="000000"/>
                    </a:solidFill>
                    <a:latin typeface="Times New Roman"/>
                    <a:ea typeface="Times New Roman"/>
                    <a:cs typeface="Times New Roman"/>
                    <a:sym typeface="Times New Roman"/>
                  </a:rPr>
                  <a:t>a</a:t>
                </a:r>
                <a:r>
                  <a:rPr lang="en-US" sz="1310" dirty="0" err="1">
                    <a:solidFill>
                      <a:srgbClr val="000000"/>
                    </a:solidFill>
                    <a:latin typeface="Times New Roman"/>
                    <a:ea typeface="Times New Roman"/>
                    <a:cs typeface="Times New Roman"/>
                    <a:sym typeface="Times New Roman"/>
                  </a:rPr>
                  <a:t>rgmax</a:t>
                </a:r>
                <a:r>
                  <a:rPr lang="en-US" sz="1310" dirty="0">
                    <a:solidFill>
                      <a:srgbClr val="000000"/>
                    </a:solidFill>
                    <a:latin typeface="Times New Roman"/>
                    <a:ea typeface="Times New Roman"/>
                    <a:cs typeface="Times New Roman"/>
                    <a:sym typeface="Times New Roman"/>
                  </a:rPr>
                  <a:t> function</a:t>
                </a:r>
                <a:endParaRPr lang="tr-TR" sz="1310" dirty="0">
                  <a:solidFill>
                    <a:srgbClr val="000000"/>
                  </a:solidFill>
                  <a:latin typeface="Times New Roman"/>
                  <a:ea typeface="Times New Roman"/>
                  <a:cs typeface="Times New Roman"/>
                  <a:sym typeface="Times New Roman"/>
                </a:endParaRPr>
              </a:p>
              <a:p>
                <a:pPr marL="0" lvl="0" indent="0" algn="ctr">
                  <a:lnSpc>
                    <a:spcPct val="130000"/>
                  </a:lnSpc>
                  <a:buSzPts val="1018"/>
                  <a:buNone/>
                </a:pPr>
                <a14:m>
                  <m:oMath xmlns:m="http://schemas.openxmlformats.org/officeDocument/2006/math">
                    <m:sSub>
                      <m:sSubPr>
                        <m:ctrlPr>
                          <a:rPr lang="en-US" sz="1310" i="1" smtClean="0">
                            <a:solidFill>
                              <a:srgbClr val="000000"/>
                            </a:solidFill>
                            <a:highlight>
                              <a:srgbClr val="FFFFFF"/>
                            </a:highlight>
                            <a:latin typeface="Cambria Math" panose="02040503050406030204" pitchFamily="18" charset="0"/>
                            <a:cs typeface="Times New Roman"/>
                            <a:sym typeface="Times New Roman"/>
                          </a:rPr>
                        </m:ctrlPr>
                      </m:sSubPr>
                      <m:e>
                        <m:acc>
                          <m:accPr>
                            <m:chr m:val="̂"/>
                            <m:ctrlPr>
                              <a:rPr lang="en-US" sz="1310" i="1" smtClean="0">
                                <a:solidFill>
                                  <a:srgbClr val="000000"/>
                                </a:solidFill>
                                <a:highlight>
                                  <a:srgbClr val="FFFFFF"/>
                                </a:highlight>
                                <a:latin typeface="Cambria Math" panose="02040503050406030204" pitchFamily="18" charset="0"/>
                                <a:cs typeface="Times New Roman"/>
                                <a:sym typeface="Times New Roman"/>
                              </a:rPr>
                            </m:ctrlPr>
                          </m:accPr>
                          <m:e>
                            <m:r>
                              <a:rPr lang="en-US" sz="1310" i="1"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e>
                        </m:acc>
                      </m:e>
                      <m:sub>
                        <m:r>
                          <a:rPr lang="tr-TR" sz="1310" b="0" i="1" smtClean="0">
                            <a:solidFill>
                              <a:srgbClr val="000000"/>
                            </a:solidFill>
                            <a:highlight>
                              <a:srgbClr val="FFFFFF"/>
                            </a:highlight>
                            <a:latin typeface="Cambria Math" panose="02040503050406030204" pitchFamily="18" charset="0"/>
                            <a:cs typeface="Times New Roman"/>
                            <a:sym typeface="Times New Roman"/>
                          </a:rPr>
                          <m:t>𝑀𝐿𝐸</m:t>
                        </m:r>
                      </m:sub>
                    </m:sSub>
                    <m:r>
                      <a:rPr lang="tr-TR" sz="1310" b="0" i="1" smtClean="0">
                        <a:solidFill>
                          <a:srgbClr val="000000"/>
                        </a:solidFill>
                        <a:highlight>
                          <a:srgbClr val="FFFFFF"/>
                        </a:highlight>
                        <a:latin typeface="Cambria Math" panose="02040503050406030204" pitchFamily="18" charset="0"/>
                        <a:cs typeface="Times New Roman"/>
                        <a:sym typeface="Times New Roman"/>
                      </a:rPr>
                      <m:t>=</m:t>
                    </m:r>
                    <m:r>
                      <a:rPr lang="tr-TR" sz="1310" b="0" i="1" smtClean="0">
                        <a:solidFill>
                          <a:srgbClr val="000000"/>
                        </a:solidFill>
                        <a:highlight>
                          <a:srgbClr val="FFFFFF"/>
                        </a:highlight>
                        <a:latin typeface="Cambria Math" panose="02040503050406030204" pitchFamily="18" charset="0"/>
                        <a:cs typeface="Times New Roman"/>
                        <a:sym typeface="Times New Roman"/>
                      </a:rPr>
                      <m:t>𝑎𝑟𝑔𝑚𝑎</m:t>
                    </m:r>
                    <m:sSub>
                      <m:sSubPr>
                        <m:ctrlPr>
                          <a:rPr lang="tr-TR" sz="1310" b="0" i="1" smtClean="0">
                            <a:solidFill>
                              <a:srgbClr val="000000"/>
                            </a:solidFill>
                            <a:highlight>
                              <a:srgbClr val="FFFFFF"/>
                            </a:highlight>
                            <a:latin typeface="Cambria Math" panose="02040503050406030204" pitchFamily="18" charset="0"/>
                            <a:cs typeface="Times New Roman"/>
                            <a:sym typeface="Times New Roman"/>
                          </a:rPr>
                        </m:ctrlPr>
                      </m:sSubPr>
                      <m:e>
                        <m:r>
                          <a:rPr lang="tr-TR" sz="1310" b="0" i="1" smtClean="0">
                            <a:solidFill>
                              <a:srgbClr val="000000"/>
                            </a:solidFill>
                            <a:highlight>
                              <a:srgbClr val="FFFFFF"/>
                            </a:highlight>
                            <a:latin typeface="Cambria Math" panose="02040503050406030204" pitchFamily="18" charset="0"/>
                            <a:cs typeface="Times New Roman"/>
                            <a:sym typeface="Times New Roman"/>
                          </a:rPr>
                          <m:t>𝑥</m:t>
                        </m:r>
                      </m:e>
                      <m:sub>
                        <m:r>
                          <a:rPr lang="tr-TR" sz="1310" b="0" i="1"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sub>
                    </m:sSub>
                    <m:nary>
                      <m:naryPr>
                        <m:chr m:val="∏"/>
                        <m:ctrlPr>
                          <a:rPr lang="tr-TR" sz="1310" b="0" i="1" smtClean="0">
                            <a:solidFill>
                              <a:srgbClr val="000000"/>
                            </a:solidFill>
                            <a:highlight>
                              <a:srgbClr val="FFFFFF"/>
                            </a:highlight>
                            <a:latin typeface="Cambria Math" panose="02040503050406030204" pitchFamily="18" charset="0"/>
                            <a:cs typeface="Times New Roman"/>
                            <a:sym typeface="Times New Roman"/>
                          </a:rPr>
                        </m:ctrlPr>
                      </m:naryPr>
                      <m:sub>
                        <m:r>
                          <m:rPr>
                            <m:brk m:alnAt="23"/>
                          </m:rPr>
                          <a:rPr lang="tr-TR" sz="1310" b="0" i="1" smtClean="0">
                            <a:solidFill>
                              <a:srgbClr val="000000"/>
                            </a:solidFill>
                            <a:highlight>
                              <a:srgbClr val="FFFFFF"/>
                            </a:highlight>
                            <a:latin typeface="Cambria Math" panose="02040503050406030204" pitchFamily="18" charset="0"/>
                            <a:cs typeface="Times New Roman"/>
                            <a:sym typeface="Times New Roman"/>
                          </a:rPr>
                          <m:t>𝑖</m:t>
                        </m:r>
                      </m:sub>
                      <m:sup>
                        <m:r>
                          <a:rPr lang="tr-TR" sz="1310" b="0" i="1" smtClean="0">
                            <a:solidFill>
                              <a:srgbClr val="000000"/>
                            </a:solidFill>
                            <a:highlight>
                              <a:srgbClr val="FFFFFF"/>
                            </a:highlight>
                            <a:latin typeface="Cambria Math" panose="02040503050406030204" pitchFamily="18" charset="0"/>
                            <a:cs typeface="Times New Roman"/>
                            <a:sym typeface="Times New Roman"/>
                          </a:rPr>
                          <m:t>𝑛</m:t>
                        </m:r>
                      </m:sup>
                      <m:e>
                        <m:r>
                          <a:rPr lang="tr-TR" sz="1310" b="0" i="1" smtClean="0">
                            <a:solidFill>
                              <a:srgbClr val="000000"/>
                            </a:solidFill>
                            <a:highlight>
                              <a:srgbClr val="FFFFFF"/>
                            </a:highlight>
                            <a:latin typeface="Cambria Math" panose="02040503050406030204" pitchFamily="18" charset="0"/>
                            <a:cs typeface="Times New Roman"/>
                            <a:sym typeface="Times New Roman"/>
                          </a:rPr>
                          <m:t>𝑓</m:t>
                        </m:r>
                        <m:r>
                          <a:rPr lang="tr-TR" sz="1310" b="0" i="1" smtClean="0">
                            <a:solidFill>
                              <a:srgbClr val="000000"/>
                            </a:solidFill>
                            <a:highlight>
                              <a:srgbClr val="FFFFFF"/>
                            </a:highlight>
                            <a:latin typeface="Cambria Math" panose="02040503050406030204" pitchFamily="18" charset="0"/>
                            <a:cs typeface="Times New Roman"/>
                            <a:sym typeface="Times New Roman"/>
                          </a:rPr>
                          <m:t>(</m:t>
                        </m:r>
                        <m:sSub>
                          <m:sSubPr>
                            <m:ctrlPr>
                              <a:rPr lang="tr-TR" sz="1310" b="0" i="1" smtClean="0">
                                <a:solidFill>
                                  <a:srgbClr val="000000"/>
                                </a:solidFill>
                                <a:highlight>
                                  <a:srgbClr val="FFFFFF"/>
                                </a:highlight>
                                <a:latin typeface="Cambria Math" panose="02040503050406030204" pitchFamily="18" charset="0"/>
                                <a:cs typeface="Times New Roman"/>
                                <a:sym typeface="Times New Roman"/>
                              </a:rPr>
                            </m:ctrlPr>
                          </m:sSubPr>
                          <m:e>
                            <m:r>
                              <a:rPr lang="tr-TR" sz="1310" b="0" i="1" smtClean="0">
                                <a:solidFill>
                                  <a:srgbClr val="000000"/>
                                </a:solidFill>
                                <a:highlight>
                                  <a:srgbClr val="FFFFFF"/>
                                </a:highlight>
                                <a:latin typeface="Cambria Math" panose="02040503050406030204" pitchFamily="18" charset="0"/>
                                <a:cs typeface="Times New Roman"/>
                                <a:sym typeface="Times New Roman"/>
                              </a:rPr>
                              <m:t>𝑥</m:t>
                            </m:r>
                          </m:e>
                          <m:sub>
                            <m:r>
                              <a:rPr lang="tr-TR" sz="1310" b="0" i="1" smtClean="0">
                                <a:solidFill>
                                  <a:srgbClr val="000000"/>
                                </a:solidFill>
                                <a:highlight>
                                  <a:srgbClr val="FFFFFF"/>
                                </a:highlight>
                                <a:latin typeface="Cambria Math" panose="02040503050406030204" pitchFamily="18" charset="0"/>
                                <a:cs typeface="Times New Roman"/>
                                <a:sym typeface="Times New Roman"/>
                              </a:rPr>
                              <m:t>𝑖</m:t>
                            </m:r>
                          </m:sub>
                        </m:sSub>
                      </m:e>
                    </m:nary>
                  </m:oMath>
                </a14:m>
                <a:r>
                  <a:rPr lang="en-US" sz="1310" dirty="0">
                    <a:solidFill>
                      <a:srgbClr val="000000"/>
                    </a:solidFill>
                    <a:latin typeface="Times New Roman"/>
                    <a:ea typeface="Times New Roman"/>
                    <a:cs typeface="Times New Roman"/>
                    <a:sym typeface="Times New Roman"/>
                  </a:rPr>
                  <a:t>|</a:t>
                </a:r>
                <a14:m>
                  <m:oMath xmlns:m="http://schemas.openxmlformats.org/officeDocument/2006/math">
                    <m:r>
                      <a:rPr lang="en-US" sz="131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𝜃</m:t>
                    </m:r>
                    <m:r>
                      <a:rPr lang="tr-TR" sz="1310" b="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m:t>
                    </m:r>
                  </m:oMath>
                </a14:m>
                <a:endParaRPr lang="en-US" sz="1310" dirty="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r>
                  <a:rPr lang="en-US" sz="1310" dirty="0">
                    <a:solidFill>
                      <a:srgbClr val="000000"/>
                    </a:solidFill>
                    <a:latin typeface="Times New Roman"/>
                    <a:ea typeface="Times New Roman"/>
                    <a:cs typeface="Times New Roman"/>
                    <a:sym typeface="Times New Roman"/>
                  </a:rPr>
                  <a:t>N.B.: argmax function is a math. operation which finds the </a:t>
                </a:r>
                <a:r>
                  <a:rPr lang="en-US" sz="1310" dirty="0" err="1">
                    <a:solidFill>
                      <a:srgbClr val="000000"/>
                    </a:solidFill>
                    <a:latin typeface="Times New Roman"/>
                    <a:ea typeface="Times New Roman"/>
                    <a:cs typeface="Times New Roman"/>
                    <a:sym typeface="Times New Roman"/>
                  </a:rPr>
                  <a:t>arg</a:t>
                </a:r>
                <a:r>
                  <a:rPr lang="tr-TR" sz="1310" dirty="0">
                    <a:solidFill>
                      <a:srgbClr val="000000"/>
                    </a:solidFill>
                    <a:latin typeface="Times New Roman"/>
                    <a:ea typeface="Times New Roman"/>
                    <a:cs typeface="Times New Roman"/>
                    <a:sym typeface="Times New Roman"/>
                  </a:rPr>
                  <a:t>.</a:t>
                </a:r>
                <a:r>
                  <a:rPr lang="en-US" sz="1310" dirty="0">
                    <a:solidFill>
                      <a:srgbClr val="000000"/>
                    </a:solidFill>
                    <a:latin typeface="Times New Roman"/>
                    <a:ea typeface="Times New Roman"/>
                    <a:cs typeface="Times New Roman"/>
                    <a:sym typeface="Times New Roman"/>
                  </a:rPr>
                  <a:t> for the max</a:t>
                </a:r>
                <a:r>
                  <a:rPr lang="tr-TR" sz="1310" dirty="0">
                    <a:solidFill>
                      <a:srgbClr val="000000"/>
                    </a:solidFill>
                    <a:latin typeface="Times New Roman"/>
                    <a:ea typeface="Times New Roman"/>
                    <a:cs typeface="Times New Roman"/>
                    <a:sym typeface="Times New Roman"/>
                  </a:rPr>
                  <a:t>. </a:t>
                </a:r>
                <a:r>
                  <a:rPr lang="en-US" sz="1310" dirty="0">
                    <a:solidFill>
                      <a:srgbClr val="000000"/>
                    </a:solidFill>
                    <a:latin typeface="Times New Roman"/>
                    <a:ea typeface="Times New Roman"/>
                    <a:cs typeface="Times New Roman"/>
                    <a:sym typeface="Times New Roman"/>
                  </a:rPr>
                  <a:t>values of the target function. </a:t>
                </a:r>
              </a:p>
              <a:p>
                <a:pPr marL="0" lvl="0" indent="0" algn="just" rtl="0">
                  <a:lnSpc>
                    <a:spcPct val="130000"/>
                  </a:lnSpc>
                  <a:spcBef>
                    <a:spcPts val="0"/>
                  </a:spcBef>
                  <a:spcAft>
                    <a:spcPts val="0"/>
                  </a:spcAft>
                  <a:buSzPts val="1018"/>
                  <a:buNone/>
                </a:pPr>
                <a:r>
                  <a:rPr lang="en-US" sz="1310" dirty="0">
                    <a:solidFill>
                      <a:srgbClr val="000000"/>
                    </a:solidFill>
                    <a:latin typeface="Times New Roman"/>
                    <a:ea typeface="Times New Roman"/>
                    <a:cs typeface="Times New Roman"/>
                    <a:sym typeface="Times New Roman"/>
                  </a:rPr>
                  <a:t>argmax instead of max</a:t>
                </a:r>
              </a:p>
              <a:p>
                <a:pPr marL="0" lvl="0" indent="0" algn="just" rtl="0">
                  <a:lnSpc>
                    <a:spcPct val="130000"/>
                  </a:lnSpc>
                  <a:spcBef>
                    <a:spcPts val="0"/>
                  </a:spcBef>
                  <a:spcAft>
                    <a:spcPts val="0"/>
                  </a:spcAft>
                  <a:buSzPts val="1018"/>
                  <a:buNone/>
                </a:pPr>
                <a:r>
                  <a:rPr lang="tr-TR" sz="1310" dirty="0">
                    <a:solidFill>
                      <a:srgbClr val="000000"/>
                    </a:solidFill>
                    <a:latin typeface="Times New Roman"/>
                    <a:ea typeface="Times New Roman"/>
                    <a:cs typeface="Times New Roman"/>
                    <a:sym typeface="Times New Roman"/>
                  </a:rPr>
                  <a:t>p</a:t>
                </a:r>
                <a:r>
                  <a:rPr lang="en-US" sz="1310" dirty="0" err="1">
                    <a:solidFill>
                      <a:srgbClr val="000000"/>
                    </a:solidFill>
                    <a:latin typeface="Times New Roman"/>
                    <a:ea typeface="Times New Roman"/>
                    <a:cs typeface="Times New Roman"/>
                    <a:sym typeface="Times New Roman"/>
                  </a:rPr>
                  <a:t>ossibility</a:t>
                </a:r>
                <a:r>
                  <a:rPr lang="en-US" sz="1310" dirty="0">
                    <a:solidFill>
                      <a:srgbClr val="000000"/>
                    </a:solidFill>
                    <a:latin typeface="Times New Roman"/>
                    <a:ea typeface="Times New Roman"/>
                    <a:cs typeface="Times New Roman"/>
                    <a:sym typeface="Times New Roman"/>
                  </a:rPr>
                  <a:t> of multiple optimal θ values giving the same max</a:t>
                </a:r>
                <a:r>
                  <a:rPr lang="tr-TR" sz="1310" dirty="0">
                    <a:solidFill>
                      <a:srgbClr val="000000"/>
                    </a:solidFill>
                    <a:latin typeface="Times New Roman"/>
                    <a:ea typeface="Times New Roman"/>
                    <a:cs typeface="Times New Roman"/>
                    <a:sym typeface="Times New Roman"/>
                  </a:rPr>
                  <a:t>.</a:t>
                </a:r>
                <a:r>
                  <a:rPr lang="en-US" sz="1310" dirty="0">
                    <a:solidFill>
                      <a:srgbClr val="000000"/>
                    </a:solidFill>
                    <a:latin typeface="Times New Roman"/>
                    <a:ea typeface="Times New Roman"/>
                    <a:cs typeface="Times New Roman"/>
                    <a:sym typeface="Times New Roman"/>
                  </a:rPr>
                  <a:t> value </a:t>
                </a:r>
                <a:endParaRPr lang="en-US" sz="1310" dirty="0">
                  <a:solidFill>
                    <a:srgbClr val="000000"/>
                  </a:solidFill>
                  <a:highlight>
                    <a:srgbClr val="FFFFFF"/>
                  </a:highlight>
                  <a:latin typeface="Times New Roman"/>
                  <a:ea typeface="Times New Roman"/>
                  <a:cs typeface="Times New Roman"/>
                  <a:sym typeface="Times New Roman"/>
                </a:endParaRPr>
              </a:p>
              <a:p>
                <a:pPr marL="0" lvl="0" indent="457200" algn="just" rtl="0">
                  <a:lnSpc>
                    <a:spcPct val="130000"/>
                  </a:lnSpc>
                  <a:spcBef>
                    <a:spcPts val="0"/>
                  </a:spcBef>
                  <a:spcAft>
                    <a:spcPts val="0"/>
                  </a:spcAft>
                  <a:buSzPts val="1018"/>
                  <a:buNone/>
                </a:pPr>
                <a:endParaRPr lang="en-US" sz="1310" dirty="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SzPts val="1018"/>
                  <a:buNone/>
                </a:pPr>
                <a:r>
                  <a:rPr lang="en-US" sz="1310" dirty="0">
                    <a:solidFill>
                      <a:srgbClr val="000000"/>
                    </a:solidFill>
                    <a:latin typeface="Times New Roman"/>
                    <a:ea typeface="Times New Roman"/>
                    <a:cs typeface="Times New Roman"/>
                    <a:sym typeface="Times New Roman"/>
                  </a:rPr>
                  <a:t>The usual steps: take derivative w.r.t</a:t>
                </a:r>
                <a:r>
                  <a:rPr lang="tr-TR" sz="1310" dirty="0">
                    <a:solidFill>
                      <a:srgbClr val="000000"/>
                    </a:solidFill>
                    <a:latin typeface="Times New Roman"/>
                    <a:ea typeface="Times New Roman"/>
                    <a:cs typeface="Times New Roman"/>
                    <a:sym typeface="Times New Roman"/>
                  </a:rPr>
                  <a:t>.</a:t>
                </a:r>
                <a:r>
                  <a:rPr lang="en-US" sz="1310" dirty="0">
                    <a:solidFill>
                      <a:srgbClr val="000000"/>
                    </a:solidFill>
                    <a:latin typeface="Times New Roman"/>
                    <a:ea typeface="Times New Roman"/>
                    <a:cs typeface="Times New Roman"/>
                    <a:sym typeface="Times New Roman"/>
                  </a:rPr>
                  <a:t> </a:t>
                </a:r>
                <a14:m>
                  <m:oMath xmlns:m="http://schemas.openxmlformats.org/officeDocument/2006/math">
                    <m:r>
                      <a:rPr lang="en-US" sz="131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𝜃</m:t>
                    </m:r>
                  </m:oMath>
                </a14:m>
                <a:r>
                  <a:rPr lang="en-US" sz="1310" dirty="0">
                    <a:solidFill>
                      <a:srgbClr val="000000"/>
                    </a:solidFill>
                    <a:latin typeface="Times New Roman"/>
                    <a:ea typeface="Times New Roman"/>
                    <a:cs typeface="Times New Roman"/>
                    <a:sym typeface="Times New Roman"/>
                  </a:rPr>
                  <a:t> </a:t>
                </a:r>
                <a:r>
                  <a:rPr lang="tr-TR" sz="1310" dirty="0">
                    <a:solidFill>
                      <a:srgbClr val="000000"/>
                    </a:solidFill>
                    <a:latin typeface="Times New Roman"/>
                    <a:ea typeface="Times New Roman"/>
                    <a:cs typeface="Times New Roman"/>
                    <a:sym typeface="Wingdings" pitchFamily="2" charset="2"/>
                  </a:rPr>
                  <a:t> </a:t>
                </a:r>
                <a:r>
                  <a:rPr lang="tr-TR" sz="1310" dirty="0">
                    <a:solidFill>
                      <a:srgbClr val="000000"/>
                    </a:solidFill>
                    <a:latin typeface="Times New Roman"/>
                    <a:ea typeface="Times New Roman"/>
                    <a:cs typeface="Times New Roman"/>
                    <a:sym typeface="Times New Roman"/>
                  </a:rPr>
                  <a:t> =</a:t>
                </a:r>
                <a:r>
                  <a:rPr lang="en-US" sz="1310" dirty="0">
                    <a:solidFill>
                      <a:srgbClr val="000000"/>
                    </a:solidFill>
                    <a:latin typeface="Times New Roman"/>
                    <a:ea typeface="Times New Roman"/>
                    <a:cs typeface="Times New Roman"/>
                    <a:sym typeface="Times New Roman"/>
                  </a:rPr>
                  <a:t>0 </a:t>
                </a:r>
              </a:p>
              <a:p>
                <a:pPr marL="0" lvl="0" indent="0" algn="just" rtl="0">
                  <a:lnSpc>
                    <a:spcPct val="130000"/>
                  </a:lnSpc>
                  <a:spcBef>
                    <a:spcPts val="0"/>
                  </a:spcBef>
                  <a:spcAft>
                    <a:spcPts val="0"/>
                  </a:spcAft>
                  <a:buSzPts val="1018"/>
                  <a:buNone/>
                </a:pPr>
                <a:r>
                  <a:rPr lang="en-US" sz="1310" dirty="0">
                    <a:solidFill>
                      <a:srgbClr val="000000"/>
                    </a:solidFill>
                    <a:latin typeface="Times New Roman"/>
                    <a:ea typeface="Times New Roman"/>
                    <a:cs typeface="Times New Roman"/>
                    <a:sym typeface="Times New Roman"/>
                  </a:rPr>
                  <a:t>argmax of joint pdf implication familiar </a:t>
                </a:r>
              </a:p>
              <a:p>
                <a:pPr marL="0" lvl="0" indent="0" algn="ctr">
                  <a:lnSpc>
                    <a:spcPct val="130000"/>
                  </a:lnSpc>
                  <a:buSzPts val="1018"/>
                  <a:buNone/>
                </a:pPr>
                <a14:m>
                  <m:oMath xmlns:m="http://schemas.openxmlformats.org/officeDocument/2006/math">
                    <m:r>
                      <a:rPr lang="tr-TR" sz="1310" i="1">
                        <a:solidFill>
                          <a:srgbClr val="000000"/>
                        </a:solidFill>
                        <a:highlight>
                          <a:srgbClr val="FFFFFF"/>
                        </a:highlight>
                        <a:latin typeface="Cambria Math" panose="02040503050406030204" pitchFamily="18" charset="0"/>
                        <a:cs typeface="Times New Roman"/>
                        <a:sym typeface="Times New Roman"/>
                      </a:rPr>
                      <m:t>𝑎𝑟𝑔𝑚𝑎</m:t>
                    </m:r>
                    <m:sSub>
                      <m:sSubPr>
                        <m:ctrlPr>
                          <a:rPr lang="tr-TR" sz="1310" i="1">
                            <a:solidFill>
                              <a:srgbClr val="000000"/>
                            </a:solidFill>
                            <a:highlight>
                              <a:srgbClr val="FFFFFF"/>
                            </a:highlight>
                            <a:latin typeface="Cambria Math" panose="02040503050406030204" pitchFamily="18" charset="0"/>
                            <a:cs typeface="Times New Roman"/>
                            <a:sym typeface="Times New Roman"/>
                          </a:rPr>
                        </m:ctrlPr>
                      </m:sSubPr>
                      <m:e>
                        <m:r>
                          <a:rPr lang="tr-TR" sz="1310" i="1">
                            <a:solidFill>
                              <a:srgbClr val="000000"/>
                            </a:solidFill>
                            <a:highlight>
                              <a:srgbClr val="FFFFFF"/>
                            </a:highlight>
                            <a:latin typeface="Cambria Math" panose="02040503050406030204" pitchFamily="18" charset="0"/>
                            <a:cs typeface="Times New Roman"/>
                            <a:sym typeface="Times New Roman"/>
                          </a:rPr>
                          <m:t>𝑥</m:t>
                        </m:r>
                      </m:e>
                      <m:sub>
                        <m:r>
                          <a:rPr lang="tr-TR" sz="1310" i="1">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sub>
                    </m:sSub>
                    <m:nary>
                      <m:naryPr>
                        <m:chr m:val="∏"/>
                        <m:ctrlPr>
                          <a:rPr lang="tr-TR" sz="1310" i="1">
                            <a:solidFill>
                              <a:srgbClr val="000000"/>
                            </a:solidFill>
                            <a:highlight>
                              <a:srgbClr val="FFFFFF"/>
                            </a:highlight>
                            <a:latin typeface="Cambria Math" panose="02040503050406030204" pitchFamily="18" charset="0"/>
                            <a:cs typeface="Times New Roman"/>
                            <a:sym typeface="Times New Roman"/>
                          </a:rPr>
                        </m:ctrlPr>
                      </m:naryPr>
                      <m:sub>
                        <m:r>
                          <m:rPr>
                            <m:brk m:alnAt="23"/>
                          </m:rPr>
                          <a:rPr lang="tr-TR" sz="1310" i="1">
                            <a:solidFill>
                              <a:srgbClr val="000000"/>
                            </a:solidFill>
                            <a:highlight>
                              <a:srgbClr val="FFFFFF"/>
                            </a:highlight>
                            <a:latin typeface="Cambria Math" panose="02040503050406030204" pitchFamily="18" charset="0"/>
                            <a:cs typeface="Times New Roman"/>
                            <a:sym typeface="Times New Roman"/>
                          </a:rPr>
                          <m:t>𝑖</m:t>
                        </m:r>
                      </m:sub>
                      <m:sup>
                        <m:r>
                          <a:rPr lang="tr-TR" sz="1310" i="1">
                            <a:solidFill>
                              <a:srgbClr val="000000"/>
                            </a:solidFill>
                            <a:highlight>
                              <a:srgbClr val="FFFFFF"/>
                            </a:highlight>
                            <a:latin typeface="Cambria Math" panose="02040503050406030204" pitchFamily="18" charset="0"/>
                            <a:cs typeface="Times New Roman"/>
                            <a:sym typeface="Times New Roman"/>
                          </a:rPr>
                          <m:t>𝑛</m:t>
                        </m:r>
                      </m:sup>
                      <m:e>
                        <m:r>
                          <a:rPr lang="tr-TR" sz="1310" i="1">
                            <a:solidFill>
                              <a:srgbClr val="000000"/>
                            </a:solidFill>
                            <a:highlight>
                              <a:srgbClr val="FFFFFF"/>
                            </a:highlight>
                            <a:latin typeface="Cambria Math" panose="02040503050406030204" pitchFamily="18" charset="0"/>
                            <a:cs typeface="Times New Roman"/>
                            <a:sym typeface="Times New Roman"/>
                          </a:rPr>
                          <m:t>𝑓</m:t>
                        </m:r>
                        <m:r>
                          <a:rPr lang="tr-TR" sz="1310" i="1">
                            <a:solidFill>
                              <a:srgbClr val="000000"/>
                            </a:solidFill>
                            <a:highlight>
                              <a:srgbClr val="FFFFFF"/>
                            </a:highlight>
                            <a:latin typeface="Cambria Math" panose="02040503050406030204" pitchFamily="18" charset="0"/>
                            <a:cs typeface="Times New Roman"/>
                            <a:sym typeface="Times New Roman"/>
                          </a:rPr>
                          <m:t>(</m:t>
                        </m:r>
                        <m:sSub>
                          <m:sSubPr>
                            <m:ctrlPr>
                              <a:rPr lang="tr-TR" sz="1310" i="1">
                                <a:solidFill>
                                  <a:srgbClr val="000000"/>
                                </a:solidFill>
                                <a:highlight>
                                  <a:srgbClr val="FFFFFF"/>
                                </a:highlight>
                                <a:latin typeface="Cambria Math" panose="02040503050406030204" pitchFamily="18" charset="0"/>
                                <a:cs typeface="Times New Roman"/>
                                <a:sym typeface="Times New Roman"/>
                              </a:rPr>
                            </m:ctrlPr>
                          </m:sSubPr>
                          <m:e>
                            <m:r>
                              <a:rPr lang="tr-TR" sz="1310" i="1">
                                <a:solidFill>
                                  <a:srgbClr val="000000"/>
                                </a:solidFill>
                                <a:highlight>
                                  <a:srgbClr val="FFFFFF"/>
                                </a:highlight>
                                <a:latin typeface="Cambria Math" panose="02040503050406030204" pitchFamily="18" charset="0"/>
                                <a:cs typeface="Times New Roman"/>
                                <a:sym typeface="Times New Roman"/>
                              </a:rPr>
                              <m:t>𝑥</m:t>
                            </m:r>
                          </m:e>
                          <m:sub>
                            <m:r>
                              <a:rPr lang="tr-TR" sz="1310" i="1">
                                <a:solidFill>
                                  <a:srgbClr val="000000"/>
                                </a:solidFill>
                                <a:highlight>
                                  <a:srgbClr val="FFFFFF"/>
                                </a:highlight>
                                <a:latin typeface="Cambria Math" panose="02040503050406030204" pitchFamily="18" charset="0"/>
                                <a:cs typeface="Times New Roman"/>
                                <a:sym typeface="Times New Roman"/>
                              </a:rPr>
                              <m:t>𝑖</m:t>
                            </m:r>
                          </m:sub>
                        </m:sSub>
                      </m:e>
                    </m:nary>
                  </m:oMath>
                </a14:m>
                <a:r>
                  <a:rPr lang="en-US" sz="1310" dirty="0">
                    <a:solidFill>
                      <a:srgbClr val="000000"/>
                    </a:solidFill>
                    <a:latin typeface="Times New Roman"/>
                    <a:ea typeface="Times New Roman"/>
                    <a:cs typeface="Times New Roman"/>
                    <a:sym typeface="Times New Roman"/>
                  </a:rPr>
                  <a:t>|</a:t>
                </a:r>
                <a14:m>
                  <m:oMath xmlns:m="http://schemas.openxmlformats.org/officeDocument/2006/math">
                    <m:r>
                      <a:rPr lang="en-US" sz="1310" i="1" dirty="0">
                        <a:solidFill>
                          <a:srgbClr val="000000"/>
                        </a:solidFill>
                        <a:latin typeface="Cambria Math" panose="02040503050406030204" pitchFamily="18" charset="0"/>
                        <a:ea typeface="Cambria Math" panose="02040503050406030204" pitchFamily="18" charset="0"/>
                        <a:cs typeface="Times New Roman"/>
                        <a:sym typeface="Times New Roman"/>
                      </a:rPr>
                      <m:t>𝜃</m:t>
                    </m:r>
                    <m:r>
                      <a:rPr lang="tr-TR" sz="1310" i="1" dirty="0">
                        <a:solidFill>
                          <a:srgbClr val="000000"/>
                        </a:solidFill>
                        <a:latin typeface="Cambria Math" panose="02040503050406030204" pitchFamily="18" charset="0"/>
                        <a:ea typeface="Cambria Math" panose="02040503050406030204" pitchFamily="18" charset="0"/>
                        <a:cs typeface="Times New Roman"/>
                        <a:sym typeface="Times New Roman"/>
                      </a:rPr>
                      <m:t>)</m:t>
                    </m:r>
                  </m:oMath>
                </a14:m>
                <a:r>
                  <a:rPr lang="tr-TR" sz="1310" dirty="0">
                    <a:solidFill>
                      <a:srgbClr val="000000"/>
                    </a:solidFill>
                    <a:highlight>
                      <a:srgbClr val="FFFFFF"/>
                    </a:highlight>
                    <a:latin typeface="Times New Roman"/>
                    <a:ea typeface="Times New Roman"/>
                    <a:cs typeface="Times New Roman"/>
                    <a:sym typeface="Times New Roman"/>
                  </a:rPr>
                  <a:t> </a:t>
                </a:r>
                <a14:m>
                  <m:oMath xmlns:m="http://schemas.openxmlformats.org/officeDocument/2006/math">
                    <m:r>
                      <a:rPr lang="tr-TR" sz="131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m:t>
                    </m:r>
                    <m:r>
                      <a:rPr lang="tr-TR" sz="1310" b="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 </m:t>
                    </m:r>
                    <m:f>
                      <m:fPr>
                        <m:ctrlPr>
                          <a:rPr lang="tr-TR" sz="1310" b="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tr-TR" sz="1310" b="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m:t>
                        </m:r>
                      </m:num>
                      <m:den>
                        <m:r>
                          <a:rPr lang="tr-TR" sz="1310" b="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den>
                    </m:f>
                    <m:nary>
                      <m:naryPr>
                        <m:chr m:val="∏"/>
                        <m:ctrlPr>
                          <a:rPr lang="tr-TR" sz="1310" i="1">
                            <a:solidFill>
                              <a:srgbClr val="000000"/>
                            </a:solidFill>
                            <a:highlight>
                              <a:srgbClr val="FFFFFF"/>
                            </a:highlight>
                            <a:latin typeface="Cambria Math" panose="02040503050406030204" pitchFamily="18" charset="0"/>
                            <a:cs typeface="Times New Roman"/>
                            <a:sym typeface="Times New Roman"/>
                          </a:rPr>
                        </m:ctrlPr>
                      </m:naryPr>
                      <m:sub>
                        <m:r>
                          <m:rPr>
                            <m:brk m:alnAt="23"/>
                          </m:rPr>
                          <a:rPr lang="tr-TR" sz="1310" i="1">
                            <a:solidFill>
                              <a:srgbClr val="000000"/>
                            </a:solidFill>
                            <a:highlight>
                              <a:srgbClr val="FFFFFF"/>
                            </a:highlight>
                            <a:latin typeface="Cambria Math" panose="02040503050406030204" pitchFamily="18" charset="0"/>
                            <a:cs typeface="Times New Roman"/>
                            <a:sym typeface="Times New Roman"/>
                          </a:rPr>
                          <m:t>𝑖</m:t>
                        </m:r>
                      </m:sub>
                      <m:sup>
                        <m:r>
                          <a:rPr lang="tr-TR" sz="1310" i="1">
                            <a:solidFill>
                              <a:srgbClr val="000000"/>
                            </a:solidFill>
                            <a:highlight>
                              <a:srgbClr val="FFFFFF"/>
                            </a:highlight>
                            <a:latin typeface="Cambria Math" panose="02040503050406030204" pitchFamily="18" charset="0"/>
                            <a:cs typeface="Times New Roman"/>
                            <a:sym typeface="Times New Roman"/>
                          </a:rPr>
                          <m:t>𝑛</m:t>
                        </m:r>
                      </m:sup>
                      <m:e>
                        <m:r>
                          <a:rPr lang="tr-TR" sz="1310" i="1">
                            <a:solidFill>
                              <a:srgbClr val="000000"/>
                            </a:solidFill>
                            <a:highlight>
                              <a:srgbClr val="FFFFFF"/>
                            </a:highlight>
                            <a:latin typeface="Cambria Math" panose="02040503050406030204" pitchFamily="18" charset="0"/>
                            <a:cs typeface="Times New Roman"/>
                            <a:sym typeface="Times New Roman"/>
                          </a:rPr>
                          <m:t>𝑓</m:t>
                        </m:r>
                        <m:r>
                          <a:rPr lang="tr-TR" sz="1310" i="1">
                            <a:solidFill>
                              <a:srgbClr val="000000"/>
                            </a:solidFill>
                            <a:highlight>
                              <a:srgbClr val="FFFFFF"/>
                            </a:highlight>
                            <a:latin typeface="Cambria Math" panose="02040503050406030204" pitchFamily="18" charset="0"/>
                            <a:cs typeface="Times New Roman"/>
                            <a:sym typeface="Times New Roman"/>
                          </a:rPr>
                          <m:t>(</m:t>
                        </m:r>
                        <m:sSub>
                          <m:sSubPr>
                            <m:ctrlPr>
                              <a:rPr lang="tr-TR" sz="1310" i="1">
                                <a:solidFill>
                                  <a:srgbClr val="000000"/>
                                </a:solidFill>
                                <a:highlight>
                                  <a:srgbClr val="FFFFFF"/>
                                </a:highlight>
                                <a:latin typeface="Cambria Math" panose="02040503050406030204" pitchFamily="18" charset="0"/>
                                <a:cs typeface="Times New Roman"/>
                                <a:sym typeface="Times New Roman"/>
                              </a:rPr>
                            </m:ctrlPr>
                          </m:sSubPr>
                          <m:e>
                            <m:r>
                              <a:rPr lang="tr-TR" sz="1310" i="1">
                                <a:solidFill>
                                  <a:srgbClr val="000000"/>
                                </a:solidFill>
                                <a:highlight>
                                  <a:srgbClr val="FFFFFF"/>
                                </a:highlight>
                                <a:latin typeface="Cambria Math" panose="02040503050406030204" pitchFamily="18" charset="0"/>
                                <a:cs typeface="Times New Roman"/>
                                <a:sym typeface="Times New Roman"/>
                              </a:rPr>
                              <m:t>𝑥</m:t>
                            </m:r>
                          </m:e>
                          <m:sub>
                            <m:r>
                              <a:rPr lang="tr-TR" sz="1310" i="1">
                                <a:solidFill>
                                  <a:srgbClr val="000000"/>
                                </a:solidFill>
                                <a:highlight>
                                  <a:srgbClr val="FFFFFF"/>
                                </a:highlight>
                                <a:latin typeface="Cambria Math" panose="02040503050406030204" pitchFamily="18" charset="0"/>
                                <a:cs typeface="Times New Roman"/>
                                <a:sym typeface="Times New Roman"/>
                              </a:rPr>
                              <m:t>𝑖</m:t>
                            </m:r>
                          </m:sub>
                        </m:sSub>
                      </m:e>
                    </m:nary>
                  </m:oMath>
                </a14:m>
                <a:r>
                  <a:rPr lang="en-US" sz="1310" dirty="0">
                    <a:solidFill>
                      <a:srgbClr val="000000"/>
                    </a:solidFill>
                    <a:latin typeface="Times New Roman"/>
                    <a:ea typeface="Times New Roman"/>
                    <a:cs typeface="Times New Roman"/>
                    <a:sym typeface="Times New Roman"/>
                  </a:rPr>
                  <a:t>|</a:t>
                </a:r>
                <a14:m>
                  <m:oMath xmlns:m="http://schemas.openxmlformats.org/officeDocument/2006/math">
                    <m:r>
                      <a:rPr lang="en-US" sz="1310" i="1" dirty="0">
                        <a:solidFill>
                          <a:srgbClr val="000000"/>
                        </a:solidFill>
                        <a:latin typeface="Cambria Math" panose="02040503050406030204" pitchFamily="18" charset="0"/>
                        <a:ea typeface="Cambria Math" panose="02040503050406030204" pitchFamily="18" charset="0"/>
                        <a:cs typeface="Times New Roman"/>
                        <a:sym typeface="Times New Roman"/>
                      </a:rPr>
                      <m:t>𝜃</m:t>
                    </m:r>
                    <m:r>
                      <a:rPr lang="tr-TR" sz="1310" i="1" dirty="0">
                        <a:solidFill>
                          <a:srgbClr val="000000"/>
                        </a:solidFill>
                        <a:latin typeface="Cambria Math" panose="02040503050406030204" pitchFamily="18" charset="0"/>
                        <a:ea typeface="Cambria Math" panose="02040503050406030204" pitchFamily="18" charset="0"/>
                        <a:cs typeface="Times New Roman"/>
                        <a:sym typeface="Times New Roman"/>
                      </a:rPr>
                      <m:t>)</m:t>
                    </m:r>
                  </m:oMath>
                </a14:m>
                <a:r>
                  <a:rPr lang="tr-TR" sz="1310" dirty="0">
                    <a:solidFill>
                      <a:srgbClr val="000000"/>
                    </a:solidFill>
                    <a:highlight>
                      <a:srgbClr val="FFFFFF"/>
                    </a:highlight>
                    <a:latin typeface="Times New Roman"/>
                    <a:ea typeface="Times New Roman"/>
                    <a:cs typeface="Times New Roman"/>
                    <a:sym typeface="Times New Roman"/>
                  </a:rPr>
                  <a:t>=0</a:t>
                </a:r>
                <a:endParaRPr lang="en-US" sz="1310" dirty="0">
                  <a:solidFill>
                    <a:srgbClr val="000000"/>
                  </a:solidFill>
                  <a:highlight>
                    <a:srgbClr val="FFFFFF"/>
                  </a:highlight>
                  <a:latin typeface="Times New Roman"/>
                  <a:ea typeface="Times New Roman"/>
                  <a:cs typeface="Times New Roman"/>
                  <a:sym typeface="Times New Roman"/>
                </a:endParaRPr>
              </a:p>
              <a:p>
                <a:pPr marL="457200" lvl="0" indent="0" algn="l" rtl="0">
                  <a:lnSpc>
                    <a:spcPct val="130000"/>
                  </a:lnSpc>
                  <a:spcBef>
                    <a:spcPts val="0"/>
                  </a:spcBef>
                  <a:spcAft>
                    <a:spcPts val="0"/>
                  </a:spcAft>
                  <a:buSzPts val="1018"/>
                  <a:buNone/>
                </a:pPr>
                <a:endParaRPr lang="en-US" sz="1310" dirty="0">
                  <a:solidFill>
                    <a:srgbClr val="000000"/>
                  </a:solidFill>
                  <a:latin typeface="Times New Roman"/>
                  <a:ea typeface="Times New Roman"/>
                  <a:cs typeface="Times New Roman"/>
                  <a:sym typeface="Times New Roman"/>
                </a:endParaRPr>
              </a:p>
              <a:p>
                <a:pPr marL="914400" lvl="0" indent="0" algn="just" rtl="0">
                  <a:lnSpc>
                    <a:spcPct val="130000"/>
                  </a:lnSpc>
                  <a:spcBef>
                    <a:spcPts val="0"/>
                  </a:spcBef>
                  <a:spcAft>
                    <a:spcPts val="0"/>
                  </a:spcAft>
                  <a:buSzPts val="1018"/>
                  <a:buNone/>
                </a:pPr>
                <a:endParaRPr sz="1310" dirty="0">
                  <a:solidFill>
                    <a:srgbClr val="000000"/>
                  </a:solidFill>
                  <a:latin typeface="Times New Roman"/>
                  <a:ea typeface="Times New Roman"/>
                  <a:cs typeface="Times New Roman"/>
                  <a:sym typeface="Times New Roman"/>
                </a:endParaRPr>
              </a:p>
            </p:txBody>
          </p:sp>
        </mc:Choice>
        <mc:Fallback xmlns="">
          <p:sp>
            <p:nvSpPr>
              <p:cNvPr id="153" name="Google Shape;153;p24"/>
              <p:cNvSpPr txBox="1">
                <a:spLocks noGrp="1" noRot="1" noChangeAspect="1" noMove="1" noResize="1" noEditPoints="1" noAdjustHandles="1" noChangeArrowheads="1" noChangeShapeType="1" noTextEdit="1"/>
              </p:cNvSpPr>
              <p:nvPr>
                <p:ph type="body" idx="1"/>
              </p:nvPr>
            </p:nvSpPr>
            <p:spPr>
              <a:xfrm>
                <a:off x="163650" y="1084100"/>
                <a:ext cx="8980200" cy="4059300"/>
              </a:xfrm>
              <a:prstGeom prst="rect">
                <a:avLst/>
              </a:prstGeom>
              <a:blipFill>
                <a:blip r:embed="rId3"/>
                <a:stretch>
                  <a:fillRect/>
                </a:stretch>
              </a:blipFill>
            </p:spPr>
            <p:txBody>
              <a:bodyPr/>
              <a:lstStyle/>
              <a:p>
                <a:r>
                  <a:rPr lang="en-TR">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122700" y="591500"/>
            <a:ext cx="8895900" cy="6463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2.2) MLE derivation (Cont.4)</a:t>
            </a:r>
            <a:endParaRPr sz="2000" dirty="0">
              <a:solidFill>
                <a:srgbClr val="000000"/>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59" name="Google Shape;159;p25"/>
              <p:cNvSpPr txBox="1">
                <a:spLocks noGrp="1"/>
              </p:cNvSpPr>
              <p:nvPr>
                <p:ph type="body" idx="1"/>
              </p:nvPr>
            </p:nvSpPr>
            <p:spPr>
              <a:xfrm>
                <a:off x="150" y="1145600"/>
                <a:ext cx="9144000" cy="39979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None/>
                </a:pPr>
                <a:r>
                  <a:rPr lang="en-US" sz="1200" dirty="0">
                    <a:solidFill>
                      <a:srgbClr val="000000"/>
                    </a:solidFill>
                    <a:latin typeface="Times New Roman"/>
                    <a:ea typeface="Times New Roman"/>
                    <a:cs typeface="Times New Roman"/>
                    <a:sym typeface="Times New Roman"/>
                  </a:rPr>
                  <a:t>Complex derivative → natural logarithm &amp; properties </a:t>
                </a:r>
              </a:p>
              <a:p>
                <a:pPr marL="0" lvl="0" indent="0" algn="just" rtl="0">
                  <a:lnSpc>
                    <a:spcPct val="130000"/>
                  </a:lnSpc>
                  <a:spcBef>
                    <a:spcPts val="0"/>
                  </a:spcBef>
                  <a:spcAft>
                    <a:spcPts val="0"/>
                  </a:spcAft>
                  <a:buNone/>
                </a:pPr>
                <a:r>
                  <a:rPr lang="en-US" sz="1200" dirty="0">
                    <a:solidFill>
                      <a:srgbClr val="000000"/>
                    </a:solidFill>
                    <a:latin typeface="Times New Roman"/>
                    <a:ea typeface="Times New Roman"/>
                    <a:cs typeface="Times New Roman"/>
                    <a:sym typeface="Times New Roman"/>
                  </a:rPr>
                  <a:t>Following modification:</a:t>
                </a:r>
              </a:p>
              <a:p>
                <a:pPr marL="0" lvl="0" indent="0" algn="ctr" rtl="0">
                  <a:lnSpc>
                    <a:spcPct val="130000"/>
                  </a:lnSpc>
                  <a:spcBef>
                    <a:spcPts val="0"/>
                  </a:spcBef>
                  <a:spcAft>
                    <a:spcPts val="0"/>
                  </a:spcAft>
                  <a:buNone/>
                </a:pPr>
                <a14:m>
                  <m:oMathPara xmlns:m="http://schemas.openxmlformats.org/officeDocument/2006/math">
                    <m:oMathParaPr>
                      <m:jc m:val="centerGroup"/>
                    </m:oMathParaPr>
                    <m:oMath xmlns:m="http://schemas.openxmlformats.org/officeDocument/2006/math">
                      <m:func>
                        <m:funcPr>
                          <m:ctrlPr>
                            <a:rPr lang="tr-TR" sz="1200" b="0" i="1" smtClean="0">
                              <a:solidFill>
                                <a:srgbClr val="000000"/>
                              </a:solidFill>
                              <a:latin typeface="Cambria Math" panose="02040503050406030204" pitchFamily="18" charset="0"/>
                              <a:ea typeface="Times New Roman"/>
                              <a:cs typeface="Times New Roman"/>
                              <a:sym typeface="Times New Roman"/>
                            </a:rPr>
                          </m:ctrlPr>
                        </m:funcPr>
                        <m:fName>
                          <m:r>
                            <m:rPr>
                              <m:sty m:val="p"/>
                            </m:rPr>
                            <a:rPr lang="en-US" sz="1200" b="0" i="0" smtClean="0">
                              <a:solidFill>
                                <a:srgbClr val="000000"/>
                              </a:solidFill>
                              <a:latin typeface="Cambria Math" panose="02040503050406030204" pitchFamily="18" charset="0"/>
                              <a:ea typeface="Times New Roman"/>
                              <a:cs typeface="Times New Roman"/>
                              <a:sym typeface="Times New Roman"/>
                            </a:rPr>
                            <m:t>ln</m:t>
                          </m:r>
                        </m:fName>
                        <m:e>
                          <m:d>
                            <m:dPr>
                              <m:ctrlPr>
                                <a:rPr lang="tr-TR" sz="1200" b="0" i="1" smtClean="0">
                                  <a:solidFill>
                                    <a:srgbClr val="000000"/>
                                  </a:solidFill>
                                  <a:latin typeface="Cambria Math" panose="02040503050406030204" pitchFamily="18" charset="0"/>
                                  <a:ea typeface="Times New Roman"/>
                                  <a:cs typeface="Times New Roman"/>
                                  <a:sym typeface="Times New Roman"/>
                                </a:rPr>
                              </m:ctrlPr>
                            </m:dPr>
                            <m:e>
                              <m:nary>
                                <m:naryPr>
                                  <m:chr m:val="∏"/>
                                  <m:subHide m:val="on"/>
                                  <m:supHide m:val="on"/>
                                  <m:ctrlPr>
                                    <a:rPr lang="tr-TR" sz="1200" b="0" i="1" smtClean="0">
                                      <a:solidFill>
                                        <a:srgbClr val="000000"/>
                                      </a:solidFill>
                                      <a:latin typeface="Cambria Math" panose="02040503050406030204" pitchFamily="18" charset="0"/>
                                      <a:cs typeface="Times New Roman"/>
                                      <a:sym typeface="Times New Roman"/>
                                    </a:rPr>
                                  </m:ctrlPr>
                                </m:naryPr>
                                <m:sub/>
                                <m:sup/>
                                <m:e>
                                  <m:r>
                                    <a:rPr lang="tr-TR" sz="1200" b="0" i="1" smtClean="0">
                                      <a:solidFill>
                                        <a:srgbClr val="000000"/>
                                      </a:solidFill>
                                      <a:latin typeface="Cambria Math" panose="02040503050406030204" pitchFamily="18" charset="0"/>
                                      <a:cs typeface="Times New Roman"/>
                                      <a:sym typeface="Times New Roman"/>
                                    </a:rPr>
                                    <m:t>𝑓</m:t>
                                  </m:r>
                                </m:e>
                              </m:nary>
                            </m:e>
                          </m:d>
                        </m:e>
                      </m:func>
                      <m:r>
                        <a:rPr lang="tr-TR" sz="1200" b="0" i="1" smtClean="0">
                          <a:solidFill>
                            <a:srgbClr val="000000"/>
                          </a:solidFill>
                          <a:latin typeface="Cambria Math" panose="02040503050406030204" pitchFamily="18" charset="0"/>
                          <a:cs typeface="Times New Roman"/>
                          <a:sym typeface="Times New Roman"/>
                        </a:rPr>
                        <m:t>= </m:t>
                      </m:r>
                      <m:nary>
                        <m:naryPr>
                          <m:chr m:val="∑"/>
                          <m:subHide m:val="on"/>
                          <m:supHide m:val="on"/>
                          <m:ctrlPr>
                            <a:rPr lang="tr-TR" sz="1200" b="0" i="1" smtClean="0">
                              <a:solidFill>
                                <a:srgbClr val="000000"/>
                              </a:solidFill>
                              <a:latin typeface="Cambria Math" panose="02040503050406030204" pitchFamily="18" charset="0"/>
                              <a:cs typeface="Times New Roman"/>
                              <a:sym typeface="Times New Roman"/>
                            </a:rPr>
                          </m:ctrlPr>
                        </m:naryPr>
                        <m:sub/>
                        <m:sup/>
                        <m:e>
                          <m:r>
                            <m:rPr>
                              <m:sty m:val="p"/>
                            </m:rPr>
                            <a:rPr lang="tr-TR" sz="1200" b="0" i="0" smtClean="0">
                              <a:solidFill>
                                <a:srgbClr val="000000"/>
                              </a:solidFill>
                              <a:latin typeface="Cambria Math" panose="02040503050406030204" pitchFamily="18" charset="0"/>
                              <a:cs typeface="Times New Roman"/>
                              <a:sym typeface="Times New Roman"/>
                            </a:rPr>
                            <m:t>ln</m:t>
                          </m:r>
                          <m:r>
                            <a:rPr lang="tr-TR" sz="1200" b="0" i="1" smtClean="0">
                              <a:solidFill>
                                <a:srgbClr val="000000"/>
                              </a:solidFill>
                              <a:latin typeface="Cambria Math" panose="02040503050406030204" pitchFamily="18" charset="0"/>
                              <a:cs typeface="Times New Roman"/>
                              <a:sym typeface="Times New Roman"/>
                            </a:rPr>
                            <m:t>⁡(</m:t>
                          </m:r>
                          <m:r>
                            <a:rPr lang="tr-TR" sz="1200" b="0" i="1" smtClean="0">
                              <a:solidFill>
                                <a:srgbClr val="000000"/>
                              </a:solidFill>
                              <a:latin typeface="Cambria Math" panose="02040503050406030204" pitchFamily="18" charset="0"/>
                              <a:cs typeface="Times New Roman"/>
                              <a:sym typeface="Times New Roman"/>
                            </a:rPr>
                            <m:t>𝑓</m:t>
                          </m:r>
                          <m:r>
                            <a:rPr lang="tr-TR" sz="1200" b="0" i="1" smtClean="0">
                              <a:solidFill>
                                <a:srgbClr val="000000"/>
                              </a:solidFill>
                              <a:latin typeface="Cambria Math" panose="02040503050406030204" pitchFamily="18" charset="0"/>
                              <a:cs typeface="Times New Roman"/>
                              <a:sym typeface="Times New Roman"/>
                            </a:rPr>
                            <m:t>)</m:t>
                          </m:r>
                        </m:e>
                      </m:nary>
                    </m:oMath>
                  </m:oMathPara>
                </a14:m>
                <a:endParaRPr lang="en-US" sz="1200" dirty="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None/>
                </a:pPr>
                <a:r>
                  <a:rPr lang="en-US" sz="1200" dirty="0">
                    <a:solidFill>
                      <a:srgbClr val="000000"/>
                    </a:solidFill>
                    <a:latin typeface="Times New Roman"/>
                    <a:ea typeface="Times New Roman"/>
                    <a:cs typeface="Times New Roman"/>
                    <a:sym typeface="Times New Roman"/>
                  </a:rPr>
                  <a:t>Monotonic function</a:t>
                </a:r>
                <a:r>
                  <a:rPr lang="tr-TR" sz="1200" dirty="0">
                    <a:solidFill>
                      <a:srgbClr val="000000"/>
                    </a:solidFill>
                    <a:latin typeface="Times New Roman"/>
                    <a:ea typeface="Times New Roman"/>
                    <a:cs typeface="Times New Roman"/>
                    <a:sym typeface="Times New Roman"/>
                  </a:rPr>
                  <a:t> </a:t>
                </a:r>
                <a:r>
                  <a:rPr lang="tr-TR" sz="1200" dirty="0">
                    <a:solidFill>
                      <a:srgbClr val="000000"/>
                    </a:solidFill>
                    <a:latin typeface="Times New Roman"/>
                    <a:ea typeface="Times New Roman"/>
                    <a:cs typeface="Times New Roman"/>
                    <a:sym typeface="Wingdings" pitchFamily="2" charset="2"/>
                  </a:rPr>
                  <a:t></a:t>
                </a:r>
                <a:r>
                  <a:rPr lang="tr-TR" sz="1200" dirty="0">
                    <a:solidFill>
                      <a:srgbClr val="000000"/>
                    </a:solidFill>
                    <a:latin typeface="Times New Roman"/>
                    <a:ea typeface="Times New Roman"/>
                    <a:cs typeface="Times New Roman"/>
                    <a:sym typeface="Times New Roman"/>
                  </a:rPr>
                  <a:t> x+ </a:t>
                </a:r>
                <a:r>
                  <a:rPr lang="tr-TR" sz="1200" dirty="0" err="1">
                    <a:solidFill>
                      <a:srgbClr val="000000"/>
                    </a:solidFill>
                    <a:latin typeface="Times New Roman"/>
                    <a:ea typeface="Times New Roman"/>
                    <a:cs typeface="Times New Roman"/>
                    <a:sym typeface="Times New Roman"/>
                  </a:rPr>
                  <a:t>then</a:t>
                </a:r>
                <a:r>
                  <a:rPr lang="tr-TR" sz="1200" dirty="0">
                    <a:solidFill>
                      <a:srgbClr val="000000"/>
                    </a:solidFill>
                    <a:latin typeface="Times New Roman"/>
                    <a:ea typeface="Times New Roman"/>
                    <a:cs typeface="Times New Roman"/>
                    <a:sym typeface="Times New Roman"/>
                  </a:rPr>
                  <a:t> y+ </a:t>
                </a:r>
              </a:p>
              <a:p>
                <a:pPr marL="0" lvl="0" indent="0" algn="just" rtl="0">
                  <a:lnSpc>
                    <a:spcPct val="130000"/>
                  </a:lnSpc>
                  <a:spcBef>
                    <a:spcPts val="0"/>
                  </a:spcBef>
                  <a:spcAft>
                    <a:spcPts val="0"/>
                  </a:spcAft>
                  <a:buNone/>
                </a:pPr>
                <a:r>
                  <a:rPr lang="en-US" sz="1200" dirty="0">
                    <a:solidFill>
                      <a:srgbClr val="000000"/>
                    </a:solidFill>
                    <a:latin typeface="Times New Roman"/>
                    <a:ea typeface="Times New Roman"/>
                    <a:cs typeface="Times New Roman"/>
                    <a:sym typeface="Times New Roman"/>
                  </a:rPr>
                  <a:t>Implication: occur at the same value of the independent variable</a:t>
                </a:r>
                <a:r>
                  <a:rPr lang="en-US" sz="1200" dirty="0">
                    <a:solidFill>
                      <a:srgbClr val="000000"/>
                    </a:solidFill>
                    <a:highlight>
                      <a:srgbClr val="FF0000"/>
                    </a:highlight>
                    <a:latin typeface="Times New Roman"/>
                    <a:ea typeface="Times New Roman"/>
                    <a:cs typeface="Times New Roman"/>
                    <a:sym typeface="Times New Roman"/>
                  </a:rPr>
                  <a:t> </a:t>
                </a:r>
                <a:r>
                  <a:rPr lang="en-US" sz="1200" dirty="0">
                    <a:solidFill>
                      <a:srgbClr val="000000"/>
                    </a:solidFill>
                    <a:latin typeface="Times New Roman"/>
                    <a:ea typeface="Times New Roman"/>
                    <a:cs typeface="Times New Roman"/>
                    <a:sym typeface="Times New Roman"/>
                  </a:rPr>
                  <a:t>  </a:t>
                </a:r>
              </a:p>
              <a:p>
                <a:pPr marL="0" lvl="0" indent="0" algn="just" rtl="0">
                  <a:lnSpc>
                    <a:spcPct val="130000"/>
                  </a:lnSpc>
                  <a:spcBef>
                    <a:spcPts val="0"/>
                  </a:spcBef>
                  <a:spcAft>
                    <a:spcPts val="0"/>
                  </a:spcAft>
                  <a:buNone/>
                </a:pPr>
                <a:r>
                  <a:rPr lang="en-US" sz="1200" dirty="0">
                    <a:solidFill>
                      <a:srgbClr val="000000"/>
                    </a:solidFill>
                    <a:latin typeface="Times New Roman"/>
                    <a:ea typeface="Times New Roman"/>
                    <a:cs typeface="Times New Roman"/>
                    <a:sym typeface="Times New Roman"/>
                  </a:rPr>
                  <a:t>Again, </a:t>
                </a:r>
              </a:p>
              <a:p>
                <a:pPr marL="0" lvl="0" indent="0" algn="just" rtl="0">
                  <a:lnSpc>
                    <a:spcPct val="130000"/>
                  </a:lnSpc>
                  <a:spcBef>
                    <a:spcPts val="0"/>
                  </a:spcBef>
                  <a:spcAft>
                    <a:spcPts val="0"/>
                  </a:spcAft>
                  <a:buNone/>
                </a:pPr>
                <a:r>
                  <a:rPr lang="en-US" sz="1200" dirty="0">
                    <a:solidFill>
                      <a:srgbClr val="000000"/>
                    </a:solidFill>
                    <a:latin typeface="Times New Roman"/>
                    <a:ea typeface="Times New Roman"/>
                    <a:cs typeface="Times New Roman"/>
                    <a:sym typeface="Times New Roman"/>
                  </a:rPr>
                  <a:t>proofs omitted for the 3rd and 4th;</a:t>
                </a:r>
              </a:p>
              <a:p>
                <a:pPr marL="0" lvl="0" indent="0" algn="ctr">
                  <a:lnSpc>
                    <a:spcPct val="130000"/>
                  </a:lnSpc>
                  <a:buNone/>
                </a:pPr>
                <a14:m>
                  <m:oMath xmlns:m="http://schemas.openxmlformats.org/officeDocument/2006/math">
                    <m:f>
                      <m:fPr>
                        <m:ctrlP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m:t>
                        </m:r>
                      </m:num>
                      <m:den>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den>
                    </m:f>
                    <m:nary>
                      <m:naryPr>
                        <m:chr m:val="∏"/>
                        <m:ctrlPr>
                          <a:rPr lang="tr-TR" sz="1200" i="1">
                            <a:solidFill>
                              <a:srgbClr val="000000"/>
                            </a:solidFill>
                            <a:highlight>
                              <a:srgbClr val="FFFFFF"/>
                            </a:highlight>
                            <a:latin typeface="Cambria Math" panose="02040503050406030204" pitchFamily="18" charset="0"/>
                            <a:cs typeface="Times New Roman"/>
                            <a:sym typeface="Times New Roman"/>
                          </a:rPr>
                        </m:ctrlPr>
                      </m:naryPr>
                      <m:sub>
                        <m:r>
                          <m:rPr>
                            <m:brk m:alnAt="23"/>
                          </m:rPr>
                          <a:rPr lang="tr-TR" sz="1200" i="1">
                            <a:solidFill>
                              <a:srgbClr val="000000"/>
                            </a:solidFill>
                            <a:highlight>
                              <a:srgbClr val="FFFFFF"/>
                            </a:highlight>
                            <a:latin typeface="Cambria Math" panose="02040503050406030204" pitchFamily="18" charset="0"/>
                            <a:cs typeface="Times New Roman"/>
                            <a:sym typeface="Times New Roman"/>
                          </a:rPr>
                          <m:t>𝑖</m:t>
                        </m:r>
                      </m:sub>
                      <m:sup>
                        <m:r>
                          <a:rPr lang="tr-TR" sz="1200" i="1">
                            <a:solidFill>
                              <a:srgbClr val="000000"/>
                            </a:solidFill>
                            <a:highlight>
                              <a:srgbClr val="FFFFFF"/>
                            </a:highlight>
                            <a:latin typeface="Cambria Math" panose="02040503050406030204" pitchFamily="18" charset="0"/>
                            <a:cs typeface="Times New Roman"/>
                            <a:sym typeface="Times New Roman"/>
                          </a:rPr>
                          <m:t>𝑛</m:t>
                        </m:r>
                      </m:sup>
                      <m:e>
                        <m:r>
                          <a:rPr lang="tr-TR" sz="1200" i="1">
                            <a:solidFill>
                              <a:srgbClr val="000000"/>
                            </a:solidFill>
                            <a:highlight>
                              <a:srgbClr val="FFFFFF"/>
                            </a:highlight>
                            <a:latin typeface="Cambria Math" panose="02040503050406030204" pitchFamily="18" charset="0"/>
                            <a:cs typeface="Times New Roman"/>
                            <a:sym typeface="Times New Roman"/>
                          </a:rPr>
                          <m:t>𝑓</m:t>
                        </m:r>
                        <m:r>
                          <a:rPr lang="tr-TR" sz="1200" i="1">
                            <a:solidFill>
                              <a:srgbClr val="000000"/>
                            </a:solidFill>
                            <a:highlight>
                              <a:srgbClr val="FFFFFF"/>
                            </a:highlight>
                            <a:latin typeface="Cambria Math" panose="02040503050406030204" pitchFamily="18" charset="0"/>
                            <a:cs typeface="Times New Roman"/>
                            <a:sym typeface="Times New Roman"/>
                          </a:rPr>
                          <m:t>(</m:t>
                        </m:r>
                        <m:sSub>
                          <m:sSubPr>
                            <m:ctrlPr>
                              <a:rPr lang="tr-TR" sz="1200" i="1">
                                <a:solidFill>
                                  <a:srgbClr val="000000"/>
                                </a:solidFill>
                                <a:highlight>
                                  <a:srgbClr val="FFFFFF"/>
                                </a:highlight>
                                <a:latin typeface="Cambria Math" panose="02040503050406030204" pitchFamily="18" charset="0"/>
                                <a:cs typeface="Times New Roman"/>
                                <a:sym typeface="Times New Roman"/>
                              </a:rPr>
                            </m:ctrlPr>
                          </m:sSubPr>
                          <m:e>
                            <m:r>
                              <a:rPr lang="tr-TR" sz="1200" i="1">
                                <a:solidFill>
                                  <a:srgbClr val="000000"/>
                                </a:solidFill>
                                <a:highlight>
                                  <a:srgbClr val="FFFFFF"/>
                                </a:highlight>
                                <a:latin typeface="Cambria Math" panose="02040503050406030204" pitchFamily="18" charset="0"/>
                                <a:cs typeface="Times New Roman"/>
                                <a:sym typeface="Times New Roman"/>
                              </a:rPr>
                              <m:t>𝑥</m:t>
                            </m:r>
                          </m:e>
                          <m:sub>
                            <m:r>
                              <a:rPr lang="tr-TR" sz="1200" i="1">
                                <a:solidFill>
                                  <a:srgbClr val="000000"/>
                                </a:solidFill>
                                <a:highlight>
                                  <a:srgbClr val="FFFFFF"/>
                                </a:highlight>
                                <a:latin typeface="Cambria Math" panose="02040503050406030204" pitchFamily="18" charset="0"/>
                                <a:cs typeface="Times New Roman"/>
                                <a:sym typeface="Times New Roman"/>
                              </a:rPr>
                              <m:t>𝑖</m:t>
                            </m:r>
                          </m:sub>
                        </m:sSub>
                      </m:e>
                    </m:nary>
                  </m:oMath>
                </a14:m>
                <a:r>
                  <a:rPr lang="en-US" sz="1200" dirty="0">
                    <a:solidFill>
                      <a:srgbClr val="000000"/>
                    </a:solidFill>
                    <a:latin typeface="Times New Roman"/>
                    <a:ea typeface="Times New Roman"/>
                    <a:cs typeface="Times New Roman"/>
                    <a:sym typeface="Times New Roman"/>
                  </a:rPr>
                  <a:t>|</a:t>
                </a:r>
                <a14:m>
                  <m:oMath xmlns:m="http://schemas.openxmlformats.org/officeDocument/2006/math">
                    <m:r>
                      <a:rPr lang="en-US" sz="1200" i="1" dirty="0">
                        <a:solidFill>
                          <a:srgbClr val="000000"/>
                        </a:solidFill>
                        <a:latin typeface="Cambria Math" panose="02040503050406030204" pitchFamily="18" charset="0"/>
                        <a:ea typeface="Cambria Math" panose="02040503050406030204" pitchFamily="18" charset="0"/>
                        <a:cs typeface="Times New Roman"/>
                        <a:sym typeface="Times New Roman"/>
                      </a:rPr>
                      <m:t>𝜃</m:t>
                    </m:r>
                    <m:r>
                      <a:rPr lang="tr-TR" sz="1200" i="1" dirty="0">
                        <a:solidFill>
                          <a:srgbClr val="000000"/>
                        </a:solidFill>
                        <a:latin typeface="Cambria Math" panose="02040503050406030204" pitchFamily="18" charset="0"/>
                        <a:ea typeface="Cambria Math" panose="02040503050406030204" pitchFamily="18" charset="0"/>
                        <a:cs typeface="Times New Roman"/>
                        <a:sym typeface="Times New Roman"/>
                      </a:rPr>
                      <m:t>)</m:t>
                    </m:r>
                    <m:r>
                      <a:rPr lang="tr-TR" sz="1200" b="0" i="0" dirty="0" smtClean="0">
                        <a:solidFill>
                          <a:srgbClr val="000000"/>
                        </a:solidFill>
                        <a:latin typeface="Cambria Math" panose="02040503050406030204" pitchFamily="18" charset="0"/>
                        <a:ea typeface="Cambria Math" panose="02040503050406030204" pitchFamily="18" charset="0"/>
                        <a:cs typeface="Times New Roman"/>
                        <a:sym typeface="Times New Roman"/>
                      </a:rPr>
                      <m:t> </m:t>
                    </m:r>
                    <m:r>
                      <a:rPr lang="tr-TR" sz="1200" b="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m:t>
                    </m:r>
                    <m:f>
                      <m:fPr>
                        <m:ctrlP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m:t>
                        </m:r>
                      </m:num>
                      <m:den>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den>
                    </m:f>
                    <m:r>
                      <a:rPr lang="tr-TR" sz="1200" b="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𝑙𝑛</m:t>
                    </m:r>
                    <m:r>
                      <m:rPr>
                        <m:nor/>
                      </m:rPr>
                      <a:rPr lang="en-US" sz="1200"/>
                      <m:t>⟨</m:t>
                    </m:r>
                    <m:nary>
                      <m:naryPr>
                        <m:chr m:val="∏"/>
                        <m:ctrlPr>
                          <a:rPr lang="tr-TR" sz="1200" i="1">
                            <a:solidFill>
                              <a:srgbClr val="000000"/>
                            </a:solidFill>
                            <a:highlight>
                              <a:srgbClr val="FFFFFF"/>
                            </a:highlight>
                            <a:latin typeface="Cambria Math" panose="02040503050406030204" pitchFamily="18" charset="0"/>
                            <a:cs typeface="Times New Roman"/>
                            <a:sym typeface="Times New Roman"/>
                          </a:rPr>
                        </m:ctrlPr>
                      </m:naryPr>
                      <m:sub>
                        <m:r>
                          <m:rPr>
                            <m:brk m:alnAt="23"/>
                          </m:rPr>
                          <a:rPr lang="tr-TR" sz="1200" i="1">
                            <a:solidFill>
                              <a:srgbClr val="000000"/>
                            </a:solidFill>
                            <a:highlight>
                              <a:srgbClr val="FFFFFF"/>
                            </a:highlight>
                            <a:latin typeface="Cambria Math" panose="02040503050406030204" pitchFamily="18" charset="0"/>
                            <a:cs typeface="Times New Roman"/>
                            <a:sym typeface="Times New Roman"/>
                          </a:rPr>
                          <m:t>𝑖</m:t>
                        </m:r>
                      </m:sub>
                      <m:sup>
                        <m:r>
                          <a:rPr lang="tr-TR" sz="1200" i="1">
                            <a:solidFill>
                              <a:srgbClr val="000000"/>
                            </a:solidFill>
                            <a:highlight>
                              <a:srgbClr val="FFFFFF"/>
                            </a:highlight>
                            <a:latin typeface="Cambria Math" panose="02040503050406030204" pitchFamily="18" charset="0"/>
                            <a:cs typeface="Times New Roman"/>
                            <a:sym typeface="Times New Roman"/>
                          </a:rPr>
                          <m:t>𝑛</m:t>
                        </m:r>
                      </m:sup>
                      <m:e>
                        <m:r>
                          <a:rPr lang="tr-TR" sz="1200" i="1">
                            <a:solidFill>
                              <a:srgbClr val="000000"/>
                            </a:solidFill>
                            <a:highlight>
                              <a:srgbClr val="FFFFFF"/>
                            </a:highlight>
                            <a:latin typeface="Cambria Math" panose="02040503050406030204" pitchFamily="18" charset="0"/>
                            <a:cs typeface="Times New Roman"/>
                            <a:sym typeface="Times New Roman"/>
                          </a:rPr>
                          <m:t>𝑓</m:t>
                        </m:r>
                        <m:r>
                          <a:rPr lang="tr-TR" sz="1200" i="1">
                            <a:solidFill>
                              <a:srgbClr val="000000"/>
                            </a:solidFill>
                            <a:highlight>
                              <a:srgbClr val="FFFFFF"/>
                            </a:highlight>
                            <a:latin typeface="Cambria Math" panose="02040503050406030204" pitchFamily="18" charset="0"/>
                            <a:cs typeface="Times New Roman"/>
                            <a:sym typeface="Times New Roman"/>
                          </a:rPr>
                          <m:t>(</m:t>
                        </m:r>
                        <m:sSub>
                          <m:sSubPr>
                            <m:ctrlPr>
                              <a:rPr lang="tr-TR" sz="1200" i="1">
                                <a:solidFill>
                                  <a:srgbClr val="000000"/>
                                </a:solidFill>
                                <a:highlight>
                                  <a:srgbClr val="FFFFFF"/>
                                </a:highlight>
                                <a:latin typeface="Cambria Math" panose="02040503050406030204" pitchFamily="18" charset="0"/>
                                <a:cs typeface="Times New Roman"/>
                                <a:sym typeface="Times New Roman"/>
                              </a:rPr>
                            </m:ctrlPr>
                          </m:sSubPr>
                          <m:e>
                            <m:r>
                              <a:rPr lang="tr-TR" sz="1200" i="1">
                                <a:solidFill>
                                  <a:srgbClr val="000000"/>
                                </a:solidFill>
                                <a:highlight>
                                  <a:srgbClr val="FFFFFF"/>
                                </a:highlight>
                                <a:latin typeface="Cambria Math" panose="02040503050406030204" pitchFamily="18" charset="0"/>
                                <a:cs typeface="Times New Roman"/>
                                <a:sym typeface="Times New Roman"/>
                              </a:rPr>
                              <m:t>𝑥</m:t>
                            </m:r>
                          </m:e>
                          <m:sub>
                            <m:r>
                              <a:rPr lang="tr-TR" sz="1200" i="1">
                                <a:solidFill>
                                  <a:srgbClr val="000000"/>
                                </a:solidFill>
                                <a:highlight>
                                  <a:srgbClr val="FFFFFF"/>
                                </a:highlight>
                                <a:latin typeface="Cambria Math" panose="02040503050406030204" pitchFamily="18" charset="0"/>
                                <a:cs typeface="Times New Roman"/>
                                <a:sym typeface="Times New Roman"/>
                              </a:rPr>
                              <m:t>𝑖</m:t>
                            </m:r>
                          </m:sub>
                        </m:sSub>
                        <m:r>
                          <m:rPr>
                            <m:nor/>
                          </m:rPr>
                          <a:rPr lang="en-US" sz="1200" dirty="0">
                            <a:solidFill>
                              <a:srgbClr val="000000"/>
                            </a:solidFill>
                            <a:latin typeface="Times New Roman"/>
                            <a:ea typeface="Times New Roman"/>
                            <a:cs typeface="Times New Roman"/>
                            <a:sym typeface="Times New Roman"/>
                          </a:rPr>
                          <m:t>|</m:t>
                        </m:r>
                        <m:r>
                          <a:rPr lang="en-US" sz="1200" i="1" dirty="0">
                            <a:solidFill>
                              <a:srgbClr val="000000"/>
                            </a:solidFill>
                            <a:latin typeface="Cambria Math" panose="02040503050406030204" pitchFamily="18" charset="0"/>
                            <a:ea typeface="Cambria Math" panose="02040503050406030204" pitchFamily="18" charset="0"/>
                            <a:cs typeface="Times New Roman"/>
                            <a:sym typeface="Times New Roman"/>
                          </a:rPr>
                          <m:t>𝜃</m:t>
                        </m:r>
                        <m:r>
                          <a:rPr lang="tr-TR" sz="1200" i="1" dirty="0">
                            <a:solidFill>
                              <a:srgbClr val="000000"/>
                            </a:solidFill>
                            <a:latin typeface="Cambria Math" panose="02040503050406030204" pitchFamily="18" charset="0"/>
                            <a:ea typeface="Cambria Math" panose="02040503050406030204" pitchFamily="18" charset="0"/>
                            <a:cs typeface="Times New Roman"/>
                            <a:sym typeface="Times New Roman"/>
                          </a:rPr>
                          <m:t>)</m:t>
                        </m:r>
                        <m:r>
                          <m:rPr>
                            <m:nor/>
                          </m:rPr>
                          <a:rPr lang="en-US" sz="1200" dirty="0"/>
                          <m:t> ⟩</m:t>
                        </m:r>
                        <m:r>
                          <m:rPr>
                            <m:nor/>
                          </m:rPr>
                          <a:rPr lang="tr-TR" sz="1200" dirty="0">
                            <a:solidFill>
                              <a:srgbClr val="000000"/>
                            </a:solidFill>
                            <a:highlight>
                              <a:srgbClr val="FFFFFF"/>
                            </a:highlight>
                            <a:latin typeface="Times New Roman"/>
                            <a:ea typeface="Times New Roman"/>
                            <a:cs typeface="Times New Roman"/>
                            <a:sym typeface="Times New Roman"/>
                          </a:rPr>
                          <m:t> </m:t>
                        </m:r>
                      </m:e>
                    </m:nary>
                    <m:r>
                      <a:rPr lang="el-GR" sz="1200" i="1" smtClean="0">
                        <a:solidFill>
                          <a:srgbClr val="000000"/>
                        </a:solidFill>
                        <a:latin typeface="Cambria Math" panose="02040503050406030204" pitchFamily="18" charset="0"/>
                        <a:ea typeface="Cambria Math" panose="02040503050406030204" pitchFamily="18" charset="0"/>
                        <a:cs typeface="Times New Roman"/>
                        <a:sym typeface="Times New Roman"/>
                      </a:rPr>
                      <m:t>=</m:t>
                    </m:r>
                    <m:f>
                      <m:fPr>
                        <m:ctrlP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m:t>
                        </m:r>
                      </m:num>
                      <m:den>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den>
                    </m:f>
                    <m:nary>
                      <m:naryPr>
                        <m:chr m:val="∑"/>
                        <m:ctrlPr>
                          <a:rPr lang="tr-TR" sz="120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tr-TR" sz="1200" b="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tr-TR" sz="1200" b="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r>
                          <a:rPr lang="tr-TR" sz="1200" b="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𝑙𝑛</m:t>
                        </m:r>
                      </m:e>
                    </m:nary>
                    <m:r>
                      <m:rPr>
                        <m:nor/>
                      </m:rPr>
                      <a:rPr lang="en-US" sz="1200"/>
                      <m:t>⟨</m:t>
                    </m:r>
                    <m:r>
                      <a:rPr lang="tr-TR" sz="1200" i="1">
                        <a:solidFill>
                          <a:srgbClr val="000000"/>
                        </a:solidFill>
                        <a:highlight>
                          <a:srgbClr val="FFFFFF"/>
                        </a:highlight>
                        <a:latin typeface="Cambria Math" panose="02040503050406030204" pitchFamily="18" charset="0"/>
                        <a:cs typeface="Times New Roman"/>
                        <a:sym typeface="Times New Roman"/>
                      </a:rPr>
                      <m:t>𝑓</m:t>
                    </m:r>
                    <m:r>
                      <a:rPr lang="tr-TR" sz="1200" i="1">
                        <a:solidFill>
                          <a:srgbClr val="000000"/>
                        </a:solidFill>
                        <a:highlight>
                          <a:srgbClr val="FFFFFF"/>
                        </a:highlight>
                        <a:latin typeface="Cambria Math" panose="02040503050406030204" pitchFamily="18" charset="0"/>
                        <a:cs typeface="Times New Roman"/>
                        <a:sym typeface="Times New Roman"/>
                      </a:rPr>
                      <m:t>(</m:t>
                    </m:r>
                    <m:sSub>
                      <m:sSubPr>
                        <m:ctrlPr>
                          <a:rPr lang="tr-TR" sz="1200" i="1">
                            <a:solidFill>
                              <a:srgbClr val="000000"/>
                            </a:solidFill>
                            <a:highlight>
                              <a:srgbClr val="FFFFFF"/>
                            </a:highlight>
                            <a:latin typeface="Cambria Math" panose="02040503050406030204" pitchFamily="18" charset="0"/>
                            <a:cs typeface="Times New Roman"/>
                            <a:sym typeface="Times New Roman"/>
                          </a:rPr>
                        </m:ctrlPr>
                      </m:sSubPr>
                      <m:e>
                        <m:r>
                          <a:rPr lang="tr-TR" sz="1200" i="1">
                            <a:solidFill>
                              <a:srgbClr val="000000"/>
                            </a:solidFill>
                            <a:highlight>
                              <a:srgbClr val="FFFFFF"/>
                            </a:highlight>
                            <a:latin typeface="Cambria Math" panose="02040503050406030204" pitchFamily="18" charset="0"/>
                            <a:cs typeface="Times New Roman"/>
                            <a:sym typeface="Times New Roman"/>
                          </a:rPr>
                          <m:t>𝑥</m:t>
                        </m:r>
                      </m:e>
                      <m:sub>
                        <m:r>
                          <a:rPr lang="tr-TR" sz="1200" i="1">
                            <a:solidFill>
                              <a:srgbClr val="000000"/>
                            </a:solidFill>
                            <a:highlight>
                              <a:srgbClr val="FFFFFF"/>
                            </a:highlight>
                            <a:latin typeface="Cambria Math" panose="02040503050406030204" pitchFamily="18" charset="0"/>
                            <a:cs typeface="Times New Roman"/>
                            <a:sym typeface="Times New Roman"/>
                          </a:rPr>
                          <m:t>𝑖</m:t>
                        </m:r>
                      </m:sub>
                    </m:sSub>
                    <m:r>
                      <m:rPr>
                        <m:nor/>
                      </m:rPr>
                      <a:rPr lang="en-US" sz="1200" dirty="0">
                        <a:solidFill>
                          <a:srgbClr val="000000"/>
                        </a:solidFill>
                        <a:latin typeface="Times New Roman"/>
                        <a:ea typeface="Times New Roman"/>
                        <a:cs typeface="Times New Roman"/>
                        <a:sym typeface="Times New Roman"/>
                      </a:rPr>
                      <m:t>|</m:t>
                    </m:r>
                    <m:r>
                      <a:rPr lang="en-US" sz="1200" i="1" dirty="0">
                        <a:solidFill>
                          <a:srgbClr val="000000"/>
                        </a:solidFill>
                        <a:latin typeface="Cambria Math" panose="02040503050406030204" pitchFamily="18" charset="0"/>
                        <a:ea typeface="Cambria Math" panose="02040503050406030204" pitchFamily="18" charset="0"/>
                        <a:cs typeface="Times New Roman"/>
                        <a:sym typeface="Times New Roman"/>
                      </a:rPr>
                      <m:t>𝜃</m:t>
                    </m:r>
                    <m:r>
                      <a:rPr lang="tr-TR" sz="1200" i="1" dirty="0">
                        <a:solidFill>
                          <a:srgbClr val="000000"/>
                        </a:solidFill>
                        <a:latin typeface="Cambria Math" panose="02040503050406030204" pitchFamily="18" charset="0"/>
                        <a:ea typeface="Cambria Math" panose="02040503050406030204" pitchFamily="18" charset="0"/>
                        <a:cs typeface="Times New Roman"/>
                        <a:sym typeface="Times New Roman"/>
                      </a:rPr>
                      <m:t>)</m:t>
                    </m:r>
                    <m:r>
                      <m:rPr>
                        <m:nor/>
                      </m:rPr>
                      <a:rPr lang="en-US" sz="1200" dirty="0"/>
                      <m:t>⟩</m:t>
                    </m:r>
                    <m:r>
                      <m:rPr>
                        <m:nor/>
                      </m:rPr>
                      <a:rPr lang="tr-TR" sz="1200" b="0" i="0" dirty="0" smtClean="0"/>
                      <m:t>=</m:t>
                    </m:r>
                    <m:nary>
                      <m:naryPr>
                        <m:chr m:val="∑"/>
                        <m:ctrlPr>
                          <a:rPr lang="tr-TR" sz="120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f>
                          <m:fPr>
                            <m:ctrlP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m:t>
                            </m:r>
                          </m:num>
                          <m:den>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den>
                        </m:f>
                      </m:e>
                    </m:nary>
                    <m:func>
                      <m:funcPr>
                        <m:ctrlPr>
                          <a:rPr lang="tr-TR" sz="120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ctrlPr>
                      </m:funcPr>
                      <m:fName>
                        <m:r>
                          <a:rPr lang="tr-TR" sz="1200" i="1" dirty="0" smtClean="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𝑙𝑛</m:t>
                        </m:r>
                      </m:fName>
                      <m:e>
                        <m:r>
                          <m:rPr>
                            <m:nor/>
                          </m:rPr>
                          <a:rPr lang="en-US" sz="1200">
                            <a:highlight>
                              <a:srgbClr val="FFFFFF"/>
                            </a:highlight>
                          </a:rPr>
                          <m:t>⟨</m:t>
                        </m:r>
                        <m:r>
                          <a:rPr lang="tr-TR" sz="1200" i="1">
                            <a:solidFill>
                              <a:srgbClr val="000000"/>
                            </a:solidFill>
                            <a:highlight>
                              <a:srgbClr val="FFFFFF"/>
                            </a:highlight>
                            <a:latin typeface="Cambria Math" panose="02040503050406030204" pitchFamily="18" charset="0"/>
                            <a:cs typeface="Times New Roman"/>
                            <a:sym typeface="Times New Roman"/>
                          </a:rPr>
                          <m:t>𝑓</m:t>
                        </m:r>
                        <m:r>
                          <a:rPr lang="tr-TR" sz="1200" i="1">
                            <a:solidFill>
                              <a:srgbClr val="000000"/>
                            </a:solidFill>
                            <a:highlight>
                              <a:srgbClr val="FFFFFF"/>
                            </a:highlight>
                            <a:latin typeface="Cambria Math" panose="02040503050406030204" pitchFamily="18" charset="0"/>
                            <a:cs typeface="Times New Roman"/>
                            <a:sym typeface="Times New Roman"/>
                          </a:rPr>
                          <m:t>(</m:t>
                        </m:r>
                        <m:sSub>
                          <m:sSubPr>
                            <m:ctrlPr>
                              <a:rPr lang="tr-TR" sz="1200" i="1">
                                <a:solidFill>
                                  <a:srgbClr val="000000"/>
                                </a:solidFill>
                                <a:highlight>
                                  <a:srgbClr val="FFFFFF"/>
                                </a:highlight>
                                <a:latin typeface="Cambria Math" panose="02040503050406030204" pitchFamily="18" charset="0"/>
                                <a:cs typeface="Times New Roman"/>
                                <a:sym typeface="Times New Roman"/>
                              </a:rPr>
                            </m:ctrlPr>
                          </m:sSubPr>
                          <m:e>
                            <m:r>
                              <a:rPr lang="tr-TR" sz="1200" i="1">
                                <a:solidFill>
                                  <a:srgbClr val="000000"/>
                                </a:solidFill>
                                <a:highlight>
                                  <a:srgbClr val="FFFFFF"/>
                                </a:highlight>
                                <a:latin typeface="Cambria Math" panose="02040503050406030204" pitchFamily="18" charset="0"/>
                                <a:cs typeface="Times New Roman"/>
                                <a:sym typeface="Times New Roman"/>
                              </a:rPr>
                              <m:t>𝑥</m:t>
                            </m:r>
                          </m:e>
                          <m:sub>
                            <m:r>
                              <a:rPr lang="tr-TR" sz="1200" i="1">
                                <a:solidFill>
                                  <a:srgbClr val="000000"/>
                                </a:solidFill>
                                <a:highlight>
                                  <a:srgbClr val="FFFFFF"/>
                                </a:highlight>
                                <a:latin typeface="Cambria Math" panose="02040503050406030204" pitchFamily="18" charset="0"/>
                                <a:cs typeface="Times New Roman"/>
                                <a:sym typeface="Times New Roman"/>
                              </a:rPr>
                              <m:t>𝑖</m:t>
                            </m:r>
                          </m:sub>
                        </m:sSub>
                        <m:r>
                          <m:rPr>
                            <m:nor/>
                          </m:rPr>
                          <a:rPr lang="en-US" sz="1200" dirty="0">
                            <a:solidFill>
                              <a:srgbClr val="000000"/>
                            </a:solidFill>
                            <a:highlight>
                              <a:srgbClr val="FFFFFF"/>
                            </a:highlight>
                            <a:latin typeface="Times New Roman"/>
                            <a:ea typeface="Times New Roman"/>
                            <a:cs typeface="Times New Roman"/>
                            <a:sym typeface="Times New Roman"/>
                          </a:rPr>
                          <m:t>|</m:t>
                        </m:r>
                        <m:r>
                          <a:rPr lang="en-US"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r>
                          <a:rPr lang="tr-TR" sz="1200" i="1" dirty="0">
                            <a:solidFill>
                              <a:srgbClr val="000000"/>
                            </a:solidFill>
                            <a:highlight>
                              <a:srgbClr val="FFFFFF"/>
                            </a:highlight>
                            <a:latin typeface="Cambria Math" panose="02040503050406030204" pitchFamily="18" charset="0"/>
                            <a:ea typeface="Cambria Math" panose="02040503050406030204" pitchFamily="18" charset="0"/>
                            <a:cs typeface="Times New Roman"/>
                            <a:sym typeface="Times New Roman"/>
                          </a:rPr>
                          <m:t>)</m:t>
                        </m:r>
                        <m:r>
                          <m:rPr>
                            <m:nor/>
                          </m:rPr>
                          <a:rPr lang="en-US" sz="1200" dirty="0">
                            <a:highlight>
                              <a:srgbClr val="FFFFFF"/>
                            </a:highlight>
                          </a:rPr>
                          <m:t>⟩</m:t>
                        </m:r>
                      </m:e>
                    </m:func>
                    <m:r>
                      <m:rPr>
                        <m:nor/>
                      </m:rPr>
                      <a:rPr lang="tr-TR" sz="1200" b="0" i="0" dirty="0" smtClean="0"/>
                      <m:t>= 0</m:t>
                    </m:r>
                  </m:oMath>
                </a14:m>
                <a:endParaRPr lang="tr-TR" sz="1200" dirty="0">
                  <a:solidFill>
                    <a:srgbClr val="000000"/>
                  </a:solidFill>
                  <a:highlight>
                    <a:srgbClr val="FFFFFF"/>
                  </a:highlight>
                  <a:latin typeface="Times New Roman"/>
                  <a:ea typeface="Times New Roman"/>
                  <a:cs typeface="Times New Roman"/>
                  <a:sym typeface="Times New Roman"/>
                </a:endParaRPr>
              </a:p>
              <a:p>
                <a:pPr marL="0" lvl="0" indent="0" algn="ctr">
                  <a:lnSpc>
                    <a:spcPct val="130000"/>
                  </a:lnSpc>
                  <a:buNone/>
                </a:pPr>
                <a:endParaRPr lang="el-GR" sz="1200" dirty="0">
                  <a:solidFill>
                    <a:srgbClr val="000000"/>
                  </a:solidFill>
                  <a:latin typeface="Times New Roman"/>
                  <a:ea typeface="Times New Roman"/>
                  <a:cs typeface="Times New Roman"/>
                  <a:sym typeface="Times New Roman"/>
                </a:endParaRPr>
              </a:p>
              <a:p>
                <a:pPr marL="0" lvl="0" indent="0" algn="just" rtl="0">
                  <a:lnSpc>
                    <a:spcPct val="130000"/>
                  </a:lnSpc>
                  <a:spcBef>
                    <a:spcPts val="0"/>
                  </a:spcBef>
                  <a:spcAft>
                    <a:spcPts val="0"/>
                  </a:spcAft>
                  <a:buNone/>
                </a:pPr>
                <a:r>
                  <a:rPr lang="en-US" sz="1200" dirty="0">
                    <a:solidFill>
                      <a:srgbClr val="000000"/>
                    </a:solidFill>
                    <a:latin typeface="Times New Roman"/>
                    <a:ea typeface="Times New Roman"/>
                    <a:cs typeface="Times New Roman"/>
                    <a:sym typeface="Times New Roman"/>
                  </a:rPr>
                  <a:t>optimal </a:t>
                </a:r>
                <a:r>
                  <a:rPr lang="el-GR" sz="1200" dirty="0">
                    <a:solidFill>
                      <a:srgbClr val="000000"/>
                    </a:solidFill>
                    <a:latin typeface="Times New Roman"/>
                    <a:ea typeface="Times New Roman"/>
                    <a:cs typeface="Times New Roman"/>
                    <a:sym typeface="Times New Roman"/>
                  </a:rPr>
                  <a:t>θ (</a:t>
                </a:r>
                <a:r>
                  <a:rPr lang="en-US" sz="1200" dirty="0">
                    <a:solidFill>
                      <a:srgbClr val="000000"/>
                    </a:solidFill>
                    <a:latin typeface="Times New Roman"/>
                    <a:ea typeface="Times New Roman"/>
                    <a:cs typeface="Times New Roman"/>
                    <a:sym typeface="Times New Roman"/>
                  </a:rPr>
                  <a:t>i.e., optimal parameters) </a:t>
                </a:r>
              </a:p>
              <a:p>
                <a:pPr marL="0" lvl="0" indent="0" algn="just" rtl="0">
                  <a:lnSpc>
                    <a:spcPct val="130000"/>
                  </a:lnSpc>
                  <a:spcBef>
                    <a:spcPts val="0"/>
                  </a:spcBef>
                  <a:spcAft>
                    <a:spcPts val="0"/>
                  </a:spcAft>
                  <a:buNone/>
                </a:pPr>
                <a:r>
                  <a:rPr lang="en-US" sz="1200" dirty="0">
                    <a:solidFill>
                      <a:srgbClr val="000000"/>
                    </a:solidFill>
                    <a:latin typeface="Times New Roman"/>
                    <a:ea typeface="Times New Roman"/>
                    <a:cs typeface="Times New Roman"/>
                    <a:sym typeface="Times New Roman"/>
                  </a:rPr>
                  <a:t>Solve w.r.t. the mentioned parameters → switch to gradient notation.</a:t>
                </a:r>
              </a:p>
              <a:p>
                <a:pPr marL="457200" lvl="0" indent="0" algn="l" rtl="0">
                  <a:lnSpc>
                    <a:spcPct val="130000"/>
                  </a:lnSpc>
                  <a:spcBef>
                    <a:spcPts val="0"/>
                  </a:spcBef>
                  <a:spcAft>
                    <a:spcPts val="0"/>
                  </a:spcAft>
                  <a:buNone/>
                </a:pPr>
                <a:endParaRPr lang="en-US" sz="1200" dirty="0">
                  <a:solidFill>
                    <a:srgbClr val="000000"/>
                  </a:solidFill>
                  <a:latin typeface="Times New Roman"/>
                  <a:ea typeface="Times New Roman"/>
                  <a:cs typeface="Times New Roman"/>
                  <a:sym typeface="Times New Roman"/>
                </a:endParaRPr>
              </a:p>
              <a:p>
                <a:pPr marL="914400" lvl="0" indent="0" algn="just" rtl="0">
                  <a:lnSpc>
                    <a:spcPct val="130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p:txBody>
          </p:sp>
        </mc:Choice>
        <mc:Fallback xmlns="">
          <p:sp>
            <p:nvSpPr>
              <p:cNvPr id="159" name="Google Shape;159;p25"/>
              <p:cNvSpPr txBox="1">
                <a:spLocks noGrp="1" noRot="1" noChangeAspect="1" noMove="1" noResize="1" noEditPoints="1" noAdjustHandles="1" noChangeArrowheads="1" noChangeShapeType="1" noTextEdit="1"/>
              </p:cNvSpPr>
              <p:nvPr>
                <p:ph type="body" idx="1"/>
              </p:nvPr>
            </p:nvSpPr>
            <p:spPr>
              <a:xfrm>
                <a:off x="150" y="1145600"/>
                <a:ext cx="9144000" cy="39979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122700" y="591500"/>
            <a:ext cx="8895900" cy="6463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2.2) MLE derivation (Cont.5)</a:t>
            </a:r>
            <a:endParaRPr sz="2000" dirty="0">
              <a:solidFill>
                <a:srgbClr val="000000"/>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65" name="Google Shape;165;p26"/>
              <p:cNvSpPr txBox="1">
                <a:spLocks noGrp="1"/>
              </p:cNvSpPr>
              <p:nvPr>
                <p:ph type="body" idx="1"/>
              </p:nvPr>
            </p:nvSpPr>
            <p:spPr>
              <a:xfrm>
                <a:off x="0" y="1145600"/>
                <a:ext cx="9144000" cy="3997800"/>
              </a:xfrm>
              <a:prstGeom prst="rect">
                <a:avLst/>
              </a:prstGeom>
            </p:spPr>
            <p:txBody>
              <a:bodyPr spcFirstLastPara="1" wrap="square" lIns="91425" tIns="91425" rIns="91425" bIns="91425" anchor="t" anchorCtr="0">
                <a:noAutofit/>
              </a:bodyPr>
              <a:lstStyle/>
              <a:p>
                <a:pPr marL="0" lvl="0" indent="0" algn="just" rtl="0">
                  <a:lnSpc>
                    <a:spcPct val="130000"/>
                  </a:lnSpc>
                  <a:spcBef>
                    <a:spcPts val="0"/>
                  </a:spcBef>
                  <a:spcAft>
                    <a:spcPts val="0"/>
                  </a:spcAft>
                  <a:buNone/>
                </a:pPr>
                <a:r>
                  <a:rPr lang="en-US" dirty="0">
                    <a:solidFill>
                      <a:schemeClr val="bg2"/>
                    </a:solidFill>
                    <a:latin typeface="Times New Roman" panose="02020603050405020304" pitchFamily="18" charset="0"/>
                    <a:ea typeface="Times New Roman"/>
                    <a:cs typeface="Times New Roman" panose="02020603050405020304" pitchFamily="18" charset="0"/>
                    <a:sym typeface="Times New Roman"/>
                  </a:rPr>
                  <a:t>Gradient of a scalar-valued (</a:t>
                </a:r>
                <a:r>
                  <a:rPr lang="en-US" dirty="0">
                    <a:solidFill>
                      <a:schemeClr val="bg2"/>
                    </a:solidFill>
                    <a:highlight>
                      <a:srgbClr val="FFFFFF"/>
                    </a:highlight>
                    <a:latin typeface="Times New Roman" panose="02020603050405020304" pitchFamily="18" charset="0"/>
                    <a:ea typeface="Times New Roman"/>
                    <a:cs typeface="Times New Roman" panose="02020603050405020304" pitchFamily="18" charset="0"/>
                    <a:sym typeface="Times New Roman"/>
                  </a:rPr>
                  <a:t>associates a single number for every point in a space</a:t>
                </a:r>
                <a:r>
                  <a:rPr lang="en-US" dirty="0">
                    <a:solidFill>
                      <a:schemeClr val="bg2"/>
                    </a:solidFill>
                    <a:latin typeface="Times New Roman" panose="02020603050405020304" pitchFamily="18" charset="0"/>
                    <a:ea typeface="Times New Roman"/>
                    <a:cs typeface="Times New Roman" panose="02020603050405020304" pitchFamily="18" charset="0"/>
                    <a:sym typeface="Times New Roman"/>
                  </a:rPr>
                  <a:t>) function f is the vector-valued </a:t>
                </a:r>
                <a:r>
                  <a:rPr lang="en-US" dirty="0">
                    <a:solidFill>
                      <a:schemeClr val="bg2"/>
                    </a:solidFill>
                    <a:highlight>
                      <a:srgbClr val="FFFFFF"/>
                    </a:highlight>
                    <a:latin typeface="Times New Roman" panose="02020603050405020304" pitchFamily="18" charset="0"/>
                    <a:ea typeface="Times New Roman"/>
                    <a:cs typeface="Times New Roman" panose="02020603050405020304" pitchFamily="18" charset="0"/>
                    <a:sym typeface="Times New Roman"/>
                  </a:rPr>
                  <a:t>(i.e., a function of one or more variables whose range is a set of multidimensional vectors)</a:t>
                </a:r>
                <a:r>
                  <a:rPr lang="en-US" dirty="0">
                    <a:solidFill>
                      <a:schemeClr val="bg2"/>
                    </a:solidFill>
                    <a:latin typeface="Times New Roman" panose="02020603050405020304" pitchFamily="18" charset="0"/>
                    <a:ea typeface="Times New Roman"/>
                    <a:cs typeface="Times New Roman" panose="02020603050405020304" pitchFamily="18" charset="0"/>
                    <a:sym typeface="Times New Roman"/>
                  </a:rPr>
                  <a:t> function where its value at a particular point </a:t>
                </a:r>
                <a:r>
                  <a:rPr lang="en-US" dirty="0">
                    <a:solidFill>
                      <a:schemeClr val="bg2"/>
                    </a:solidFill>
                    <a:latin typeface="Times New Roman" panose="02020603050405020304" pitchFamily="18" charset="0"/>
                    <a:ea typeface="Times New Roman"/>
                    <a:cs typeface="Times New Roman" panose="02020603050405020304" pitchFamily="18" charset="0"/>
                    <a:sym typeface="Wingdings" pitchFamily="2" charset="2"/>
                  </a:rPr>
                  <a:t></a:t>
                </a:r>
                <a:r>
                  <a:rPr lang="en-US" dirty="0">
                    <a:solidFill>
                      <a:schemeClr val="bg2"/>
                    </a:solidFill>
                    <a:latin typeface="Times New Roman" panose="02020603050405020304" pitchFamily="18" charset="0"/>
                    <a:ea typeface="Times New Roman"/>
                    <a:cs typeface="Times New Roman" panose="02020603050405020304" pitchFamily="18" charset="0"/>
                    <a:sym typeface="Times New Roman"/>
                  </a:rPr>
                  <a:t> the direction &amp; the rate of the fastest increase. </a:t>
                </a:r>
              </a:p>
              <a:p>
                <a:pPr marL="0" lvl="0" indent="0" algn="just" rtl="0">
                  <a:lnSpc>
                    <a:spcPct val="130000"/>
                  </a:lnSpc>
                  <a:spcBef>
                    <a:spcPts val="0"/>
                  </a:spcBef>
                  <a:spcAft>
                    <a:spcPts val="0"/>
                  </a:spcAft>
                  <a:buNone/>
                </a:pPr>
                <a:endParaRPr lang="en-US" dirty="0">
                  <a:solidFill>
                    <a:schemeClr val="bg2"/>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30000"/>
                  </a:lnSpc>
                  <a:spcBef>
                    <a:spcPts val="0"/>
                  </a:spcBef>
                  <a:spcAft>
                    <a:spcPts val="0"/>
                  </a:spcAft>
                  <a:buNone/>
                </a:pPr>
                <a:r>
                  <a:rPr lang="en-US" dirty="0">
                    <a:solidFill>
                      <a:schemeClr val="bg2"/>
                    </a:solidFill>
                    <a:latin typeface="Times New Roman" panose="02020603050405020304" pitchFamily="18" charset="0"/>
                    <a:ea typeface="Times New Roman"/>
                    <a:cs typeface="Times New Roman" panose="02020603050405020304" pitchFamily="18" charset="0"/>
                    <a:sym typeface="Times New Roman"/>
                  </a:rPr>
                  <a:t>At a point p</a:t>
                </a:r>
                <a:r>
                  <a:rPr lang="tr-TR" dirty="0">
                    <a:solidFill>
                      <a:schemeClr val="bg2"/>
                    </a:solidFill>
                    <a:latin typeface="Times New Roman" panose="02020603050405020304" pitchFamily="18" charset="0"/>
                    <a:ea typeface="Times New Roman"/>
                    <a:cs typeface="Times New Roman" panose="02020603050405020304" pitchFamily="18" charset="0"/>
                    <a:sym typeface="Times New Roman"/>
                  </a:rPr>
                  <a:t>,</a:t>
                </a:r>
                <a:r>
                  <a:rPr lang="en-US" dirty="0">
                    <a:solidFill>
                      <a:schemeClr val="bg2"/>
                    </a:solidFill>
                    <a:latin typeface="Times New Roman" panose="02020603050405020304" pitchFamily="18" charset="0"/>
                    <a:ea typeface="Times New Roman"/>
                    <a:cs typeface="Times New Roman" panose="02020603050405020304" pitchFamily="18" charset="0"/>
                    <a:sym typeface="Times New Roman"/>
                  </a:rPr>
                  <a:t> where the gradient of f </a:t>
                </a:r>
                <a14:m>
                  <m:oMath xmlns:m="http://schemas.openxmlformats.org/officeDocument/2006/math">
                    <m:r>
                      <a:rPr lang="en-US" i="1" smtClean="0">
                        <a:solidFill>
                          <a:schemeClr val="bg2"/>
                        </a:solidFill>
                        <a:latin typeface="Cambria Math" panose="02040503050406030204" pitchFamily="18" charset="0"/>
                        <a:ea typeface="Cambria Math" panose="02040503050406030204" pitchFamily="18" charset="0"/>
                        <a:cs typeface="Times New Roman"/>
                        <a:sym typeface="Times New Roman"/>
                      </a:rPr>
                      <m:t>≠</m:t>
                    </m:r>
                  </m:oMath>
                </a14:m>
                <a:r>
                  <a:rPr lang="en-US" dirty="0">
                    <a:solidFill>
                      <a:schemeClr val="bg2"/>
                    </a:solidFill>
                    <a:latin typeface="Times New Roman" panose="02020603050405020304" pitchFamily="18" charset="0"/>
                    <a:ea typeface="Times New Roman"/>
                    <a:cs typeface="Times New Roman" panose="02020603050405020304" pitchFamily="18" charset="0"/>
                    <a:sym typeface="Times New Roman"/>
                  </a:rPr>
                  <a:t> 0</a:t>
                </a:r>
              </a:p>
              <a:p>
                <a:pPr marL="0" lvl="0" indent="0" algn="just" rtl="0">
                  <a:lnSpc>
                    <a:spcPct val="130000"/>
                  </a:lnSpc>
                  <a:spcBef>
                    <a:spcPts val="0"/>
                  </a:spcBef>
                  <a:spcAft>
                    <a:spcPts val="0"/>
                  </a:spcAft>
                  <a:buNone/>
                </a:pPr>
                <a:r>
                  <a:rPr lang="en-US" dirty="0">
                    <a:solidFill>
                      <a:schemeClr val="bg2"/>
                    </a:solidFill>
                    <a:latin typeface="Times New Roman" panose="02020603050405020304" pitchFamily="18" charset="0"/>
                    <a:ea typeface="Times New Roman"/>
                    <a:cs typeface="Times New Roman" panose="02020603050405020304" pitchFamily="18" charset="0"/>
                    <a:sym typeface="Times New Roman"/>
                  </a:rPr>
                  <a:t>the direction of the gradient → function goes up most quickly from p </a:t>
                </a:r>
              </a:p>
              <a:p>
                <a:pPr marL="0" lvl="0" indent="0" algn="just" rtl="0">
                  <a:lnSpc>
                    <a:spcPct val="130000"/>
                  </a:lnSpc>
                  <a:spcBef>
                    <a:spcPts val="0"/>
                  </a:spcBef>
                  <a:spcAft>
                    <a:spcPts val="0"/>
                  </a:spcAft>
                  <a:buNone/>
                </a:pPr>
                <a:r>
                  <a:rPr lang="en-US" dirty="0">
                    <a:solidFill>
                      <a:schemeClr val="bg2"/>
                    </a:solidFill>
                    <a:latin typeface="Times New Roman" panose="02020603050405020304" pitchFamily="18" charset="0"/>
                    <a:ea typeface="Times New Roman"/>
                    <a:cs typeface="Times New Roman" panose="02020603050405020304" pitchFamily="18" charset="0"/>
                    <a:sym typeface="Times New Roman"/>
                  </a:rPr>
                  <a:t>the magnitude of the gradient →  the rate of increase in that direction </a:t>
                </a:r>
              </a:p>
              <a:p>
                <a:pPr marL="0" lvl="0" indent="0" algn="ctr" rtl="0">
                  <a:lnSpc>
                    <a:spcPct val="130000"/>
                  </a:lnSpc>
                  <a:spcBef>
                    <a:spcPts val="0"/>
                  </a:spcBef>
                  <a:spcAft>
                    <a:spcPts val="0"/>
                  </a:spcAft>
                  <a:buNone/>
                </a:pPr>
                <a14:m>
                  <m:oMathPara xmlns:m="http://schemas.openxmlformats.org/officeDocument/2006/math">
                    <m:oMathParaPr>
                      <m:jc m:val="centerGroup"/>
                    </m:oMathParaPr>
                    <m:oMath xmlns:m="http://schemas.openxmlformats.org/officeDocument/2006/math">
                      <m:f>
                        <m:fPr>
                          <m:ctrlPr>
                            <a:rPr lang="tr-TR" b="0" i="1" smtClean="0">
                              <a:solidFill>
                                <a:schemeClr val="bg2"/>
                              </a:solidFill>
                              <a:latin typeface="Cambria Math" panose="02040503050406030204" pitchFamily="18" charset="0"/>
                              <a:ea typeface="Times New Roman"/>
                              <a:cs typeface="Times New Roman"/>
                              <a:sym typeface="Times New Roman"/>
                            </a:rPr>
                          </m:ctrlPr>
                        </m:fPr>
                        <m:num>
                          <m:r>
                            <a:rPr lang="en-US" b="0" i="1" smtClean="0">
                              <a:solidFill>
                                <a:schemeClr val="bg2"/>
                              </a:solidFill>
                              <a:latin typeface="Cambria Math" panose="02040503050406030204" pitchFamily="18" charset="0"/>
                              <a:ea typeface="Times New Roman"/>
                              <a:cs typeface="Times New Roman"/>
                              <a:sym typeface="Times New Roman"/>
                            </a:rPr>
                            <m:t>𝑑</m:t>
                          </m:r>
                          <m:r>
                            <a:rPr lang="tr-TR" b="0" i="1" smtClean="0">
                              <a:solidFill>
                                <a:schemeClr val="bg2"/>
                              </a:solidFill>
                              <a:latin typeface="Cambria Math" panose="02040503050406030204" pitchFamily="18" charset="0"/>
                              <a:ea typeface="Times New Roman"/>
                              <a:cs typeface="Times New Roman"/>
                              <a:sym typeface="Times New Roman"/>
                            </a:rPr>
                            <m:t>𝑓</m:t>
                          </m:r>
                        </m:num>
                        <m:den>
                          <m:r>
                            <a:rPr lang="tr-TR" b="0" i="1" smtClean="0">
                              <a:solidFill>
                                <a:schemeClr val="bg2"/>
                              </a:solidFill>
                              <a:latin typeface="Cambria Math" panose="02040503050406030204" pitchFamily="18" charset="0"/>
                              <a:ea typeface="Times New Roman"/>
                              <a:cs typeface="Times New Roman"/>
                              <a:sym typeface="Times New Roman"/>
                            </a:rPr>
                            <m:t>𝑑𝑥</m:t>
                          </m:r>
                        </m:den>
                      </m:f>
                      <m:r>
                        <a:rPr lang="tr-TR" b="0" i="1" smtClean="0">
                          <a:solidFill>
                            <a:schemeClr val="bg2"/>
                          </a:solidFill>
                          <a:latin typeface="Cambria Math" panose="02040503050406030204" pitchFamily="18" charset="0"/>
                          <a:ea typeface="Times New Roman"/>
                          <a:cs typeface="Times New Roman"/>
                          <a:sym typeface="Times New Roman"/>
                        </a:rPr>
                        <m:t>= </m:t>
                      </m:r>
                      <m:r>
                        <a:rPr lang="en-US" dirty="0" smtClean="0">
                          <a:solidFill>
                            <a:schemeClr val="bg2"/>
                          </a:solidFill>
                          <a:latin typeface="Cambria Math" panose="02040503050406030204" pitchFamily="18" charset="0"/>
                          <a:sym typeface="Times New Roman"/>
                        </a:rPr>
                        <m:t>𝛻</m:t>
                      </m:r>
                      <m:r>
                        <m:rPr>
                          <m:sty m:val="p"/>
                        </m:rPr>
                        <a:rPr lang="tr-TR" b="0" i="0" dirty="0" smtClean="0">
                          <a:solidFill>
                            <a:schemeClr val="bg2"/>
                          </a:solidFill>
                          <a:latin typeface="Cambria Math" panose="02040503050406030204" pitchFamily="18" charset="0"/>
                          <a:sym typeface="Times New Roman"/>
                        </a:rPr>
                        <m:t>f</m:t>
                      </m:r>
                    </m:oMath>
                  </m:oMathPara>
                </a14:m>
                <a:endParaRPr lang="tr-TR" b="0" dirty="0">
                  <a:solidFill>
                    <a:schemeClr val="bg2"/>
                  </a:solidFill>
                  <a:latin typeface="Times New Roman" panose="02020603050405020304" pitchFamily="18" charset="0"/>
                  <a:sym typeface="Times New Roman"/>
                </a:endParaRPr>
              </a:p>
              <a:p>
                <a:pPr marL="457200" lvl="0" indent="0" algn="just" rtl="0">
                  <a:lnSpc>
                    <a:spcPct val="130000"/>
                  </a:lnSpc>
                  <a:spcBef>
                    <a:spcPts val="0"/>
                  </a:spcBef>
                  <a:spcAft>
                    <a:spcPts val="0"/>
                  </a:spcAft>
                  <a:buNone/>
                </a:pPr>
                <a:endParaRPr dirty="0">
                  <a:solidFill>
                    <a:srgbClr val="000000"/>
                  </a:solidFill>
                  <a:latin typeface="Times New Roman"/>
                  <a:ea typeface="Times New Roman"/>
                  <a:cs typeface="Times New Roman"/>
                  <a:sym typeface="Times New Roman"/>
                </a:endParaRPr>
              </a:p>
            </p:txBody>
          </p:sp>
        </mc:Choice>
        <mc:Fallback xmlns="">
          <p:sp>
            <p:nvSpPr>
              <p:cNvPr id="165" name="Google Shape;165;p26"/>
              <p:cNvSpPr txBox="1">
                <a:spLocks noGrp="1" noRot="1" noChangeAspect="1" noMove="1" noResize="1" noEditPoints="1" noAdjustHandles="1" noChangeArrowheads="1" noChangeShapeType="1" noTextEdit="1"/>
              </p:cNvSpPr>
              <p:nvPr>
                <p:ph type="body" idx="1"/>
              </p:nvPr>
            </p:nvSpPr>
            <p:spPr>
              <a:xfrm>
                <a:off x="0" y="1145600"/>
                <a:ext cx="9144000" cy="3997800"/>
              </a:xfrm>
              <a:prstGeom prst="rect">
                <a:avLst/>
              </a:prstGeom>
              <a:blipFill>
                <a:blip r:embed="rId3"/>
                <a:stretch>
                  <a:fillRect l="-139" r="-694"/>
                </a:stretch>
              </a:blipFill>
            </p:spPr>
            <p:txBody>
              <a:bodyPr/>
              <a:lstStyle/>
              <a:p>
                <a:r>
                  <a:rPr lang="en-TR">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122700" y="591500"/>
            <a:ext cx="8895900" cy="6463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2.2) MLE derivation (Cont.6)</a:t>
            </a:r>
            <a:endParaRPr sz="2000" dirty="0">
              <a:solidFill>
                <a:srgbClr val="000000"/>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71" name="Google Shape;171;p27"/>
              <p:cNvSpPr txBox="1">
                <a:spLocks noGrp="1"/>
              </p:cNvSpPr>
              <p:nvPr>
                <p:ph type="body" idx="1"/>
              </p:nvPr>
            </p:nvSpPr>
            <p:spPr>
              <a:xfrm>
                <a:off x="150" y="1145600"/>
                <a:ext cx="9144000" cy="3997800"/>
              </a:xfrm>
              <a:prstGeom prst="rect">
                <a:avLst/>
              </a:prstGeom>
            </p:spPr>
            <p:txBody>
              <a:bodyPr spcFirstLastPara="1" wrap="square" lIns="91425" tIns="91425" rIns="91425" bIns="91425" anchor="t" anchorCtr="0">
                <a:noAutofit/>
              </a:bodyPr>
              <a:lstStyle/>
              <a:p>
                <a:pPr marL="0" lvl="0" indent="0">
                  <a:lnSpc>
                    <a:spcPct val="130000"/>
                  </a:lnSpc>
                  <a:buNone/>
                </a:pPr>
                <a:r>
                  <a:rPr lang="tr-TR" sz="1400" dirty="0">
                    <a:solidFill>
                      <a:schemeClr val="bg2"/>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rPr>
                  <a:t>Switching:</a:t>
                </a:r>
              </a:p>
              <a:p>
                <a:pPr marL="0" lvl="0" indent="0" algn="ctr">
                  <a:lnSpc>
                    <a:spcPct val="130000"/>
                  </a:lnSpc>
                  <a:buNone/>
                </a:pPr>
                <a14:m>
                  <m:oMathPara xmlns:m="http://schemas.openxmlformats.org/officeDocument/2006/math">
                    <m:oMathParaPr>
                      <m:jc m:val="centerGroup"/>
                    </m:oMathParaPr>
                    <m:oMath xmlns:m="http://schemas.openxmlformats.org/officeDocument/2006/math">
                      <m:nary>
                        <m:naryPr>
                          <m:chr m:val="∑"/>
                          <m:ctrlP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f>
                            <m:fPr>
                              <m:ctrlP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num>
                            <m:den>
                              <m: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𝜕𝜃</m:t>
                              </m:r>
                            </m:den>
                          </m:f>
                        </m:e>
                      </m:nary>
                      <m:r>
                        <m:rPr>
                          <m:nor/>
                        </m:rPr>
                        <a:rPr lang="en-US" sz="1400">
                          <a:solidFill>
                            <a:schemeClr val="bg2"/>
                          </a:solidFill>
                          <a:latin typeface="Times New Roman" panose="02020603050405020304" pitchFamily="18" charset="0"/>
                          <a:cs typeface="Times New Roman" panose="02020603050405020304" pitchFamily="18" charset="0"/>
                        </a:rPr>
                        <m:t>⟨</m:t>
                      </m:r>
                      <m:r>
                        <a:rPr lang="tr-TR" sz="1400" i="1">
                          <a:solidFill>
                            <a:schemeClr val="bg2"/>
                          </a:solidFill>
                          <a:highlight>
                            <a:srgbClr val="FFFFFF"/>
                          </a:highlight>
                          <a:latin typeface="Cambria Math" panose="02040503050406030204" pitchFamily="18" charset="0"/>
                          <a:cs typeface="Times New Roman"/>
                          <a:sym typeface="Times New Roman"/>
                        </a:rPr>
                        <m:t>𝑓</m:t>
                      </m:r>
                      <m:r>
                        <a:rPr lang="tr-TR" sz="1400" i="1">
                          <a:solidFill>
                            <a:schemeClr val="bg2"/>
                          </a:solidFill>
                          <a:highlight>
                            <a:srgbClr val="FFFFFF"/>
                          </a:highlight>
                          <a:latin typeface="Cambria Math" panose="02040503050406030204" pitchFamily="18" charset="0"/>
                          <a:cs typeface="Times New Roman"/>
                          <a:sym typeface="Times New Roman"/>
                        </a:rPr>
                        <m:t>(</m:t>
                      </m:r>
                      <m:sSub>
                        <m:sSubPr>
                          <m:ctrlPr>
                            <a:rPr lang="tr-TR" sz="1400" i="1">
                              <a:solidFill>
                                <a:schemeClr val="bg2"/>
                              </a:solidFill>
                              <a:highlight>
                                <a:srgbClr val="FFFFFF"/>
                              </a:highlight>
                              <a:latin typeface="Cambria Math" panose="02040503050406030204" pitchFamily="18" charset="0"/>
                              <a:cs typeface="Times New Roman"/>
                              <a:sym typeface="Times New Roman"/>
                            </a:rPr>
                          </m:ctrlPr>
                        </m:sSubPr>
                        <m:e>
                          <m:r>
                            <a:rPr lang="tr-TR" sz="1400" i="1">
                              <a:solidFill>
                                <a:schemeClr val="bg2"/>
                              </a:solidFill>
                              <a:highlight>
                                <a:srgbClr val="FFFFFF"/>
                              </a:highlight>
                              <a:latin typeface="Cambria Math" panose="02040503050406030204" pitchFamily="18" charset="0"/>
                              <a:cs typeface="Times New Roman"/>
                              <a:sym typeface="Times New Roman"/>
                            </a:rPr>
                            <m:t>𝑥</m:t>
                          </m:r>
                        </m:e>
                        <m:sub>
                          <m:r>
                            <a:rPr lang="tr-TR" sz="1400" i="1">
                              <a:solidFill>
                                <a:schemeClr val="bg2"/>
                              </a:solidFill>
                              <a:highlight>
                                <a:srgbClr val="FFFFFF"/>
                              </a:highlight>
                              <a:latin typeface="Cambria Math" panose="02040503050406030204" pitchFamily="18" charset="0"/>
                              <a:cs typeface="Times New Roman"/>
                              <a:sym typeface="Times New Roman"/>
                            </a:rPr>
                            <m:t>𝑖</m:t>
                          </m:r>
                        </m:sub>
                      </m:sSub>
                      <m:r>
                        <m:rPr>
                          <m:nor/>
                        </m:rPr>
                        <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rPr>
                        <m:t>|</m:t>
                      </m:r>
                      <m:r>
                        <a:rPr lang="en-US" sz="1400" i="1" dirty="0">
                          <a:solidFill>
                            <a:schemeClr val="bg2"/>
                          </a:solidFill>
                          <a:latin typeface="Cambria Math" panose="02040503050406030204" pitchFamily="18" charset="0"/>
                          <a:ea typeface="Cambria Math" panose="02040503050406030204" pitchFamily="18" charset="0"/>
                          <a:cs typeface="Times New Roman"/>
                          <a:sym typeface="Times New Roman"/>
                        </a:rPr>
                        <m:t>𝜃</m:t>
                      </m:r>
                      <m:r>
                        <a:rPr lang="tr-TR" sz="1400" i="1" dirty="0">
                          <a:solidFill>
                            <a:schemeClr val="bg2"/>
                          </a:solidFill>
                          <a:latin typeface="Cambria Math" panose="02040503050406030204" pitchFamily="18" charset="0"/>
                          <a:ea typeface="Cambria Math" panose="02040503050406030204" pitchFamily="18" charset="0"/>
                          <a:cs typeface="Times New Roman"/>
                          <a:sym typeface="Times New Roman"/>
                        </a:rPr>
                        <m:t>)</m:t>
                      </m:r>
                      <m:r>
                        <m:rPr>
                          <m:nor/>
                        </m:rPr>
                        <a:rPr lang="en-US" sz="1400" dirty="0">
                          <a:solidFill>
                            <a:schemeClr val="bg2"/>
                          </a:solidFill>
                          <a:latin typeface="Times New Roman" panose="02020603050405020304" pitchFamily="18" charset="0"/>
                          <a:cs typeface="Times New Roman" panose="02020603050405020304" pitchFamily="18" charset="0"/>
                        </a:rPr>
                        <m:t> ⟩</m:t>
                      </m:r>
                      <m:r>
                        <m:rPr>
                          <m:nor/>
                        </m:rPr>
                        <a:rPr lang="tr-TR" sz="1400" dirty="0">
                          <a:solidFill>
                            <a:schemeClr val="bg2"/>
                          </a:solidFill>
                          <a:latin typeface="Times New Roman" panose="02020603050405020304" pitchFamily="18" charset="0"/>
                          <a:cs typeface="Times New Roman" panose="02020603050405020304" pitchFamily="18" charset="0"/>
                        </a:rPr>
                        <m:t> =</m:t>
                      </m:r>
                      <m:nary>
                        <m:naryPr>
                          <m:chr m:val="∑"/>
                          <m:ctrlP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sSub>
                            <m:sSubPr>
                              <m:ctrlP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en-US" sz="1400" dirty="0">
                                  <a:solidFill>
                                    <a:schemeClr val="bg2"/>
                                  </a:solidFill>
                                  <a:latin typeface="Cambria Math" panose="02040503050406030204" pitchFamily="18" charset="0"/>
                                  <a:sym typeface="Times New Roman"/>
                                </a:rPr>
                                <m:t>𝛻</m:t>
                              </m:r>
                            </m:e>
                            <m:sub>
                              <m: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𝜎</m:t>
                              </m:r>
                            </m:sub>
                          </m:sSub>
                          <m:r>
                            <a:rPr lang="tr-TR" sz="1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𝑙𝑛</m:t>
                          </m:r>
                        </m:e>
                      </m:nary>
                      <m:r>
                        <m:rPr>
                          <m:nor/>
                        </m:rPr>
                        <a:rPr lang="en-US" sz="1200">
                          <a:solidFill>
                            <a:schemeClr val="bg2"/>
                          </a:solidFill>
                          <a:latin typeface="Times New Roman" panose="02020603050405020304" pitchFamily="18" charset="0"/>
                          <a:cs typeface="Times New Roman" panose="02020603050405020304" pitchFamily="18" charset="0"/>
                        </a:rPr>
                        <m:t>⟨</m:t>
                      </m:r>
                      <m:r>
                        <a:rPr lang="tr-TR" sz="1200" i="1">
                          <a:solidFill>
                            <a:schemeClr val="bg2"/>
                          </a:solidFill>
                          <a:highlight>
                            <a:srgbClr val="FFFFFF"/>
                          </a:highlight>
                          <a:latin typeface="Cambria Math" panose="02040503050406030204" pitchFamily="18" charset="0"/>
                          <a:cs typeface="Times New Roman"/>
                          <a:sym typeface="Times New Roman"/>
                        </a:rPr>
                        <m:t>𝑓</m:t>
                      </m:r>
                      <m:r>
                        <a:rPr lang="tr-TR" sz="1200" i="1">
                          <a:solidFill>
                            <a:schemeClr val="bg2"/>
                          </a:solidFill>
                          <a:highlight>
                            <a:srgbClr val="FFFFFF"/>
                          </a:highlight>
                          <a:latin typeface="Cambria Math" panose="02040503050406030204" pitchFamily="18" charset="0"/>
                          <a:cs typeface="Times New Roman"/>
                          <a:sym typeface="Times New Roman"/>
                        </a:rPr>
                        <m:t>(</m:t>
                      </m:r>
                      <m:sSub>
                        <m:sSubPr>
                          <m:ctrlPr>
                            <a:rPr lang="tr-TR" sz="1200" i="1">
                              <a:solidFill>
                                <a:schemeClr val="bg2"/>
                              </a:solidFill>
                              <a:highlight>
                                <a:srgbClr val="FFFFFF"/>
                              </a:highlight>
                              <a:latin typeface="Cambria Math" panose="02040503050406030204" pitchFamily="18" charset="0"/>
                              <a:cs typeface="Times New Roman"/>
                              <a:sym typeface="Times New Roman"/>
                            </a:rPr>
                          </m:ctrlPr>
                        </m:sSubPr>
                        <m:e>
                          <m:r>
                            <a:rPr lang="tr-TR" sz="1200" i="1">
                              <a:solidFill>
                                <a:schemeClr val="bg2"/>
                              </a:solidFill>
                              <a:highlight>
                                <a:srgbClr val="FFFFFF"/>
                              </a:highlight>
                              <a:latin typeface="Cambria Math" panose="02040503050406030204" pitchFamily="18" charset="0"/>
                              <a:cs typeface="Times New Roman"/>
                              <a:sym typeface="Times New Roman"/>
                            </a:rPr>
                            <m:t>𝑥</m:t>
                          </m:r>
                        </m:e>
                        <m:sub>
                          <m:r>
                            <a:rPr lang="tr-TR" sz="1200" i="1">
                              <a:solidFill>
                                <a:schemeClr val="bg2"/>
                              </a:solidFill>
                              <a:highlight>
                                <a:srgbClr val="FFFFFF"/>
                              </a:highlight>
                              <a:latin typeface="Cambria Math" panose="02040503050406030204" pitchFamily="18" charset="0"/>
                              <a:cs typeface="Times New Roman"/>
                              <a:sym typeface="Times New Roman"/>
                            </a:rPr>
                            <m:t>𝑖</m:t>
                          </m:r>
                        </m:sub>
                      </m:sSub>
                      <m:r>
                        <m:rPr>
                          <m:nor/>
                        </m:rPr>
                        <a:rPr lang="en-US" sz="1200" dirty="0">
                          <a:solidFill>
                            <a:schemeClr val="bg2"/>
                          </a:solidFill>
                          <a:latin typeface="Times New Roman" panose="02020603050405020304" pitchFamily="18" charset="0"/>
                          <a:ea typeface="Times New Roman"/>
                          <a:cs typeface="Times New Roman" panose="02020603050405020304" pitchFamily="18" charset="0"/>
                          <a:sym typeface="Times New Roman"/>
                        </a:rPr>
                        <m:t>|</m:t>
                      </m:r>
                      <m:r>
                        <m:rPr>
                          <m:sty m:val="p"/>
                        </m:rPr>
                        <a:rPr lang="el-GR" sz="1200" i="1" dirty="0">
                          <a:solidFill>
                            <a:schemeClr val="bg2"/>
                          </a:solidFill>
                          <a:latin typeface="Cambria Math" panose="02040503050406030204" pitchFamily="18" charset="0"/>
                          <a:ea typeface="Cambria Math" panose="02040503050406030204" pitchFamily="18" charset="0"/>
                          <a:cs typeface="Times New Roman"/>
                          <a:sym typeface="Times New Roman"/>
                        </a:rPr>
                        <m:t>μ</m:t>
                      </m:r>
                      <m:r>
                        <a:rPr lang="tr-TR" sz="1200" i="1" dirty="0">
                          <a:solidFill>
                            <a:schemeClr val="bg2"/>
                          </a:solidFill>
                          <a:latin typeface="Cambria Math" panose="02040503050406030204" pitchFamily="18" charset="0"/>
                          <a:ea typeface="Cambria Math" panose="02040503050406030204" pitchFamily="18" charset="0"/>
                          <a:cs typeface="Times New Roman"/>
                          <a:sym typeface="Times New Roman"/>
                        </a:rPr>
                        <m:t>,</m:t>
                      </m:r>
                      <m:r>
                        <a:rPr lang="tr-TR" sz="1200" i="1" dirty="0">
                          <a:solidFill>
                            <a:schemeClr val="bg2"/>
                          </a:solidFill>
                          <a:latin typeface="Cambria Math" panose="02040503050406030204" pitchFamily="18" charset="0"/>
                          <a:ea typeface="Cambria Math" panose="02040503050406030204" pitchFamily="18" charset="0"/>
                          <a:cs typeface="Times New Roman"/>
                          <a:sym typeface="Times New Roman"/>
                        </a:rPr>
                        <m:t>𝜎</m:t>
                      </m:r>
                      <m:r>
                        <a:rPr lang="tr-TR" sz="1200" i="1" dirty="0">
                          <a:solidFill>
                            <a:schemeClr val="bg2"/>
                          </a:solidFill>
                          <a:latin typeface="Cambria Math" panose="02040503050406030204" pitchFamily="18" charset="0"/>
                          <a:ea typeface="Cambria Math" panose="02040503050406030204" pitchFamily="18" charset="0"/>
                          <a:cs typeface="Times New Roman"/>
                          <a:sym typeface="Times New Roman"/>
                        </a:rPr>
                        <m:t>)</m:t>
                      </m:r>
                      <m:r>
                        <m:rPr>
                          <m:nor/>
                        </m:rPr>
                        <a:rPr lang="en-US" sz="1200" dirty="0">
                          <a:solidFill>
                            <a:schemeClr val="bg2"/>
                          </a:solidFill>
                          <a:latin typeface="Times New Roman" panose="02020603050405020304" pitchFamily="18" charset="0"/>
                          <a:cs typeface="Times New Roman" panose="02020603050405020304" pitchFamily="18" charset="0"/>
                        </a:rPr>
                        <m:t>⟩</m:t>
                      </m:r>
                      <m:r>
                        <m:rPr>
                          <m:nor/>
                        </m:rPr>
                        <a:rPr lang="tr-TR" sz="1200" dirty="0">
                          <a:solidFill>
                            <a:schemeClr val="bg2"/>
                          </a:solidFill>
                          <a:latin typeface="Times New Roman" panose="02020603050405020304" pitchFamily="18" charset="0"/>
                          <a:cs typeface="Times New Roman" panose="02020603050405020304" pitchFamily="18" charset="0"/>
                        </a:rPr>
                        <m:t>=0</m:t>
                      </m:r>
                    </m:oMath>
                  </m:oMathPara>
                </a14:m>
                <a:endParaRPr lang="tr-TR" sz="1200" dirty="0">
                  <a:solidFill>
                    <a:schemeClr val="bg2"/>
                  </a:solidFill>
                  <a:latin typeface="Times New Roman" panose="02020603050405020304" pitchFamily="18" charset="0"/>
                  <a:cs typeface="Times New Roman" panose="02020603050405020304" pitchFamily="18" charset="0"/>
                </a:endParaRPr>
              </a:p>
              <a:p>
                <a:pPr marL="0" lvl="0" indent="0">
                  <a:lnSpc>
                    <a:spcPct val="130000"/>
                  </a:lnSpc>
                  <a:buNone/>
                </a:pPr>
                <a:r>
                  <a:rPr lang="tr-TR" sz="1400" dirty="0">
                    <a:solidFill>
                      <a:schemeClr val="bg2"/>
                    </a:solidFill>
                    <a:latin typeface="Times New Roman" panose="02020603050405020304" pitchFamily="18" charset="0"/>
                    <a:ea typeface="Times New Roman"/>
                    <a:cs typeface="Times New Roman" panose="02020603050405020304" pitchFamily="18" charset="0"/>
                    <a:sym typeface="Times New Roman"/>
                  </a:rPr>
                  <a:t>	</a:t>
                </a:r>
                <a:r>
                  <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rPr>
                  <a:t>Taking the gradient of the function w.r.t. </a:t>
                </a:r>
                <a14:m>
                  <m:oMath xmlns:m="http://schemas.openxmlformats.org/officeDocument/2006/math">
                    <m:r>
                      <a:rPr lang="en-US" sz="1400" i="1" smtClean="0">
                        <a:solidFill>
                          <a:schemeClr val="bg2"/>
                        </a:solidFill>
                        <a:latin typeface="Cambria Math" panose="02040503050406030204" pitchFamily="18" charset="0"/>
                        <a:ea typeface="Cambria Math" panose="02040503050406030204" pitchFamily="18" charset="0"/>
                        <a:cs typeface="Times New Roman" panose="02020603050405020304" pitchFamily="18" charset="0"/>
                        <a:sym typeface="Times New Roman"/>
                      </a:rPr>
                      <m:t>𝜇</m:t>
                    </m:r>
                  </m:oMath>
                </a14:m>
                <a:r>
                  <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rPr>
                  <a:t>, we can replace f(</a:t>
                </a:r>
                <a14:m>
                  <m:oMath xmlns:m="http://schemas.openxmlformats.org/officeDocument/2006/math">
                    <m:sSub>
                      <m:sSubPr>
                        <m:ctrlPr>
                          <a:rPr lang="en-US" sz="1400" i="1" smtClean="0">
                            <a:solidFill>
                              <a:schemeClr val="bg2"/>
                            </a:solidFill>
                            <a:latin typeface="Cambria Math" panose="02040503050406030204" pitchFamily="18" charset="0"/>
                            <a:cs typeface="Times New Roman" panose="02020603050405020304" pitchFamily="18" charset="0"/>
                            <a:sym typeface="Times New Roman"/>
                          </a:rPr>
                        </m:ctrlPr>
                      </m:sSubPr>
                      <m:e>
                        <m:r>
                          <a:rPr lang="tr-TR" sz="1400" b="0" i="1" smtClean="0">
                            <a:solidFill>
                              <a:schemeClr val="bg2"/>
                            </a:solidFill>
                            <a:latin typeface="Cambria Math" panose="02040503050406030204" pitchFamily="18" charset="0"/>
                            <a:cs typeface="Times New Roman" panose="02020603050405020304" pitchFamily="18" charset="0"/>
                            <a:sym typeface="Times New Roman"/>
                          </a:rPr>
                          <m:t>𝑥</m:t>
                        </m:r>
                      </m:e>
                      <m:sub>
                        <m:r>
                          <a:rPr lang="tr-TR" sz="1400" b="0" i="1" smtClean="0">
                            <a:solidFill>
                              <a:schemeClr val="bg2"/>
                            </a:solidFill>
                            <a:latin typeface="Cambria Math" panose="02040503050406030204" pitchFamily="18" charset="0"/>
                            <a:cs typeface="Times New Roman" panose="02020603050405020304" pitchFamily="18" charset="0"/>
                            <a:sym typeface="Times New Roman"/>
                          </a:rPr>
                          <m:t>𝑖</m:t>
                        </m:r>
                      </m:sub>
                    </m:sSub>
                  </m:oMath>
                </a14:m>
                <a:r>
                  <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rPr>
                  <a:t>|</a:t>
                </a:r>
                <a14:m>
                  <m:oMath xmlns:m="http://schemas.openxmlformats.org/officeDocument/2006/math">
                    <m:r>
                      <a:rPr lang="en-US" sz="1400" i="1" smtClean="0">
                        <a:solidFill>
                          <a:schemeClr val="bg2"/>
                        </a:solidFill>
                        <a:latin typeface="Cambria Math" panose="02040503050406030204" pitchFamily="18" charset="0"/>
                        <a:ea typeface="Cambria Math" panose="02040503050406030204" pitchFamily="18" charset="0"/>
                        <a:cs typeface="Times New Roman" panose="02020603050405020304" pitchFamily="18" charset="0"/>
                        <a:sym typeface="Times New Roman"/>
                      </a:rPr>
                      <m:t>𝜇</m:t>
                    </m:r>
                  </m:oMath>
                </a14:m>
                <a:r>
                  <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rPr>
                  <a:t>,</a:t>
                </a:r>
                <a14:m>
                  <m:oMath xmlns:m="http://schemas.openxmlformats.org/officeDocument/2006/math">
                    <m:r>
                      <a:rPr lang="en-US" sz="1400" i="1" dirty="0" smtClean="0">
                        <a:solidFill>
                          <a:schemeClr val="bg2"/>
                        </a:solidFill>
                        <a:latin typeface="Cambria Math" panose="02040503050406030204" pitchFamily="18" charset="0"/>
                        <a:ea typeface="Cambria Math" panose="02040503050406030204" pitchFamily="18" charset="0"/>
                        <a:cs typeface="Times New Roman" panose="02020603050405020304" pitchFamily="18" charset="0"/>
                        <a:sym typeface="Times New Roman"/>
                      </a:rPr>
                      <m:t>𝜎</m:t>
                    </m:r>
                  </m:oMath>
                </a14:m>
                <a:r>
                  <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rPr>
                  <a:t>) with the PDF of the normal distribution;</a:t>
                </a:r>
              </a:p>
              <a:p>
                <a:pPr marL="0" lvl="0" indent="0" algn="ctr">
                  <a:lnSpc>
                    <a:spcPct val="130000"/>
                  </a:lnSpc>
                  <a:buNone/>
                </a:pPr>
                <a14:m>
                  <m:oMathPara xmlns:m="http://schemas.openxmlformats.org/officeDocument/2006/math">
                    <m:oMathParaPr>
                      <m:jc m:val="centerGroup"/>
                    </m:oMathParaPr>
                    <m:oMath xmlns:m="http://schemas.openxmlformats.org/officeDocument/2006/math">
                      <m:nary>
                        <m:naryPr>
                          <m:chr m:val="∑"/>
                          <m:ctrlPr>
                            <a:rPr lang="tr-TR" sz="12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tr-TR" sz="12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tr-TR" sz="12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sSub>
                            <m:sSubPr>
                              <m:ctrlPr>
                                <a:rPr lang="tr-TR" sz="12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en-US" sz="1200" dirty="0">
                                  <a:solidFill>
                                    <a:schemeClr val="bg2"/>
                                  </a:solidFill>
                                  <a:latin typeface="Cambria Math" panose="02040503050406030204" pitchFamily="18" charset="0"/>
                                  <a:sym typeface="Times New Roman"/>
                                </a:rPr>
                                <m:t>𝛻</m:t>
                              </m:r>
                            </m:e>
                            <m:sub>
                              <m:r>
                                <a:rPr lang="tr-TR" sz="12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ub>
                          </m:sSub>
                          <m:r>
                            <a:rPr lang="tr-TR" sz="12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𝑙𝑛</m:t>
                          </m:r>
                        </m:e>
                      </m:nary>
                      <m:r>
                        <m:rPr>
                          <m:nor/>
                        </m:rPr>
                        <a:rPr lang="en-US" sz="1400">
                          <a:solidFill>
                            <a:schemeClr val="bg2"/>
                          </a:solidFill>
                          <a:latin typeface="Times New Roman" panose="02020603050405020304" pitchFamily="18" charset="0"/>
                          <a:cs typeface="Times New Roman" panose="02020603050405020304" pitchFamily="18" charset="0"/>
                        </a:rPr>
                        <m:t>⟨</m:t>
                      </m:r>
                      <m:f>
                        <m:fPr>
                          <m:ctrlPr>
                            <a:rPr lang="en-US" sz="1400" i="1">
                              <a:solidFill>
                                <a:schemeClr val="bg2"/>
                              </a:solidFill>
                              <a:latin typeface="Cambria Math" panose="02040503050406030204" pitchFamily="18" charset="0"/>
                            </a:rPr>
                          </m:ctrlPr>
                        </m:fPr>
                        <m:num>
                          <m:r>
                            <a:rPr lang="tr-TR" sz="1400" i="1">
                              <a:solidFill>
                                <a:schemeClr val="bg2"/>
                              </a:solidFill>
                              <a:latin typeface="Cambria Math" panose="02040503050406030204" pitchFamily="18" charset="0"/>
                            </a:rPr>
                            <m:t>1</m:t>
                          </m:r>
                        </m:num>
                        <m:den>
                          <m:r>
                            <a:rPr lang="en-US" sz="1400" i="1">
                              <a:solidFill>
                                <a:schemeClr val="bg2"/>
                              </a:solidFill>
                              <a:latin typeface="Cambria Math" panose="02040503050406030204" pitchFamily="18" charset="0"/>
                              <a:ea typeface="Cambria Math" panose="02040503050406030204" pitchFamily="18" charset="0"/>
                            </a:rPr>
                            <m:t>𝜎</m:t>
                          </m:r>
                          <m:rad>
                            <m:radPr>
                              <m:degHide m:val="on"/>
                              <m:ctrlPr>
                                <a:rPr lang="en-US" sz="1400" i="1">
                                  <a:solidFill>
                                    <a:schemeClr val="bg2"/>
                                  </a:solidFill>
                                  <a:latin typeface="Cambria Math" panose="02040503050406030204" pitchFamily="18" charset="0"/>
                                  <a:ea typeface="Cambria Math" panose="02040503050406030204" pitchFamily="18" charset="0"/>
                                </a:rPr>
                              </m:ctrlPr>
                            </m:radPr>
                            <m:deg/>
                            <m:e>
                              <m:r>
                                <a:rPr lang="tr-TR" sz="1400" i="1">
                                  <a:solidFill>
                                    <a:schemeClr val="bg2"/>
                                  </a:solidFill>
                                  <a:latin typeface="Cambria Math" panose="02040503050406030204" pitchFamily="18" charset="0"/>
                                  <a:ea typeface="Cambria Math" panose="02040503050406030204" pitchFamily="18" charset="0"/>
                                </a:rPr>
                                <m:t>2</m:t>
                              </m:r>
                              <m:r>
                                <a:rPr lang="tr-TR" sz="1400" i="1">
                                  <a:solidFill>
                                    <a:schemeClr val="bg2"/>
                                  </a:solidFill>
                                  <a:latin typeface="Cambria Math" panose="02040503050406030204" pitchFamily="18" charset="0"/>
                                  <a:ea typeface="Cambria Math" panose="02040503050406030204" pitchFamily="18" charset="0"/>
                                </a:rPr>
                                <m:t>𝜋</m:t>
                              </m:r>
                            </m:e>
                          </m:rad>
                        </m:den>
                      </m:f>
                      <m:sSup>
                        <m:sSupPr>
                          <m:ctrlPr>
                            <a:rPr lang="en-US" sz="1400" i="1">
                              <a:solidFill>
                                <a:schemeClr val="bg2"/>
                              </a:solidFill>
                              <a:latin typeface="Cambria Math" panose="02040503050406030204" pitchFamily="18" charset="0"/>
                            </a:rPr>
                          </m:ctrlPr>
                        </m:sSupPr>
                        <m:e>
                          <m:r>
                            <a:rPr lang="tr-TR" sz="1400" i="1">
                              <a:solidFill>
                                <a:schemeClr val="bg2"/>
                              </a:solidFill>
                              <a:latin typeface="Cambria Math" panose="02040503050406030204" pitchFamily="18" charset="0"/>
                            </a:rPr>
                            <m:t>𝑒</m:t>
                          </m:r>
                        </m:e>
                        <m:sup>
                          <m:f>
                            <m:fPr>
                              <m:ctrlPr>
                                <a:rPr lang="en-US" sz="1400" i="1">
                                  <a:solidFill>
                                    <a:schemeClr val="bg2"/>
                                  </a:solidFill>
                                  <a:latin typeface="Cambria Math" panose="02040503050406030204" pitchFamily="18" charset="0"/>
                                </a:rPr>
                              </m:ctrlPr>
                            </m:fPr>
                            <m:num>
                              <m:r>
                                <a:rPr lang="tr-TR" sz="1400" i="1">
                                  <a:solidFill>
                                    <a:schemeClr val="bg2"/>
                                  </a:solidFill>
                                  <a:latin typeface="Cambria Math" panose="02040503050406030204" pitchFamily="18" charset="0"/>
                                </a:rPr>
                                <m:t>−(</m:t>
                              </m:r>
                              <m:sSub>
                                <m:sSubPr>
                                  <m:ctrlPr>
                                    <a:rPr lang="tr-TR" sz="1400" i="1">
                                      <a:solidFill>
                                        <a:schemeClr val="bg2"/>
                                      </a:solidFill>
                                      <a:latin typeface="Cambria Math" panose="02040503050406030204" pitchFamily="18" charset="0"/>
                                    </a:rPr>
                                  </m:ctrlPr>
                                </m:sSubPr>
                                <m:e>
                                  <m:r>
                                    <a:rPr lang="tr-TR" sz="1400" i="1">
                                      <a:solidFill>
                                        <a:schemeClr val="bg2"/>
                                      </a:solidFill>
                                      <a:latin typeface="Cambria Math" panose="02040503050406030204" pitchFamily="18" charset="0"/>
                                    </a:rPr>
                                    <m:t>𝑥</m:t>
                                  </m:r>
                                </m:e>
                                <m:sub>
                                  <m:r>
                                    <a:rPr lang="tr-TR" sz="1400" i="1">
                                      <a:solidFill>
                                        <a:schemeClr val="bg2"/>
                                      </a:solidFill>
                                      <a:latin typeface="Cambria Math" panose="02040503050406030204" pitchFamily="18" charset="0"/>
                                    </a:rPr>
                                    <m:t>𝑖</m:t>
                                  </m:r>
                                </m:sub>
                              </m:sSub>
                              <m:r>
                                <a:rPr lang="tr-TR" sz="1400" i="1">
                                  <a:solidFill>
                                    <a:schemeClr val="bg2"/>
                                  </a:solidFill>
                                  <a:latin typeface="Cambria Math" panose="02040503050406030204" pitchFamily="18" charset="0"/>
                                </a:rPr>
                                <m:t>−</m:t>
                              </m:r>
                              <m:r>
                                <a:rPr lang="tr-TR" sz="1400" i="1">
                                  <a:solidFill>
                                    <a:schemeClr val="bg2"/>
                                  </a:solidFill>
                                  <a:latin typeface="Cambria Math" panose="02040503050406030204" pitchFamily="18" charset="0"/>
                                  <a:ea typeface="Cambria Math" panose="02040503050406030204" pitchFamily="18" charset="0"/>
                                </a:rPr>
                                <m:t>𝜇</m:t>
                              </m:r>
                              <m:sSup>
                                <m:sSupPr>
                                  <m:ctrlPr>
                                    <a:rPr lang="tr-TR" sz="1400" i="1">
                                      <a:solidFill>
                                        <a:schemeClr val="bg2"/>
                                      </a:solidFill>
                                      <a:latin typeface="Cambria Math" panose="02040503050406030204" pitchFamily="18" charset="0"/>
                                      <a:ea typeface="Cambria Math" panose="02040503050406030204" pitchFamily="18" charset="0"/>
                                    </a:rPr>
                                  </m:ctrlPr>
                                </m:sSupPr>
                                <m:e>
                                  <m:r>
                                    <a:rPr lang="tr-TR" sz="1400" i="1">
                                      <a:solidFill>
                                        <a:schemeClr val="bg2"/>
                                      </a:solidFill>
                                      <a:latin typeface="Cambria Math" panose="02040503050406030204" pitchFamily="18" charset="0"/>
                                      <a:ea typeface="Cambria Math" panose="02040503050406030204" pitchFamily="18" charset="0"/>
                                    </a:rPr>
                                    <m:t>)</m:t>
                                  </m:r>
                                </m:e>
                                <m:sup>
                                  <m:r>
                                    <a:rPr lang="tr-TR" sz="1400" i="1">
                                      <a:solidFill>
                                        <a:schemeClr val="bg2"/>
                                      </a:solidFill>
                                      <a:latin typeface="Cambria Math" panose="02040503050406030204" pitchFamily="18" charset="0"/>
                                      <a:ea typeface="Cambria Math" panose="02040503050406030204" pitchFamily="18" charset="0"/>
                                    </a:rPr>
                                    <m:t>2</m:t>
                                  </m:r>
                                </m:sup>
                              </m:sSup>
                            </m:num>
                            <m:den>
                              <m:r>
                                <a:rPr lang="tr-TR" sz="1400" i="1">
                                  <a:solidFill>
                                    <a:schemeClr val="bg2"/>
                                  </a:solidFill>
                                  <a:latin typeface="Cambria Math" panose="02040503050406030204" pitchFamily="18" charset="0"/>
                                </a:rPr>
                                <m:t>2</m:t>
                              </m:r>
                              <m:sSup>
                                <m:sSupPr>
                                  <m:ctrlPr>
                                    <a:rPr lang="tr-TR" sz="1400" i="1">
                                      <a:solidFill>
                                        <a:schemeClr val="bg2"/>
                                      </a:solidFill>
                                      <a:latin typeface="Cambria Math" panose="02040503050406030204" pitchFamily="18" charset="0"/>
                                    </a:rPr>
                                  </m:ctrlPr>
                                </m:sSupPr>
                                <m:e>
                                  <m:r>
                                    <a:rPr lang="tr-TR" sz="1400" i="1">
                                      <a:solidFill>
                                        <a:schemeClr val="bg2"/>
                                      </a:solidFill>
                                      <a:latin typeface="Cambria Math" panose="02040503050406030204" pitchFamily="18" charset="0"/>
                                      <a:ea typeface="Cambria Math" panose="02040503050406030204" pitchFamily="18" charset="0"/>
                                    </a:rPr>
                                    <m:t>𝜎</m:t>
                                  </m:r>
                                </m:e>
                                <m:sup>
                                  <m:r>
                                    <a:rPr lang="tr-TR" sz="1400" i="1">
                                      <a:solidFill>
                                        <a:schemeClr val="bg2"/>
                                      </a:solidFill>
                                      <a:latin typeface="Cambria Math" panose="02040503050406030204" pitchFamily="18" charset="0"/>
                                    </a:rPr>
                                    <m:t>2</m:t>
                                  </m:r>
                                </m:sup>
                              </m:sSup>
                            </m:den>
                          </m:f>
                        </m:sup>
                      </m:sSup>
                      <m:r>
                        <m:rPr>
                          <m:nor/>
                        </m:rPr>
                        <a:rPr lang="en-US" sz="1400" dirty="0">
                          <a:solidFill>
                            <a:schemeClr val="bg2"/>
                          </a:solidFill>
                          <a:latin typeface="Times New Roman" panose="02020603050405020304" pitchFamily="18" charset="0"/>
                          <a:cs typeface="Times New Roman" panose="02020603050405020304" pitchFamily="18" charset="0"/>
                        </a:rPr>
                        <m:t>⟩</m:t>
                      </m:r>
                      <m:r>
                        <m:rPr>
                          <m:nor/>
                        </m:rPr>
                        <a:rPr lang="tr-TR" sz="1400" dirty="0">
                          <a:solidFill>
                            <a:schemeClr val="bg2"/>
                          </a:solidFill>
                          <a:latin typeface="Times New Roman" panose="02020603050405020304" pitchFamily="18" charset="0"/>
                          <a:cs typeface="Times New Roman" panose="02020603050405020304" pitchFamily="18" charset="0"/>
                        </a:rPr>
                        <m:t>=0</m:t>
                      </m:r>
                    </m:oMath>
                  </m:oMathPara>
                </a14:m>
                <a:endParaRPr lang="en-US" sz="1400" dirty="0">
                  <a:solidFill>
                    <a:schemeClr val="bg2"/>
                  </a:solidFill>
                  <a:latin typeface="Times New Roman" panose="02020603050405020304" pitchFamily="18" charset="0"/>
                  <a:ea typeface="Times New Roman"/>
                  <a:cs typeface="Times New Roman" panose="02020603050405020304" pitchFamily="18" charset="0"/>
                  <a:sym typeface="Times New Roman"/>
                </a:endParaRPr>
              </a:p>
              <a:p>
                <a:pPr marL="0" lvl="0" indent="457200" algn="just" rtl="0">
                  <a:lnSpc>
                    <a:spcPct val="140000"/>
                  </a:lnSpc>
                  <a:spcBef>
                    <a:spcPts val="0"/>
                  </a:spcBef>
                  <a:spcAft>
                    <a:spcPts val="0"/>
                  </a:spcAft>
                  <a:buNone/>
                </a:pPr>
                <a:endParaRPr lang="tr-TR" sz="1400" dirty="0">
                  <a:solidFill>
                    <a:srgbClr val="000000"/>
                  </a:solidFill>
                  <a:latin typeface="Times New Roman"/>
                  <a:ea typeface="Times New Roman"/>
                  <a:cs typeface="Times New Roman"/>
                  <a:sym typeface="Times New Roman"/>
                </a:endParaRPr>
              </a:p>
              <a:p>
                <a:pPr marL="0" lvl="0" indent="457200" algn="just" rtl="0">
                  <a:lnSpc>
                    <a:spcPct val="140000"/>
                  </a:lnSpc>
                  <a:spcBef>
                    <a:spcPts val="0"/>
                  </a:spcBef>
                  <a:spcAft>
                    <a:spcPts val="0"/>
                  </a:spcAft>
                  <a:buNone/>
                </a:pPr>
                <a:endParaRPr lang="en-US" sz="1400"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endParaRPr sz="1400" dirty="0">
                  <a:solidFill>
                    <a:srgbClr val="000000"/>
                  </a:solidFill>
                  <a:latin typeface="Times New Roman"/>
                  <a:ea typeface="Times New Roman"/>
                  <a:cs typeface="Times New Roman"/>
                  <a:sym typeface="Times New Roman"/>
                </a:endParaRPr>
              </a:p>
            </p:txBody>
          </p:sp>
        </mc:Choice>
        <mc:Fallback xmlns="">
          <p:sp>
            <p:nvSpPr>
              <p:cNvPr id="171" name="Google Shape;171;p27"/>
              <p:cNvSpPr txBox="1">
                <a:spLocks noGrp="1" noRot="1" noChangeAspect="1" noMove="1" noResize="1" noEditPoints="1" noAdjustHandles="1" noChangeArrowheads="1" noChangeShapeType="1" noTextEdit="1"/>
              </p:cNvSpPr>
              <p:nvPr>
                <p:ph type="body" idx="1"/>
              </p:nvPr>
            </p:nvSpPr>
            <p:spPr>
              <a:xfrm>
                <a:off x="150" y="1145600"/>
                <a:ext cx="9144000" cy="39978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122700" y="591500"/>
            <a:ext cx="8895900" cy="4926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2.2) MLE derivation (Cont.7)</a:t>
            </a:r>
            <a:endParaRPr sz="2000" dirty="0">
              <a:solidFill>
                <a:srgbClr val="000000"/>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77" name="Google Shape;177;p28"/>
              <p:cNvSpPr txBox="1">
                <a:spLocks noGrp="1"/>
              </p:cNvSpPr>
              <p:nvPr>
                <p:ph type="body" idx="1"/>
              </p:nvPr>
            </p:nvSpPr>
            <p:spPr>
              <a:xfrm>
                <a:off x="-329184" y="1145600"/>
                <a:ext cx="9306834" cy="3740700"/>
              </a:xfrm>
              <a:prstGeom prst="rect">
                <a:avLst/>
              </a:prstGeom>
            </p:spPr>
            <p:txBody>
              <a:bodyPr spcFirstLastPara="1" wrap="square" lIns="91425" tIns="91425" rIns="91425" bIns="91425" anchor="t" anchorCtr="0">
                <a:normAutofit fontScale="32500" lnSpcReduction="20000"/>
              </a:bodyPr>
              <a:lstStyle/>
              <a:p>
                <a:pPr marL="0" lvl="0" indent="457200" algn="just">
                  <a:lnSpc>
                    <a:spcPct val="140000"/>
                  </a:lnSpc>
                  <a:buNone/>
                </a:pPr>
                <a:r>
                  <a:rPr lang="tr-TR" sz="4400" dirty="0">
                    <a:solidFill>
                      <a:srgbClr val="000000"/>
                    </a:solidFill>
                    <a:latin typeface="Times New Roman"/>
                    <a:ea typeface="Times New Roman"/>
                    <a:cs typeface="Times New Roman"/>
                    <a:sym typeface="Times New Roman"/>
                  </a:rPr>
                  <a:t>Na</a:t>
                </a:r>
                <a:r>
                  <a:rPr lang="tr-TR" sz="4400" dirty="0" err="1">
                    <a:solidFill>
                      <a:srgbClr val="000000"/>
                    </a:solidFill>
                    <a:latin typeface="Times New Roman"/>
                    <a:ea typeface="Times New Roman"/>
                    <a:cs typeface="Times New Roman"/>
                    <a:sym typeface="Times New Roman"/>
                  </a:rPr>
                  <a:t>tural</a:t>
                </a:r>
                <a:r>
                  <a:rPr lang="tr-TR" sz="4400" dirty="0">
                    <a:solidFill>
                      <a:srgbClr val="000000"/>
                    </a:solidFill>
                    <a:latin typeface="Times New Roman"/>
                    <a:ea typeface="Times New Roman"/>
                    <a:cs typeface="Times New Roman"/>
                    <a:sym typeface="Times New Roman"/>
                  </a:rPr>
                  <a:t> logarithm;</a:t>
                </a:r>
              </a:p>
              <a:p>
                <a:pPr marL="0" indent="457200" algn="ctr">
                  <a:lnSpc>
                    <a:spcPct val="140000"/>
                  </a:lnSpc>
                  <a:buNone/>
                </a:pPr>
                <a14:m>
                  <m:oMathPara xmlns:m="http://schemas.openxmlformats.org/officeDocument/2006/math">
                    <m:oMathParaPr>
                      <m:jc m:val="centerGroup"/>
                    </m:oMathParaPr>
                    <m:oMath xmlns:m="http://schemas.openxmlformats.org/officeDocument/2006/math">
                      <m:nary>
                        <m:naryPr>
                          <m:chr m:val="∑"/>
                          <m:ctrlPr>
                            <a:rPr lang="ar-AE" sz="40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40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40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sSub>
                            <m:sSubPr>
                              <m:ctrlPr>
                                <a:rPr lang="ar-AE" sz="40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4000" dirty="0">
                                  <a:solidFill>
                                    <a:schemeClr val="bg2"/>
                                  </a:solidFill>
                                  <a:latin typeface="Cambria Math" panose="02040503050406030204" pitchFamily="18" charset="0"/>
                                  <a:sym typeface="Times New Roman"/>
                                </a:rPr>
                                <m:t>𝛻</m:t>
                              </m:r>
                            </m:e>
                            <m:sub>
                              <m:r>
                                <a:rPr lang="ar-AE" sz="40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ub>
                          </m:sSub>
                          <m:r>
                            <a:rPr lang="ar-AE" sz="40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𝑙𝑛</m:t>
                          </m:r>
                        </m:e>
                      </m:nary>
                      <m:r>
                        <m:rPr>
                          <m:nor/>
                        </m:rPr>
                        <a:rPr lang="ar-AE" sz="4400" dirty="0">
                          <a:solidFill>
                            <a:schemeClr val="bg2"/>
                          </a:solidFill>
                          <a:latin typeface="Times New Roman" panose="02020603050405020304" pitchFamily="18" charset="0"/>
                          <a:cs typeface="Times New Roman" panose="02020603050405020304" pitchFamily="18" charset="0"/>
                        </a:rPr>
                        <m:t>⟩</m:t>
                      </m:r>
                      <m:f>
                        <m:fPr>
                          <m:ctrlPr>
                            <a:rPr lang="ar-AE" sz="4400" i="1">
                              <a:solidFill>
                                <a:schemeClr val="bg2"/>
                              </a:solidFill>
                              <a:latin typeface="Cambria Math" panose="02040503050406030204" pitchFamily="18" charset="0"/>
                            </a:rPr>
                          </m:ctrlPr>
                        </m:fPr>
                        <m:num>
                          <m:r>
                            <a:rPr lang="ar-AE" sz="4400" i="1">
                              <a:solidFill>
                                <a:schemeClr val="bg2"/>
                              </a:solidFill>
                              <a:latin typeface="Cambria Math" panose="02040503050406030204" pitchFamily="18" charset="0"/>
                            </a:rPr>
                            <m:t>1</m:t>
                          </m:r>
                        </m:num>
                        <m:den>
                          <m:r>
                            <a:rPr lang="ar-AE" sz="4400" i="1">
                              <a:solidFill>
                                <a:schemeClr val="bg2"/>
                              </a:solidFill>
                              <a:latin typeface="Cambria Math" panose="02040503050406030204" pitchFamily="18" charset="0"/>
                              <a:ea typeface="Cambria Math" panose="02040503050406030204" pitchFamily="18" charset="0"/>
                            </a:rPr>
                            <m:t>𝜎</m:t>
                          </m:r>
                          <m:rad>
                            <m:radPr>
                              <m:degHide m:val="on"/>
                              <m:ctrlPr>
                                <a:rPr lang="ar-AE" sz="4400" i="1">
                                  <a:solidFill>
                                    <a:schemeClr val="bg2"/>
                                  </a:solidFill>
                                  <a:latin typeface="Cambria Math" panose="02040503050406030204" pitchFamily="18" charset="0"/>
                                  <a:ea typeface="Cambria Math" panose="02040503050406030204" pitchFamily="18" charset="0"/>
                                </a:rPr>
                              </m:ctrlPr>
                            </m:radPr>
                            <m:deg/>
                            <m:e>
                              <m:r>
                                <a:rPr lang="ar-AE" sz="4400" i="1">
                                  <a:solidFill>
                                    <a:schemeClr val="bg2"/>
                                  </a:solidFill>
                                  <a:latin typeface="Cambria Math" panose="02040503050406030204" pitchFamily="18" charset="0"/>
                                  <a:ea typeface="Cambria Math" panose="02040503050406030204" pitchFamily="18" charset="0"/>
                                </a:rPr>
                                <m:t>2</m:t>
                              </m:r>
                              <m:r>
                                <a:rPr lang="ar-AE" sz="4400" i="1">
                                  <a:solidFill>
                                    <a:schemeClr val="bg2"/>
                                  </a:solidFill>
                                  <a:latin typeface="Cambria Math" panose="02040503050406030204" pitchFamily="18" charset="0"/>
                                  <a:ea typeface="Cambria Math" panose="02040503050406030204" pitchFamily="18" charset="0"/>
                                </a:rPr>
                                <m:t>𝜋</m:t>
                              </m:r>
                            </m:e>
                          </m:rad>
                        </m:den>
                      </m:f>
                      <m:sSup>
                        <m:sSupPr>
                          <m:ctrlPr>
                            <a:rPr lang="ar-AE" sz="4400" i="1">
                              <a:solidFill>
                                <a:schemeClr val="bg2"/>
                              </a:solidFill>
                              <a:latin typeface="Cambria Math" panose="02040503050406030204" pitchFamily="18" charset="0"/>
                            </a:rPr>
                          </m:ctrlPr>
                        </m:sSupPr>
                        <m:e>
                          <m:r>
                            <a:rPr lang="ar-AE" sz="4400" i="1">
                              <a:solidFill>
                                <a:schemeClr val="bg2"/>
                              </a:solidFill>
                              <a:latin typeface="Cambria Math" panose="02040503050406030204" pitchFamily="18" charset="0"/>
                            </a:rPr>
                            <m:t>𝑒</m:t>
                          </m:r>
                        </m:e>
                        <m:sup>
                          <m:f>
                            <m:fPr>
                              <m:ctrlPr>
                                <a:rPr lang="ar-AE" sz="4400" i="1">
                                  <a:solidFill>
                                    <a:schemeClr val="bg2"/>
                                  </a:solidFill>
                                  <a:latin typeface="Cambria Math" panose="02040503050406030204" pitchFamily="18" charset="0"/>
                                </a:rPr>
                              </m:ctrlPr>
                            </m:fPr>
                            <m:num>
                              <m:r>
                                <a:rPr lang="ar-AE" sz="4400" i="1">
                                  <a:solidFill>
                                    <a:schemeClr val="bg2"/>
                                  </a:solidFill>
                                  <a:latin typeface="Cambria Math" panose="02040503050406030204" pitchFamily="18" charset="0"/>
                                </a:rPr>
                                <m:t>−(</m:t>
                              </m:r>
                              <m:sSub>
                                <m:sSubPr>
                                  <m:ctrlPr>
                                    <a:rPr lang="ar-AE" sz="4400" i="1">
                                      <a:solidFill>
                                        <a:schemeClr val="bg2"/>
                                      </a:solidFill>
                                      <a:latin typeface="Cambria Math" panose="02040503050406030204" pitchFamily="18" charset="0"/>
                                    </a:rPr>
                                  </m:ctrlPr>
                                </m:sSubPr>
                                <m:e>
                                  <m:r>
                                    <a:rPr lang="ar-AE" sz="4400" i="1">
                                      <a:solidFill>
                                        <a:schemeClr val="bg2"/>
                                      </a:solidFill>
                                      <a:latin typeface="Cambria Math" panose="02040503050406030204" pitchFamily="18" charset="0"/>
                                    </a:rPr>
                                    <m:t>𝑥</m:t>
                                  </m:r>
                                </m:e>
                                <m:sub>
                                  <m:r>
                                    <a:rPr lang="ar-AE" sz="4400" i="1">
                                      <a:solidFill>
                                        <a:schemeClr val="bg2"/>
                                      </a:solidFill>
                                      <a:latin typeface="Cambria Math" panose="02040503050406030204" pitchFamily="18" charset="0"/>
                                    </a:rPr>
                                    <m:t>𝑖</m:t>
                                  </m:r>
                                </m:sub>
                              </m:sSub>
                              <m:r>
                                <a:rPr lang="ar-AE" sz="4400" i="1">
                                  <a:solidFill>
                                    <a:schemeClr val="bg2"/>
                                  </a:solidFill>
                                  <a:latin typeface="Cambria Math" panose="02040503050406030204" pitchFamily="18" charset="0"/>
                                </a:rPr>
                                <m:t>−</m:t>
                              </m:r>
                              <m:r>
                                <a:rPr lang="ar-AE" sz="4400" i="1">
                                  <a:solidFill>
                                    <a:schemeClr val="bg2"/>
                                  </a:solidFill>
                                  <a:latin typeface="Cambria Math" panose="02040503050406030204" pitchFamily="18" charset="0"/>
                                  <a:ea typeface="Cambria Math" panose="02040503050406030204" pitchFamily="18" charset="0"/>
                                </a:rPr>
                                <m:t>𝜇</m:t>
                              </m:r>
                              <m:sSup>
                                <m:sSupPr>
                                  <m:ctrlPr>
                                    <a:rPr lang="ar-AE" sz="4400" i="1">
                                      <a:solidFill>
                                        <a:schemeClr val="bg2"/>
                                      </a:solidFill>
                                      <a:latin typeface="Cambria Math" panose="02040503050406030204" pitchFamily="18" charset="0"/>
                                      <a:ea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m:t>
                                  </m:r>
                                </m:e>
                                <m:sup>
                                  <m:r>
                                    <a:rPr lang="ar-AE" sz="4400" i="1">
                                      <a:solidFill>
                                        <a:schemeClr val="bg2"/>
                                      </a:solidFill>
                                      <a:latin typeface="Cambria Math" panose="02040503050406030204" pitchFamily="18" charset="0"/>
                                      <a:ea typeface="Cambria Math" panose="02040503050406030204" pitchFamily="18" charset="0"/>
                                    </a:rPr>
                                    <m:t>2</m:t>
                                  </m:r>
                                </m:sup>
                              </m:sSup>
                            </m:num>
                            <m:den>
                              <m:r>
                                <a:rPr lang="ar-AE" sz="4400" i="1">
                                  <a:solidFill>
                                    <a:schemeClr val="bg2"/>
                                  </a:solidFill>
                                  <a:latin typeface="Cambria Math" panose="02040503050406030204" pitchFamily="18" charset="0"/>
                                </a:rPr>
                                <m:t>2</m:t>
                              </m:r>
                              <m:sSup>
                                <m:sSupPr>
                                  <m:ctrlPr>
                                    <a:rPr lang="ar-AE" sz="4400" i="1">
                                      <a:solidFill>
                                        <a:schemeClr val="bg2"/>
                                      </a:solidFill>
                                      <a:latin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𝜎</m:t>
                                  </m:r>
                                </m:e>
                                <m:sup>
                                  <m:r>
                                    <a:rPr lang="ar-AE" sz="4400" i="1">
                                      <a:solidFill>
                                        <a:schemeClr val="bg2"/>
                                      </a:solidFill>
                                      <a:latin typeface="Cambria Math" panose="02040503050406030204" pitchFamily="18" charset="0"/>
                                    </a:rPr>
                                    <m:t>2</m:t>
                                  </m:r>
                                </m:sup>
                              </m:sSup>
                            </m:den>
                          </m:f>
                        </m:sup>
                      </m:sSup>
                      <m:r>
                        <m:rPr>
                          <m:nor/>
                        </m:rPr>
                        <a:rPr lang="ar-AE" sz="4400">
                          <a:solidFill>
                            <a:schemeClr val="bg2"/>
                          </a:solidFill>
                          <a:latin typeface="Times New Roman" panose="02020603050405020304" pitchFamily="18" charset="0"/>
                          <a:cs typeface="Times New Roman" panose="02020603050405020304" pitchFamily="18" charset="0"/>
                        </a:rPr>
                        <m:t>⟨</m:t>
                      </m:r>
                      <m:r>
                        <a:rPr lang="ar-AE" sz="4400" i="1" dirty="0">
                          <a:solidFill>
                            <a:schemeClr val="bg2"/>
                          </a:solidFill>
                          <a:latin typeface="Cambria Math" panose="02040503050406030204" pitchFamily="18" charset="0"/>
                          <a:cs typeface="Times New Roman" panose="02020603050405020304" pitchFamily="18" charset="0"/>
                        </a:rPr>
                        <m:t>=</m:t>
                      </m:r>
                      <m:nary>
                        <m:naryPr>
                          <m:chr m:val="∑"/>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sSub>
                            <m:sSub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4400" dirty="0">
                                  <a:solidFill>
                                    <a:schemeClr val="bg2"/>
                                  </a:solidFill>
                                  <a:latin typeface="Cambria Math" panose="02040503050406030204" pitchFamily="18" charset="0"/>
                                  <a:sym typeface="Times New Roman"/>
                                </a:rPr>
                                <m:t>𝛻</m:t>
                              </m:r>
                            </m:e>
                            <m:sub>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ub>
                          </m:sSub>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f>
                            <m:f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1</m:t>
                              </m:r>
                            </m:num>
                            <m:den>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den>
                          </m:f>
                          <m:r>
                            <m:rPr>
                              <m:sty m:val="p"/>
                            </m:rPr>
                            <a:rPr lang="tr-TR" sz="4400"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ln</m:t>
                          </m:r>
                          <m:r>
                            <a:rPr lang="tr-TR"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e>
                      </m:nary>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𝜋</m:t>
                      </m:r>
                      <m:sSup>
                        <m:sSup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pPr>
                        <m:e>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𝜎</m:t>
                          </m:r>
                        </m:e>
                        <m: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sup>
                      </m:s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f>
                        <m:fPr>
                          <m:ctrlPr>
                            <a:rPr lang="ar-AE" sz="4400" i="1">
                              <a:solidFill>
                                <a:schemeClr val="bg2"/>
                              </a:solidFill>
                              <a:latin typeface="Cambria Math" panose="02040503050406030204" pitchFamily="18" charset="0"/>
                            </a:rPr>
                          </m:ctrlPr>
                        </m:fPr>
                        <m:num>
                          <m:r>
                            <a:rPr lang="ar-AE" sz="4400" i="1">
                              <a:solidFill>
                                <a:schemeClr val="bg2"/>
                              </a:solidFill>
                              <a:latin typeface="Cambria Math" panose="02040503050406030204" pitchFamily="18" charset="0"/>
                            </a:rPr>
                            <m:t>(</m:t>
                          </m:r>
                          <m:sSub>
                            <m:sSubPr>
                              <m:ctrlPr>
                                <a:rPr lang="ar-AE" sz="4400" i="1">
                                  <a:solidFill>
                                    <a:schemeClr val="bg2"/>
                                  </a:solidFill>
                                  <a:latin typeface="Cambria Math" panose="02040503050406030204" pitchFamily="18" charset="0"/>
                                </a:rPr>
                              </m:ctrlPr>
                            </m:sSubPr>
                            <m:e>
                              <m:r>
                                <a:rPr lang="ar-AE" sz="4400" i="1">
                                  <a:solidFill>
                                    <a:schemeClr val="bg2"/>
                                  </a:solidFill>
                                  <a:latin typeface="Cambria Math" panose="02040503050406030204" pitchFamily="18" charset="0"/>
                                </a:rPr>
                                <m:t>𝑥</m:t>
                              </m:r>
                            </m:e>
                            <m:sub>
                              <m:r>
                                <a:rPr lang="ar-AE" sz="4400" i="1">
                                  <a:solidFill>
                                    <a:schemeClr val="bg2"/>
                                  </a:solidFill>
                                  <a:latin typeface="Cambria Math" panose="02040503050406030204" pitchFamily="18" charset="0"/>
                                </a:rPr>
                                <m:t>𝑖</m:t>
                              </m:r>
                            </m:sub>
                          </m:sSub>
                          <m:r>
                            <a:rPr lang="ar-AE" sz="4400" i="1">
                              <a:solidFill>
                                <a:schemeClr val="bg2"/>
                              </a:solidFill>
                              <a:latin typeface="Cambria Math" panose="02040503050406030204" pitchFamily="18" charset="0"/>
                            </a:rPr>
                            <m:t>−</m:t>
                          </m:r>
                          <m:r>
                            <a:rPr lang="ar-AE" sz="4400" i="1">
                              <a:solidFill>
                                <a:schemeClr val="bg2"/>
                              </a:solidFill>
                              <a:latin typeface="Cambria Math" panose="02040503050406030204" pitchFamily="18" charset="0"/>
                              <a:ea typeface="Cambria Math" panose="02040503050406030204" pitchFamily="18" charset="0"/>
                            </a:rPr>
                            <m:t>𝜇</m:t>
                          </m:r>
                          <m:sSup>
                            <m:sSupPr>
                              <m:ctrlPr>
                                <a:rPr lang="ar-AE" sz="4400" i="1">
                                  <a:solidFill>
                                    <a:schemeClr val="bg2"/>
                                  </a:solidFill>
                                  <a:latin typeface="Cambria Math" panose="02040503050406030204" pitchFamily="18" charset="0"/>
                                  <a:ea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m:t>
                              </m:r>
                            </m:e>
                            <m:sup>
                              <m:r>
                                <a:rPr lang="ar-AE" sz="4400" i="1">
                                  <a:solidFill>
                                    <a:schemeClr val="bg2"/>
                                  </a:solidFill>
                                  <a:latin typeface="Cambria Math" panose="02040503050406030204" pitchFamily="18" charset="0"/>
                                  <a:ea typeface="Cambria Math" panose="02040503050406030204" pitchFamily="18" charset="0"/>
                                </a:rPr>
                                <m:t>2</m:t>
                              </m:r>
                            </m:sup>
                          </m:sSup>
                        </m:num>
                        <m:den>
                          <m:r>
                            <a:rPr lang="ar-AE" sz="4400" i="1">
                              <a:solidFill>
                                <a:schemeClr val="bg2"/>
                              </a:solidFill>
                              <a:latin typeface="Cambria Math" panose="02040503050406030204" pitchFamily="18" charset="0"/>
                            </a:rPr>
                            <m:t>2</m:t>
                          </m:r>
                          <m:sSup>
                            <m:sSupPr>
                              <m:ctrlPr>
                                <a:rPr lang="ar-AE" sz="4400" i="1">
                                  <a:solidFill>
                                    <a:schemeClr val="bg2"/>
                                  </a:solidFill>
                                  <a:latin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𝜎</m:t>
                              </m:r>
                            </m:e>
                            <m:sup>
                              <m:r>
                                <a:rPr lang="ar-AE" sz="4400" i="1">
                                  <a:solidFill>
                                    <a:schemeClr val="bg2"/>
                                  </a:solidFill>
                                  <a:latin typeface="Cambria Math" panose="02040503050406030204" pitchFamily="18" charset="0"/>
                                </a:rPr>
                                <m:t>2</m:t>
                              </m:r>
                            </m:sup>
                          </m:sSup>
                        </m:den>
                      </m:f>
                    </m:oMath>
                  </m:oMathPara>
                </a14:m>
                <a:endParaRPr lang="ar-AE" sz="4400" dirty="0">
                  <a:solidFill>
                    <a:srgbClr val="000000"/>
                  </a:solidFill>
                  <a:latin typeface="Times New Roman"/>
                  <a:ea typeface="Times New Roman"/>
                  <a:cs typeface="Times New Roman"/>
                  <a:sym typeface="Times New Roman"/>
                </a:endParaRPr>
              </a:p>
              <a:p>
                <a:pPr marL="0" lvl="0" indent="457200" algn="just">
                  <a:lnSpc>
                    <a:spcPct val="140000"/>
                  </a:lnSpc>
                  <a:buNone/>
                </a:pPr>
                <a:r>
                  <a:rPr lang="tr-TR" sz="4400" dirty="0" err="1">
                    <a:solidFill>
                      <a:srgbClr val="000000"/>
                    </a:solidFill>
                    <a:latin typeface="Times New Roman"/>
                    <a:ea typeface="Times New Roman"/>
                    <a:cs typeface="Times New Roman"/>
                    <a:sym typeface="Times New Roman"/>
                  </a:rPr>
                  <a:t>Continues</a:t>
                </a:r>
                <a:r>
                  <a:rPr lang="tr-TR" sz="4400" dirty="0">
                    <a:solidFill>
                      <a:srgbClr val="000000"/>
                    </a:solidFill>
                    <a:latin typeface="Times New Roman"/>
                    <a:ea typeface="Times New Roman"/>
                    <a:cs typeface="Times New Roman"/>
                    <a:sym typeface="Times New Roman"/>
                  </a:rPr>
                  <a:t> as,</a:t>
                </a:r>
              </a:p>
              <a:p>
                <a:pPr marL="0" lvl="0" indent="457200" algn="ctr">
                  <a:lnSpc>
                    <a:spcPct val="140000"/>
                  </a:lnSpc>
                  <a:buNone/>
                </a:pPr>
                <a14:m>
                  <m:oMathPara xmlns:m="http://schemas.openxmlformats.org/officeDocument/2006/math">
                    <m:oMathParaPr>
                      <m:jc m:val="centerGroup"/>
                    </m:oMathParaPr>
                    <m:oMath xmlns:m="http://schemas.openxmlformats.org/officeDocument/2006/math">
                      <m:nary>
                        <m:naryPr>
                          <m:chr m:val="∑"/>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sSub>
                            <m:sSub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4400" dirty="0">
                                  <a:solidFill>
                                    <a:schemeClr val="bg2"/>
                                  </a:solidFill>
                                  <a:latin typeface="Cambria Math" panose="02040503050406030204" pitchFamily="18" charset="0"/>
                                  <a:sym typeface="Times New Roman"/>
                                </a:rPr>
                                <m:t>𝛻</m:t>
                              </m:r>
                            </m:e>
                            <m:sub>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ub>
                          </m:sSub>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f>
                            <m:f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1</m:t>
                              </m:r>
                            </m:num>
                            <m:den>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den>
                          </m:f>
                          <m:r>
                            <m:rPr>
                              <m:sty m:val="p"/>
                            </m:rPr>
                            <a:rPr lang="tr-TR" sz="4400"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ln</m:t>
                          </m:r>
                          <m:r>
                            <a:rPr lang="tr-TR"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e>
                      </m:nary>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𝜋</m:t>
                      </m:r>
                      <m:sSup>
                        <m:sSup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pPr>
                        <m:e>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𝜎</m:t>
                          </m:r>
                        </m:e>
                        <m: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sup>
                      </m:s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f>
                        <m:fPr>
                          <m:ctrlPr>
                            <a:rPr lang="ar-AE" sz="4400" i="1">
                              <a:solidFill>
                                <a:schemeClr val="bg2"/>
                              </a:solidFill>
                              <a:latin typeface="Cambria Math" panose="02040503050406030204" pitchFamily="18" charset="0"/>
                            </a:rPr>
                          </m:ctrlPr>
                        </m:fPr>
                        <m:num>
                          <m:r>
                            <a:rPr lang="ar-AE" sz="4400" i="1">
                              <a:solidFill>
                                <a:schemeClr val="bg2"/>
                              </a:solidFill>
                              <a:latin typeface="Cambria Math" panose="02040503050406030204" pitchFamily="18" charset="0"/>
                            </a:rPr>
                            <m:t>(</m:t>
                          </m:r>
                          <m:sSub>
                            <m:sSubPr>
                              <m:ctrlPr>
                                <a:rPr lang="ar-AE" sz="4400" i="1">
                                  <a:solidFill>
                                    <a:schemeClr val="bg2"/>
                                  </a:solidFill>
                                  <a:latin typeface="Cambria Math" panose="02040503050406030204" pitchFamily="18" charset="0"/>
                                </a:rPr>
                              </m:ctrlPr>
                            </m:sSubPr>
                            <m:e>
                              <m:r>
                                <a:rPr lang="ar-AE" sz="4400" i="1">
                                  <a:solidFill>
                                    <a:schemeClr val="bg2"/>
                                  </a:solidFill>
                                  <a:latin typeface="Cambria Math" panose="02040503050406030204" pitchFamily="18" charset="0"/>
                                </a:rPr>
                                <m:t>𝑥</m:t>
                              </m:r>
                            </m:e>
                            <m:sub>
                              <m:r>
                                <a:rPr lang="ar-AE" sz="4400" i="1">
                                  <a:solidFill>
                                    <a:schemeClr val="bg2"/>
                                  </a:solidFill>
                                  <a:latin typeface="Cambria Math" panose="02040503050406030204" pitchFamily="18" charset="0"/>
                                </a:rPr>
                                <m:t>𝑖</m:t>
                              </m:r>
                            </m:sub>
                          </m:sSub>
                          <m:r>
                            <a:rPr lang="ar-AE" sz="4400" i="1">
                              <a:solidFill>
                                <a:schemeClr val="bg2"/>
                              </a:solidFill>
                              <a:latin typeface="Cambria Math" panose="02040503050406030204" pitchFamily="18" charset="0"/>
                            </a:rPr>
                            <m:t>−</m:t>
                          </m:r>
                          <m:r>
                            <a:rPr lang="ar-AE" sz="4400" i="1">
                              <a:solidFill>
                                <a:schemeClr val="bg2"/>
                              </a:solidFill>
                              <a:latin typeface="Cambria Math" panose="02040503050406030204" pitchFamily="18" charset="0"/>
                              <a:ea typeface="Cambria Math" panose="02040503050406030204" pitchFamily="18" charset="0"/>
                            </a:rPr>
                            <m:t>𝜇</m:t>
                          </m:r>
                          <m:sSup>
                            <m:sSupPr>
                              <m:ctrlPr>
                                <a:rPr lang="ar-AE" sz="4400" i="1">
                                  <a:solidFill>
                                    <a:schemeClr val="bg2"/>
                                  </a:solidFill>
                                  <a:latin typeface="Cambria Math" panose="02040503050406030204" pitchFamily="18" charset="0"/>
                                  <a:ea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m:t>
                              </m:r>
                            </m:e>
                            <m:sup>
                              <m:r>
                                <a:rPr lang="ar-AE" sz="4400" i="1">
                                  <a:solidFill>
                                    <a:schemeClr val="bg2"/>
                                  </a:solidFill>
                                  <a:latin typeface="Cambria Math" panose="02040503050406030204" pitchFamily="18" charset="0"/>
                                  <a:ea typeface="Cambria Math" panose="02040503050406030204" pitchFamily="18" charset="0"/>
                                </a:rPr>
                                <m:t>2</m:t>
                              </m:r>
                            </m:sup>
                          </m:sSup>
                        </m:num>
                        <m:den>
                          <m:r>
                            <a:rPr lang="ar-AE" sz="4400" i="1">
                              <a:solidFill>
                                <a:schemeClr val="bg2"/>
                              </a:solidFill>
                              <a:latin typeface="Cambria Math" panose="02040503050406030204" pitchFamily="18" charset="0"/>
                            </a:rPr>
                            <m:t>2</m:t>
                          </m:r>
                          <m:sSup>
                            <m:sSupPr>
                              <m:ctrlPr>
                                <a:rPr lang="ar-AE" sz="4400" i="1">
                                  <a:solidFill>
                                    <a:schemeClr val="bg2"/>
                                  </a:solidFill>
                                  <a:latin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𝜎</m:t>
                              </m:r>
                            </m:e>
                            <m:sup>
                              <m:r>
                                <a:rPr lang="ar-AE" sz="4400" i="1">
                                  <a:solidFill>
                                    <a:schemeClr val="bg2"/>
                                  </a:solidFill>
                                  <a:latin typeface="Cambria Math" panose="02040503050406030204" pitchFamily="18" charset="0"/>
                                </a:rPr>
                                <m:t>2</m:t>
                              </m:r>
                            </m:sup>
                          </m:sSup>
                        </m:den>
                      </m:f>
                      <m:r>
                        <a:rPr lang="ar-AE" sz="4400" i="1">
                          <a:solidFill>
                            <a:schemeClr val="bg2"/>
                          </a:solidFill>
                          <a:latin typeface="Cambria Math" panose="02040503050406030204" pitchFamily="18" charset="0"/>
                        </a:rPr>
                        <m:t>=−</m:t>
                      </m:r>
                      <m:f>
                        <m:fPr>
                          <m:ctrlPr>
                            <a:rPr lang="ar-AE" sz="4400" i="1">
                              <a:solidFill>
                                <a:schemeClr val="bg2"/>
                              </a:solidFill>
                              <a:latin typeface="Cambria Math" panose="02040503050406030204" pitchFamily="18" charset="0"/>
                            </a:rPr>
                          </m:ctrlPr>
                        </m:fPr>
                        <m:num>
                          <m:r>
                            <a:rPr lang="ar-AE" sz="4400" i="1">
                              <a:solidFill>
                                <a:schemeClr val="bg2"/>
                              </a:solidFill>
                              <a:latin typeface="Cambria Math" panose="02040503050406030204" pitchFamily="18" charset="0"/>
                            </a:rPr>
                            <m:t>1</m:t>
                          </m:r>
                        </m:num>
                        <m:den>
                          <m:r>
                            <a:rPr lang="ar-AE" sz="4400" i="1">
                              <a:solidFill>
                                <a:schemeClr val="bg2"/>
                              </a:solidFill>
                              <a:latin typeface="Cambria Math" panose="02040503050406030204" pitchFamily="18" charset="0"/>
                            </a:rPr>
                            <m:t>2</m:t>
                          </m:r>
                          <m:sSup>
                            <m:sSupPr>
                              <m:ctrlPr>
                                <a:rPr lang="ar-AE" sz="4400" i="1">
                                  <a:solidFill>
                                    <a:schemeClr val="bg2"/>
                                  </a:solidFill>
                                  <a:latin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𝜎</m:t>
                              </m:r>
                            </m:e>
                            <m:sup>
                              <m:r>
                                <a:rPr lang="ar-AE" sz="4400" i="1">
                                  <a:solidFill>
                                    <a:schemeClr val="bg2"/>
                                  </a:solidFill>
                                  <a:latin typeface="Cambria Math" panose="02040503050406030204" pitchFamily="18" charset="0"/>
                                </a:rPr>
                                <m:t>2</m:t>
                              </m:r>
                            </m:sup>
                          </m:sSup>
                        </m:den>
                      </m:f>
                      <m:nary>
                        <m:naryPr>
                          <m:chr m:val="∑"/>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sSub>
                            <m:sSub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4400" dirty="0">
                                  <a:solidFill>
                                    <a:schemeClr val="bg2"/>
                                  </a:solidFill>
                                  <a:latin typeface="Cambria Math" panose="02040503050406030204" pitchFamily="18" charset="0"/>
                                  <a:sym typeface="Times New Roman"/>
                                </a:rPr>
                                <m:t>𝛻</m:t>
                              </m:r>
                            </m:e>
                            <m:sub>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ub>
                          </m:sSub>
                          <m:r>
                            <a:rPr lang="ar-AE" sz="4400" i="1">
                              <a:solidFill>
                                <a:schemeClr val="bg2"/>
                              </a:solidFill>
                              <a:latin typeface="Cambria Math" panose="02040503050406030204" pitchFamily="18" charset="0"/>
                            </a:rPr>
                            <m:t>(</m:t>
                          </m:r>
                          <m:sSub>
                            <m:sSubPr>
                              <m:ctrlPr>
                                <a:rPr lang="ar-AE" sz="4400" i="1">
                                  <a:solidFill>
                                    <a:schemeClr val="bg2"/>
                                  </a:solidFill>
                                  <a:latin typeface="Cambria Math" panose="02040503050406030204" pitchFamily="18" charset="0"/>
                                </a:rPr>
                              </m:ctrlPr>
                            </m:sSubPr>
                            <m:e>
                              <m:r>
                                <a:rPr lang="ar-AE" sz="4400" i="1">
                                  <a:solidFill>
                                    <a:schemeClr val="bg2"/>
                                  </a:solidFill>
                                  <a:latin typeface="Cambria Math" panose="02040503050406030204" pitchFamily="18" charset="0"/>
                                </a:rPr>
                                <m:t>𝑥</m:t>
                              </m:r>
                            </m:e>
                            <m:sub>
                              <m:r>
                                <a:rPr lang="ar-AE" sz="4400" i="1">
                                  <a:solidFill>
                                    <a:schemeClr val="bg2"/>
                                  </a:solidFill>
                                  <a:latin typeface="Cambria Math" panose="02040503050406030204" pitchFamily="18" charset="0"/>
                                </a:rPr>
                                <m:t>𝑖</m:t>
                              </m:r>
                            </m:sub>
                          </m:sSub>
                          <m:r>
                            <a:rPr lang="ar-AE" sz="4400" i="1">
                              <a:solidFill>
                                <a:schemeClr val="bg2"/>
                              </a:solidFill>
                              <a:latin typeface="Cambria Math" panose="02040503050406030204" pitchFamily="18" charset="0"/>
                            </a:rPr>
                            <m:t>−</m:t>
                          </m:r>
                          <m:r>
                            <a:rPr lang="ar-AE" sz="4400" i="1">
                              <a:solidFill>
                                <a:schemeClr val="bg2"/>
                              </a:solidFill>
                              <a:latin typeface="Cambria Math" panose="02040503050406030204" pitchFamily="18" charset="0"/>
                              <a:ea typeface="Cambria Math" panose="02040503050406030204" pitchFamily="18" charset="0"/>
                            </a:rPr>
                            <m:t>𝜇</m:t>
                          </m:r>
                          <m:sSup>
                            <m:sSupPr>
                              <m:ctrlPr>
                                <a:rPr lang="ar-AE" sz="4400" i="1">
                                  <a:solidFill>
                                    <a:schemeClr val="bg2"/>
                                  </a:solidFill>
                                  <a:latin typeface="Cambria Math" panose="02040503050406030204" pitchFamily="18" charset="0"/>
                                  <a:ea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m:t>
                              </m:r>
                            </m:e>
                            <m:sup>
                              <m:r>
                                <a:rPr lang="ar-AE" sz="4400" i="1">
                                  <a:solidFill>
                                    <a:schemeClr val="bg2"/>
                                  </a:solidFill>
                                  <a:latin typeface="Cambria Math" panose="02040503050406030204" pitchFamily="18" charset="0"/>
                                  <a:ea typeface="Cambria Math" panose="02040503050406030204" pitchFamily="18" charset="0"/>
                                </a:rPr>
                                <m:t>2</m:t>
                              </m:r>
                            </m:sup>
                          </m:sSup>
                        </m:e>
                      </m:nary>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r>
                        <a:rPr lang="ar-AE" sz="4400" i="1">
                          <a:solidFill>
                            <a:schemeClr val="bg2"/>
                          </a:solidFill>
                          <a:latin typeface="Cambria Math" panose="02040503050406030204" pitchFamily="18" charset="0"/>
                        </a:rPr>
                        <m:t>−</m:t>
                      </m:r>
                      <m:f>
                        <m:fPr>
                          <m:ctrlPr>
                            <a:rPr lang="ar-AE" sz="4400" i="1">
                              <a:solidFill>
                                <a:schemeClr val="bg2"/>
                              </a:solidFill>
                              <a:latin typeface="Cambria Math" panose="02040503050406030204" pitchFamily="18" charset="0"/>
                            </a:rPr>
                          </m:ctrlPr>
                        </m:fPr>
                        <m:num>
                          <m:r>
                            <a:rPr lang="ar-AE" sz="4400" i="1">
                              <a:solidFill>
                                <a:schemeClr val="bg2"/>
                              </a:solidFill>
                              <a:latin typeface="Cambria Math" panose="02040503050406030204" pitchFamily="18" charset="0"/>
                            </a:rPr>
                            <m:t>1</m:t>
                          </m:r>
                        </m:num>
                        <m:den>
                          <m:r>
                            <a:rPr lang="ar-AE" sz="4400" i="1">
                              <a:solidFill>
                                <a:schemeClr val="bg2"/>
                              </a:solidFill>
                              <a:latin typeface="Cambria Math" panose="02040503050406030204" pitchFamily="18" charset="0"/>
                            </a:rPr>
                            <m:t>2</m:t>
                          </m:r>
                          <m:sSup>
                            <m:sSupPr>
                              <m:ctrlPr>
                                <a:rPr lang="ar-AE" sz="4400" i="1">
                                  <a:solidFill>
                                    <a:schemeClr val="bg2"/>
                                  </a:solidFill>
                                  <a:latin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𝜎</m:t>
                              </m:r>
                            </m:e>
                            <m:sup>
                              <m:r>
                                <a:rPr lang="ar-AE" sz="4400" i="1">
                                  <a:solidFill>
                                    <a:schemeClr val="bg2"/>
                                  </a:solidFill>
                                  <a:latin typeface="Cambria Math" panose="02040503050406030204" pitchFamily="18" charset="0"/>
                                </a:rPr>
                                <m:t>2</m:t>
                              </m:r>
                            </m:sup>
                          </m:sSup>
                        </m:den>
                      </m:f>
                      <m:nary>
                        <m:naryPr>
                          <m:chr m:val="∑"/>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d>
                            <m:d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dPr>
                            <m:e>
                              <m:sSub>
                                <m:sSubPr>
                                  <m:ctrlPr>
                                    <a:rPr lang="ar-AE" sz="4400" i="1">
                                      <a:solidFill>
                                        <a:schemeClr val="bg2"/>
                                      </a:solidFill>
                                      <a:latin typeface="Cambria Math" panose="02040503050406030204" pitchFamily="18" charset="0"/>
                                    </a:rPr>
                                  </m:ctrlPr>
                                </m:sSubPr>
                                <m:e>
                                  <m:r>
                                    <a:rPr lang="ar-AE" sz="4400" i="1">
                                      <a:solidFill>
                                        <a:schemeClr val="bg2"/>
                                      </a:solidFill>
                                      <a:latin typeface="Cambria Math" panose="02040503050406030204" pitchFamily="18" charset="0"/>
                                    </a:rPr>
                                    <m:t>𝑥</m:t>
                                  </m:r>
                                </m:e>
                                <m:sub>
                                  <m:r>
                                    <a:rPr lang="ar-AE" sz="4400" i="1">
                                      <a:solidFill>
                                        <a:schemeClr val="bg2"/>
                                      </a:solidFill>
                                      <a:latin typeface="Cambria Math" panose="02040503050406030204" pitchFamily="18" charset="0"/>
                                    </a:rPr>
                                    <m:t>𝑖</m:t>
                                  </m:r>
                                </m:sub>
                              </m:sSub>
                              <m:r>
                                <a:rPr lang="ar-AE" sz="4400" i="1">
                                  <a:solidFill>
                                    <a:schemeClr val="bg2"/>
                                  </a:solidFill>
                                  <a:latin typeface="Cambria Math" panose="02040503050406030204" pitchFamily="18" charset="0"/>
                                </a:rPr>
                                <m:t>−</m:t>
                              </m:r>
                              <m:r>
                                <a:rPr lang="ar-AE" sz="4400" i="1">
                                  <a:solidFill>
                                    <a:schemeClr val="bg2"/>
                                  </a:solidFill>
                                  <a:latin typeface="Cambria Math" panose="02040503050406030204" pitchFamily="18" charset="0"/>
                                  <a:ea typeface="Cambria Math" panose="02040503050406030204" pitchFamily="18" charset="0"/>
                                </a:rPr>
                                <m:t>𝜇</m:t>
                              </m:r>
                            </m:e>
                          </m:d>
                          <m:r>
                            <a:rPr lang="ar-AE" sz="4400" i="1">
                              <a:solidFill>
                                <a:schemeClr val="bg2"/>
                              </a:solidFill>
                              <a:latin typeface="Cambria Math" panose="02040503050406030204" pitchFamily="18" charset="0"/>
                              <a:ea typeface="Cambria Math" panose="02040503050406030204" pitchFamily="18" charset="0"/>
                            </a:rPr>
                            <m:t>=</m:t>
                          </m:r>
                        </m:e>
                      </m:nary>
                      <m:f>
                        <m:fPr>
                          <m:ctrlPr>
                            <a:rPr lang="ar-AE" sz="4400" i="1">
                              <a:solidFill>
                                <a:schemeClr val="bg2"/>
                              </a:solidFill>
                              <a:latin typeface="Cambria Math" panose="02040503050406030204" pitchFamily="18" charset="0"/>
                              <a:ea typeface="Cambria Math" panose="02040503050406030204" pitchFamily="18" charset="0"/>
                            </a:rPr>
                          </m:ctrlPr>
                        </m:fPr>
                        <m:num>
                          <m:r>
                            <a:rPr lang="ar-AE" sz="4400" i="1">
                              <a:solidFill>
                                <a:schemeClr val="bg2"/>
                              </a:solidFill>
                              <a:latin typeface="Cambria Math" panose="02040503050406030204" pitchFamily="18" charset="0"/>
                              <a:ea typeface="Cambria Math" panose="02040503050406030204" pitchFamily="18" charset="0"/>
                            </a:rPr>
                            <m:t>1</m:t>
                          </m:r>
                        </m:num>
                        <m:den>
                          <m:sSup>
                            <m:sSupPr>
                              <m:ctrlPr>
                                <a:rPr lang="ar-AE" sz="4400" i="1">
                                  <a:solidFill>
                                    <a:schemeClr val="bg2"/>
                                  </a:solidFill>
                                  <a:latin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𝜎</m:t>
                              </m:r>
                            </m:e>
                            <m:sup>
                              <m:r>
                                <a:rPr lang="ar-AE" sz="4400" i="1">
                                  <a:solidFill>
                                    <a:schemeClr val="bg2"/>
                                  </a:solidFill>
                                  <a:latin typeface="Cambria Math" panose="02040503050406030204" pitchFamily="18" charset="0"/>
                                </a:rPr>
                                <m:t>2</m:t>
                              </m:r>
                            </m:sup>
                          </m:sSup>
                        </m:den>
                      </m:f>
                      <m:nary>
                        <m:naryPr>
                          <m:chr m:val="∑"/>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d>
                            <m:d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dPr>
                            <m:e>
                              <m:sSub>
                                <m:sSubPr>
                                  <m:ctrlPr>
                                    <a:rPr lang="ar-AE" sz="4400" i="1">
                                      <a:solidFill>
                                        <a:schemeClr val="bg2"/>
                                      </a:solidFill>
                                      <a:latin typeface="Cambria Math" panose="02040503050406030204" pitchFamily="18" charset="0"/>
                                    </a:rPr>
                                  </m:ctrlPr>
                                </m:sSubPr>
                                <m:e>
                                  <m:r>
                                    <a:rPr lang="ar-AE" sz="4400" i="1">
                                      <a:solidFill>
                                        <a:schemeClr val="bg2"/>
                                      </a:solidFill>
                                      <a:latin typeface="Cambria Math" panose="02040503050406030204" pitchFamily="18" charset="0"/>
                                    </a:rPr>
                                    <m:t>𝑥</m:t>
                                  </m:r>
                                </m:e>
                                <m:sub>
                                  <m:r>
                                    <a:rPr lang="ar-AE" sz="4400" i="1">
                                      <a:solidFill>
                                        <a:schemeClr val="bg2"/>
                                      </a:solidFill>
                                      <a:latin typeface="Cambria Math" panose="02040503050406030204" pitchFamily="18" charset="0"/>
                                    </a:rPr>
                                    <m:t>𝑖</m:t>
                                  </m:r>
                                </m:sub>
                              </m:sSub>
                              <m:r>
                                <a:rPr lang="ar-AE" sz="4400" i="1">
                                  <a:solidFill>
                                    <a:schemeClr val="bg2"/>
                                  </a:solidFill>
                                  <a:latin typeface="Cambria Math" panose="02040503050406030204" pitchFamily="18" charset="0"/>
                                </a:rPr>
                                <m:t>−</m:t>
                              </m:r>
                              <m:r>
                                <a:rPr lang="ar-AE" sz="4400" i="1">
                                  <a:solidFill>
                                    <a:schemeClr val="bg2"/>
                                  </a:solidFill>
                                  <a:latin typeface="Cambria Math" panose="02040503050406030204" pitchFamily="18" charset="0"/>
                                  <a:ea typeface="Cambria Math" panose="02040503050406030204" pitchFamily="18" charset="0"/>
                                </a:rPr>
                                <m:t>𝜇</m:t>
                              </m:r>
                            </m:e>
                          </m:d>
                        </m:e>
                      </m:nary>
                    </m:oMath>
                  </m:oMathPara>
                </a14:m>
                <a:endParaRPr lang="ar-AE" sz="4400" dirty="0">
                  <a:solidFill>
                    <a:srgbClr val="000000"/>
                  </a:solidFill>
                  <a:latin typeface="Times New Roman"/>
                  <a:ea typeface="Times New Roman"/>
                  <a:cs typeface="Times New Roman"/>
                  <a:sym typeface="Times New Roman"/>
                </a:endParaRPr>
              </a:p>
              <a:p>
                <a:pPr marL="0" lvl="0" indent="457200" algn="just">
                  <a:lnSpc>
                    <a:spcPct val="140000"/>
                  </a:lnSpc>
                  <a:buNone/>
                </a:pPr>
                <a:r>
                  <a:rPr lang="tr-TR" sz="4400" dirty="0" err="1">
                    <a:solidFill>
                      <a:srgbClr val="000000"/>
                    </a:solidFill>
                    <a:latin typeface="Times New Roman"/>
                    <a:ea typeface="Times New Roman"/>
                    <a:cs typeface="Times New Roman"/>
                    <a:sym typeface="Times New Roman"/>
                  </a:rPr>
                  <a:t>Equating</a:t>
                </a:r>
                <a:r>
                  <a:rPr lang="tr-TR" sz="4400" dirty="0">
                    <a:solidFill>
                      <a:srgbClr val="000000"/>
                    </a:solidFill>
                    <a:latin typeface="Times New Roman"/>
                    <a:ea typeface="Times New Roman"/>
                    <a:cs typeface="Times New Roman"/>
                    <a:sym typeface="Times New Roman"/>
                  </a:rPr>
                  <a:t> </a:t>
                </a:r>
                <a:r>
                  <a:rPr lang="tr-TR" sz="4400" dirty="0" err="1">
                    <a:solidFill>
                      <a:srgbClr val="000000"/>
                    </a:solidFill>
                    <a:latin typeface="Times New Roman"/>
                    <a:ea typeface="Times New Roman"/>
                    <a:cs typeface="Times New Roman"/>
                    <a:sym typeface="Times New Roman"/>
                  </a:rPr>
                  <a:t>to</a:t>
                </a:r>
                <a:r>
                  <a:rPr lang="tr-TR" sz="4400" dirty="0">
                    <a:solidFill>
                      <a:srgbClr val="000000"/>
                    </a:solidFill>
                    <a:latin typeface="Times New Roman"/>
                    <a:ea typeface="Times New Roman"/>
                    <a:cs typeface="Times New Roman"/>
                    <a:sym typeface="Times New Roman"/>
                  </a:rPr>
                  <a:t> 0 </a:t>
                </a:r>
                <a:r>
                  <a:rPr lang="tr-TR" sz="4400" dirty="0">
                    <a:solidFill>
                      <a:srgbClr val="000000"/>
                    </a:solidFill>
                    <a:latin typeface="Times New Roman"/>
                    <a:ea typeface="Times New Roman"/>
                    <a:cs typeface="Times New Roman"/>
                    <a:sym typeface="Wingdings" pitchFamily="2" charset="2"/>
                  </a:rPr>
                  <a:t></a:t>
                </a:r>
                <a:r>
                  <a:rPr lang="tr-TR" sz="4400" dirty="0">
                    <a:solidFill>
                      <a:srgbClr val="000000"/>
                    </a:solidFill>
                    <a:latin typeface="Times New Roman"/>
                    <a:ea typeface="Times New Roman"/>
                    <a:cs typeface="Times New Roman"/>
                    <a:sym typeface="Times New Roman"/>
                  </a:rPr>
                  <a:t> the estimator for the optimal </a:t>
                </a:r>
                <a14:m>
                  <m:oMath xmlns:m="http://schemas.openxmlformats.org/officeDocument/2006/math">
                    <m:r>
                      <a:rPr lang="tr-TR" sz="4400" i="1">
                        <a:solidFill>
                          <a:srgbClr val="000000"/>
                        </a:solidFill>
                        <a:latin typeface="Cambria Math" panose="02040503050406030204" pitchFamily="18" charset="0"/>
                        <a:ea typeface="Cambria Math" panose="02040503050406030204" pitchFamily="18" charset="0"/>
                        <a:cs typeface="Times New Roman"/>
                        <a:sym typeface="Times New Roman"/>
                      </a:rPr>
                      <m:t>𝜇</m:t>
                    </m:r>
                  </m:oMath>
                </a14:m>
                <a:r>
                  <a:rPr lang="tr-TR" sz="4400" dirty="0">
                    <a:solidFill>
                      <a:srgbClr val="000000"/>
                    </a:solidFill>
                    <a:latin typeface="Times New Roman"/>
                    <a:ea typeface="Times New Roman"/>
                    <a:cs typeface="Times New Roman"/>
                    <a:sym typeface="Times New Roman"/>
                  </a:rPr>
                  <a:t>:</a:t>
                </a:r>
              </a:p>
              <a:p>
                <a:pPr marL="0" lvl="0" indent="457200" algn="ctr">
                  <a:lnSpc>
                    <a:spcPct val="140000"/>
                  </a:lnSpc>
                  <a:buNone/>
                </a:pPr>
                <a14:m>
                  <m:oMathPara xmlns:m="http://schemas.openxmlformats.org/officeDocument/2006/math">
                    <m:oMathParaPr>
                      <m:jc m:val="centerGroup"/>
                    </m:oMathParaPr>
                    <m:oMath xmlns:m="http://schemas.openxmlformats.org/officeDocument/2006/math">
                      <m:f>
                        <m:fPr>
                          <m:ctrlPr>
                            <a:rPr lang="ar-AE" sz="4400" i="1">
                              <a:solidFill>
                                <a:schemeClr val="bg2"/>
                              </a:solidFill>
                              <a:latin typeface="Cambria Math" panose="02040503050406030204" pitchFamily="18" charset="0"/>
                              <a:ea typeface="Cambria Math" panose="02040503050406030204" pitchFamily="18" charset="0"/>
                            </a:rPr>
                          </m:ctrlPr>
                        </m:fPr>
                        <m:num>
                          <m:r>
                            <a:rPr lang="ar-AE" sz="4400" i="1">
                              <a:solidFill>
                                <a:schemeClr val="bg2"/>
                              </a:solidFill>
                              <a:latin typeface="Cambria Math" panose="02040503050406030204" pitchFamily="18" charset="0"/>
                              <a:ea typeface="Cambria Math" panose="02040503050406030204" pitchFamily="18" charset="0"/>
                            </a:rPr>
                            <m:t>1</m:t>
                          </m:r>
                        </m:num>
                        <m:den>
                          <m:sSup>
                            <m:sSupPr>
                              <m:ctrlPr>
                                <a:rPr lang="ar-AE" sz="4400" i="1">
                                  <a:solidFill>
                                    <a:schemeClr val="bg2"/>
                                  </a:solidFill>
                                  <a:latin typeface="Cambria Math" panose="02040503050406030204" pitchFamily="18" charset="0"/>
                                </a:rPr>
                              </m:ctrlPr>
                            </m:sSupPr>
                            <m:e>
                              <m:r>
                                <a:rPr lang="ar-AE" sz="4400" i="1">
                                  <a:solidFill>
                                    <a:schemeClr val="bg2"/>
                                  </a:solidFill>
                                  <a:latin typeface="Cambria Math" panose="02040503050406030204" pitchFamily="18" charset="0"/>
                                  <a:ea typeface="Cambria Math" panose="02040503050406030204" pitchFamily="18" charset="0"/>
                                </a:rPr>
                                <m:t>𝜎</m:t>
                              </m:r>
                            </m:e>
                            <m:sup>
                              <m:r>
                                <a:rPr lang="ar-AE" sz="4400" i="1">
                                  <a:solidFill>
                                    <a:schemeClr val="bg2"/>
                                  </a:solidFill>
                                  <a:latin typeface="Cambria Math" panose="02040503050406030204" pitchFamily="18" charset="0"/>
                                </a:rPr>
                                <m:t>2</m:t>
                              </m:r>
                            </m:sup>
                          </m:sSup>
                        </m:den>
                      </m:f>
                      <m:nary>
                        <m:naryPr>
                          <m:chr m:val="∑"/>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d>
                            <m:dPr>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dPr>
                            <m:e>
                              <m:sSub>
                                <m:sSubPr>
                                  <m:ctrlPr>
                                    <a:rPr lang="ar-AE" sz="4400" i="1">
                                      <a:solidFill>
                                        <a:schemeClr val="bg2"/>
                                      </a:solidFill>
                                      <a:latin typeface="Cambria Math" panose="02040503050406030204" pitchFamily="18" charset="0"/>
                                    </a:rPr>
                                  </m:ctrlPr>
                                </m:sSubPr>
                                <m:e>
                                  <m:r>
                                    <a:rPr lang="ar-AE" sz="4400" i="1">
                                      <a:solidFill>
                                        <a:schemeClr val="bg2"/>
                                      </a:solidFill>
                                      <a:latin typeface="Cambria Math" panose="02040503050406030204" pitchFamily="18" charset="0"/>
                                    </a:rPr>
                                    <m:t>𝑥</m:t>
                                  </m:r>
                                </m:e>
                                <m:sub>
                                  <m:r>
                                    <a:rPr lang="ar-AE" sz="4400" i="1">
                                      <a:solidFill>
                                        <a:schemeClr val="bg2"/>
                                      </a:solidFill>
                                      <a:latin typeface="Cambria Math" panose="02040503050406030204" pitchFamily="18" charset="0"/>
                                    </a:rPr>
                                    <m:t>𝑖</m:t>
                                  </m:r>
                                </m:sub>
                              </m:sSub>
                              <m:r>
                                <a:rPr lang="ar-AE" sz="4400" i="1">
                                  <a:solidFill>
                                    <a:schemeClr val="bg2"/>
                                  </a:solidFill>
                                  <a:latin typeface="Cambria Math" panose="02040503050406030204" pitchFamily="18" charset="0"/>
                                </a:rPr>
                                <m:t>−</m:t>
                              </m:r>
                              <m:r>
                                <a:rPr lang="ar-AE" sz="4400" i="1">
                                  <a:solidFill>
                                    <a:schemeClr val="bg2"/>
                                  </a:solidFill>
                                  <a:latin typeface="Cambria Math" panose="02040503050406030204" pitchFamily="18" charset="0"/>
                                  <a:ea typeface="Cambria Math" panose="02040503050406030204" pitchFamily="18" charset="0"/>
                                </a:rPr>
                                <m:t>𝜇</m:t>
                              </m:r>
                            </m:e>
                          </m:d>
                        </m:e>
                      </m:nary>
                      <m:r>
                        <a:rPr lang="ar-AE" sz="4400">
                          <a:solidFill>
                            <a:schemeClr val="bg2"/>
                          </a:solidFill>
                          <a:latin typeface="Cambria Math" panose="02040503050406030204" pitchFamily="18" charset="0"/>
                          <a:ea typeface="Cambria Math" panose="02040503050406030204" pitchFamily="18" charset="0"/>
                        </a:rPr>
                        <m:t>=0</m:t>
                      </m:r>
                      <m:r>
                        <a:rPr lang="ar-AE" sz="4400" i="1">
                          <a:solidFill>
                            <a:schemeClr val="bg2"/>
                          </a:solidFill>
                          <a:latin typeface="Cambria Math" panose="02040503050406030204" pitchFamily="18" charset="0"/>
                          <a:ea typeface="Cambria Math" panose="02040503050406030204" pitchFamily="18" charset="0"/>
                        </a:rPr>
                        <m:t>→</m:t>
                      </m:r>
                      <m:sSub>
                        <m:sSubPr>
                          <m:ctrlPr>
                            <a:rPr lang="ar-AE" sz="4400" i="1">
                              <a:solidFill>
                                <a:schemeClr val="bg2"/>
                              </a:solidFill>
                              <a:latin typeface="Cambria Math" panose="02040503050406030204" pitchFamily="18" charset="0"/>
                              <a:ea typeface="Cambria Math" panose="02040503050406030204" pitchFamily="18" charset="0"/>
                            </a:rPr>
                          </m:ctrlPr>
                        </m:sSubPr>
                        <m:e>
                          <m:acc>
                            <m:accPr>
                              <m:chr m:val="̂"/>
                              <m:ctrlPr>
                                <a:rPr lang="ar-AE" sz="4400" i="1">
                                  <a:solidFill>
                                    <a:schemeClr val="bg2"/>
                                  </a:solidFill>
                                  <a:latin typeface="Cambria Math" panose="02040503050406030204" pitchFamily="18" charset="0"/>
                                  <a:ea typeface="Cambria Math" panose="02040503050406030204" pitchFamily="18" charset="0"/>
                                </a:rPr>
                              </m:ctrlPr>
                            </m:accPr>
                            <m:e>
                              <m:r>
                                <a:rPr lang="ar-AE" sz="4400" i="1">
                                  <a:solidFill>
                                    <a:schemeClr val="bg2"/>
                                  </a:solidFill>
                                  <a:latin typeface="Cambria Math" panose="02040503050406030204" pitchFamily="18" charset="0"/>
                                  <a:ea typeface="Cambria Math" panose="02040503050406030204" pitchFamily="18" charset="0"/>
                                </a:rPr>
                                <m:t>𝜇</m:t>
                              </m:r>
                            </m:e>
                          </m:acc>
                        </m:e>
                        <m:sub>
                          <m:r>
                            <a:rPr lang="ar-AE" sz="4400" i="1">
                              <a:solidFill>
                                <a:schemeClr val="bg2"/>
                              </a:solidFill>
                              <a:latin typeface="Cambria Math" panose="02040503050406030204" pitchFamily="18" charset="0"/>
                              <a:ea typeface="Cambria Math" panose="02040503050406030204" pitchFamily="18" charset="0"/>
                            </a:rPr>
                            <m:t>𝑀𝐿𝐸</m:t>
                          </m:r>
                        </m:sub>
                      </m:sSub>
                      <m:r>
                        <a:rPr lang="ar-AE" sz="4400" i="1">
                          <a:solidFill>
                            <a:schemeClr val="bg2"/>
                          </a:solidFill>
                          <a:latin typeface="Cambria Math" panose="02040503050406030204" pitchFamily="18" charset="0"/>
                          <a:ea typeface="Cambria Math" panose="02040503050406030204" pitchFamily="18" charset="0"/>
                        </a:rPr>
                        <m:t>=</m:t>
                      </m:r>
                      <m:f>
                        <m:fPr>
                          <m:ctrlPr>
                            <a:rPr lang="ar-AE" sz="4400" i="1">
                              <a:solidFill>
                                <a:schemeClr val="bg2"/>
                              </a:solidFill>
                              <a:latin typeface="Cambria Math" panose="02040503050406030204" pitchFamily="18" charset="0"/>
                              <a:ea typeface="Cambria Math" panose="02040503050406030204" pitchFamily="18" charset="0"/>
                            </a:rPr>
                          </m:ctrlPr>
                        </m:fPr>
                        <m:num>
                          <m:r>
                            <a:rPr lang="ar-AE" sz="4400" i="1">
                              <a:solidFill>
                                <a:schemeClr val="bg2"/>
                              </a:solidFill>
                              <a:latin typeface="Cambria Math" panose="02040503050406030204" pitchFamily="18" charset="0"/>
                              <a:ea typeface="Cambria Math" panose="02040503050406030204" pitchFamily="18" charset="0"/>
                            </a:rPr>
                            <m:t>1</m:t>
                          </m:r>
                        </m:num>
                        <m:den>
                          <m:r>
                            <a:rPr lang="ar-AE" sz="4400" i="1">
                              <a:solidFill>
                                <a:schemeClr val="bg2"/>
                              </a:solidFill>
                              <a:latin typeface="Cambria Math" panose="02040503050406030204" pitchFamily="18" charset="0"/>
                              <a:ea typeface="Cambria Math" panose="02040503050406030204" pitchFamily="18" charset="0"/>
                            </a:rPr>
                            <m:t>𝑛</m:t>
                          </m:r>
                        </m:den>
                      </m:f>
                      <m:nary>
                        <m:naryPr>
                          <m:chr m:val="∑"/>
                          <m:ctrl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44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sSub>
                            <m:sSubPr>
                              <m:ctrlPr>
                                <a:rPr lang="ar-AE" sz="4400" i="1">
                                  <a:solidFill>
                                    <a:schemeClr val="bg2"/>
                                  </a:solidFill>
                                  <a:latin typeface="Cambria Math" panose="02040503050406030204" pitchFamily="18" charset="0"/>
                                </a:rPr>
                              </m:ctrlPr>
                            </m:sSubPr>
                            <m:e>
                              <m:r>
                                <a:rPr lang="ar-AE" sz="4400" i="1">
                                  <a:solidFill>
                                    <a:schemeClr val="bg2"/>
                                  </a:solidFill>
                                  <a:latin typeface="Cambria Math" panose="02040503050406030204" pitchFamily="18" charset="0"/>
                                </a:rPr>
                                <m:t>𝑥</m:t>
                              </m:r>
                            </m:e>
                            <m:sub>
                              <m:r>
                                <a:rPr lang="ar-AE" sz="4400" i="1">
                                  <a:solidFill>
                                    <a:schemeClr val="bg2"/>
                                  </a:solidFill>
                                  <a:latin typeface="Cambria Math" panose="02040503050406030204" pitchFamily="18" charset="0"/>
                                </a:rPr>
                                <m:t>𝑖</m:t>
                              </m:r>
                            </m:sub>
                          </m:sSub>
                        </m:e>
                      </m:nary>
                    </m:oMath>
                  </m:oMathPara>
                </a14:m>
                <a:endParaRPr lang="ar-AE" sz="4400" dirty="0">
                  <a:solidFill>
                    <a:srgbClr val="000000"/>
                  </a:solidFill>
                  <a:latin typeface="Times New Roman"/>
                  <a:ea typeface="Times New Roman"/>
                  <a:cs typeface="Times New Roman"/>
                  <a:sym typeface="Times New Roman"/>
                </a:endParaRPr>
              </a:p>
              <a:p>
                <a:pPr marL="0" lvl="0" indent="457200" algn="just">
                  <a:lnSpc>
                    <a:spcPct val="140000"/>
                  </a:lnSpc>
                  <a:buNone/>
                </a:pPr>
                <a:r>
                  <a:rPr lang="tr-TR" sz="4400" dirty="0">
                    <a:solidFill>
                      <a:srgbClr val="000000"/>
                    </a:solidFill>
                    <a:latin typeface="Times New Roman"/>
                    <a:ea typeface="Times New Roman"/>
                    <a:cs typeface="Times New Roman"/>
                    <a:sym typeface="Times New Roman"/>
                  </a:rPr>
                  <a:t>Observe that the estimator of optimal </a:t>
                </a:r>
                <a14:m>
                  <m:oMath xmlns:m="http://schemas.openxmlformats.org/officeDocument/2006/math">
                    <m:r>
                      <a:rPr lang="tr-TR" sz="4400" i="1" smtClean="0">
                        <a:solidFill>
                          <a:srgbClr val="000000"/>
                        </a:solidFill>
                        <a:latin typeface="Cambria Math" panose="02040503050406030204" pitchFamily="18" charset="0"/>
                        <a:ea typeface="Cambria Math" panose="02040503050406030204" pitchFamily="18" charset="0"/>
                        <a:cs typeface="Times New Roman"/>
                        <a:sym typeface="Times New Roman"/>
                      </a:rPr>
                      <m:t>𝜇</m:t>
                    </m:r>
                  </m:oMath>
                </a14:m>
                <a:r>
                  <a:rPr lang="tr-TR" sz="4400" dirty="0">
                    <a:solidFill>
                      <a:srgbClr val="000000"/>
                    </a:solidFill>
                    <a:latin typeface="Times New Roman"/>
                    <a:ea typeface="Times New Roman"/>
                    <a:cs typeface="Times New Roman"/>
                    <a:sym typeface="Times New Roman"/>
                  </a:rPr>
                  <a:t> (MLE) is independent from the other parameter, </a:t>
                </a:r>
                <a14:m>
                  <m:oMath xmlns:m="http://schemas.openxmlformats.org/officeDocument/2006/math">
                    <m:r>
                      <a:rPr lang="tr-TR" sz="4400" i="1">
                        <a:solidFill>
                          <a:srgbClr val="000000"/>
                        </a:solidFill>
                        <a:latin typeface="Cambria Math" panose="02040503050406030204" pitchFamily="18" charset="0"/>
                        <a:ea typeface="Cambria Math" panose="02040503050406030204" pitchFamily="18" charset="0"/>
                        <a:cs typeface="Times New Roman"/>
                        <a:sym typeface="Times New Roman"/>
                      </a:rPr>
                      <m:t>𝜎</m:t>
                    </m:r>
                  </m:oMath>
                </a14:m>
                <a:r>
                  <a:rPr lang="tr-TR" sz="4400" dirty="0">
                    <a:solidFill>
                      <a:srgbClr val="000000"/>
                    </a:solidFill>
                    <a:latin typeface="Times New Roman"/>
                    <a:ea typeface="Times New Roman"/>
                    <a:cs typeface="Times New Roman"/>
                    <a:sym typeface="Times New Roman"/>
                  </a:rPr>
                  <a:t>. </a:t>
                </a:r>
                <a:endParaRPr lang="tr-TR" sz="44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mc:Choice>
        <mc:Fallback xmlns="">
          <p:sp>
            <p:nvSpPr>
              <p:cNvPr id="177" name="Google Shape;177;p28"/>
              <p:cNvSpPr txBox="1">
                <a:spLocks noGrp="1" noRot="1" noChangeAspect="1" noMove="1" noResize="1" noEditPoints="1" noAdjustHandles="1" noChangeArrowheads="1" noChangeShapeType="1" noTextEdit="1"/>
              </p:cNvSpPr>
              <p:nvPr>
                <p:ph type="body" idx="1"/>
              </p:nvPr>
            </p:nvSpPr>
            <p:spPr>
              <a:xfrm>
                <a:off x="-329184" y="1145600"/>
                <a:ext cx="9306834" cy="37407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29450" y="602370"/>
            <a:ext cx="7688700" cy="535200"/>
          </a:xfrm>
        </p:spPr>
        <p:txBody>
          <a:bodyPr>
            <a:normAutofit fontScale="90000"/>
          </a:bodyPr>
          <a:lstStyle/>
          <a:p>
            <a:r>
              <a:rPr lang="en" sz="2800" dirty="0">
                <a:solidFill>
                  <a:srgbClr val="000000"/>
                </a:solidFill>
                <a:latin typeface="Times New Roman"/>
                <a:ea typeface="Times New Roman"/>
                <a:cs typeface="Times New Roman"/>
                <a:sym typeface="Times New Roman"/>
              </a:rPr>
              <a:t>2.2) MLE derivation (Cont.</a:t>
            </a:r>
            <a:r>
              <a:rPr lang="tr-TR" sz="2800" dirty="0">
                <a:solidFill>
                  <a:srgbClr val="000000"/>
                </a:solidFill>
                <a:latin typeface="Times New Roman"/>
                <a:ea typeface="Times New Roman"/>
                <a:cs typeface="Times New Roman"/>
                <a:sym typeface="Times New Roman"/>
              </a:rPr>
              <a:t>8</a:t>
            </a:r>
            <a:r>
              <a:rPr lang="en" sz="2800" dirty="0">
                <a:solidFill>
                  <a:srgbClr val="000000"/>
                </a:solidFill>
                <a:latin typeface="Times New Roman"/>
                <a:ea typeface="Times New Roman"/>
                <a:cs typeface="Times New Roman"/>
                <a:sym typeface="Times New Roman"/>
              </a:rPr>
              <a:t>)</a:t>
            </a:r>
            <a:endParaRPr lang="en-US" dirty="0"/>
          </a:p>
        </p:txBody>
      </p:sp>
      <mc:AlternateContent xmlns:mc="http://schemas.openxmlformats.org/markup-compatibility/2006" xmlns:a14="http://schemas.microsoft.com/office/drawing/2010/main">
        <mc:Choice Requires="a14">
          <p:sp>
            <p:nvSpPr>
              <p:cNvPr id="3" name="Metin Yer Tutucusu 2"/>
              <p:cNvSpPr>
                <a:spLocks noGrp="1"/>
              </p:cNvSpPr>
              <p:nvPr>
                <p:ph type="body" idx="1"/>
              </p:nvPr>
            </p:nvSpPr>
            <p:spPr>
              <a:xfrm>
                <a:off x="-493776" y="1137570"/>
                <a:ext cx="9637776" cy="3882486"/>
              </a:xfrm>
            </p:spPr>
            <p:txBody>
              <a:bodyPr>
                <a:noAutofit/>
              </a:bodyPr>
              <a:lstStyle/>
              <a:p>
                <a:pPr marL="0" lvl="0" indent="457200">
                  <a:lnSpc>
                    <a:spcPct val="140000"/>
                  </a:lnSpc>
                  <a:buNone/>
                </a:pPr>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Now, we take the gradient with respect to </a:t>
                </a:r>
                <a14:m>
                  <m:oMath xmlns:m="http://schemas.openxmlformats.org/officeDocument/2006/math">
                    <m:r>
                      <a:rPr lang="en-US" sz="900" i="1">
                        <a:solidFill>
                          <a:srgbClr val="000000"/>
                        </a:solidFill>
                        <a:latin typeface="Cambria Math" panose="02040503050406030204" pitchFamily="18" charset="0"/>
                        <a:ea typeface="Cambria Math" panose="02040503050406030204" pitchFamily="18" charset="0"/>
                        <a:cs typeface="Times New Roman"/>
                        <a:sym typeface="Times New Roman"/>
                      </a:rPr>
                      <m:t>𝜎</m:t>
                    </m:r>
                  </m:oMath>
                </a14:m>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 in order to solve for the optimal </a:t>
                </a:r>
                <a14:m>
                  <m:oMath xmlns:m="http://schemas.openxmlformats.org/officeDocument/2006/math">
                    <m:r>
                      <a:rPr lang="en-US" sz="900" i="1">
                        <a:solidFill>
                          <a:srgbClr val="000000"/>
                        </a:solidFill>
                        <a:latin typeface="Cambria Math" panose="02040503050406030204" pitchFamily="18" charset="0"/>
                        <a:ea typeface="Cambria Math" panose="02040503050406030204" pitchFamily="18" charset="0"/>
                        <a:cs typeface="Times New Roman"/>
                        <a:sym typeface="Times New Roman"/>
                      </a:rPr>
                      <m:t>𝜎</m:t>
                    </m:r>
                  </m:oMath>
                </a14:m>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0" lvl="0" indent="0" algn="ctr">
                  <a:lnSpc>
                    <a:spcPct val="140000"/>
                  </a:lnSpc>
                  <a:buNone/>
                </a:pPr>
                <a14:m>
                  <m:oMathPara xmlns:m="http://schemas.openxmlformats.org/officeDocument/2006/math">
                    <m:oMathParaPr>
                      <m:jc m:val="centerGroup"/>
                    </m:oMathParaPr>
                    <m:oMath xmlns:m="http://schemas.openxmlformats.org/officeDocument/2006/math">
                      <m:nary>
                        <m:naryPr>
                          <m:chr m:val="∑"/>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900" dirty="0">
                                  <a:solidFill>
                                    <a:schemeClr val="bg2"/>
                                  </a:solidFill>
                                  <a:latin typeface="Cambria Math" panose="02040503050406030204" pitchFamily="18" charset="0"/>
                                  <a:sym typeface="Times New Roman"/>
                                </a:rPr>
                                <m:t>𝛻</m:t>
                              </m:r>
                            </m:e>
                            <m:sub>
                              <m:r>
                                <a:rPr lang="ar-AE" sz="900" i="1" dirty="0">
                                  <a:solidFill>
                                    <a:schemeClr val="bg2"/>
                                  </a:solidFill>
                                  <a:latin typeface="Cambria Math" panose="02040503050406030204" pitchFamily="18" charset="0"/>
                                  <a:ea typeface="Cambria Math" panose="02040503050406030204" pitchFamily="18" charset="0"/>
                                  <a:sym typeface="Times New Roman"/>
                                </a:rPr>
                                <m:t>𝜎</m:t>
                              </m:r>
                            </m:sub>
                          </m:s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𝑙𝑛</m:t>
                          </m:r>
                        </m:e>
                      </m:nary>
                      <m:r>
                        <m:rPr>
                          <m:nor/>
                        </m:rPr>
                        <a:rPr lang="ar-AE" sz="900" dirty="0">
                          <a:solidFill>
                            <a:schemeClr val="bg2"/>
                          </a:solidFill>
                          <a:latin typeface="Times New Roman" panose="02020603050405020304" pitchFamily="18" charset="0"/>
                          <a:cs typeface="Times New Roman" panose="02020603050405020304" pitchFamily="18" charset="0"/>
                        </a:rPr>
                        <m:t>⟩</m:t>
                      </m:r>
                      <m:f>
                        <m:fPr>
                          <m:ctrlPr>
                            <a:rPr lang="ar-AE" sz="900" i="1">
                              <a:solidFill>
                                <a:schemeClr val="bg2"/>
                              </a:solidFill>
                              <a:latin typeface="Cambria Math" panose="02040503050406030204" pitchFamily="18" charset="0"/>
                            </a:rPr>
                          </m:ctrlPr>
                        </m:fPr>
                        <m:num>
                          <m:r>
                            <a:rPr lang="ar-AE" sz="900" i="1">
                              <a:solidFill>
                                <a:schemeClr val="bg2"/>
                              </a:solidFill>
                              <a:latin typeface="Cambria Math" panose="02040503050406030204" pitchFamily="18" charset="0"/>
                            </a:rPr>
                            <m:t>1</m:t>
                          </m:r>
                        </m:num>
                        <m:den>
                          <m:r>
                            <a:rPr lang="ar-AE" sz="900" i="1">
                              <a:solidFill>
                                <a:schemeClr val="bg2"/>
                              </a:solidFill>
                              <a:latin typeface="Cambria Math" panose="02040503050406030204" pitchFamily="18" charset="0"/>
                              <a:ea typeface="Cambria Math" panose="02040503050406030204" pitchFamily="18" charset="0"/>
                            </a:rPr>
                            <m:t>𝜎</m:t>
                          </m:r>
                          <m:rad>
                            <m:radPr>
                              <m:degHide m:val="on"/>
                              <m:ctrlPr>
                                <a:rPr lang="ar-AE" sz="900" i="1">
                                  <a:solidFill>
                                    <a:schemeClr val="bg2"/>
                                  </a:solidFill>
                                  <a:latin typeface="Cambria Math" panose="02040503050406030204" pitchFamily="18" charset="0"/>
                                  <a:ea typeface="Cambria Math" panose="02040503050406030204" pitchFamily="18" charset="0"/>
                                </a:rPr>
                              </m:ctrlPr>
                            </m:radPr>
                            <m:deg/>
                            <m:e>
                              <m:r>
                                <a:rPr lang="ar-AE" sz="900" i="1">
                                  <a:solidFill>
                                    <a:schemeClr val="bg2"/>
                                  </a:solidFill>
                                  <a:latin typeface="Cambria Math" panose="02040503050406030204" pitchFamily="18" charset="0"/>
                                  <a:ea typeface="Cambria Math" panose="02040503050406030204" pitchFamily="18" charset="0"/>
                                </a:rPr>
                                <m:t>2</m:t>
                              </m:r>
                              <m:r>
                                <a:rPr lang="ar-AE" sz="900" i="1">
                                  <a:solidFill>
                                    <a:schemeClr val="bg2"/>
                                  </a:solidFill>
                                  <a:latin typeface="Cambria Math" panose="02040503050406030204" pitchFamily="18" charset="0"/>
                                  <a:ea typeface="Cambria Math" panose="02040503050406030204" pitchFamily="18" charset="0"/>
                                </a:rPr>
                                <m:t>𝜋</m:t>
                              </m:r>
                            </m:e>
                          </m:rad>
                        </m:den>
                      </m:f>
                      <m:sSup>
                        <m:sSupPr>
                          <m:ctrlPr>
                            <a:rPr lang="ar-AE" sz="900" i="1">
                              <a:solidFill>
                                <a:schemeClr val="bg2"/>
                              </a:solidFill>
                              <a:latin typeface="Cambria Math" panose="02040503050406030204" pitchFamily="18" charset="0"/>
                            </a:rPr>
                          </m:ctrlPr>
                        </m:sSupPr>
                        <m:e>
                          <m:r>
                            <a:rPr lang="ar-AE" sz="900" i="1">
                              <a:solidFill>
                                <a:schemeClr val="bg2"/>
                              </a:solidFill>
                              <a:latin typeface="Cambria Math" panose="02040503050406030204" pitchFamily="18" charset="0"/>
                            </a:rPr>
                            <m:t>𝑒</m:t>
                          </m:r>
                        </m:e>
                        <m:sup>
                          <m:f>
                            <m:fPr>
                              <m:ctrlPr>
                                <a:rPr lang="ar-AE" sz="900" i="1">
                                  <a:solidFill>
                                    <a:schemeClr val="bg2"/>
                                  </a:solidFill>
                                  <a:latin typeface="Cambria Math" panose="02040503050406030204" pitchFamily="18" charset="0"/>
                                </a:rPr>
                              </m:ctrlPr>
                            </m:fPr>
                            <m:num>
                              <m:r>
                                <a:rPr lang="ar-AE" sz="900" i="1">
                                  <a:solidFill>
                                    <a:schemeClr val="bg2"/>
                                  </a:solidFill>
                                  <a:latin typeface="Cambria Math" panose="02040503050406030204" pitchFamily="18" charset="0"/>
                                </a:rPr>
                                <m:t>−(</m:t>
                              </m:r>
                              <m:sSub>
                                <m:sSubPr>
                                  <m:ctrlPr>
                                    <a:rPr lang="ar-AE" sz="900" i="1">
                                      <a:solidFill>
                                        <a:schemeClr val="bg2"/>
                                      </a:solidFill>
                                      <a:latin typeface="Cambria Math" panose="02040503050406030204" pitchFamily="18" charset="0"/>
                                    </a:rPr>
                                  </m:ctrlPr>
                                </m:sSubPr>
                                <m:e>
                                  <m:r>
                                    <a:rPr lang="ar-AE" sz="900" i="1">
                                      <a:solidFill>
                                        <a:schemeClr val="bg2"/>
                                      </a:solidFill>
                                      <a:latin typeface="Cambria Math" panose="02040503050406030204" pitchFamily="18" charset="0"/>
                                    </a:rPr>
                                    <m:t>𝑥</m:t>
                                  </m:r>
                                </m:e>
                                <m:sub>
                                  <m:r>
                                    <a:rPr lang="ar-AE" sz="900" i="1">
                                      <a:solidFill>
                                        <a:schemeClr val="bg2"/>
                                      </a:solidFill>
                                      <a:latin typeface="Cambria Math" panose="02040503050406030204" pitchFamily="18" charset="0"/>
                                    </a:rPr>
                                    <m:t>𝑖</m:t>
                                  </m:r>
                                </m:sub>
                              </m:sSub>
                              <m:r>
                                <a:rPr lang="ar-AE" sz="900" i="1">
                                  <a:solidFill>
                                    <a:schemeClr val="bg2"/>
                                  </a:solidFill>
                                  <a:latin typeface="Cambria Math" panose="02040503050406030204" pitchFamily="18" charset="0"/>
                                </a:rPr>
                                <m:t>−</m:t>
                              </m:r>
                              <m:r>
                                <a:rPr lang="ar-AE" sz="900" i="1">
                                  <a:solidFill>
                                    <a:schemeClr val="bg2"/>
                                  </a:solidFill>
                                  <a:latin typeface="Cambria Math" panose="02040503050406030204" pitchFamily="18" charset="0"/>
                                  <a:ea typeface="Cambria Math" panose="02040503050406030204" pitchFamily="18" charset="0"/>
                                </a:rPr>
                                <m:t>𝜇</m:t>
                              </m:r>
                              <m:sSup>
                                <m:sSupPr>
                                  <m:ctrlPr>
                                    <a:rPr lang="ar-AE" sz="900" i="1">
                                      <a:solidFill>
                                        <a:schemeClr val="bg2"/>
                                      </a:solidFill>
                                      <a:latin typeface="Cambria Math" panose="02040503050406030204" pitchFamily="18" charset="0"/>
                                      <a:ea typeface="Cambria Math" panose="02040503050406030204" pitchFamily="18" charset="0"/>
                                    </a:rPr>
                                  </m:ctrlPr>
                                </m:sSupPr>
                                <m:e>
                                  <m:r>
                                    <a:rPr lang="ar-AE" sz="900" i="1">
                                      <a:solidFill>
                                        <a:schemeClr val="bg2"/>
                                      </a:solidFill>
                                      <a:latin typeface="Cambria Math" panose="02040503050406030204" pitchFamily="18" charset="0"/>
                                      <a:ea typeface="Cambria Math" panose="02040503050406030204" pitchFamily="18" charset="0"/>
                                    </a:rPr>
                                    <m:t>)</m:t>
                                  </m:r>
                                </m:e>
                                <m:sup>
                                  <m:r>
                                    <a:rPr lang="ar-AE" sz="900" i="1">
                                      <a:solidFill>
                                        <a:schemeClr val="bg2"/>
                                      </a:solidFill>
                                      <a:latin typeface="Cambria Math" panose="02040503050406030204" pitchFamily="18" charset="0"/>
                                      <a:ea typeface="Cambria Math" panose="02040503050406030204" pitchFamily="18" charset="0"/>
                                    </a:rPr>
                                    <m:t>2</m:t>
                                  </m:r>
                                </m:sup>
                              </m:sSup>
                            </m:num>
                            <m:den>
                              <m:r>
                                <a:rPr lang="ar-AE" sz="900" i="1">
                                  <a:solidFill>
                                    <a:schemeClr val="bg2"/>
                                  </a:solidFill>
                                  <a:latin typeface="Cambria Math" panose="02040503050406030204" pitchFamily="18" charset="0"/>
                                </a:rPr>
                                <m:t>2</m:t>
                              </m:r>
                              <m:sSup>
                                <m:sSupPr>
                                  <m:ctrlPr>
                                    <a:rPr lang="ar-AE" sz="900" i="1">
                                      <a:solidFill>
                                        <a:schemeClr val="bg2"/>
                                      </a:solidFill>
                                      <a:latin typeface="Cambria Math" panose="02040503050406030204" pitchFamily="18" charset="0"/>
                                    </a:rPr>
                                  </m:ctrlPr>
                                </m:sSupPr>
                                <m:e>
                                  <m:r>
                                    <a:rPr lang="ar-AE" sz="900" i="1">
                                      <a:solidFill>
                                        <a:schemeClr val="bg2"/>
                                      </a:solidFill>
                                      <a:latin typeface="Cambria Math" panose="02040503050406030204" pitchFamily="18" charset="0"/>
                                      <a:ea typeface="Cambria Math" panose="02040503050406030204" pitchFamily="18" charset="0"/>
                                    </a:rPr>
                                    <m:t>𝜎</m:t>
                                  </m:r>
                                </m:e>
                                <m:sup>
                                  <m:r>
                                    <a:rPr lang="ar-AE" sz="900" i="1">
                                      <a:solidFill>
                                        <a:schemeClr val="bg2"/>
                                      </a:solidFill>
                                      <a:latin typeface="Cambria Math" panose="02040503050406030204" pitchFamily="18" charset="0"/>
                                    </a:rPr>
                                    <m:t>2</m:t>
                                  </m:r>
                                </m:sup>
                              </m:sSup>
                            </m:den>
                          </m:f>
                        </m:sup>
                      </m:sSup>
                      <m:r>
                        <m:rPr>
                          <m:nor/>
                        </m:rPr>
                        <a:rPr lang="ar-AE" sz="900">
                          <a:solidFill>
                            <a:schemeClr val="bg2"/>
                          </a:solidFill>
                          <a:latin typeface="Times New Roman" panose="02020603050405020304" pitchFamily="18" charset="0"/>
                          <a:cs typeface="Times New Roman" panose="02020603050405020304" pitchFamily="18" charset="0"/>
                        </a:rPr>
                        <m:t>⟨</m:t>
                      </m:r>
                      <m:r>
                        <m:rPr>
                          <m:nor/>
                        </m:rPr>
                        <a:rPr lang="ar-AE" sz="900" dirty="0">
                          <a:solidFill>
                            <a:schemeClr val="bg2"/>
                          </a:solidFill>
                          <a:latin typeface="Times New Roman" panose="02020603050405020304" pitchFamily="18" charset="0"/>
                          <a:cs typeface="Times New Roman" panose="02020603050405020304" pitchFamily="18" charset="0"/>
                        </a:rPr>
                        <m:t>=</m:t>
                      </m:r>
                      <m:nary>
                        <m:naryPr>
                          <m:chr m:val="∑"/>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900" dirty="0">
                                  <a:solidFill>
                                    <a:schemeClr val="bg2"/>
                                  </a:solidFill>
                                  <a:latin typeface="Cambria Math" panose="02040503050406030204" pitchFamily="18" charset="0"/>
                                  <a:sym typeface="Times New Roman"/>
                                </a:rPr>
                                <m:t>𝛻</m:t>
                              </m:r>
                            </m:e>
                            <m:sub>
                              <m:r>
                                <a:rPr lang="ar-AE" sz="900" i="1" dirty="0">
                                  <a:solidFill>
                                    <a:schemeClr val="bg2"/>
                                  </a:solidFill>
                                  <a:latin typeface="Cambria Math" panose="02040503050406030204" pitchFamily="18" charset="0"/>
                                  <a:ea typeface="Cambria Math" panose="02040503050406030204" pitchFamily="18" charset="0"/>
                                  <a:sym typeface="Times New Roman"/>
                                </a:rPr>
                                <m:t>𝜎</m:t>
                              </m:r>
                            </m:sub>
                          </m:s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f>
                            <m:f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1</m:t>
                              </m:r>
                            </m:num>
                            <m:den>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den>
                          </m:f>
                          <m:r>
                            <m:rPr>
                              <m:sty m:val="p"/>
                            </m:rPr>
                            <a:rPr lang="en-US" sz="900"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ln</m:t>
                          </m:r>
                          <m:r>
                            <a:rPr lang="en-US"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e>
                      </m:nary>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𝜋</m:t>
                      </m:r>
                      <m:sSup>
                        <m:sSup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p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𝜎</m:t>
                          </m:r>
                        </m:e>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sup>
                      </m:s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f>
                        <m:fPr>
                          <m:ctrlPr>
                            <a:rPr lang="ar-AE" sz="900" i="1">
                              <a:solidFill>
                                <a:schemeClr val="bg2"/>
                              </a:solidFill>
                              <a:latin typeface="Cambria Math" panose="02040503050406030204" pitchFamily="18" charset="0"/>
                            </a:rPr>
                          </m:ctrlPr>
                        </m:fPr>
                        <m:num>
                          <m:r>
                            <a:rPr lang="ar-AE" sz="900" i="1">
                              <a:solidFill>
                                <a:schemeClr val="bg2"/>
                              </a:solidFill>
                              <a:latin typeface="Cambria Math" panose="02040503050406030204" pitchFamily="18" charset="0"/>
                            </a:rPr>
                            <m:t>(</m:t>
                          </m:r>
                          <m:sSub>
                            <m:sSubPr>
                              <m:ctrlPr>
                                <a:rPr lang="ar-AE" sz="900" i="1">
                                  <a:solidFill>
                                    <a:schemeClr val="bg2"/>
                                  </a:solidFill>
                                  <a:latin typeface="Cambria Math" panose="02040503050406030204" pitchFamily="18" charset="0"/>
                                </a:rPr>
                              </m:ctrlPr>
                            </m:sSubPr>
                            <m:e>
                              <m:r>
                                <a:rPr lang="ar-AE" sz="900" i="1">
                                  <a:solidFill>
                                    <a:schemeClr val="bg2"/>
                                  </a:solidFill>
                                  <a:latin typeface="Cambria Math" panose="02040503050406030204" pitchFamily="18" charset="0"/>
                                </a:rPr>
                                <m:t>𝑥</m:t>
                              </m:r>
                            </m:e>
                            <m:sub>
                              <m:r>
                                <a:rPr lang="ar-AE" sz="900" i="1">
                                  <a:solidFill>
                                    <a:schemeClr val="bg2"/>
                                  </a:solidFill>
                                  <a:latin typeface="Cambria Math" panose="02040503050406030204" pitchFamily="18" charset="0"/>
                                </a:rPr>
                                <m:t>𝑖</m:t>
                              </m:r>
                            </m:sub>
                          </m:sSub>
                          <m:r>
                            <a:rPr lang="ar-AE" sz="900" i="1">
                              <a:solidFill>
                                <a:schemeClr val="bg2"/>
                              </a:solidFill>
                              <a:latin typeface="Cambria Math" panose="02040503050406030204" pitchFamily="18" charset="0"/>
                            </a:rPr>
                            <m:t>−</m:t>
                          </m:r>
                          <m:r>
                            <a:rPr lang="ar-AE" sz="900" i="1">
                              <a:solidFill>
                                <a:schemeClr val="bg2"/>
                              </a:solidFill>
                              <a:latin typeface="Cambria Math" panose="02040503050406030204" pitchFamily="18" charset="0"/>
                              <a:ea typeface="Cambria Math" panose="02040503050406030204" pitchFamily="18" charset="0"/>
                            </a:rPr>
                            <m:t>𝜇</m:t>
                          </m:r>
                          <m:sSup>
                            <m:sSupPr>
                              <m:ctrlPr>
                                <a:rPr lang="ar-AE" sz="900" i="1">
                                  <a:solidFill>
                                    <a:schemeClr val="bg2"/>
                                  </a:solidFill>
                                  <a:latin typeface="Cambria Math" panose="02040503050406030204" pitchFamily="18" charset="0"/>
                                  <a:ea typeface="Cambria Math" panose="02040503050406030204" pitchFamily="18" charset="0"/>
                                </a:rPr>
                              </m:ctrlPr>
                            </m:sSupPr>
                            <m:e>
                              <m:r>
                                <a:rPr lang="ar-AE" sz="900" i="1">
                                  <a:solidFill>
                                    <a:schemeClr val="bg2"/>
                                  </a:solidFill>
                                  <a:latin typeface="Cambria Math" panose="02040503050406030204" pitchFamily="18" charset="0"/>
                                  <a:ea typeface="Cambria Math" panose="02040503050406030204" pitchFamily="18" charset="0"/>
                                </a:rPr>
                                <m:t>)</m:t>
                              </m:r>
                            </m:e>
                            <m:sup>
                              <m:r>
                                <a:rPr lang="ar-AE" sz="900" i="1">
                                  <a:solidFill>
                                    <a:schemeClr val="bg2"/>
                                  </a:solidFill>
                                  <a:latin typeface="Cambria Math" panose="02040503050406030204" pitchFamily="18" charset="0"/>
                                  <a:ea typeface="Cambria Math" panose="02040503050406030204" pitchFamily="18" charset="0"/>
                                </a:rPr>
                                <m:t>2</m:t>
                              </m:r>
                            </m:sup>
                          </m:sSup>
                        </m:num>
                        <m:den>
                          <m:r>
                            <a:rPr lang="ar-AE" sz="900" i="1">
                              <a:solidFill>
                                <a:schemeClr val="bg2"/>
                              </a:solidFill>
                              <a:latin typeface="Cambria Math" panose="02040503050406030204" pitchFamily="18" charset="0"/>
                            </a:rPr>
                            <m:t>2</m:t>
                          </m:r>
                          <m:sSup>
                            <m:sSupPr>
                              <m:ctrlPr>
                                <a:rPr lang="ar-AE" sz="900" i="1">
                                  <a:solidFill>
                                    <a:schemeClr val="bg2"/>
                                  </a:solidFill>
                                  <a:latin typeface="Cambria Math" panose="02040503050406030204" pitchFamily="18" charset="0"/>
                                </a:rPr>
                              </m:ctrlPr>
                            </m:sSupPr>
                            <m:e>
                              <m:r>
                                <a:rPr lang="ar-AE" sz="900" i="1">
                                  <a:solidFill>
                                    <a:schemeClr val="bg2"/>
                                  </a:solidFill>
                                  <a:latin typeface="Cambria Math" panose="02040503050406030204" pitchFamily="18" charset="0"/>
                                  <a:ea typeface="Cambria Math" panose="02040503050406030204" pitchFamily="18" charset="0"/>
                                </a:rPr>
                                <m:t>𝜎</m:t>
                              </m:r>
                            </m:e>
                            <m:sup>
                              <m:r>
                                <a:rPr lang="ar-AE" sz="900" i="1">
                                  <a:solidFill>
                                    <a:schemeClr val="bg2"/>
                                  </a:solidFill>
                                  <a:latin typeface="Cambria Math" panose="02040503050406030204" pitchFamily="18" charset="0"/>
                                </a:rPr>
                                <m:t>2</m:t>
                              </m:r>
                            </m:sup>
                          </m:sSup>
                        </m:den>
                      </m:f>
                    </m:oMath>
                  </m:oMathPara>
                </a14:m>
                <a:endParaRPr lang="ar-AE" sz="9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457200" algn="ctr">
                  <a:lnSpc>
                    <a:spcPct val="140000"/>
                  </a:lnSpc>
                  <a:buNone/>
                </a:pPr>
                <a14:m>
                  <m:oMathPara xmlns:m="http://schemas.openxmlformats.org/officeDocument/2006/math">
                    <m:oMathParaPr>
                      <m:jc m:val="centerGroup"/>
                    </m:oMathParaPr>
                    <m:oMath xmlns:m="http://schemas.openxmlformats.org/officeDocument/2006/math">
                      <m:r>
                        <a:rPr lang="ar-AE" sz="900" i="1">
                          <a:solidFill>
                            <a:srgbClr val="000000"/>
                          </a:solidFill>
                          <a:latin typeface="Cambria Math" panose="02040503050406030204" pitchFamily="18" charset="0"/>
                          <a:ea typeface="Times New Roman"/>
                          <a:cs typeface="Times New Roman"/>
                          <a:sym typeface="Times New Roman"/>
                        </a:rPr>
                        <m:t>=−</m:t>
                      </m:r>
                      <m:f>
                        <m:fPr>
                          <m:ctrlPr>
                            <a:rPr lang="ar-AE" sz="900" i="1">
                              <a:solidFill>
                                <a:srgbClr val="000000"/>
                              </a:solidFill>
                              <a:latin typeface="Cambria Math" panose="02040503050406030204" pitchFamily="18" charset="0"/>
                              <a:cs typeface="Times New Roman"/>
                              <a:sym typeface="Times New Roman"/>
                            </a:rPr>
                          </m:ctrlPr>
                        </m:fPr>
                        <m:num>
                          <m:r>
                            <a:rPr lang="ar-AE" sz="900" i="1">
                              <a:solidFill>
                                <a:srgbClr val="000000"/>
                              </a:solidFill>
                              <a:latin typeface="Cambria Math" panose="02040503050406030204" pitchFamily="18" charset="0"/>
                              <a:cs typeface="Times New Roman"/>
                              <a:sym typeface="Times New Roman"/>
                            </a:rPr>
                            <m:t>𝑛</m:t>
                          </m:r>
                        </m:num>
                        <m:den>
                          <m:r>
                            <a:rPr lang="ar-AE" sz="900" i="1">
                              <a:solidFill>
                                <a:srgbClr val="000000"/>
                              </a:solidFill>
                              <a:latin typeface="Cambria Math" panose="02040503050406030204" pitchFamily="18" charset="0"/>
                              <a:cs typeface="Times New Roman"/>
                              <a:sym typeface="Times New Roman"/>
                            </a:rPr>
                            <m:t>2</m:t>
                          </m:r>
                        </m:den>
                      </m:f>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900" dirty="0">
                              <a:solidFill>
                                <a:schemeClr val="bg2"/>
                              </a:solidFill>
                              <a:latin typeface="Cambria Math" panose="02040503050406030204" pitchFamily="18" charset="0"/>
                              <a:sym typeface="Times New Roman"/>
                            </a:rPr>
                            <m:t>𝛻</m:t>
                          </m:r>
                        </m:e>
                        <m:sub>
                          <m:r>
                            <a:rPr lang="ar-AE" sz="900" i="1" dirty="0">
                              <a:solidFill>
                                <a:schemeClr val="bg2"/>
                              </a:solidFill>
                              <a:latin typeface="Cambria Math" panose="02040503050406030204" pitchFamily="18" charset="0"/>
                              <a:ea typeface="Cambria Math" panose="02040503050406030204" pitchFamily="18" charset="0"/>
                              <a:sym typeface="Times New Roman"/>
                            </a:rPr>
                            <m:t>𝜎</m:t>
                          </m:r>
                        </m:sub>
                      </m:sSub>
                      <m:r>
                        <a:rPr lang="ar-AE" sz="900" i="1" dirty="0">
                          <a:solidFill>
                            <a:schemeClr val="bg2"/>
                          </a:solidFill>
                          <a:latin typeface="Cambria Math" panose="02040503050406030204" pitchFamily="18" charset="0"/>
                          <a:ea typeface="Cambria Math" panose="02040503050406030204" pitchFamily="18" charset="0"/>
                          <a:sym typeface="Times New Roman"/>
                        </a:rPr>
                        <m:t>𝑙𝑛</m:t>
                      </m:r>
                      <m:sSup>
                        <m:sSupPr>
                          <m:ctrlPr>
                            <a:rPr lang="ar-AE" sz="900" i="1" dirty="0">
                              <a:solidFill>
                                <a:schemeClr val="bg2"/>
                              </a:solidFill>
                              <a:latin typeface="Cambria Math" panose="02040503050406030204" pitchFamily="18" charset="0"/>
                              <a:ea typeface="Cambria Math" panose="02040503050406030204" pitchFamily="18" charset="0"/>
                              <a:sym typeface="Times New Roman"/>
                            </a:rPr>
                          </m:ctrlPr>
                        </m:sSupPr>
                        <m:e>
                          <m:r>
                            <a:rPr lang="ar-AE" sz="900" i="1" dirty="0">
                              <a:solidFill>
                                <a:schemeClr val="bg2"/>
                              </a:solidFill>
                              <a:latin typeface="Cambria Math" panose="02040503050406030204" pitchFamily="18" charset="0"/>
                              <a:ea typeface="Cambria Math" panose="02040503050406030204" pitchFamily="18" charset="0"/>
                              <a:sym typeface="Times New Roman"/>
                            </a:rPr>
                            <m:t>𝜎</m:t>
                          </m:r>
                        </m:e>
                        <m:sup>
                          <m:r>
                            <a:rPr lang="ar-AE" sz="900" i="1" dirty="0">
                              <a:solidFill>
                                <a:schemeClr val="bg2"/>
                              </a:solidFill>
                              <a:latin typeface="Cambria Math" panose="02040503050406030204" pitchFamily="18" charset="0"/>
                              <a:ea typeface="Cambria Math" panose="02040503050406030204" pitchFamily="18" charset="0"/>
                              <a:sym typeface="Times New Roman"/>
                            </a:rPr>
                            <m:t>2</m:t>
                          </m:r>
                        </m:sup>
                      </m:sSup>
                      <m:r>
                        <a:rPr lang="ar-AE" sz="900" i="1" dirty="0">
                          <a:solidFill>
                            <a:schemeClr val="bg2"/>
                          </a:solidFill>
                          <a:latin typeface="Cambria Math" panose="02040503050406030204" pitchFamily="18" charset="0"/>
                          <a:ea typeface="Cambria Math" panose="02040503050406030204" pitchFamily="18" charset="0"/>
                          <a:sym typeface="Times New Roman"/>
                        </a:rPr>
                        <m:t>−</m:t>
                      </m:r>
                      <m:f>
                        <m:fPr>
                          <m:ctrlPr>
                            <a:rPr lang="ar-AE" sz="900" i="1" dirty="0">
                              <a:solidFill>
                                <a:schemeClr val="bg2"/>
                              </a:solidFill>
                              <a:latin typeface="Cambria Math" panose="02040503050406030204" pitchFamily="18" charset="0"/>
                              <a:ea typeface="Cambria Math" panose="02040503050406030204" pitchFamily="18" charset="0"/>
                              <a:sym typeface="Times New Roman"/>
                            </a:rPr>
                          </m:ctrlPr>
                        </m:fPr>
                        <m:num>
                          <m:r>
                            <a:rPr lang="ar-AE" sz="900" i="1" dirty="0">
                              <a:solidFill>
                                <a:schemeClr val="bg2"/>
                              </a:solidFill>
                              <a:latin typeface="Cambria Math" panose="02040503050406030204" pitchFamily="18" charset="0"/>
                              <a:ea typeface="Cambria Math" panose="02040503050406030204" pitchFamily="18" charset="0"/>
                              <a:sym typeface="Times New Roman"/>
                            </a:rPr>
                            <m:t>1</m:t>
                          </m:r>
                        </m:num>
                        <m:den>
                          <m:r>
                            <a:rPr lang="ar-AE" sz="900" i="1" dirty="0">
                              <a:solidFill>
                                <a:schemeClr val="bg2"/>
                              </a:solidFill>
                              <a:latin typeface="Cambria Math" panose="02040503050406030204" pitchFamily="18" charset="0"/>
                              <a:ea typeface="Cambria Math" panose="02040503050406030204" pitchFamily="18" charset="0"/>
                              <a:sym typeface="Times New Roman"/>
                            </a:rPr>
                            <m:t>2</m:t>
                          </m:r>
                        </m:den>
                      </m:f>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900" dirty="0">
                              <a:solidFill>
                                <a:schemeClr val="bg2"/>
                              </a:solidFill>
                              <a:latin typeface="Cambria Math" panose="02040503050406030204" pitchFamily="18" charset="0"/>
                              <a:sym typeface="Times New Roman"/>
                            </a:rPr>
                            <m:t>𝛻</m:t>
                          </m:r>
                        </m:e>
                        <m:sub>
                          <m:r>
                            <a:rPr lang="ar-AE" sz="900" i="1" dirty="0">
                              <a:solidFill>
                                <a:schemeClr val="bg2"/>
                              </a:solidFill>
                              <a:latin typeface="Cambria Math" panose="02040503050406030204" pitchFamily="18" charset="0"/>
                              <a:ea typeface="Cambria Math" panose="02040503050406030204" pitchFamily="18" charset="0"/>
                              <a:sym typeface="Times New Roman"/>
                            </a:rPr>
                            <m:t>𝜎</m:t>
                          </m:r>
                        </m:sub>
                      </m:sSub>
                      <m:r>
                        <m:rPr>
                          <m:nor/>
                        </m:rPr>
                        <a:rPr lang="ar-AE" sz="900" dirty="0">
                          <a:solidFill>
                            <a:schemeClr val="bg2"/>
                          </a:solidFill>
                          <a:latin typeface="Times New Roman" panose="02020603050405020304" pitchFamily="18" charset="0"/>
                          <a:cs typeface="Times New Roman" panose="02020603050405020304" pitchFamily="18" charset="0"/>
                        </a:rPr>
                        <m:t>⟩</m:t>
                      </m:r>
                      <m:f>
                        <m:fPr>
                          <m:ctrlPr>
                            <a:rPr lang="ar-AE" sz="900" i="1">
                              <a:solidFill>
                                <a:schemeClr val="bg2"/>
                              </a:solidFill>
                              <a:latin typeface="Cambria Math" panose="02040503050406030204" pitchFamily="18" charset="0"/>
                            </a:rPr>
                          </m:ctrlPr>
                        </m:fPr>
                        <m:num>
                          <m:r>
                            <a:rPr lang="ar-AE" sz="900" i="1">
                              <a:solidFill>
                                <a:schemeClr val="bg2"/>
                              </a:solidFill>
                              <a:latin typeface="Cambria Math" panose="02040503050406030204" pitchFamily="18" charset="0"/>
                            </a:rPr>
                            <m:t>1</m:t>
                          </m:r>
                        </m:num>
                        <m:den>
                          <m:r>
                            <a:rPr lang="ar-AE" sz="900" i="1">
                              <a:solidFill>
                                <a:schemeClr val="bg2"/>
                              </a:solidFill>
                              <a:latin typeface="Cambria Math" panose="02040503050406030204" pitchFamily="18" charset="0"/>
                            </a:rPr>
                            <m:t>2</m:t>
                          </m:r>
                          <m:sSup>
                            <m:sSupPr>
                              <m:ctrlPr>
                                <a:rPr lang="ar-AE" sz="900" i="1">
                                  <a:solidFill>
                                    <a:schemeClr val="bg2"/>
                                  </a:solidFill>
                                  <a:latin typeface="Cambria Math" panose="02040503050406030204" pitchFamily="18" charset="0"/>
                                </a:rPr>
                              </m:ctrlPr>
                            </m:sSupPr>
                            <m:e>
                              <m:r>
                                <a:rPr lang="ar-AE" sz="900" i="1">
                                  <a:solidFill>
                                    <a:schemeClr val="bg2"/>
                                  </a:solidFill>
                                  <a:latin typeface="Cambria Math" panose="02040503050406030204" pitchFamily="18" charset="0"/>
                                  <a:ea typeface="Cambria Math" panose="02040503050406030204" pitchFamily="18" charset="0"/>
                                </a:rPr>
                                <m:t>𝜎</m:t>
                              </m:r>
                            </m:e>
                            <m:sup>
                              <m:r>
                                <a:rPr lang="ar-AE" sz="900" i="1">
                                  <a:solidFill>
                                    <a:schemeClr val="bg2"/>
                                  </a:solidFill>
                                  <a:latin typeface="Cambria Math" panose="02040503050406030204" pitchFamily="18" charset="0"/>
                                </a:rPr>
                                <m:t>2</m:t>
                              </m:r>
                            </m:sup>
                          </m:sSup>
                        </m:den>
                      </m:f>
                      <m:nary>
                        <m:naryPr>
                          <m:chr m:val="∑"/>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𝑥</m:t>
                              </m:r>
                            </m:e>
                            <m: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Sup>
                            <m:sSup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p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e>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sup>
                          </m:sSup>
                        </m:e>
                      </m:nary>
                      <m:r>
                        <m:rPr>
                          <m:nor/>
                        </m:rPr>
                        <a:rPr lang="ar-AE" sz="900">
                          <a:solidFill>
                            <a:schemeClr val="bg2"/>
                          </a:solidFill>
                          <a:latin typeface="Times New Roman" panose="02020603050405020304" pitchFamily="18" charset="0"/>
                          <a:cs typeface="Times New Roman" panose="02020603050405020304" pitchFamily="18" charset="0"/>
                        </a:rPr>
                        <m:t>⟨</m:t>
                      </m:r>
                      <m:r>
                        <m:rPr>
                          <m:nor/>
                        </m:rPr>
                        <a:rPr lang="ar-AE" sz="900" dirty="0">
                          <a:solidFill>
                            <a:schemeClr val="bg2"/>
                          </a:solidFill>
                          <a:latin typeface="Times New Roman" panose="02020603050405020304" pitchFamily="18" charset="0"/>
                          <a:cs typeface="Times New Roman" panose="02020603050405020304" pitchFamily="18" charset="0"/>
                        </a:rPr>
                        <m:t>=</m:t>
                      </m:r>
                      <m:r>
                        <m:rPr>
                          <m:nor/>
                        </m:rPr>
                        <a:rPr lang="ar-AE" sz="900" dirty="0">
                          <a:solidFill>
                            <a:schemeClr val="bg2"/>
                          </a:solidFill>
                          <a:latin typeface="Times New Roman" panose="02020603050405020304" pitchFamily="18" charset="0"/>
                          <a:cs typeface="Times New Roman" panose="02020603050405020304" pitchFamily="18" charset="0"/>
                        </a:rPr>
                        <m:t> −</m:t>
                      </m:r>
                      <m:f>
                        <m:fPr>
                          <m:ctrlPr>
                            <a:rPr lang="ar-AE" sz="900" i="1" dirty="0">
                              <a:solidFill>
                                <a:schemeClr val="bg2"/>
                              </a:solidFill>
                              <a:latin typeface="Cambria Math" panose="02040503050406030204" pitchFamily="18" charset="0"/>
                              <a:cs typeface="Times New Roman" panose="02020603050405020304" pitchFamily="18" charset="0"/>
                            </a:rPr>
                          </m:ctrlPr>
                        </m:fPr>
                        <m:num>
                          <m:r>
                            <a:rPr lang="ar-AE" sz="900" i="1" dirty="0">
                              <a:solidFill>
                                <a:schemeClr val="bg2"/>
                              </a:solidFill>
                              <a:latin typeface="Cambria Math" panose="02040503050406030204" pitchFamily="18" charset="0"/>
                              <a:cs typeface="Times New Roman" panose="02020603050405020304" pitchFamily="18" charset="0"/>
                            </a:rPr>
                            <m:t>𝑛</m:t>
                          </m:r>
                        </m:num>
                        <m:den>
                          <m:r>
                            <a:rPr lang="ar-AE" sz="900" i="1" dirty="0">
                              <a:solidFill>
                                <a:schemeClr val="bg2"/>
                              </a:solidFill>
                              <a:latin typeface="Cambria Math" panose="02040503050406030204" pitchFamily="18" charset="0"/>
                              <a:ea typeface="Cambria Math" panose="02040503050406030204" pitchFamily="18" charset="0"/>
                              <a:cs typeface="Times New Roman" panose="02020603050405020304" pitchFamily="18" charset="0"/>
                            </a:rPr>
                            <m:t>𝜎</m:t>
                          </m:r>
                        </m:den>
                      </m:f>
                      <m:r>
                        <a:rPr lang="ar-AE" sz="900" i="1" dirty="0">
                          <a:solidFill>
                            <a:schemeClr val="bg2"/>
                          </a:solidFill>
                          <a:latin typeface="Cambria Math" panose="02040503050406030204" pitchFamily="18" charset="0"/>
                          <a:cs typeface="Times New Roman" panose="02020603050405020304" pitchFamily="18" charset="0"/>
                        </a:rPr>
                        <m:t>+</m:t>
                      </m:r>
                      <m:f>
                        <m:fPr>
                          <m:ctrlPr>
                            <a:rPr lang="ar-AE" sz="900" i="1" dirty="0">
                              <a:solidFill>
                                <a:schemeClr val="bg2"/>
                              </a:solidFill>
                              <a:latin typeface="Cambria Math" panose="02040503050406030204" pitchFamily="18" charset="0"/>
                              <a:cs typeface="Times New Roman" panose="02020603050405020304" pitchFamily="18" charset="0"/>
                            </a:rPr>
                          </m:ctrlPr>
                        </m:fPr>
                        <m:num>
                          <m:r>
                            <a:rPr lang="ar-AE" sz="900" i="1" dirty="0">
                              <a:solidFill>
                                <a:schemeClr val="bg2"/>
                              </a:solidFill>
                              <a:latin typeface="Cambria Math" panose="02040503050406030204" pitchFamily="18" charset="0"/>
                              <a:cs typeface="Times New Roman" panose="02020603050405020304" pitchFamily="18" charset="0"/>
                            </a:rPr>
                            <m:t>1</m:t>
                          </m:r>
                        </m:num>
                        <m:den>
                          <m:sSup>
                            <m:sSupPr>
                              <m:ctrlPr>
                                <a:rPr lang="ar-AE" sz="900" i="1" dirty="0">
                                  <a:solidFill>
                                    <a:schemeClr val="bg2"/>
                                  </a:solidFill>
                                  <a:latin typeface="Cambria Math" panose="02040503050406030204" pitchFamily="18" charset="0"/>
                                  <a:cs typeface="Times New Roman" panose="02020603050405020304" pitchFamily="18" charset="0"/>
                                </a:rPr>
                              </m:ctrlPr>
                            </m:sSupPr>
                            <m:e>
                              <m:r>
                                <a:rPr lang="ar-AE" sz="900" i="1" dirty="0">
                                  <a:solidFill>
                                    <a:schemeClr val="bg2"/>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ar-AE" sz="900" i="1" dirty="0">
                                  <a:solidFill>
                                    <a:schemeClr val="bg2"/>
                                  </a:solidFill>
                                  <a:latin typeface="Cambria Math" panose="02040503050406030204" pitchFamily="18" charset="0"/>
                                  <a:cs typeface="Times New Roman" panose="02020603050405020304" pitchFamily="18" charset="0"/>
                                </a:rPr>
                                <m:t>3</m:t>
                              </m:r>
                            </m:sup>
                          </m:sSup>
                        </m:den>
                      </m:f>
                      <m:nary>
                        <m:naryPr>
                          <m:chr m:val="∑"/>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𝑥</m:t>
                              </m:r>
                            </m:e>
                            <m: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Sup>
                            <m:sSup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p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e>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sup>
                          </m:sSup>
                        </m:e>
                      </m:nary>
                    </m:oMath>
                  </m:oMathPara>
                </a14:m>
                <a:endParaRPr lang="tr-TR" sz="900" dirty="0">
                  <a:solidFill>
                    <a:schemeClr val="bg2"/>
                  </a:solidFill>
                  <a:highlight>
                    <a:srgbClr val="FFFFFF"/>
                  </a:highlight>
                  <a:latin typeface="Times New Roman" panose="02020603050405020304" pitchFamily="18" charset="0"/>
                  <a:ea typeface="Cambria Math" panose="02040503050406030204" pitchFamily="18" charset="0"/>
                  <a:cs typeface="Times New Roman"/>
                  <a:sym typeface="Times New Roman"/>
                </a:endParaRPr>
              </a:p>
              <a:p>
                <a:pPr marL="0" lvl="0" indent="457200">
                  <a:lnSpc>
                    <a:spcPct val="140000"/>
                  </a:lnSpc>
                  <a:buNone/>
                </a:pPr>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Equating the last term to zero will give the estimator for the optimal </a:t>
                </a:r>
                <a14:m>
                  <m:oMath xmlns:m="http://schemas.openxmlformats.org/officeDocument/2006/math">
                    <m:r>
                      <a:rPr lang="en-US" sz="900" i="1">
                        <a:solidFill>
                          <a:srgbClr val="000000"/>
                        </a:solidFill>
                        <a:latin typeface="Cambria Math" panose="02040503050406030204" pitchFamily="18" charset="0"/>
                        <a:ea typeface="Cambria Math" panose="02040503050406030204" pitchFamily="18" charset="0"/>
                        <a:cs typeface="Times New Roman"/>
                        <a:sym typeface="Times New Roman"/>
                      </a:rPr>
                      <m:t>𝜎</m:t>
                    </m:r>
                  </m:oMath>
                </a14:m>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p>
              <a:p>
                <a:pPr marL="0" lvl="0" indent="0" algn="ctr">
                  <a:lnSpc>
                    <a:spcPct val="150000"/>
                  </a:lnSpc>
                  <a:buNone/>
                </a:pPr>
                <a14:m>
                  <m:oMathPara xmlns:m="http://schemas.openxmlformats.org/officeDocument/2006/math">
                    <m:oMathParaPr>
                      <m:jc m:val="centerGroup"/>
                    </m:oMathParaPr>
                    <m:oMath xmlns:m="http://schemas.openxmlformats.org/officeDocument/2006/math">
                      <m:r>
                        <m:rPr>
                          <m:nor/>
                        </m:rPr>
                        <a:rPr lang="en-US" sz="900" dirty="0">
                          <a:solidFill>
                            <a:schemeClr val="bg2"/>
                          </a:solidFill>
                          <a:latin typeface="Times New Roman" panose="02020603050405020304" pitchFamily="18" charset="0"/>
                          <a:cs typeface="Times New Roman" panose="02020603050405020304" pitchFamily="18" charset="0"/>
                        </a:rPr>
                        <m:t>−</m:t>
                      </m:r>
                      <m:f>
                        <m:fPr>
                          <m:ctrlPr>
                            <a:rPr lang="ar-AE" sz="900" i="1" dirty="0">
                              <a:solidFill>
                                <a:schemeClr val="bg2"/>
                              </a:solidFill>
                              <a:latin typeface="Cambria Math" panose="02040503050406030204" pitchFamily="18" charset="0"/>
                              <a:cs typeface="Times New Roman" panose="02020603050405020304" pitchFamily="18" charset="0"/>
                            </a:rPr>
                          </m:ctrlPr>
                        </m:fPr>
                        <m:num>
                          <m:r>
                            <a:rPr lang="ar-AE" sz="900" i="1" dirty="0">
                              <a:solidFill>
                                <a:schemeClr val="bg2"/>
                              </a:solidFill>
                              <a:latin typeface="Cambria Math" panose="02040503050406030204" pitchFamily="18" charset="0"/>
                              <a:cs typeface="Times New Roman" panose="02020603050405020304" pitchFamily="18" charset="0"/>
                            </a:rPr>
                            <m:t>𝑛</m:t>
                          </m:r>
                        </m:num>
                        <m:den>
                          <m:r>
                            <a:rPr lang="ar-AE" sz="900" i="1" dirty="0">
                              <a:solidFill>
                                <a:schemeClr val="bg2"/>
                              </a:solidFill>
                              <a:latin typeface="Cambria Math" panose="02040503050406030204" pitchFamily="18" charset="0"/>
                              <a:ea typeface="Cambria Math" panose="02040503050406030204" pitchFamily="18" charset="0"/>
                              <a:cs typeface="Times New Roman" panose="02020603050405020304" pitchFamily="18" charset="0"/>
                            </a:rPr>
                            <m:t>𝜎</m:t>
                          </m:r>
                        </m:den>
                      </m:f>
                      <m:r>
                        <a:rPr lang="ar-AE" sz="900" i="1" dirty="0">
                          <a:solidFill>
                            <a:schemeClr val="bg2"/>
                          </a:solidFill>
                          <a:latin typeface="Cambria Math" panose="02040503050406030204" pitchFamily="18" charset="0"/>
                          <a:cs typeface="Times New Roman" panose="02020603050405020304" pitchFamily="18" charset="0"/>
                        </a:rPr>
                        <m:t>+</m:t>
                      </m:r>
                      <m:f>
                        <m:fPr>
                          <m:ctrlPr>
                            <a:rPr lang="ar-AE" sz="900" i="1" dirty="0">
                              <a:solidFill>
                                <a:schemeClr val="bg2"/>
                              </a:solidFill>
                              <a:latin typeface="Cambria Math" panose="02040503050406030204" pitchFamily="18" charset="0"/>
                              <a:cs typeface="Times New Roman" panose="02020603050405020304" pitchFamily="18" charset="0"/>
                            </a:rPr>
                          </m:ctrlPr>
                        </m:fPr>
                        <m:num>
                          <m:r>
                            <a:rPr lang="ar-AE" sz="900" i="1" dirty="0">
                              <a:solidFill>
                                <a:schemeClr val="bg2"/>
                              </a:solidFill>
                              <a:latin typeface="Cambria Math" panose="02040503050406030204" pitchFamily="18" charset="0"/>
                              <a:cs typeface="Times New Roman" panose="02020603050405020304" pitchFamily="18" charset="0"/>
                            </a:rPr>
                            <m:t>1</m:t>
                          </m:r>
                        </m:num>
                        <m:den>
                          <m:sSup>
                            <m:sSupPr>
                              <m:ctrlPr>
                                <a:rPr lang="ar-AE" sz="900" i="1" dirty="0">
                                  <a:solidFill>
                                    <a:schemeClr val="bg2"/>
                                  </a:solidFill>
                                  <a:latin typeface="Cambria Math" panose="02040503050406030204" pitchFamily="18" charset="0"/>
                                  <a:cs typeface="Times New Roman" panose="02020603050405020304" pitchFamily="18" charset="0"/>
                                </a:rPr>
                              </m:ctrlPr>
                            </m:sSupPr>
                            <m:e>
                              <m:r>
                                <a:rPr lang="ar-AE" sz="900" i="1" dirty="0">
                                  <a:solidFill>
                                    <a:schemeClr val="bg2"/>
                                  </a:solidFill>
                                  <a:latin typeface="Cambria Math" panose="02040503050406030204" pitchFamily="18" charset="0"/>
                                  <a:ea typeface="Cambria Math" panose="02040503050406030204" pitchFamily="18" charset="0"/>
                                  <a:cs typeface="Times New Roman" panose="02020603050405020304" pitchFamily="18" charset="0"/>
                                </a:rPr>
                                <m:t>𝜎</m:t>
                              </m:r>
                            </m:e>
                            <m:sup>
                              <m:r>
                                <a:rPr lang="ar-AE" sz="900" i="1" dirty="0">
                                  <a:solidFill>
                                    <a:schemeClr val="bg2"/>
                                  </a:solidFill>
                                  <a:latin typeface="Cambria Math" panose="02040503050406030204" pitchFamily="18" charset="0"/>
                                  <a:cs typeface="Times New Roman" panose="02020603050405020304" pitchFamily="18" charset="0"/>
                                </a:rPr>
                                <m:t>3</m:t>
                              </m:r>
                            </m:sup>
                          </m:sSup>
                        </m:den>
                      </m:f>
                      <m:nary>
                        <m:naryPr>
                          <m:chr m:val="∑"/>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𝑥</m:t>
                              </m:r>
                            </m:e>
                            <m: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Sup>
                            <m:sSup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p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e>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sup>
                          </m:sSup>
                        </m:e>
                      </m:nary>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=0</m:t>
                      </m:r>
                    </m:oMath>
                  </m:oMathPara>
                </a14:m>
                <a:endParaRPr lang="ar-AE" sz="9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ctr">
                  <a:lnSpc>
                    <a:spcPct val="150000"/>
                  </a:lnSpc>
                  <a:buNone/>
                </a:pPr>
                <a14:m>
                  <m:oMathPara xmlns:m="http://schemas.openxmlformats.org/officeDocument/2006/math">
                    <m:oMathParaPr>
                      <m:jc m:val="centerGroup"/>
                    </m:oMathParaPr>
                    <m:oMath xmlns:m="http://schemas.openxmlformats.org/officeDocument/2006/math">
                      <m:nary>
                        <m:naryPr>
                          <m:chr m:val="∑"/>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𝑥</m:t>
                              </m:r>
                            </m:e>
                            <m: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Sup>
                            <m:sSup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p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e>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sup>
                          </m:sSup>
                        </m:e>
                      </m:nary>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Sup>
                        <m:sSup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p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𝜎</m:t>
                          </m:r>
                        </m:e>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sup>
                      </m:s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acc>
                            <m:accPr>
                              <m:chr m:val="̂"/>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acc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𝜎</m:t>
                              </m:r>
                            </m:e>
                          </m:acc>
                        </m:e>
                        <m: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𝑀𝐿𝐸</m:t>
                          </m:r>
                        </m:sub>
                      </m:s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rad>
                        <m:radPr>
                          <m:degHide m:val="on"/>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radPr>
                        <m:deg/>
                        <m:e>
                          <m:f>
                            <m:f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fPr>
                            <m:num>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1</m:t>
                              </m:r>
                            </m:num>
                            <m:den>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den>
                          </m:f>
                          <m:nary>
                            <m:naryPr>
                              <m:chr m:val="∑"/>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naryPr>
                            <m:sub>
                              <m:r>
                                <m:rPr>
                                  <m:brk m:alnAt="23"/>
                                </m:r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𝑛</m:t>
                              </m:r>
                            </m:sup>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sSub>
                                <m:sSub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b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𝑥</m:t>
                                  </m:r>
                                </m:e>
                                <m: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𝑖</m:t>
                                  </m:r>
                                </m:sub>
                              </m:sSub>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𝜇</m:t>
                              </m:r>
                              <m:sSup>
                                <m:sSupPr>
                                  <m:ctrlP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ctrlPr>
                                </m:sSupPr>
                                <m:e>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m:t>
                                  </m:r>
                                </m:e>
                                <m:sup>
                                  <m:r>
                                    <a:rPr lang="ar-AE" sz="900" i="1" dirty="0">
                                      <a:solidFill>
                                        <a:schemeClr val="bg2"/>
                                      </a:solidFill>
                                      <a:highlight>
                                        <a:srgbClr val="FFFFFF"/>
                                      </a:highlight>
                                      <a:latin typeface="Cambria Math" panose="02040503050406030204" pitchFamily="18" charset="0"/>
                                      <a:ea typeface="Cambria Math" panose="02040503050406030204" pitchFamily="18" charset="0"/>
                                      <a:cs typeface="Times New Roman"/>
                                      <a:sym typeface="Times New Roman"/>
                                    </a:rPr>
                                    <m:t>2</m:t>
                                  </m:r>
                                </m:sup>
                              </m:sSup>
                            </m:e>
                          </m:nary>
                        </m:e>
                      </m:rad>
                    </m:oMath>
                  </m:oMathPara>
                </a14:m>
                <a:endParaRPr lang="ar-AE" sz="9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lvl="0" indent="0" algn="just">
                  <a:lnSpc>
                    <a:spcPct val="150000"/>
                  </a:lnSpc>
                  <a:buNone/>
                </a:pPr>
                <a:r>
                  <a:rPr lang="tr-TR" sz="900" dirty="0">
                    <a:solidFill>
                      <a:srgbClr val="000000"/>
                    </a:solidFill>
                    <a:latin typeface="Times New Roman" panose="02020603050405020304" pitchFamily="18" charset="0"/>
                    <a:ea typeface="Times New Roman"/>
                    <a:cs typeface="Times New Roman" panose="02020603050405020304" pitchFamily="18" charset="0"/>
                    <a:sym typeface="Times New Roman"/>
                  </a:rPr>
                  <a:t>                e</a:t>
                </a:r>
                <a:r>
                  <a:rPr lang="en-US" sz="900" dirty="0" err="1">
                    <a:solidFill>
                      <a:srgbClr val="000000"/>
                    </a:solidFill>
                    <a:latin typeface="Times New Roman" panose="02020603050405020304" pitchFamily="18" charset="0"/>
                    <a:ea typeface="Times New Roman"/>
                    <a:cs typeface="Times New Roman" panose="02020603050405020304" pitchFamily="18" charset="0"/>
                    <a:sym typeface="Times New Roman"/>
                  </a:rPr>
                  <a:t>xactly</a:t>
                </a:r>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 the same formulas of the general mean and </a:t>
                </a:r>
                <a:r>
                  <a:rPr lang="tr-TR" sz="900" dirty="0" err="1">
                    <a:solidFill>
                      <a:srgbClr val="000000"/>
                    </a:solidFill>
                    <a:latin typeface="Times New Roman" panose="02020603050405020304" pitchFamily="18" charset="0"/>
                    <a:ea typeface="Times New Roman"/>
                    <a:cs typeface="Times New Roman" panose="02020603050405020304" pitchFamily="18" charset="0"/>
                    <a:sym typeface="Times New Roman"/>
                  </a:rPr>
                  <a:t>standard</a:t>
                </a:r>
                <a:r>
                  <a:rPr lang="tr-TR" sz="9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tr-TR" sz="900" dirty="0" err="1">
                    <a:solidFill>
                      <a:srgbClr val="000000"/>
                    </a:solidFill>
                    <a:latin typeface="Times New Roman" panose="02020603050405020304" pitchFamily="18" charset="0"/>
                    <a:ea typeface="Times New Roman"/>
                    <a:cs typeface="Times New Roman" panose="02020603050405020304" pitchFamily="18" charset="0"/>
                    <a:sym typeface="Times New Roman"/>
                  </a:rPr>
                  <a:t>deviation</a:t>
                </a:r>
                <a:r>
                  <a:rPr lang="tr-TR" sz="900"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57200" lvl="1" indent="0" algn="just">
                  <a:lnSpc>
                    <a:spcPct val="150000"/>
                  </a:lnSpc>
                  <a:buNone/>
                </a:pPr>
                <a:r>
                  <a:rPr lang="tr-TR" sz="900" dirty="0">
                    <a:solidFill>
                      <a:srgbClr val="000000"/>
                    </a:solidFill>
                    <a:latin typeface="Times New Roman" panose="02020603050405020304" pitchFamily="18" charset="0"/>
                    <a:ea typeface="Times New Roman"/>
                    <a:cs typeface="Times New Roman" panose="02020603050405020304" pitchFamily="18" charset="0"/>
                    <a:sym typeface="Times New Roman"/>
                  </a:rPr>
                  <a:t>N</a:t>
                </a:r>
                <a:r>
                  <a:rPr lang="en-US" sz="900" dirty="0" err="1">
                    <a:solidFill>
                      <a:srgbClr val="000000"/>
                    </a:solidFill>
                    <a:latin typeface="Times New Roman" panose="02020603050405020304" pitchFamily="18" charset="0"/>
                    <a:ea typeface="Times New Roman"/>
                    <a:cs typeface="Times New Roman" panose="02020603050405020304" pitchFamily="18" charset="0"/>
                    <a:sym typeface="Times New Roman"/>
                  </a:rPr>
                  <a:t>ot</a:t>
                </a:r>
                <a:r>
                  <a:rPr lang="tr-TR" sz="9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coincidence</a:t>
                </a:r>
                <a:r>
                  <a:rPr lang="tr-TR" sz="9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tr-TR" sz="900" dirty="0">
                    <a:solidFill>
                      <a:srgbClr val="000000"/>
                    </a:solidFill>
                    <a:latin typeface="Times New Roman" panose="02020603050405020304" pitchFamily="18" charset="0"/>
                    <a:ea typeface="Times New Roman"/>
                    <a:cs typeface="Times New Roman" panose="02020603050405020304" pitchFamily="18" charset="0"/>
                    <a:sym typeface="Wingdings" pitchFamily="2" charset="2"/>
                  </a:rPr>
                  <a:t></a:t>
                </a:r>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900" dirty="0" err="1">
                    <a:solidFill>
                      <a:srgbClr val="000000"/>
                    </a:solidFill>
                    <a:latin typeface="Times New Roman" panose="02020603050405020304" pitchFamily="18" charset="0"/>
                    <a:ea typeface="Times New Roman"/>
                    <a:cs typeface="Times New Roman" panose="02020603050405020304" pitchFamily="18" charset="0"/>
                    <a:sym typeface="Times New Roman"/>
                  </a:rPr>
                  <a:t>i.i.d.</a:t>
                </a:r>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 assumptions.</a:t>
                </a:r>
              </a:p>
              <a:p>
                <a:pPr marL="457200" lvl="1" indent="0" algn="just">
                  <a:lnSpc>
                    <a:spcPct val="150000"/>
                  </a:lnSpc>
                  <a:buNone/>
                </a:pPr>
                <a:r>
                  <a:rPr lang="tr-TR" sz="900" dirty="0">
                    <a:solidFill>
                      <a:srgbClr val="000000"/>
                    </a:solidFill>
                    <a:latin typeface="Times New Roman" panose="02020603050405020304" pitchFamily="18" charset="0"/>
                    <a:ea typeface="Times New Roman"/>
                    <a:cs typeface="Times New Roman" panose="02020603050405020304" pitchFamily="18" charset="0"/>
                    <a:sym typeface="Times New Roman"/>
                  </a:rPr>
                  <a:t>N</a:t>
                </a:r>
                <a:r>
                  <a:rPr lang="en-US" sz="900" dirty="0" err="1">
                    <a:solidFill>
                      <a:srgbClr val="000000"/>
                    </a:solidFill>
                    <a:latin typeface="Times New Roman" panose="02020603050405020304" pitchFamily="18" charset="0"/>
                    <a:ea typeface="Times New Roman"/>
                    <a:cs typeface="Times New Roman" panose="02020603050405020304" pitchFamily="18" charset="0"/>
                    <a:sym typeface="Times New Roman"/>
                  </a:rPr>
                  <a:t>ot</a:t>
                </a:r>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 only as the mean and the s.d. of the dataset</a:t>
                </a:r>
                <a:r>
                  <a:rPr lang="tr-TR" sz="900" dirty="0">
                    <a:solidFill>
                      <a:srgbClr val="000000"/>
                    </a:solidFill>
                    <a:latin typeface="Times New Roman" panose="02020603050405020304" pitchFamily="18" charset="0"/>
                    <a:ea typeface="Times New Roman"/>
                    <a:cs typeface="Times New Roman" panose="02020603050405020304" pitchFamily="18" charset="0"/>
                    <a:sym typeface="Times New Roman"/>
                  </a:rPr>
                  <a:t>, but </a:t>
                </a:r>
                <a:r>
                  <a:rPr lang="tr-TR" sz="900" dirty="0" err="1">
                    <a:solidFill>
                      <a:srgbClr val="000000"/>
                    </a:solidFill>
                    <a:latin typeface="Times New Roman" panose="02020603050405020304" pitchFamily="18" charset="0"/>
                    <a:ea typeface="Times New Roman"/>
                    <a:cs typeface="Times New Roman" panose="02020603050405020304" pitchFamily="18" charset="0"/>
                    <a:sym typeface="Times New Roman"/>
                  </a:rPr>
                  <a:t>also</a:t>
                </a:r>
                <a:r>
                  <a:rPr lang="tr-TR" sz="9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r>
                  <a:rPr lang="en-US" sz="900" dirty="0">
                    <a:solidFill>
                      <a:srgbClr val="000000"/>
                    </a:solidFill>
                    <a:latin typeface="Times New Roman" panose="02020603050405020304" pitchFamily="18" charset="0"/>
                    <a:ea typeface="Times New Roman"/>
                    <a:cs typeface="Times New Roman" panose="02020603050405020304" pitchFamily="18" charset="0"/>
                    <a:sym typeface="Times New Roman"/>
                  </a:rPr>
                  <a:t>as the parameters of the Normal Distribution that have the largest likelihood to fit a dataset.</a:t>
                </a:r>
              </a:p>
              <a:p>
                <a:pPr marL="0" lvl="0" indent="0" algn="just">
                  <a:lnSpc>
                    <a:spcPct val="150000"/>
                  </a:lnSpc>
                  <a:buNone/>
                </a:pPr>
                <a:endParaRPr lang="en-US" sz="900" dirty="0">
                  <a:solidFill>
                    <a:srgbClr val="000000"/>
                  </a:solidFill>
                  <a:latin typeface="Times New Roman"/>
                  <a:ea typeface="Times New Roman"/>
                  <a:cs typeface="Times New Roman"/>
                  <a:sym typeface="Times New Roman"/>
                </a:endParaRPr>
              </a:p>
              <a:p>
                <a:pPr marL="146050" indent="0">
                  <a:buNone/>
                </a:pPr>
                <a:endParaRPr lang="en-US" sz="900" dirty="0"/>
              </a:p>
            </p:txBody>
          </p:sp>
        </mc:Choice>
        <mc:Fallback xmlns="">
          <p:sp>
            <p:nvSpPr>
              <p:cNvPr id="3" name="Metin Yer Tutucusu 2"/>
              <p:cNvSpPr>
                <a:spLocks noGrp="1" noRot="1" noChangeAspect="1" noMove="1" noResize="1" noEditPoints="1" noAdjustHandles="1" noChangeArrowheads="1" noChangeShapeType="1" noTextEdit="1"/>
              </p:cNvSpPr>
              <p:nvPr>
                <p:ph type="body" idx="1"/>
              </p:nvPr>
            </p:nvSpPr>
            <p:spPr>
              <a:xfrm>
                <a:off x="-493776" y="1137570"/>
                <a:ext cx="9637776" cy="3882486"/>
              </a:xfrm>
              <a:blipFill>
                <a:blip r:embed="rId3"/>
                <a:stretch>
                  <a:fillRect t="-326"/>
                </a:stretch>
              </a:blipFill>
            </p:spPr>
            <p:txBody>
              <a:bodyPr/>
              <a:lstStyle/>
              <a:p>
                <a:r>
                  <a:rPr lang="en-TR">
                    <a:noFill/>
                  </a:rPr>
                  <a:t> </a:t>
                </a:r>
              </a:p>
            </p:txBody>
          </p:sp>
        </mc:Fallback>
      </mc:AlternateContent>
    </p:spTree>
    <p:extLst>
      <p:ext uri="{BB962C8B-B14F-4D97-AF65-F5344CB8AC3E}">
        <p14:creationId xmlns:p14="http://schemas.microsoft.com/office/powerpoint/2010/main" val="190150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9"/>
          <p:cNvSpPr txBox="1">
            <a:spLocks noGrp="1"/>
          </p:cNvSpPr>
          <p:nvPr>
            <p:ph type="title"/>
          </p:nvPr>
        </p:nvSpPr>
        <p:spPr>
          <a:xfrm>
            <a:off x="122700" y="591500"/>
            <a:ext cx="8895900" cy="530884"/>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1500" dirty="0">
                <a:solidFill>
                  <a:srgbClr val="000000"/>
                </a:solidFill>
                <a:latin typeface="Times New Roman"/>
                <a:ea typeface="Times New Roman"/>
                <a:cs typeface="Times New Roman"/>
                <a:sym typeface="Times New Roman"/>
              </a:rPr>
              <a:t>2.3) Why are we dealing with maximum likelihood rather than maximum probability?</a:t>
            </a:r>
            <a:endParaRPr sz="1500" dirty="0">
              <a:solidFill>
                <a:srgbClr val="000000"/>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83" name="Google Shape;183;p29"/>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tr-TR" sz="1200" dirty="0">
                    <a:solidFill>
                      <a:srgbClr val="000000"/>
                    </a:solidFill>
                    <a:latin typeface="Times New Roman"/>
                    <a:ea typeface="Times New Roman"/>
                    <a:cs typeface="Times New Roman"/>
                    <a:sym typeface="Times New Roman"/>
                  </a:rPr>
                  <a:t>	</a:t>
                </a:r>
                <a:r>
                  <a:rPr lang="tr-TR" sz="1200" dirty="0" err="1">
                    <a:solidFill>
                      <a:srgbClr val="000000"/>
                    </a:solidFill>
                    <a:latin typeface="Times New Roman"/>
                    <a:ea typeface="Times New Roman"/>
                    <a:cs typeface="Times New Roman"/>
                    <a:sym typeface="Times New Roman"/>
                  </a:rPr>
                  <a:t>There</a:t>
                </a:r>
                <a:r>
                  <a:rPr lang="tr-TR" sz="1200" dirty="0">
                    <a:solidFill>
                      <a:srgbClr val="000000"/>
                    </a:solidFill>
                    <a:latin typeface="Times New Roman"/>
                    <a:ea typeface="Times New Roman"/>
                    <a:cs typeface="Times New Roman"/>
                    <a:sym typeface="Times New Roman"/>
                  </a:rPr>
                  <a:t> </a:t>
                </a:r>
                <a:r>
                  <a:rPr lang="tr-TR" sz="1200" dirty="0" err="1">
                    <a:solidFill>
                      <a:srgbClr val="000000"/>
                    </a:solidFill>
                    <a:latin typeface="Times New Roman"/>
                    <a:ea typeface="Times New Roman"/>
                    <a:cs typeface="Times New Roman"/>
                    <a:sym typeface="Times New Roman"/>
                  </a:rPr>
                  <a:t>are</a:t>
                </a:r>
                <a:r>
                  <a:rPr lang="tr-TR" sz="1200" dirty="0">
                    <a:solidFill>
                      <a:srgbClr val="000000"/>
                    </a:solidFill>
                    <a:latin typeface="Times New Roman"/>
                    <a:ea typeface="Times New Roman"/>
                    <a:cs typeface="Times New Roman"/>
                    <a:sym typeface="Times New Roman"/>
                  </a:rPr>
                  <a:t> </a:t>
                </a:r>
                <a:r>
                  <a:rPr lang="tr-TR" sz="1200" dirty="0" err="1">
                    <a:solidFill>
                      <a:srgbClr val="000000"/>
                    </a:solidFill>
                    <a:latin typeface="Times New Roman"/>
                    <a:ea typeface="Times New Roman"/>
                    <a:cs typeface="Times New Roman"/>
                    <a:sym typeface="Times New Roman"/>
                  </a:rPr>
                  <a:t>differences</a:t>
                </a:r>
                <a:r>
                  <a:rPr lang="tr-TR" sz="1200" dirty="0">
                    <a:solidFill>
                      <a:srgbClr val="000000"/>
                    </a:solidFill>
                    <a:latin typeface="Times New Roman"/>
                    <a:ea typeface="Times New Roman"/>
                    <a:cs typeface="Times New Roman"/>
                    <a:sym typeface="Times New Roman"/>
                  </a:rPr>
                  <a:t> </a:t>
                </a:r>
                <a:r>
                  <a:rPr lang="tr-TR" sz="1200" dirty="0" err="1">
                    <a:solidFill>
                      <a:srgbClr val="000000"/>
                    </a:solidFill>
                    <a:latin typeface="Times New Roman"/>
                    <a:ea typeface="Times New Roman"/>
                    <a:cs typeface="Times New Roman"/>
                    <a:sym typeface="Times New Roman"/>
                  </a:rPr>
                  <a:t>between</a:t>
                </a:r>
                <a:r>
                  <a:rPr lang="tr-TR" sz="1200" dirty="0">
                    <a:solidFill>
                      <a:srgbClr val="000000"/>
                    </a:solidFill>
                    <a:latin typeface="Times New Roman"/>
                    <a:ea typeface="Times New Roman"/>
                    <a:cs typeface="Times New Roman"/>
                    <a:sym typeface="Times New Roman"/>
                  </a:rPr>
                  <a:t> </a:t>
                </a:r>
                <a:r>
                  <a:rPr lang="tr-TR" sz="1200" dirty="0" err="1">
                    <a:solidFill>
                      <a:srgbClr val="000000"/>
                    </a:solidFill>
                    <a:latin typeface="Times New Roman"/>
                    <a:ea typeface="Times New Roman"/>
                    <a:cs typeface="Times New Roman"/>
                    <a:sym typeface="Times New Roman"/>
                  </a:rPr>
                  <a:t>likelihood</a:t>
                </a:r>
                <a:r>
                  <a:rPr lang="tr-TR" sz="1200" dirty="0">
                    <a:solidFill>
                      <a:srgbClr val="000000"/>
                    </a:solidFill>
                    <a:latin typeface="Times New Roman"/>
                    <a:ea typeface="Times New Roman"/>
                    <a:cs typeface="Times New Roman"/>
                    <a:sym typeface="Times New Roman"/>
                  </a:rPr>
                  <a:t> </a:t>
                </a:r>
                <a:r>
                  <a:rPr lang="tr-TR" sz="1200" dirty="0" err="1">
                    <a:solidFill>
                      <a:srgbClr val="000000"/>
                    </a:solidFill>
                    <a:latin typeface="Times New Roman"/>
                    <a:ea typeface="Times New Roman"/>
                    <a:cs typeface="Times New Roman"/>
                    <a:sym typeface="Times New Roman"/>
                  </a:rPr>
                  <a:t>and</a:t>
                </a:r>
                <a:r>
                  <a:rPr lang="tr-TR" sz="1200" dirty="0">
                    <a:solidFill>
                      <a:srgbClr val="000000"/>
                    </a:solidFill>
                    <a:latin typeface="Times New Roman"/>
                    <a:ea typeface="Times New Roman"/>
                    <a:cs typeface="Times New Roman"/>
                    <a:sym typeface="Times New Roman"/>
                  </a:rPr>
                  <a:t> </a:t>
                </a:r>
                <a:r>
                  <a:rPr lang="tr-TR" sz="1200" dirty="0" err="1">
                    <a:solidFill>
                      <a:srgbClr val="000000"/>
                    </a:solidFill>
                    <a:latin typeface="Times New Roman"/>
                    <a:ea typeface="Times New Roman"/>
                    <a:cs typeface="Times New Roman"/>
                    <a:sym typeface="Times New Roman"/>
                  </a:rPr>
                  <a:t>probability</a:t>
                </a:r>
                <a:r>
                  <a:rPr lang="en" sz="1200" dirty="0">
                    <a:solidFill>
                      <a:srgbClr val="000000"/>
                    </a:solidFill>
                    <a:latin typeface="Times New Roman"/>
                    <a:ea typeface="Times New Roman"/>
                    <a:cs typeface="Times New Roman"/>
                    <a:sym typeface="Times New Roman"/>
                  </a:rPr>
                  <a:t>. We can show the difference between them using the following equation;</a:t>
                </a:r>
                <a:endParaRPr sz="1200" dirty="0">
                  <a:solidFill>
                    <a:srgbClr val="000000"/>
                  </a:solidFill>
                  <a:latin typeface="Times New Roman"/>
                  <a:ea typeface="Times New Roman"/>
                  <a:cs typeface="Times New Roman"/>
                  <a:sym typeface="Times New Roman"/>
                </a:endParaRPr>
              </a:p>
              <a:p>
                <a:pPr marL="0" lvl="0" indent="0" algn="ctr">
                  <a:lnSpc>
                    <a:spcPct val="150000"/>
                  </a:lnSpc>
                  <a:buNone/>
                </a:pPr>
                <a:r>
                  <a:rPr lang="en" sz="1400" dirty="0">
                    <a:solidFill>
                      <a:srgbClr val="000000"/>
                    </a:solidFill>
                    <a:latin typeface="Times New Roman"/>
                    <a:ea typeface="Times New Roman"/>
                    <a:cs typeface="Times New Roman"/>
                    <a:sym typeface="Times New Roman"/>
                  </a:rPr>
                  <a:t>L(</a:t>
                </a:r>
                <a14:m>
                  <m:oMath xmlns:m="http://schemas.openxmlformats.org/officeDocument/2006/math">
                    <m:r>
                      <a:rPr lang="en" sz="1400" i="1" smtClean="0">
                        <a:solidFill>
                          <a:srgbClr val="000000"/>
                        </a:solidFill>
                        <a:latin typeface="Cambria Math" panose="02040503050406030204" pitchFamily="18" charset="0"/>
                        <a:ea typeface="Cambria Math" panose="02040503050406030204" pitchFamily="18" charset="0"/>
                        <a:cs typeface="Times New Roman"/>
                        <a:sym typeface="Times New Roman"/>
                      </a:rPr>
                      <m:t>𝜇</m:t>
                    </m:r>
                  </m:oMath>
                </a14:m>
                <a:r>
                  <a:rPr lang="en" sz="1400" dirty="0">
                    <a:solidFill>
                      <a:srgbClr val="000000"/>
                    </a:solidFill>
                    <a:latin typeface="Times New Roman"/>
                    <a:ea typeface="Times New Roman"/>
                    <a:cs typeface="Times New Roman"/>
                    <a:sym typeface="Times New Roman"/>
                  </a:rPr>
                  <a:t>,</a:t>
                </a:r>
                <a14:m>
                  <m:oMath xmlns:m="http://schemas.openxmlformats.org/officeDocument/2006/math">
                    <m:r>
                      <a:rPr lang="en" sz="140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𝜎</m:t>
                    </m:r>
                  </m:oMath>
                </a14:m>
                <a:r>
                  <a:rPr lang="en" sz="1400" dirty="0">
                    <a:solidFill>
                      <a:srgbClr val="000000"/>
                    </a:solidFill>
                    <a:latin typeface="Times New Roman"/>
                    <a:ea typeface="Times New Roman"/>
                    <a:cs typeface="Times New Roman"/>
                    <a:sym typeface="Times New Roman"/>
                  </a:rPr>
                  <a:t>|data) = P(data|</a:t>
                </a:r>
                <a14:m>
                  <m:oMath xmlns:m="http://schemas.openxmlformats.org/officeDocument/2006/math">
                    <m:r>
                      <a:rPr lang="en" sz="1400" i="1" smtClean="0">
                        <a:solidFill>
                          <a:srgbClr val="000000"/>
                        </a:solidFill>
                        <a:latin typeface="Cambria Math" panose="02040503050406030204" pitchFamily="18" charset="0"/>
                        <a:ea typeface="Cambria Math" panose="02040503050406030204" pitchFamily="18" charset="0"/>
                        <a:cs typeface="Times New Roman"/>
                        <a:sym typeface="Times New Roman"/>
                      </a:rPr>
                      <m:t>𝜇</m:t>
                    </m:r>
                  </m:oMath>
                </a14:m>
                <a:r>
                  <a:rPr lang="en" sz="1400" dirty="0">
                    <a:solidFill>
                      <a:srgbClr val="000000"/>
                    </a:solidFill>
                    <a:latin typeface="Times New Roman"/>
                    <a:ea typeface="Times New Roman"/>
                    <a:cs typeface="Times New Roman"/>
                    <a:sym typeface="Times New Roman"/>
                  </a:rPr>
                  <a:t>,</a:t>
                </a:r>
                <a14:m>
                  <m:oMath xmlns:m="http://schemas.openxmlformats.org/officeDocument/2006/math">
                    <m:r>
                      <a:rPr lang="en" sz="140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𝜎</m:t>
                    </m:r>
                  </m:oMath>
                </a14:m>
                <a:r>
                  <a:rPr lang="en" sz="1400" dirty="0">
                    <a:solidFill>
                      <a:srgbClr val="000000"/>
                    </a:solidFill>
                    <a:latin typeface="Times New Roman"/>
                    <a:ea typeface="Times New Roman"/>
                    <a:cs typeface="Times New Roman"/>
                    <a:sym typeface="Times New Roman"/>
                  </a:rPr>
                  <a:t>)</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2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tr-TR" sz="1200" dirty="0">
                    <a:solidFill>
                      <a:srgbClr val="000000"/>
                    </a:solidFill>
                    <a:latin typeface="Times New Roman"/>
                    <a:ea typeface="Times New Roman"/>
                    <a:cs typeface="Times New Roman"/>
                    <a:sym typeface="Times New Roman"/>
                  </a:rPr>
                  <a:t>	</a:t>
                </a:r>
                <a:r>
                  <a:rPr lang="en" sz="1200" dirty="0">
                    <a:solidFill>
                      <a:srgbClr val="000000"/>
                    </a:solidFill>
                    <a:latin typeface="Times New Roman"/>
                    <a:ea typeface="Times New Roman"/>
                    <a:cs typeface="Times New Roman"/>
                    <a:sym typeface="Times New Roman"/>
                  </a:rPr>
                  <a:t>This identity holds for any number of parameters and for any distribution. The proof of this identity is omitted. Simply put, the probability function requires the data as its input whereas the likelihood function requires the values of the parameters as its input. </a:t>
                </a:r>
                <a:endParaRPr sz="1200" dirty="0">
                  <a:solidFill>
                    <a:srgbClr val="000000"/>
                  </a:solidFill>
                  <a:latin typeface="Times New Roman"/>
                  <a:ea typeface="Times New Roman"/>
                  <a:cs typeface="Times New Roman"/>
                  <a:sym typeface="Times New Roman"/>
                </a:endParaRPr>
              </a:p>
            </p:txBody>
          </p:sp>
        </mc:Choice>
        <mc:Fallback xmlns="">
          <p:sp>
            <p:nvSpPr>
              <p:cNvPr id="183" name="Google Shape;183;p29"/>
              <p:cNvSpPr txBox="1">
                <a:spLocks noGrp="1" noRot="1" noChangeAspect="1" noMove="1" noResize="1" noEditPoints="1" noAdjustHandles="1" noChangeArrowheads="1" noChangeShapeType="1" noTextEdit="1"/>
              </p:cNvSpPr>
              <p:nvPr>
                <p:ph type="body" idx="1"/>
              </p:nvPr>
            </p:nvSpPr>
            <p:spPr>
              <a:xfrm>
                <a:off x="163650" y="1145600"/>
                <a:ext cx="8814000" cy="3740700"/>
              </a:xfrm>
              <a:prstGeom prst="rect">
                <a:avLst/>
              </a:prstGeom>
              <a:blipFill>
                <a:blip r:embed="rId3"/>
                <a:stretch>
                  <a:fillRect l="-69"/>
                </a:stretch>
              </a:blipFill>
            </p:spPr>
            <p:txBody>
              <a:bodyPr/>
              <a:lstStyle/>
              <a:p>
                <a:r>
                  <a:rPr 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122700" y="591500"/>
            <a:ext cx="8895900" cy="553968"/>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1600" dirty="0">
                <a:solidFill>
                  <a:srgbClr val="000000"/>
                </a:solidFill>
                <a:latin typeface="Times New Roman"/>
                <a:ea typeface="Times New Roman"/>
                <a:cs typeface="Times New Roman"/>
                <a:sym typeface="Times New Roman"/>
              </a:rPr>
              <a:t>2.4) Properties of MLE</a:t>
            </a:r>
            <a:endParaRPr sz="1600" dirty="0">
              <a:solidFill>
                <a:srgbClr val="000000"/>
              </a:solidFill>
              <a:latin typeface="Times New Roman"/>
              <a:ea typeface="Times New Roman"/>
              <a:cs typeface="Times New Roman"/>
              <a:sym typeface="Times New Roman"/>
            </a:endParaRPr>
          </a:p>
        </p:txBody>
      </p:sp>
      <mc:AlternateContent xmlns:mc="http://schemas.openxmlformats.org/markup-compatibility/2006" xmlns:a14="http://schemas.microsoft.com/office/drawing/2010/main">
        <mc:Choice Requires="a14">
          <p:sp>
            <p:nvSpPr>
              <p:cNvPr id="189" name="Google Shape;189;p30"/>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rmAutofit/>
              </a:bodyPr>
              <a:lstStyle/>
              <a:p>
                <a:pPr marL="0" lvl="0" indent="0" algn="just">
                  <a:lnSpc>
                    <a:spcPct val="150000"/>
                  </a:lnSpc>
                  <a:buNone/>
                </a:pPr>
                <a:r>
                  <a:rPr lang="tr-TR" sz="1400" dirty="0" err="1">
                    <a:solidFill>
                      <a:srgbClr val="000000"/>
                    </a:solidFill>
                    <a:latin typeface="Times New Roman"/>
                    <a:ea typeface="Times New Roman"/>
                    <a:cs typeface="Times New Roman"/>
                    <a:sym typeface="Times New Roman"/>
                  </a:rPr>
                  <a:t>If</a:t>
                </a:r>
                <a:r>
                  <a:rPr lang="tr-TR" sz="1400" dirty="0">
                    <a:solidFill>
                      <a:srgbClr val="000000"/>
                    </a:solidFill>
                    <a:latin typeface="Times New Roman"/>
                    <a:ea typeface="Times New Roman"/>
                    <a:cs typeface="Times New Roman"/>
                    <a:sym typeface="Times New Roman"/>
                  </a:rPr>
                  <a:t> l</a:t>
                </a:r>
                <a:r>
                  <a:rPr lang="en-US" sz="1400" dirty="0" err="1">
                    <a:solidFill>
                      <a:srgbClr val="000000"/>
                    </a:solidFill>
                    <a:latin typeface="Times New Roman"/>
                    <a:ea typeface="Times New Roman"/>
                    <a:cs typeface="Times New Roman"/>
                    <a:sym typeface="Times New Roman"/>
                  </a:rPr>
                  <a:t>arge</a:t>
                </a:r>
                <a:r>
                  <a:rPr lang="en-US" sz="1400" dirty="0">
                    <a:solidFill>
                      <a:srgbClr val="000000"/>
                    </a:solidFill>
                    <a:latin typeface="Times New Roman"/>
                    <a:ea typeface="Times New Roman"/>
                    <a:cs typeface="Times New Roman"/>
                    <a:sym typeface="Times New Roman"/>
                  </a:rPr>
                  <a:t> samples used, MLE is </a:t>
                </a:r>
                <a:r>
                  <a:rPr lang="tr-TR" sz="1400" dirty="0" err="1">
                    <a:solidFill>
                      <a:srgbClr val="000000"/>
                    </a:solidFill>
                    <a:latin typeface="Times New Roman"/>
                    <a:ea typeface="Times New Roman"/>
                    <a:cs typeface="Times New Roman"/>
                    <a:sym typeface="Times New Roman"/>
                  </a:rPr>
                  <a:t>normally</a:t>
                </a:r>
                <a:r>
                  <a:rPr lang="tr-TR" sz="1400" dirty="0">
                    <a:solidFill>
                      <a:srgbClr val="000000"/>
                    </a:solidFill>
                    <a:latin typeface="Times New Roman"/>
                    <a:ea typeface="Times New Roman"/>
                    <a:cs typeface="Times New Roman"/>
                    <a:sym typeface="Times New Roman"/>
                  </a:rPr>
                  <a:t> </a:t>
                </a:r>
                <a:r>
                  <a:rPr lang="tr-TR" sz="1400" dirty="0" err="1">
                    <a:solidFill>
                      <a:srgbClr val="000000"/>
                    </a:solidFill>
                    <a:latin typeface="Times New Roman"/>
                    <a:ea typeface="Times New Roman"/>
                    <a:cs typeface="Times New Roman"/>
                    <a:sym typeface="Times New Roman"/>
                  </a:rPr>
                  <a:t>distributed</a:t>
                </a:r>
                <a:r>
                  <a:rPr lang="tr-TR" sz="1400" dirty="0">
                    <a:solidFill>
                      <a:srgbClr val="000000"/>
                    </a:solidFill>
                    <a:latin typeface="Times New Roman"/>
                    <a:ea typeface="Times New Roman"/>
                    <a:cs typeface="Times New Roman"/>
                    <a:sym typeface="Times New Roman"/>
                  </a:rPr>
                  <a:t>, </a:t>
                </a:r>
                <a:r>
                  <a:rPr lang="en-US" sz="1400" dirty="0">
                    <a:solidFill>
                      <a:srgbClr val="000000"/>
                    </a:solidFill>
                    <a:latin typeface="Times New Roman"/>
                    <a:ea typeface="Times New Roman"/>
                    <a:cs typeface="Times New Roman"/>
                    <a:sym typeface="Times New Roman"/>
                  </a:rPr>
                  <a:t>consistent</a:t>
                </a:r>
                <a:r>
                  <a:rPr lang="tr-TR" sz="1400" dirty="0">
                    <a:solidFill>
                      <a:srgbClr val="000000"/>
                    </a:solidFill>
                    <a:latin typeface="Times New Roman"/>
                    <a:ea typeface="Times New Roman"/>
                    <a:cs typeface="Times New Roman"/>
                    <a:sym typeface="Times New Roman"/>
                  </a:rPr>
                  <a:t> </a:t>
                </a:r>
                <a:r>
                  <a:rPr lang="en-US" sz="1400" dirty="0">
                    <a:solidFill>
                      <a:srgbClr val="000000"/>
                    </a:solidFill>
                    <a:latin typeface="Times New Roman"/>
                    <a:ea typeface="Times New Roman"/>
                    <a:cs typeface="Times New Roman"/>
                    <a:sym typeface="Times New Roman"/>
                  </a:rPr>
                  <a:t>and efficient.</a:t>
                </a:r>
                <a:endParaRPr lang="tr-TR" sz="1400" dirty="0">
                  <a:solidFill>
                    <a:srgbClr val="000000"/>
                  </a:solidFill>
                  <a:latin typeface="Times New Roman"/>
                  <a:ea typeface="Times New Roman"/>
                  <a:cs typeface="Times New Roman"/>
                  <a:sym typeface="Times New Roman"/>
                </a:endParaRPr>
              </a:p>
              <a:p>
                <a:pPr marL="0" lvl="0" indent="0" algn="just">
                  <a:lnSpc>
                    <a:spcPct val="150000"/>
                  </a:lnSpc>
                  <a:buNone/>
                </a:pPr>
                <a:r>
                  <a:rPr lang="tr-TR" sz="1400" dirty="0" err="1">
                    <a:solidFill>
                      <a:srgbClr val="000000"/>
                    </a:solidFill>
                    <a:latin typeface="Times New Roman"/>
                    <a:ea typeface="Times New Roman"/>
                    <a:cs typeface="Times New Roman"/>
                    <a:sym typeface="Times New Roman"/>
                  </a:rPr>
                  <a:t>If</a:t>
                </a:r>
                <a:r>
                  <a:rPr lang="tr-TR" sz="1400" dirty="0">
                    <a:solidFill>
                      <a:srgbClr val="000000"/>
                    </a:solidFill>
                    <a:latin typeface="Times New Roman"/>
                    <a:ea typeface="Times New Roman"/>
                    <a:cs typeface="Times New Roman"/>
                    <a:sym typeface="Times New Roman"/>
                  </a:rPr>
                  <a:t> s</a:t>
                </a:r>
                <a:r>
                  <a:rPr lang="en-US" sz="1400" dirty="0">
                    <a:solidFill>
                      <a:srgbClr val="000000"/>
                    </a:solidFill>
                    <a:latin typeface="Times New Roman"/>
                    <a:ea typeface="Times New Roman"/>
                    <a:cs typeface="Times New Roman"/>
                    <a:sym typeface="Times New Roman"/>
                  </a:rPr>
                  <a:t>mall samples used, it's invariant, in some cases, is unbiased and unique.</a:t>
                </a:r>
                <a:endParaRPr lang="tr-TR" sz="1400" dirty="0">
                  <a:solidFill>
                    <a:srgbClr val="000000"/>
                  </a:solidFill>
                  <a:latin typeface="Times New Roman"/>
                  <a:ea typeface="Times New Roman"/>
                  <a:cs typeface="Times New Roman"/>
                  <a:sym typeface="Times New Roman"/>
                </a:endParaRPr>
              </a:p>
              <a:p>
                <a:pPr marL="0" lvl="0" indent="0" algn="just">
                  <a:lnSpc>
                    <a:spcPct val="150000"/>
                  </a:lnSpc>
                  <a:buNone/>
                </a:pPr>
                <a:r>
                  <a:rPr lang="en-US" sz="1400" dirty="0">
                    <a:solidFill>
                      <a:srgbClr val="000000"/>
                    </a:solidFill>
                    <a:latin typeface="Times New Roman"/>
                    <a:ea typeface="Times New Roman"/>
                    <a:cs typeface="Times New Roman"/>
                    <a:sym typeface="Times New Roman"/>
                  </a:rPr>
                  <a:t>On finite samples, other estimation methods might give more accurate results.</a:t>
                </a:r>
                <a:endParaRPr lang="tr-TR" sz="1400" dirty="0">
                  <a:solidFill>
                    <a:srgbClr val="000000"/>
                  </a:solidFill>
                  <a:latin typeface="Times New Roman"/>
                  <a:ea typeface="Times New Roman"/>
                  <a:cs typeface="Times New Roman"/>
                  <a:sym typeface="Times New Roman"/>
                </a:endParaRPr>
              </a:p>
              <a:p>
                <a:pPr marL="0" lvl="0" indent="0" algn="just">
                  <a:lnSpc>
                    <a:spcPct val="150000"/>
                  </a:lnSpc>
                  <a:buNone/>
                </a:pPr>
                <a:r>
                  <a:rPr lang="en-US" sz="1400" dirty="0">
                    <a:solidFill>
                      <a:srgbClr val="000000"/>
                    </a:solidFill>
                    <a:latin typeface="Times New Roman"/>
                    <a:ea typeface="Times New Roman"/>
                    <a:cs typeface="Times New Roman"/>
                    <a:sym typeface="Times New Roman"/>
                  </a:rPr>
                  <a:t>Properties when sample size goes to infinity;</a:t>
                </a:r>
                <a:endParaRPr lang="tr-TR" sz="1400" dirty="0">
                  <a:solidFill>
                    <a:srgbClr val="000000"/>
                  </a:solidFill>
                  <a:latin typeface="Times New Roman"/>
                  <a:ea typeface="Times New Roman"/>
                  <a:cs typeface="Times New Roman"/>
                  <a:sym typeface="Times New Roman"/>
                </a:endParaRPr>
              </a:p>
              <a:p>
                <a:pPr marL="228600" lvl="0" indent="-228600" algn="just">
                  <a:lnSpc>
                    <a:spcPct val="150000"/>
                  </a:lnSpc>
                  <a:buAutoNum type="arabicParenR"/>
                </a:pPr>
                <a:r>
                  <a:rPr lang="en-US" sz="1400" b="1" dirty="0">
                    <a:solidFill>
                      <a:srgbClr val="000000"/>
                    </a:solidFill>
                    <a:latin typeface="Times New Roman"/>
                    <a:ea typeface="Times New Roman"/>
                    <a:cs typeface="Times New Roman"/>
                    <a:sym typeface="Times New Roman"/>
                  </a:rPr>
                  <a:t>Consistency</a:t>
                </a:r>
                <a:r>
                  <a:rPr lang="en-US" sz="1400" dirty="0">
                    <a:solidFill>
                      <a:srgbClr val="000000"/>
                    </a:solidFill>
                    <a:latin typeface="Times New Roman"/>
                    <a:ea typeface="Times New Roman"/>
                    <a:cs typeface="Times New Roman"/>
                    <a:sym typeface="Times New Roman"/>
                  </a:rPr>
                  <a:t>: estimator </a:t>
                </a:r>
                <a14:m>
                  <m:oMath xmlns:m="http://schemas.openxmlformats.org/officeDocument/2006/math">
                    <m:acc>
                      <m:accPr>
                        <m:chr m:val="̂"/>
                        <m:ctrlPr>
                          <a:rPr lang="en-US" sz="1400" i="1" dirty="0" smtClean="0">
                            <a:solidFill>
                              <a:srgbClr val="000000"/>
                            </a:solidFill>
                            <a:latin typeface="Cambria Math" panose="02040503050406030204" pitchFamily="18" charset="0"/>
                            <a:cs typeface="Times New Roman"/>
                            <a:sym typeface="Times New Roman"/>
                          </a:rPr>
                        </m:ctrlPr>
                      </m:accPr>
                      <m:e>
                        <m:r>
                          <a:rPr lang="en-US" sz="140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𝜃</m:t>
                        </m:r>
                      </m:e>
                    </m:acc>
                  </m:oMath>
                </a14:m>
                <a:r>
                  <a:rPr lang="en-US" sz="1400" dirty="0">
                    <a:solidFill>
                      <a:srgbClr val="000000"/>
                    </a:solidFill>
                    <a:latin typeface="Times New Roman"/>
                    <a:ea typeface="Times New Roman"/>
                    <a:cs typeface="Times New Roman"/>
                    <a:sym typeface="Times New Roman"/>
                  </a:rPr>
                  <a:t> converges to true </a:t>
                </a:r>
                <a14:m>
                  <m:oMath xmlns:m="http://schemas.openxmlformats.org/officeDocument/2006/math">
                    <m:r>
                      <a:rPr lang="en-US" sz="1400" i="1" smtClean="0">
                        <a:solidFill>
                          <a:srgbClr val="000000"/>
                        </a:solidFill>
                        <a:latin typeface="Cambria Math" panose="02040503050406030204" pitchFamily="18" charset="0"/>
                        <a:ea typeface="Cambria Math" panose="02040503050406030204" pitchFamily="18" charset="0"/>
                        <a:cs typeface="Times New Roman"/>
                        <a:sym typeface="Times New Roman"/>
                      </a:rPr>
                      <m:t>𝜃</m:t>
                    </m:r>
                  </m:oMath>
                </a14:m>
                <a:r>
                  <a:rPr lang="tr-TR" sz="1400" dirty="0">
                    <a:solidFill>
                      <a:srgbClr val="000000"/>
                    </a:solidFill>
                    <a:latin typeface="Times New Roman"/>
                    <a:ea typeface="Times New Roman"/>
                    <a:cs typeface="Times New Roman"/>
                    <a:sym typeface="Times New Roman"/>
                  </a:rPr>
                  <a:t> </a:t>
                </a:r>
                <a:r>
                  <a:rPr lang="en-US" sz="1400" dirty="0">
                    <a:solidFill>
                      <a:srgbClr val="000000"/>
                    </a:solidFill>
                    <a:latin typeface="Times New Roman"/>
                    <a:ea typeface="Times New Roman"/>
                    <a:cs typeface="Times New Roman"/>
                    <a:sym typeface="Times New Roman"/>
                  </a:rPr>
                  <a:t>as n goes to infinity. Two sufficient conditions:</a:t>
                </a:r>
                <a:endParaRPr lang="tr-TR" sz="1400" dirty="0">
                  <a:solidFill>
                    <a:srgbClr val="000000"/>
                  </a:solidFill>
                  <a:latin typeface="Times New Roman"/>
                  <a:ea typeface="Times New Roman"/>
                  <a:cs typeface="Times New Roman"/>
                  <a:sym typeface="Times New Roman"/>
                </a:endParaRPr>
              </a:p>
              <a:p>
                <a:pPr marL="285750" lvl="0" indent="-285750" algn="just">
                  <a:lnSpc>
                    <a:spcPct val="150000"/>
                  </a:lnSpc>
                  <a:buAutoNum type="romanLcPeriod"/>
                </a:pPr>
                <a:r>
                  <a:rPr lang="en-US" sz="1200" dirty="0" err="1">
                    <a:solidFill>
                      <a:srgbClr val="000000"/>
                    </a:solidFill>
                    <a:latin typeface="Times New Roman"/>
                    <a:ea typeface="Times New Roman"/>
                    <a:cs typeface="Times New Roman"/>
                    <a:sym typeface="Times New Roman"/>
                  </a:rPr>
                  <a:t>Identifiability</a:t>
                </a:r>
                <a:r>
                  <a:rPr lang="en-US" sz="1200" dirty="0">
                    <a:solidFill>
                      <a:srgbClr val="000000"/>
                    </a:solidFill>
                    <a:latin typeface="Times New Roman"/>
                    <a:ea typeface="Times New Roman"/>
                    <a:cs typeface="Times New Roman"/>
                    <a:sym typeface="Times New Roman"/>
                  </a:rPr>
                  <a:t>: it's possible to detect true </a:t>
                </a:r>
                <a14:m>
                  <m:oMath xmlns:m="http://schemas.openxmlformats.org/officeDocument/2006/math">
                    <m:r>
                      <a:rPr lang="en-US" sz="120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𝜃</m:t>
                    </m:r>
                  </m:oMath>
                </a14:m>
                <a:r>
                  <a:rPr lang="en-US" sz="1200" dirty="0">
                    <a:solidFill>
                      <a:srgbClr val="000000"/>
                    </a:solidFill>
                    <a:latin typeface="Times New Roman"/>
                    <a:ea typeface="Times New Roman"/>
                    <a:cs typeface="Times New Roman"/>
                    <a:sym typeface="Times New Roman"/>
                  </a:rPr>
                  <a:t> given we have infinitely many obs.</a:t>
                </a:r>
                <a:endParaRPr lang="tr-TR" sz="1200" dirty="0">
                  <a:solidFill>
                    <a:srgbClr val="000000"/>
                  </a:solidFill>
                  <a:latin typeface="Times New Roman"/>
                  <a:ea typeface="Times New Roman"/>
                  <a:cs typeface="Times New Roman"/>
                  <a:sym typeface="Times New Roman"/>
                </a:endParaRPr>
              </a:p>
              <a:p>
                <a:pPr marL="285750" lvl="0" indent="-285750" algn="just">
                  <a:lnSpc>
                    <a:spcPct val="150000"/>
                  </a:lnSpc>
                  <a:buAutoNum type="romanLcPeriod"/>
                </a:pPr>
                <a:r>
                  <a:rPr lang="en-US" sz="1200" dirty="0">
                    <a:solidFill>
                      <a:srgbClr val="000000"/>
                    </a:solidFill>
                    <a:latin typeface="Times New Roman"/>
                    <a:ea typeface="Times New Roman"/>
                    <a:cs typeface="Times New Roman"/>
                    <a:sym typeface="Times New Roman"/>
                  </a:rPr>
                  <a:t>Compactness: parameter space is closed and bounded.</a:t>
                </a:r>
                <a:endParaRPr lang="tr-TR" sz="1200" dirty="0">
                  <a:solidFill>
                    <a:srgbClr val="000000"/>
                  </a:solidFill>
                  <a:latin typeface="Times New Roman"/>
                  <a:ea typeface="Times New Roman"/>
                  <a:cs typeface="Times New Roman"/>
                  <a:sym typeface="Times New Roman"/>
                </a:endParaRPr>
              </a:p>
              <a:p>
                <a:pPr marL="0" lvl="0" indent="0" algn="just">
                  <a:lnSpc>
                    <a:spcPct val="150000"/>
                  </a:lnSpc>
                  <a:buNone/>
                </a:pPr>
                <a:r>
                  <a:rPr lang="en-US" sz="1400" dirty="0">
                    <a:solidFill>
                      <a:srgbClr val="000000"/>
                    </a:solidFill>
                    <a:latin typeface="Times New Roman"/>
                    <a:ea typeface="Times New Roman"/>
                    <a:cs typeface="Times New Roman"/>
                    <a:sym typeface="Times New Roman"/>
                  </a:rPr>
                  <a:t>2) </a:t>
                </a:r>
                <a:r>
                  <a:rPr lang="en-US" sz="1400" b="1" dirty="0">
                    <a:solidFill>
                      <a:srgbClr val="000000"/>
                    </a:solidFill>
                    <a:latin typeface="Times New Roman"/>
                    <a:ea typeface="Times New Roman"/>
                    <a:cs typeface="Times New Roman"/>
                    <a:sym typeface="Times New Roman"/>
                  </a:rPr>
                  <a:t>Functional </a:t>
                </a:r>
                <a:r>
                  <a:rPr lang="en-US" sz="1400" b="1" dirty="0" err="1">
                    <a:solidFill>
                      <a:srgbClr val="000000"/>
                    </a:solidFill>
                    <a:latin typeface="Times New Roman"/>
                    <a:ea typeface="Times New Roman"/>
                    <a:cs typeface="Times New Roman"/>
                    <a:sym typeface="Times New Roman"/>
                  </a:rPr>
                  <a:t>equivariance</a:t>
                </a:r>
                <a:r>
                  <a:rPr lang="en-US" sz="1400" dirty="0">
                    <a:solidFill>
                      <a:srgbClr val="000000"/>
                    </a:solidFill>
                    <a:latin typeface="Times New Roman"/>
                    <a:ea typeface="Times New Roman"/>
                    <a:cs typeface="Times New Roman"/>
                    <a:sym typeface="Times New Roman"/>
                  </a:rPr>
                  <a:t>: If parameter includes several components, then we need to perform MLE for each component.</a:t>
                </a:r>
                <a:endParaRPr lang="tr-TR" sz="1400" dirty="0">
                  <a:solidFill>
                    <a:srgbClr val="000000"/>
                  </a:solidFill>
                  <a:latin typeface="Times New Roman"/>
                  <a:ea typeface="Times New Roman"/>
                  <a:cs typeface="Times New Roman"/>
                  <a:sym typeface="Times New Roman"/>
                </a:endParaRPr>
              </a:p>
              <a:p>
                <a:pPr marL="0" lvl="0" indent="0" algn="just">
                  <a:lnSpc>
                    <a:spcPct val="150000"/>
                  </a:lnSpc>
                  <a:buNone/>
                </a:pPr>
                <a:r>
                  <a:rPr lang="en-US" sz="1400" dirty="0">
                    <a:solidFill>
                      <a:srgbClr val="000000"/>
                    </a:solidFill>
                    <a:latin typeface="Times New Roman"/>
                    <a:ea typeface="Times New Roman"/>
                    <a:cs typeface="Times New Roman"/>
                    <a:sym typeface="Times New Roman"/>
                  </a:rPr>
                  <a:t>3) </a:t>
                </a:r>
                <a:r>
                  <a:rPr lang="en-US" sz="1400" b="1" dirty="0">
                    <a:solidFill>
                      <a:srgbClr val="000000"/>
                    </a:solidFill>
                    <a:latin typeface="Times New Roman"/>
                    <a:ea typeface="Times New Roman"/>
                    <a:cs typeface="Times New Roman"/>
                    <a:sym typeface="Times New Roman"/>
                  </a:rPr>
                  <a:t>Efficiency</a:t>
                </a:r>
                <a:r>
                  <a:rPr lang="en-US" sz="1400" dirty="0">
                    <a:solidFill>
                      <a:srgbClr val="000000"/>
                    </a:solidFill>
                    <a:latin typeface="Times New Roman"/>
                    <a:ea typeface="Times New Roman"/>
                    <a:cs typeface="Times New Roman"/>
                    <a:sym typeface="Times New Roman"/>
                  </a:rPr>
                  <a:t>: as n goes to infinity, MLE gives lower mean squares error than any other consistent estimator</a:t>
                </a:r>
                <a:endParaRPr sz="1400" dirty="0">
                  <a:solidFill>
                    <a:srgbClr val="000000"/>
                  </a:solidFill>
                  <a:latin typeface="Times New Roman"/>
                  <a:ea typeface="Times New Roman"/>
                  <a:cs typeface="Times New Roman"/>
                  <a:sym typeface="Times New Roman"/>
                </a:endParaRPr>
              </a:p>
            </p:txBody>
          </p:sp>
        </mc:Choice>
        <mc:Fallback xmlns="">
          <p:sp>
            <p:nvSpPr>
              <p:cNvPr id="189" name="Google Shape;189;p30"/>
              <p:cNvSpPr txBox="1">
                <a:spLocks noGrp="1" noRot="1" noChangeAspect="1" noMove="1" noResize="1" noEditPoints="1" noAdjustHandles="1" noChangeArrowheads="1" noChangeShapeType="1" noTextEdit="1"/>
              </p:cNvSpPr>
              <p:nvPr>
                <p:ph type="body" idx="1"/>
              </p:nvPr>
            </p:nvSpPr>
            <p:spPr>
              <a:xfrm>
                <a:off x="163650" y="1145600"/>
                <a:ext cx="8814000" cy="3740700"/>
              </a:xfrm>
              <a:prstGeom prst="rect">
                <a:avLst/>
              </a:prstGeom>
              <a:blipFill>
                <a:blip r:embed="rId3"/>
                <a:stretch>
                  <a:fillRect l="-207" r="-207"/>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122700" y="591500"/>
            <a:ext cx="8895900" cy="5541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400">
                <a:solidFill>
                  <a:srgbClr val="000000"/>
                </a:solidFill>
                <a:latin typeface="Times New Roman"/>
                <a:ea typeface="Times New Roman"/>
                <a:cs typeface="Times New Roman"/>
                <a:sym typeface="Times New Roman"/>
              </a:rPr>
              <a:t>1) Illustrate the Topic</a:t>
            </a:r>
            <a:endParaRPr sz="2811"/>
          </a:p>
        </p:txBody>
      </p:sp>
      <p:sp>
        <p:nvSpPr>
          <p:cNvPr id="93" name="Google Shape;93;p14"/>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800" b="1">
                <a:solidFill>
                  <a:srgbClr val="000000"/>
                </a:solidFill>
                <a:latin typeface="Times New Roman"/>
                <a:ea typeface="Times New Roman"/>
                <a:cs typeface="Times New Roman"/>
                <a:sym typeface="Times New Roman"/>
              </a:rPr>
              <a:t>1.1) What is Maximum Likelihood Estimation (MLE)</a:t>
            </a:r>
            <a:endParaRPr sz="1800" b="1">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a:solidFill>
                  <a:srgbClr val="000000"/>
                </a:solidFill>
                <a:latin typeface="Times New Roman"/>
                <a:ea typeface="Times New Roman"/>
                <a:cs typeface="Times New Roman"/>
                <a:sym typeface="Times New Roman"/>
              </a:rPr>
              <a:t>1.2) What is the likelihood function?</a:t>
            </a:r>
            <a:endParaRPr sz="1800" b="1">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a:solidFill>
                  <a:srgbClr val="000000"/>
                </a:solidFill>
                <a:latin typeface="Times New Roman"/>
                <a:ea typeface="Times New Roman"/>
                <a:cs typeface="Times New Roman"/>
                <a:sym typeface="Times New Roman"/>
              </a:rPr>
              <a:t>1.3) What is the difference between likelihood and PDF?</a:t>
            </a:r>
            <a:endParaRPr sz="1800" b="1">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a:solidFill>
                  <a:srgbClr val="000000"/>
                </a:solidFill>
                <a:latin typeface="Times New Roman"/>
                <a:ea typeface="Times New Roman"/>
                <a:cs typeface="Times New Roman"/>
                <a:sym typeface="Times New Roman"/>
              </a:rPr>
              <a:t>1.4) Why is the natural log of the likelihood function taken?</a:t>
            </a:r>
            <a:endParaRPr sz="19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122700" y="591500"/>
            <a:ext cx="8895900" cy="530884"/>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1500" dirty="0">
                <a:solidFill>
                  <a:srgbClr val="000000"/>
                </a:solidFill>
                <a:latin typeface="Times New Roman"/>
                <a:ea typeface="Times New Roman"/>
                <a:cs typeface="Times New Roman"/>
                <a:sym typeface="Times New Roman"/>
              </a:rPr>
              <a:t>2.5) When is least squares minimization the same as maximum likelihood estimation?</a:t>
            </a:r>
            <a:endParaRPr sz="1500" dirty="0">
              <a:solidFill>
                <a:srgbClr val="000000"/>
              </a:solidFill>
              <a:latin typeface="Times New Roman"/>
              <a:ea typeface="Times New Roman"/>
              <a:cs typeface="Times New Roman"/>
              <a:sym typeface="Times New Roman"/>
            </a:endParaRPr>
          </a:p>
        </p:txBody>
      </p:sp>
      <p:sp>
        <p:nvSpPr>
          <p:cNvPr id="195" name="Google Shape;195;p31"/>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rmAutofit/>
          </a:bodyPr>
          <a:lstStyle/>
          <a:p>
            <a:pPr marL="146050" indent="0" algn="just" rtl="0">
              <a:spcBef>
                <a:spcPts val="0"/>
              </a:spcBef>
              <a:spcAft>
                <a:spcPts val="0"/>
              </a:spcAft>
              <a:buNone/>
            </a:pPr>
            <a:r>
              <a:rPr lang="en-US" sz="1200" dirty="0">
                <a:solidFill>
                  <a:srgbClr val="000000"/>
                </a:solidFill>
                <a:latin typeface="Times New Roman" panose="02020603050405020304" pitchFamily="18" charset="0"/>
              </a:rPr>
              <a:t>O</a:t>
            </a:r>
            <a:r>
              <a:rPr lang="en-US" sz="1200" b="0" i="0" u="none" strike="noStrike" dirty="0">
                <a:solidFill>
                  <a:srgbClr val="000000"/>
                </a:solidFill>
                <a:effectLst/>
                <a:latin typeface="Times New Roman" panose="02020603050405020304" pitchFamily="18" charset="0"/>
              </a:rPr>
              <a:t>ther method: Least Squares Minimization (LSM)</a:t>
            </a:r>
          </a:p>
          <a:p>
            <a:pPr marL="146050" indent="0" algn="just" rtl="0">
              <a:spcBef>
                <a:spcPts val="0"/>
              </a:spcBef>
              <a:spcAft>
                <a:spcPts val="0"/>
              </a:spcAft>
              <a:buNone/>
            </a:pPr>
            <a:r>
              <a:rPr lang="en-US" sz="1200" dirty="0">
                <a:solidFill>
                  <a:srgbClr val="000000"/>
                </a:solidFill>
                <a:latin typeface="Times New Roman" panose="02020603050405020304" pitchFamily="18" charset="0"/>
              </a:rPr>
              <a:t>N</a:t>
            </a:r>
            <a:r>
              <a:rPr lang="en-US" sz="1200" b="0" i="0" u="none" strike="noStrike" dirty="0">
                <a:solidFill>
                  <a:srgbClr val="000000"/>
                </a:solidFill>
                <a:effectLst/>
                <a:latin typeface="Times New Roman" panose="02020603050405020304" pitchFamily="18" charset="0"/>
              </a:rPr>
              <a:t>ormality Assumption over dataset </a:t>
            </a:r>
            <a:r>
              <a:rPr lang="en-US" sz="1200" b="0" i="0" u="none" strike="noStrike" dirty="0">
                <a:solidFill>
                  <a:srgbClr val="000000"/>
                </a:solidFill>
                <a:effectLst/>
                <a:latin typeface="Times New Roman" panose="02020603050405020304" pitchFamily="18" charset="0"/>
                <a:sym typeface="Wingdings" pitchFamily="2" charset="2"/>
              </a:rPr>
              <a:t></a:t>
            </a:r>
            <a:r>
              <a:rPr lang="en-US" sz="1200" b="0" i="0" u="none" strike="noStrike" dirty="0">
                <a:solidFill>
                  <a:srgbClr val="000000"/>
                </a:solidFill>
                <a:effectLst/>
                <a:latin typeface="Times New Roman" panose="02020603050405020304" pitchFamily="18" charset="0"/>
              </a:rPr>
              <a:t> MLE </a:t>
            </a:r>
            <a:r>
              <a:rPr lang="en-US" sz="1200" dirty="0">
                <a:solidFill>
                  <a:srgbClr val="000000"/>
                </a:solidFill>
                <a:latin typeface="Times New Roman" panose="02020603050405020304" pitchFamily="18" charset="0"/>
              </a:rPr>
              <a:t>= </a:t>
            </a:r>
            <a:r>
              <a:rPr lang="en-US" sz="1200" b="0" i="0" u="none" strike="noStrike" dirty="0">
                <a:solidFill>
                  <a:srgbClr val="000000"/>
                </a:solidFill>
                <a:effectLst/>
                <a:latin typeface="Times New Roman" panose="02020603050405020304" pitchFamily="18" charset="0"/>
              </a:rPr>
              <a:t>LSM  </a:t>
            </a:r>
          </a:p>
          <a:p>
            <a:pPr marL="146050" indent="0" algn="just" rtl="0">
              <a:spcBef>
                <a:spcPts val="0"/>
              </a:spcBef>
              <a:spcAft>
                <a:spcPts val="0"/>
              </a:spcAft>
              <a:buNone/>
            </a:pPr>
            <a:r>
              <a:rPr lang="en-US" sz="1200" dirty="0">
                <a:solidFill>
                  <a:srgbClr val="000000"/>
                </a:solidFill>
                <a:latin typeface="Times New Roman" panose="02020603050405020304" pitchFamily="18" charset="0"/>
              </a:rPr>
              <a:t>D</a:t>
            </a:r>
            <a:r>
              <a:rPr lang="en-US" sz="1200" b="0" i="0" u="none" strike="noStrike" dirty="0">
                <a:solidFill>
                  <a:srgbClr val="000000"/>
                </a:solidFill>
                <a:effectLst/>
                <a:latin typeface="Times New Roman" panose="02020603050405020304" pitchFamily="18" charset="0"/>
              </a:rPr>
              <a:t>ifferences in approaching the problem </a:t>
            </a:r>
          </a:p>
          <a:p>
            <a:pPr marL="146050" indent="0" algn="just" rtl="0">
              <a:spcBef>
                <a:spcPts val="0"/>
              </a:spcBef>
              <a:spcAft>
                <a:spcPts val="0"/>
              </a:spcAft>
              <a:buNone/>
            </a:pPr>
            <a:r>
              <a:rPr lang="en-US" sz="1200" b="0" i="0" u="none" strike="noStrike" dirty="0">
                <a:solidFill>
                  <a:srgbClr val="000000"/>
                </a:solidFill>
                <a:effectLst/>
                <a:latin typeface="Times New Roman" panose="02020603050405020304" pitchFamily="18" charset="0"/>
              </a:rPr>
              <a:t>LSM</a:t>
            </a:r>
            <a:r>
              <a:rPr lang="en-US" sz="1200" dirty="0">
                <a:solidFill>
                  <a:srgbClr val="000000"/>
                </a:solidFill>
                <a:latin typeface="Times New Roman" panose="02020603050405020304" pitchFamily="18" charset="0"/>
              </a:rPr>
              <a:t>:</a:t>
            </a:r>
            <a:r>
              <a:rPr lang="en-US" sz="1200" b="0" i="0" u="none" strike="noStrike" dirty="0">
                <a:solidFill>
                  <a:srgbClr val="000000"/>
                </a:solidFill>
                <a:effectLst/>
                <a:latin typeface="Times New Roman" panose="02020603050405020304" pitchFamily="18" charset="0"/>
              </a:rPr>
              <a:t>  min. the total sum of distances between observations and the fitted curve. </a:t>
            </a:r>
            <a:endParaRPr lang="en-US" sz="1200" b="0" dirty="0">
              <a:effectLst/>
            </a:endParaRPr>
          </a:p>
          <a:p>
            <a:pPr marL="146050" indent="0" algn="just" rtl="0">
              <a:spcBef>
                <a:spcPts val="0"/>
              </a:spcBef>
              <a:spcAft>
                <a:spcPts val="0"/>
              </a:spcAft>
              <a:buNone/>
            </a:pPr>
            <a:br>
              <a:rPr lang="en-US" sz="1200" b="0" dirty="0">
                <a:effectLst/>
              </a:rPr>
            </a:br>
            <a:r>
              <a:rPr lang="en-US" sz="1200" b="0" dirty="0">
                <a:solidFill>
                  <a:schemeClr val="bg2"/>
                </a:solidFill>
                <a:effectLst/>
              </a:rPr>
              <a:t>MLE:</a:t>
            </a:r>
            <a:r>
              <a:rPr lang="en-US" sz="1200" dirty="0">
                <a:solidFill>
                  <a:schemeClr val="bg2"/>
                </a:solidFill>
                <a:latin typeface="Times New Roman" panose="02020603050405020304" pitchFamily="18" charset="0"/>
              </a:rPr>
              <a:t> </a:t>
            </a:r>
            <a:r>
              <a:rPr lang="en-US" sz="1200" dirty="0">
                <a:solidFill>
                  <a:srgbClr val="000000"/>
                </a:solidFill>
                <a:latin typeface="Times New Roman" panose="02020603050405020304" pitchFamily="18" charset="0"/>
              </a:rPr>
              <a:t>p</a:t>
            </a:r>
            <a:r>
              <a:rPr lang="en-US" sz="1200" b="0" i="0" u="none" strike="noStrike" dirty="0">
                <a:solidFill>
                  <a:srgbClr val="000000"/>
                </a:solidFill>
                <a:effectLst/>
                <a:latin typeface="Times New Roman" panose="02020603050405020304" pitchFamily="18" charset="0"/>
              </a:rPr>
              <a:t>arameter values give the maximum likelihood by locating the distribution’s mean as close as possible to as many observations as possible. </a:t>
            </a:r>
          </a:p>
          <a:p>
            <a:pPr marL="146050" indent="0" algn="just" rtl="0">
              <a:spcBef>
                <a:spcPts val="0"/>
              </a:spcBef>
              <a:spcAft>
                <a:spcPts val="0"/>
              </a:spcAft>
              <a:buNone/>
            </a:pPr>
            <a:endParaRPr lang="en-US" sz="1200" dirty="0">
              <a:solidFill>
                <a:srgbClr val="000000"/>
              </a:solidFill>
              <a:latin typeface="Times New Roman" panose="02020603050405020304" pitchFamily="18" charset="0"/>
            </a:endParaRPr>
          </a:p>
          <a:p>
            <a:pPr marL="146050" indent="0" algn="just" rtl="0">
              <a:spcBef>
                <a:spcPts val="0"/>
              </a:spcBef>
              <a:spcAft>
                <a:spcPts val="0"/>
              </a:spcAft>
              <a:buNone/>
            </a:pPr>
            <a:r>
              <a:rPr lang="en-US" sz="1200" dirty="0">
                <a:solidFill>
                  <a:srgbClr val="000000"/>
                </a:solidFill>
                <a:latin typeface="Times New Roman" panose="02020603050405020304" pitchFamily="18" charset="0"/>
              </a:rPr>
              <a:t>Why?</a:t>
            </a:r>
          </a:p>
          <a:p>
            <a:pPr marL="146050" indent="0" algn="just" rtl="0">
              <a:spcBef>
                <a:spcPts val="0"/>
              </a:spcBef>
              <a:spcAft>
                <a:spcPts val="0"/>
              </a:spcAft>
              <a:buNone/>
            </a:pPr>
            <a:r>
              <a:rPr lang="en-US" sz="1200" b="0" i="0" u="none" strike="noStrike" dirty="0">
                <a:solidFill>
                  <a:srgbClr val="000000"/>
                </a:solidFill>
                <a:effectLst/>
                <a:latin typeface="Times New Roman" panose="02020603050405020304" pitchFamily="18" charset="0"/>
              </a:rPr>
              <a:t>N.B.: Normal Dist. is symmetrical </a:t>
            </a:r>
            <a:r>
              <a:rPr lang="en-US" sz="1200" b="0" i="0" u="none" strike="noStrike" dirty="0">
                <a:solidFill>
                  <a:srgbClr val="000000"/>
                </a:solidFill>
                <a:effectLst/>
                <a:latin typeface="Times New Roman" panose="02020603050405020304" pitchFamily="18" charset="0"/>
                <a:sym typeface="Wingdings" pitchFamily="2" charset="2"/>
              </a:rPr>
              <a:t> </a:t>
            </a:r>
            <a:r>
              <a:rPr lang="en-US" sz="1200" b="0" i="0" u="none" strike="noStrike" dirty="0">
                <a:solidFill>
                  <a:srgbClr val="000000"/>
                </a:solidFill>
                <a:effectLst/>
                <a:latin typeface="Times New Roman" panose="02020603050405020304" pitchFamily="18" charset="0"/>
              </a:rPr>
              <a:t>min. of the distances between the fitted Normal Dist. and the data points (LSM) </a:t>
            </a:r>
          </a:p>
          <a:p>
            <a:pPr marL="146050" indent="0" algn="just" rtl="0">
              <a:spcBef>
                <a:spcPts val="0"/>
              </a:spcBef>
              <a:spcAft>
                <a:spcPts val="0"/>
              </a:spcAft>
              <a:buNone/>
            </a:pPr>
            <a:r>
              <a:rPr lang="en-US" sz="1200" dirty="0">
                <a:solidFill>
                  <a:srgbClr val="000000"/>
                </a:solidFill>
                <a:latin typeface="Times New Roman" panose="02020603050405020304" pitchFamily="18" charset="0"/>
              </a:rPr>
              <a:t>S</a:t>
            </a:r>
            <a:r>
              <a:rPr lang="en-US" sz="1200" b="0" i="0" u="none" strike="noStrike" dirty="0">
                <a:solidFill>
                  <a:srgbClr val="000000"/>
                </a:solidFill>
                <a:effectLst/>
                <a:latin typeface="Times New Roman" panose="02020603050405020304" pitchFamily="18" charset="0"/>
              </a:rPr>
              <a:t>pecific example! </a:t>
            </a:r>
          </a:p>
          <a:p>
            <a:pPr marL="146050" indent="0" algn="just" rtl="0">
              <a:spcBef>
                <a:spcPts val="0"/>
              </a:spcBef>
              <a:spcAft>
                <a:spcPts val="0"/>
              </a:spcAft>
              <a:buNone/>
            </a:pPr>
            <a:r>
              <a:rPr lang="en-US" sz="1200" dirty="0">
                <a:solidFill>
                  <a:srgbClr val="000000"/>
                </a:solidFill>
                <a:latin typeface="Times New Roman" panose="02020603050405020304" pitchFamily="18" charset="0"/>
              </a:rPr>
              <a:t>Other cases: </a:t>
            </a:r>
            <a:r>
              <a:rPr lang="en-US" sz="1200" b="0" i="0" u="none" strike="noStrike" dirty="0">
                <a:solidFill>
                  <a:srgbClr val="000000"/>
                </a:solidFill>
                <a:effectLst/>
                <a:latin typeface="Times New Roman" panose="02020603050405020304" pitchFamily="18" charset="0"/>
              </a:rPr>
              <a:t>not necessarily the same</a:t>
            </a:r>
            <a:endParaRPr lang="en-US" sz="1200" b="0" dirty="0">
              <a:effectLst/>
            </a:endParaRPr>
          </a:p>
          <a:p>
            <a:pPr marL="146050" indent="0">
              <a:buNone/>
            </a:pPr>
            <a:endParaRPr sz="12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xfrm>
            <a:off x="122700" y="591500"/>
            <a:ext cx="8895900" cy="4617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1800">
                <a:solidFill>
                  <a:srgbClr val="000000"/>
                </a:solidFill>
                <a:latin typeface="Times New Roman"/>
                <a:ea typeface="Times New Roman"/>
                <a:cs typeface="Times New Roman"/>
                <a:sym typeface="Times New Roman"/>
              </a:rPr>
              <a:t>3) Application of MLE on Panel Data </a:t>
            </a:r>
            <a:endParaRPr sz="1800">
              <a:solidFill>
                <a:srgbClr val="000000"/>
              </a:solidFill>
              <a:latin typeface="Times New Roman"/>
              <a:ea typeface="Times New Roman"/>
              <a:cs typeface="Times New Roman"/>
              <a:sym typeface="Times New Roman"/>
            </a:endParaRPr>
          </a:p>
        </p:txBody>
      </p:sp>
      <p:sp>
        <p:nvSpPr>
          <p:cNvPr id="201" name="Google Shape;201;p32"/>
          <p:cNvSpPr txBox="1">
            <a:spLocks noGrp="1"/>
          </p:cNvSpPr>
          <p:nvPr>
            <p:ph type="body" idx="1"/>
          </p:nvPr>
        </p:nvSpPr>
        <p:spPr>
          <a:xfrm>
            <a:off x="163650" y="1145600"/>
            <a:ext cx="8814000" cy="3909900"/>
          </a:xfrm>
          <a:prstGeom prst="rect">
            <a:avLst/>
          </a:prstGeom>
        </p:spPr>
        <p:txBody>
          <a:bodyPr spcFirstLastPara="1" wrap="square" lIns="91425" tIns="91425" rIns="91425" bIns="91425" anchor="t" anchorCtr="0">
            <a:noAutofit/>
          </a:bodyPr>
          <a:lstStyle/>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a:t>
            </a:r>
            <a:r>
              <a:rPr lang="en" dirty="0" err="1">
                <a:solidFill>
                  <a:srgbClr val="000000"/>
                </a:solidFill>
                <a:latin typeface="Times New Roman"/>
                <a:ea typeface="Times New Roman"/>
                <a:cs typeface="Times New Roman"/>
                <a:sym typeface="Times New Roman"/>
              </a:rPr>
              <a:t>helpml</a:t>
            </a:r>
            <a:r>
              <a:rPr lang="en" dirty="0">
                <a:solidFill>
                  <a:srgbClr val="000000"/>
                </a:solidFill>
                <a:latin typeface="Times New Roman"/>
                <a:ea typeface="Times New Roman"/>
                <a:cs typeface="Times New Roman"/>
                <a:sym typeface="Times New Roman"/>
              </a:rPr>
              <a:t>- command </a:t>
            </a: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built-in MLE functions </a:t>
            </a: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time-series cross-sectional dataset of 18 countries for the period 1960-1978. </a:t>
            </a: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generalized command:</a:t>
            </a:r>
            <a:endParaRPr dirty="0">
              <a:solidFill>
                <a:srgbClr val="000000"/>
              </a:solidFill>
              <a:latin typeface="Times New Roman"/>
              <a:ea typeface="Times New Roman"/>
              <a:cs typeface="Times New Roman"/>
              <a:sym typeface="Times New Roman"/>
            </a:endParaRPr>
          </a:p>
          <a:p>
            <a:pPr marL="0" lvl="0" indent="0" algn="ctr" rtl="0">
              <a:lnSpc>
                <a:spcPct val="140000"/>
              </a:lnSpc>
              <a:spcBef>
                <a:spcPts val="0"/>
              </a:spcBef>
              <a:spcAft>
                <a:spcPts val="0"/>
              </a:spcAft>
              <a:buNone/>
            </a:pPr>
            <a:r>
              <a:rPr lang="en" dirty="0" err="1">
                <a:solidFill>
                  <a:srgbClr val="000000"/>
                </a:solidFill>
                <a:latin typeface="Times New Roman"/>
                <a:ea typeface="Times New Roman"/>
                <a:cs typeface="Times New Roman"/>
                <a:sym typeface="Times New Roman"/>
              </a:rPr>
              <a:t>xtmixed</a:t>
            </a:r>
            <a:r>
              <a:rPr lang="en" dirty="0">
                <a:solidFill>
                  <a:srgbClr val="000000"/>
                </a:solidFill>
                <a:latin typeface="Times New Roman"/>
                <a:ea typeface="Times New Roman"/>
                <a:cs typeface="Times New Roman"/>
                <a:sym typeface="Times New Roman"/>
              </a:rPr>
              <a:t> </a:t>
            </a:r>
            <a:r>
              <a:rPr lang="en" dirty="0" err="1">
                <a:solidFill>
                  <a:srgbClr val="000000"/>
                </a:solidFill>
                <a:latin typeface="Times New Roman"/>
                <a:ea typeface="Times New Roman"/>
                <a:cs typeface="Times New Roman"/>
                <a:sym typeface="Times New Roman"/>
              </a:rPr>
              <a:t>dependent_variable</a:t>
            </a:r>
            <a:r>
              <a:rPr lang="en" dirty="0">
                <a:solidFill>
                  <a:srgbClr val="000000"/>
                </a:solidFill>
                <a:latin typeface="Times New Roman"/>
                <a:ea typeface="Times New Roman"/>
                <a:cs typeface="Times New Roman"/>
                <a:sym typeface="Times New Roman"/>
              </a:rPr>
              <a:t> </a:t>
            </a:r>
            <a:r>
              <a:rPr lang="en" dirty="0" err="1">
                <a:solidFill>
                  <a:srgbClr val="000000"/>
                </a:solidFill>
                <a:latin typeface="Times New Roman"/>
                <a:ea typeface="Times New Roman"/>
                <a:cs typeface="Times New Roman"/>
                <a:sym typeface="Times New Roman"/>
              </a:rPr>
              <a:t>independent_variables</a:t>
            </a:r>
            <a:r>
              <a:rPr lang="en" dirty="0">
                <a:solidFill>
                  <a:srgbClr val="000000"/>
                </a:solidFill>
                <a:latin typeface="Times New Roman"/>
                <a:ea typeface="Times New Roman"/>
                <a:cs typeface="Times New Roman"/>
                <a:sym typeface="Times New Roman"/>
              </a:rPr>
              <a:t> || </a:t>
            </a:r>
            <a:r>
              <a:rPr lang="en" dirty="0" err="1">
                <a:solidFill>
                  <a:srgbClr val="000000"/>
                </a:solidFill>
                <a:latin typeface="Times New Roman"/>
                <a:ea typeface="Times New Roman"/>
                <a:cs typeface="Times New Roman"/>
                <a:sym typeface="Times New Roman"/>
              </a:rPr>
              <a:t>grouping_variable</a:t>
            </a:r>
            <a:r>
              <a:rPr lang="en" dirty="0">
                <a:solidFill>
                  <a:srgbClr val="000000"/>
                </a:solidFill>
                <a:latin typeface="Times New Roman"/>
                <a:ea typeface="Times New Roman"/>
                <a:cs typeface="Times New Roman"/>
                <a:sym typeface="Times New Roman"/>
              </a:rPr>
              <a:t>: , </a:t>
            </a:r>
            <a:r>
              <a:rPr lang="en" dirty="0" err="1">
                <a:solidFill>
                  <a:srgbClr val="000000"/>
                </a:solidFill>
                <a:latin typeface="Times New Roman"/>
                <a:ea typeface="Times New Roman"/>
                <a:cs typeface="Times New Roman"/>
                <a:sym typeface="Times New Roman"/>
              </a:rPr>
              <a:t>mle</a:t>
            </a: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a:t>
            </a:r>
            <a:r>
              <a:rPr lang="en" dirty="0" err="1">
                <a:solidFill>
                  <a:srgbClr val="000000"/>
                </a:solidFill>
                <a:latin typeface="Times New Roman"/>
                <a:ea typeface="Times New Roman"/>
                <a:cs typeface="Times New Roman"/>
                <a:sym typeface="Times New Roman"/>
              </a:rPr>
              <a:t>grouping_variable</a:t>
            </a:r>
            <a:r>
              <a:rPr lang="en" dirty="0">
                <a:solidFill>
                  <a:srgbClr val="000000"/>
                </a:solidFill>
                <a:latin typeface="Times New Roman"/>
                <a:ea typeface="Times New Roman"/>
                <a:cs typeface="Times New Roman"/>
                <a:sym typeface="Times New Roman"/>
              </a:rPr>
              <a:t>” classifies the groups in the dataset </a:t>
            </a: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 → R.E. model is estimated for each “</a:t>
            </a:r>
            <a:r>
              <a:rPr lang="en" dirty="0" err="1">
                <a:solidFill>
                  <a:srgbClr val="000000"/>
                </a:solidFill>
                <a:latin typeface="Times New Roman"/>
                <a:ea typeface="Times New Roman"/>
                <a:cs typeface="Times New Roman"/>
                <a:sym typeface="Times New Roman"/>
              </a:rPr>
              <a:t>grouping_variable</a:t>
            </a:r>
            <a:r>
              <a:rPr lang="en" dirty="0">
                <a:solidFill>
                  <a:srgbClr val="000000"/>
                </a:solidFill>
                <a:latin typeface="Times New Roman"/>
                <a:ea typeface="Times New Roman"/>
                <a:cs typeface="Times New Roman"/>
                <a:sym typeface="Times New Roman"/>
              </a:rPr>
              <a:t>” </a:t>
            </a: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In our case;</a:t>
            </a:r>
            <a:endParaRPr dirty="0">
              <a:solidFill>
                <a:srgbClr val="000000"/>
              </a:solidFill>
              <a:latin typeface="Times New Roman"/>
              <a:ea typeface="Times New Roman"/>
              <a:cs typeface="Times New Roman"/>
              <a:sym typeface="Times New Roman"/>
            </a:endParaRPr>
          </a:p>
          <a:p>
            <a:pPr marL="0" lvl="0" indent="0" algn="ctr" rtl="0">
              <a:lnSpc>
                <a:spcPct val="140000"/>
              </a:lnSpc>
              <a:spcBef>
                <a:spcPts val="0"/>
              </a:spcBef>
              <a:spcAft>
                <a:spcPts val="0"/>
              </a:spcAft>
              <a:buNone/>
            </a:pPr>
            <a:r>
              <a:rPr lang="en" dirty="0" err="1">
                <a:solidFill>
                  <a:srgbClr val="000000"/>
                </a:solidFill>
                <a:latin typeface="Times New Roman"/>
                <a:ea typeface="Times New Roman"/>
                <a:cs typeface="Times New Roman"/>
                <a:sym typeface="Times New Roman"/>
              </a:rPr>
              <a:t>xtmixed</a:t>
            </a:r>
            <a:r>
              <a:rPr lang="en" dirty="0">
                <a:solidFill>
                  <a:srgbClr val="000000"/>
                </a:solidFill>
                <a:latin typeface="Times New Roman"/>
                <a:ea typeface="Times New Roman"/>
                <a:cs typeface="Times New Roman"/>
                <a:sym typeface="Times New Roman"/>
              </a:rPr>
              <a:t> LGASPCAR LINCOMEP LRPMG LCARPCAP || </a:t>
            </a:r>
            <a:r>
              <a:rPr lang="en" dirty="0" err="1">
                <a:solidFill>
                  <a:srgbClr val="000000"/>
                </a:solidFill>
                <a:latin typeface="Times New Roman"/>
                <a:ea typeface="Times New Roman"/>
                <a:cs typeface="Times New Roman"/>
                <a:sym typeface="Times New Roman"/>
              </a:rPr>
              <a:t>numerical_country</a:t>
            </a:r>
            <a:r>
              <a:rPr lang="en" dirty="0">
                <a:solidFill>
                  <a:srgbClr val="000000"/>
                </a:solidFill>
                <a:latin typeface="Times New Roman"/>
                <a:ea typeface="Times New Roman"/>
                <a:cs typeface="Times New Roman"/>
                <a:sym typeface="Times New Roman"/>
              </a:rPr>
              <a:t>: , </a:t>
            </a:r>
            <a:r>
              <a:rPr lang="en" dirty="0" err="1">
                <a:solidFill>
                  <a:srgbClr val="000000"/>
                </a:solidFill>
                <a:latin typeface="Times New Roman"/>
                <a:ea typeface="Times New Roman"/>
                <a:cs typeface="Times New Roman"/>
                <a:sym typeface="Times New Roman"/>
              </a:rPr>
              <a:t>mle</a:t>
            </a: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 gradient-based optimization. </a:t>
            </a: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At the bottom → Likelihood Ratio (LR) test. → significant → MLE &gt; OLS. </a:t>
            </a:r>
            <a:endParaRPr dirty="0">
              <a:solidFill>
                <a:srgbClr val="000000"/>
              </a:solidFill>
              <a:latin typeface="Times New Roman"/>
              <a:ea typeface="Times New Roman"/>
              <a:cs typeface="Times New Roman"/>
              <a:sym typeface="Times New Roman"/>
            </a:endParaRPr>
          </a:p>
          <a:p>
            <a:pPr marL="0" lvl="0" indent="0" algn="just" rtl="0">
              <a:lnSpc>
                <a:spcPct val="140000"/>
              </a:lnSpc>
              <a:spcBef>
                <a:spcPts val="0"/>
              </a:spcBef>
              <a:spcAft>
                <a:spcPts val="0"/>
              </a:spcAft>
              <a:buNone/>
            </a:pPr>
            <a:r>
              <a:rPr lang="en" dirty="0">
                <a:solidFill>
                  <a:srgbClr val="000000"/>
                </a:solidFill>
                <a:latin typeface="Times New Roman"/>
                <a:ea typeface="Times New Roman"/>
                <a:cs typeface="Times New Roman"/>
                <a:sym typeface="Times New Roman"/>
              </a:rPr>
              <a:t>Stored as MLE_RE_M1 &amp; output a table </a:t>
            </a:r>
            <a:endParaRPr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3"/>
          <p:cNvSpPr txBox="1">
            <a:spLocks noGrp="1"/>
          </p:cNvSpPr>
          <p:nvPr>
            <p:ph type="title"/>
          </p:nvPr>
        </p:nvSpPr>
        <p:spPr>
          <a:xfrm>
            <a:off x="215100" y="5003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Commands </a:t>
            </a:r>
            <a:endParaRPr/>
          </a:p>
        </p:txBody>
      </p:sp>
      <p:sp>
        <p:nvSpPr>
          <p:cNvPr id="207" name="Google Shape;207;p33"/>
          <p:cNvSpPr txBox="1">
            <a:spLocks noGrp="1"/>
          </p:cNvSpPr>
          <p:nvPr>
            <p:ph type="body" idx="1"/>
          </p:nvPr>
        </p:nvSpPr>
        <p:spPr>
          <a:xfrm>
            <a:off x="0" y="1204050"/>
            <a:ext cx="9144000" cy="39396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935"/>
              <a:buNone/>
            </a:pPr>
            <a:r>
              <a:rPr lang="en" sz="1305" b="1" dirty="0"/>
              <a:t>* APPLICATION OF MLE </a:t>
            </a:r>
            <a:endParaRPr sz="1305" b="1" dirty="0"/>
          </a:p>
          <a:p>
            <a:pPr marL="0" lvl="0" indent="0" algn="l" rtl="0">
              <a:lnSpc>
                <a:spcPct val="95000"/>
              </a:lnSpc>
              <a:spcBef>
                <a:spcPts val="1200"/>
              </a:spcBef>
              <a:spcAft>
                <a:spcPts val="0"/>
              </a:spcAft>
              <a:buSzPts val="935"/>
              <a:buNone/>
            </a:pPr>
            <a:r>
              <a:rPr lang="en" sz="1305" dirty="0"/>
              <a:t>*import data</a:t>
            </a:r>
            <a:endParaRPr sz="1305" dirty="0"/>
          </a:p>
          <a:p>
            <a:pPr marL="0" lvl="0" indent="0" algn="l" rtl="0">
              <a:lnSpc>
                <a:spcPct val="95000"/>
              </a:lnSpc>
              <a:spcBef>
                <a:spcPts val="1200"/>
              </a:spcBef>
              <a:spcAft>
                <a:spcPts val="0"/>
              </a:spcAft>
              <a:buSzPts val="935"/>
              <a:buNone/>
            </a:pPr>
            <a:r>
              <a:rPr lang="en" sz="1305" dirty="0"/>
              <a:t>import excel ”path of the data", sheet("</a:t>
            </a:r>
            <a:r>
              <a:rPr lang="en" sz="1305" dirty="0" err="1"/>
              <a:t>Gasoline.txt</a:t>
            </a:r>
            <a:r>
              <a:rPr lang="en" sz="1305" dirty="0"/>
              <a:t>") </a:t>
            </a:r>
            <a:r>
              <a:rPr lang="en" sz="1305" dirty="0" err="1"/>
              <a:t>firstrow</a:t>
            </a:r>
            <a:endParaRPr sz="1305" dirty="0"/>
          </a:p>
          <a:p>
            <a:pPr marL="0" lvl="0" indent="0" algn="l" rtl="0">
              <a:lnSpc>
                <a:spcPct val="95000"/>
              </a:lnSpc>
              <a:spcBef>
                <a:spcPts val="1200"/>
              </a:spcBef>
              <a:spcAft>
                <a:spcPts val="0"/>
              </a:spcAft>
              <a:buSzPts val="935"/>
              <a:buNone/>
            </a:pPr>
            <a:r>
              <a:rPr lang="en" sz="1305" dirty="0">
                <a:solidFill>
                  <a:srgbClr val="FF9900"/>
                </a:solidFill>
              </a:rPr>
              <a:t>*SET PANEL VARIABLE</a:t>
            </a:r>
            <a:endParaRPr sz="1305" dirty="0">
              <a:solidFill>
                <a:srgbClr val="FF9900"/>
              </a:solidFill>
            </a:endParaRPr>
          </a:p>
          <a:p>
            <a:pPr marL="0" lvl="0" indent="0" algn="l" rtl="0">
              <a:lnSpc>
                <a:spcPct val="95000"/>
              </a:lnSpc>
              <a:spcBef>
                <a:spcPts val="1200"/>
              </a:spcBef>
              <a:spcAft>
                <a:spcPts val="0"/>
              </a:spcAft>
              <a:buSzPts val="935"/>
              <a:buNone/>
            </a:pPr>
            <a:r>
              <a:rPr lang="en" sz="1305" dirty="0"/>
              <a:t>encode COUNTRY, gen(</a:t>
            </a:r>
            <a:r>
              <a:rPr lang="en" sz="1305" dirty="0" err="1"/>
              <a:t>numerical_country</a:t>
            </a:r>
            <a:r>
              <a:rPr lang="en" sz="1305" dirty="0"/>
              <a:t>)</a:t>
            </a:r>
            <a:endParaRPr sz="1305" dirty="0"/>
          </a:p>
          <a:p>
            <a:pPr marL="0" lvl="0" indent="0" algn="l" rtl="0">
              <a:lnSpc>
                <a:spcPct val="95000"/>
              </a:lnSpc>
              <a:spcBef>
                <a:spcPts val="1200"/>
              </a:spcBef>
              <a:spcAft>
                <a:spcPts val="0"/>
              </a:spcAft>
              <a:buSzPts val="935"/>
              <a:buNone/>
            </a:pPr>
            <a:r>
              <a:rPr lang="en" sz="1305" dirty="0" err="1"/>
              <a:t>xtset</a:t>
            </a:r>
            <a:r>
              <a:rPr lang="en" sz="1305" dirty="0"/>
              <a:t> </a:t>
            </a:r>
            <a:r>
              <a:rPr lang="en" sz="1305" dirty="0" err="1"/>
              <a:t>numerical_country</a:t>
            </a:r>
            <a:r>
              <a:rPr lang="en" sz="1305" dirty="0"/>
              <a:t> YEAR</a:t>
            </a:r>
            <a:endParaRPr sz="1305" dirty="0"/>
          </a:p>
          <a:p>
            <a:pPr marL="0" lvl="0" indent="0" algn="l" rtl="0">
              <a:lnSpc>
                <a:spcPct val="95000"/>
              </a:lnSpc>
              <a:spcBef>
                <a:spcPts val="1200"/>
              </a:spcBef>
              <a:spcAft>
                <a:spcPts val="0"/>
              </a:spcAft>
              <a:buSzPts val="935"/>
              <a:buNone/>
            </a:pPr>
            <a:r>
              <a:rPr lang="en" sz="1305" dirty="0">
                <a:solidFill>
                  <a:srgbClr val="FF9900"/>
                </a:solidFill>
              </a:rPr>
              <a:t>*Random Effect 1 (2SGLS)</a:t>
            </a:r>
            <a:endParaRPr sz="1305" dirty="0">
              <a:solidFill>
                <a:srgbClr val="FF9900"/>
              </a:solidFill>
            </a:endParaRPr>
          </a:p>
          <a:p>
            <a:pPr marL="0" lvl="0" indent="0" algn="l" rtl="0">
              <a:lnSpc>
                <a:spcPct val="95000"/>
              </a:lnSpc>
              <a:spcBef>
                <a:spcPts val="1200"/>
              </a:spcBef>
              <a:spcAft>
                <a:spcPts val="0"/>
              </a:spcAft>
              <a:buSzPts val="935"/>
              <a:buNone/>
            </a:pPr>
            <a:r>
              <a:rPr lang="en" sz="1305" dirty="0" err="1"/>
              <a:t>xtmixed</a:t>
            </a:r>
            <a:r>
              <a:rPr lang="en" sz="1305" dirty="0"/>
              <a:t> LGASPCAR LINCOMEP LRPMG LCARPCAP || </a:t>
            </a:r>
            <a:r>
              <a:rPr lang="en" sz="1305" dirty="0" err="1"/>
              <a:t>numerical_country</a:t>
            </a:r>
            <a:r>
              <a:rPr lang="en" sz="1305" dirty="0"/>
              <a:t>: , </a:t>
            </a:r>
            <a:r>
              <a:rPr lang="en" sz="1305" dirty="0" err="1"/>
              <a:t>mle</a:t>
            </a:r>
            <a:endParaRPr sz="1305" dirty="0"/>
          </a:p>
          <a:p>
            <a:pPr marL="0" lvl="0" indent="0" algn="l" rtl="0">
              <a:lnSpc>
                <a:spcPct val="95000"/>
              </a:lnSpc>
              <a:spcBef>
                <a:spcPts val="1200"/>
              </a:spcBef>
              <a:spcAft>
                <a:spcPts val="0"/>
              </a:spcAft>
              <a:buSzPts val="935"/>
              <a:buNone/>
            </a:pPr>
            <a:r>
              <a:rPr lang="en" sz="1305" dirty="0" err="1"/>
              <a:t>eststo</a:t>
            </a:r>
            <a:r>
              <a:rPr lang="en" sz="1305" dirty="0"/>
              <a:t> MLE_RE_M1</a:t>
            </a:r>
            <a:endParaRPr sz="1305" dirty="0"/>
          </a:p>
          <a:p>
            <a:pPr marL="0" lvl="0" indent="0" algn="l" rtl="0">
              <a:lnSpc>
                <a:spcPct val="95000"/>
              </a:lnSpc>
              <a:spcBef>
                <a:spcPts val="1200"/>
              </a:spcBef>
              <a:spcAft>
                <a:spcPts val="0"/>
              </a:spcAft>
              <a:buSzPts val="935"/>
              <a:buNone/>
            </a:pPr>
            <a:r>
              <a:rPr lang="en" sz="1305" dirty="0" err="1"/>
              <a:t>estout</a:t>
            </a:r>
            <a:r>
              <a:rPr lang="en" sz="1305" dirty="0"/>
              <a:t> MLE_RE_M1, cells(b(star </a:t>
            </a:r>
            <a:r>
              <a:rPr lang="en" sz="1305" dirty="0" err="1"/>
              <a:t>fmt</a:t>
            </a:r>
            <a:r>
              <a:rPr lang="en" sz="1305" dirty="0"/>
              <a:t>(%9.4f)) se(par) t(par) p(par))stats(N r2_a r2_b r2_w r2_o, </a:t>
            </a:r>
            <a:r>
              <a:rPr lang="en" sz="1305" dirty="0" err="1"/>
              <a:t>fmt</a:t>
            </a:r>
            <a:r>
              <a:rPr lang="en" sz="1305" dirty="0"/>
              <a:t>(%9.4f %9.0g)labels (N))</a:t>
            </a:r>
            <a:endParaRPr sz="1305" dirty="0"/>
          </a:p>
          <a:p>
            <a:pPr marL="0" lvl="0" indent="0" algn="l" rtl="0">
              <a:lnSpc>
                <a:spcPct val="95000"/>
              </a:lnSpc>
              <a:spcBef>
                <a:spcPts val="1200"/>
              </a:spcBef>
              <a:spcAft>
                <a:spcPts val="0"/>
              </a:spcAft>
              <a:buSzPts val="935"/>
              <a:buNone/>
            </a:pPr>
            <a:endParaRPr sz="1305" dirty="0"/>
          </a:p>
          <a:p>
            <a:pPr marL="0" lvl="0" indent="0" algn="l" rtl="0">
              <a:lnSpc>
                <a:spcPct val="95000"/>
              </a:lnSpc>
              <a:spcBef>
                <a:spcPts val="1200"/>
              </a:spcBef>
              <a:spcAft>
                <a:spcPts val="1200"/>
              </a:spcAft>
              <a:buSzPts val="935"/>
              <a:buNone/>
            </a:pPr>
            <a:endParaRPr sz="130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34"/>
          <p:cNvPicPr preferRelativeResize="0"/>
          <p:nvPr/>
        </p:nvPicPr>
        <p:blipFill>
          <a:blip r:embed="rId3">
            <a:alphaModFix/>
          </a:blip>
          <a:stretch>
            <a:fillRect/>
          </a:stretch>
        </p:blipFill>
        <p:spPr>
          <a:xfrm>
            <a:off x="0" y="0"/>
            <a:ext cx="9144000" cy="51435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5"/>
          <p:cNvPicPr preferRelativeResize="0"/>
          <p:nvPr/>
        </p:nvPicPr>
        <p:blipFill>
          <a:blip r:embed="rId3">
            <a:alphaModFix/>
          </a:blip>
          <a:stretch>
            <a:fillRect/>
          </a:stretch>
        </p:blipFill>
        <p:spPr>
          <a:xfrm>
            <a:off x="0" y="289932"/>
            <a:ext cx="9158424" cy="51435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6"/>
          <p:cNvSpPr txBox="1">
            <a:spLocks noGrp="1"/>
          </p:cNvSpPr>
          <p:nvPr>
            <p:ph type="title"/>
          </p:nvPr>
        </p:nvSpPr>
        <p:spPr>
          <a:xfrm>
            <a:off x="122700" y="591500"/>
            <a:ext cx="8895900" cy="600134"/>
          </a:xfrm>
          <a:prstGeom prst="rect">
            <a:avLst/>
          </a:prstGeom>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n" sz="1800" dirty="0">
                <a:solidFill>
                  <a:srgbClr val="000000"/>
                </a:solidFill>
                <a:latin typeface="Times New Roman"/>
                <a:ea typeface="Times New Roman"/>
                <a:cs typeface="Times New Roman"/>
                <a:sym typeface="Times New Roman"/>
              </a:rPr>
              <a:t>REFERENCES</a:t>
            </a:r>
            <a:endParaRPr sz="1800" dirty="0">
              <a:solidFill>
                <a:srgbClr val="000000"/>
              </a:solidFill>
              <a:latin typeface="Times New Roman"/>
              <a:ea typeface="Times New Roman"/>
              <a:cs typeface="Times New Roman"/>
              <a:sym typeface="Times New Roman"/>
            </a:endParaRPr>
          </a:p>
        </p:txBody>
      </p:sp>
      <p:sp>
        <p:nvSpPr>
          <p:cNvPr id="223" name="Google Shape;223;p36"/>
          <p:cNvSpPr txBox="1">
            <a:spLocks noGrp="1"/>
          </p:cNvSpPr>
          <p:nvPr>
            <p:ph type="body" idx="1"/>
          </p:nvPr>
        </p:nvSpPr>
        <p:spPr>
          <a:xfrm>
            <a:off x="0" y="1227425"/>
            <a:ext cx="9144000" cy="3916200"/>
          </a:xfrm>
          <a:prstGeom prst="rect">
            <a:avLst/>
          </a:prstGeom>
        </p:spPr>
        <p:txBody>
          <a:bodyPr spcFirstLastPara="1" wrap="square" lIns="91425" tIns="91425" rIns="91425" bIns="91425" anchor="t" anchorCtr="0">
            <a:noAutofit/>
          </a:bodyPr>
          <a:lstStyle/>
          <a:p>
            <a:pPr marL="355600" lvl="0" indent="0" algn="l" rtl="0">
              <a:spcBef>
                <a:spcPts val="1200"/>
              </a:spcBef>
              <a:spcAft>
                <a:spcPts val="0"/>
              </a:spcAft>
              <a:buNone/>
            </a:pPr>
            <a:r>
              <a:rPr lang="en" sz="1000" dirty="0">
                <a:solidFill>
                  <a:srgbClr val="000000"/>
                </a:solidFill>
                <a:latin typeface="Arial"/>
                <a:ea typeface="Arial"/>
                <a:cs typeface="Arial"/>
                <a:sym typeface="Arial"/>
              </a:rPr>
              <a:t>Brooks-Bartlett, Jonny. “Probability Concepts Explained: Introduction.” </a:t>
            </a:r>
            <a:r>
              <a:rPr lang="en" sz="1000" i="1" dirty="0">
                <a:solidFill>
                  <a:srgbClr val="000000"/>
                </a:solidFill>
                <a:latin typeface="Arial"/>
                <a:ea typeface="Arial"/>
                <a:cs typeface="Arial"/>
                <a:sym typeface="Arial"/>
              </a:rPr>
              <a:t>Medium</a:t>
            </a:r>
            <a:r>
              <a:rPr lang="en" sz="1000" dirty="0">
                <a:solidFill>
                  <a:srgbClr val="000000"/>
                </a:solidFill>
                <a:latin typeface="Arial"/>
                <a:ea typeface="Arial"/>
                <a:cs typeface="Arial"/>
                <a:sym typeface="Arial"/>
              </a:rPr>
              <a:t>, Towards Data Science, 6 Jan. 2018, https://</a:t>
            </a:r>
            <a:r>
              <a:rPr lang="en" sz="1000" dirty="0" err="1">
                <a:solidFill>
                  <a:srgbClr val="000000"/>
                </a:solidFill>
                <a:latin typeface="Arial"/>
                <a:ea typeface="Arial"/>
                <a:cs typeface="Arial"/>
                <a:sym typeface="Arial"/>
              </a:rPr>
              <a:t>towardsdatascience.com</a:t>
            </a:r>
            <a:r>
              <a:rPr lang="en" sz="1000" dirty="0">
                <a:solidFill>
                  <a:srgbClr val="000000"/>
                </a:solidFill>
                <a:latin typeface="Arial"/>
                <a:ea typeface="Arial"/>
                <a:cs typeface="Arial"/>
                <a:sym typeface="Arial"/>
              </a:rPr>
              <a:t>/probability-concepts-explained-introduction-a7c0316de465.</a:t>
            </a:r>
            <a:endParaRPr sz="1000" dirty="0">
              <a:solidFill>
                <a:srgbClr val="000000"/>
              </a:solidFill>
              <a:latin typeface="Arial"/>
              <a:ea typeface="Arial"/>
              <a:cs typeface="Arial"/>
              <a:sym typeface="Arial"/>
            </a:endParaRPr>
          </a:p>
          <a:p>
            <a:pPr marL="355600" lvl="0" indent="0" algn="l" rtl="0">
              <a:spcBef>
                <a:spcPts val="1200"/>
              </a:spcBef>
              <a:spcAft>
                <a:spcPts val="0"/>
              </a:spcAft>
              <a:buNone/>
            </a:pPr>
            <a:r>
              <a:rPr lang="en" sz="1000" dirty="0">
                <a:solidFill>
                  <a:srgbClr val="000000"/>
                </a:solidFill>
                <a:latin typeface="Arial"/>
                <a:ea typeface="Arial"/>
                <a:cs typeface="Arial"/>
                <a:sym typeface="Arial"/>
              </a:rPr>
              <a:t>Brooks-Bartlett, Jonny. “Probability Concepts Explained: Maximum Likelihood Estimation.” </a:t>
            </a:r>
            <a:r>
              <a:rPr lang="en" sz="1000" i="1" dirty="0">
                <a:solidFill>
                  <a:srgbClr val="000000"/>
                </a:solidFill>
                <a:latin typeface="Arial"/>
                <a:ea typeface="Arial"/>
                <a:cs typeface="Arial"/>
                <a:sym typeface="Arial"/>
              </a:rPr>
              <a:t>Medium</a:t>
            </a:r>
            <a:r>
              <a:rPr lang="en" sz="1000" dirty="0">
                <a:solidFill>
                  <a:srgbClr val="000000"/>
                </a:solidFill>
                <a:latin typeface="Arial"/>
                <a:ea typeface="Arial"/>
                <a:cs typeface="Arial"/>
                <a:sym typeface="Arial"/>
              </a:rPr>
              <a:t>, Towards Data Science, 31 Jan. 2018, https://</a:t>
            </a:r>
            <a:r>
              <a:rPr lang="en" sz="1000" dirty="0" err="1">
                <a:solidFill>
                  <a:srgbClr val="000000"/>
                </a:solidFill>
                <a:latin typeface="Arial"/>
                <a:ea typeface="Arial"/>
                <a:cs typeface="Arial"/>
                <a:sym typeface="Arial"/>
              </a:rPr>
              <a:t>towardsdatascience.com</a:t>
            </a:r>
            <a:r>
              <a:rPr lang="en" sz="1000" dirty="0">
                <a:solidFill>
                  <a:srgbClr val="000000"/>
                </a:solidFill>
                <a:latin typeface="Arial"/>
                <a:ea typeface="Arial"/>
                <a:cs typeface="Arial"/>
                <a:sym typeface="Arial"/>
              </a:rPr>
              <a:t>/probability-concepts-explained-maximum-likelihood-estimation-c7b4342fdbb1.</a:t>
            </a:r>
            <a:endParaRPr sz="1000" dirty="0">
              <a:solidFill>
                <a:srgbClr val="000000"/>
              </a:solidFill>
              <a:latin typeface="Arial"/>
              <a:ea typeface="Arial"/>
              <a:cs typeface="Arial"/>
              <a:sym typeface="Arial"/>
            </a:endParaRPr>
          </a:p>
          <a:p>
            <a:pPr marL="355600" lvl="0" indent="0" algn="l" rtl="0">
              <a:spcBef>
                <a:spcPts val="1200"/>
              </a:spcBef>
              <a:spcAft>
                <a:spcPts val="0"/>
              </a:spcAft>
              <a:buNone/>
            </a:pPr>
            <a:r>
              <a:rPr lang="en" sz="1000" dirty="0">
                <a:solidFill>
                  <a:srgbClr val="000000"/>
                </a:solidFill>
                <a:latin typeface="Arial"/>
                <a:ea typeface="Arial"/>
                <a:cs typeface="Arial"/>
                <a:sym typeface="Arial"/>
              </a:rPr>
              <a:t>Eppes, Marissa. “Maximum Likelihood Estimation Explained - Normal Distribution.” </a:t>
            </a:r>
            <a:r>
              <a:rPr lang="en" sz="1000" i="1" dirty="0">
                <a:solidFill>
                  <a:srgbClr val="000000"/>
                </a:solidFill>
                <a:latin typeface="Arial"/>
                <a:ea typeface="Arial"/>
                <a:cs typeface="Arial"/>
                <a:sym typeface="Arial"/>
              </a:rPr>
              <a:t>Medium</a:t>
            </a:r>
            <a:r>
              <a:rPr lang="en" sz="1000" dirty="0">
                <a:solidFill>
                  <a:srgbClr val="000000"/>
                </a:solidFill>
                <a:latin typeface="Arial"/>
                <a:ea typeface="Arial"/>
                <a:cs typeface="Arial"/>
                <a:sym typeface="Arial"/>
              </a:rPr>
              <a:t>, Towards Data Science, 21 Sept. 2019, https://</a:t>
            </a:r>
            <a:r>
              <a:rPr lang="en" sz="1000" dirty="0" err="1">
                <a:solidFill>
                  <a:srgbClr val="000000"/>
                </a:solidFill>
                <a:latin typeface="Arial"/>
                <a:ea typeface="Arial"/>
                <a:cs typeface="Arial"/>
                <a:sym typeface="Arial"/>
              </a:rPr>
              <a:t>towardsdatascience.com</a:t>
            </a:r>
            <a:r>
              <a:rPr lang="en" sz="1000" dirty="0">
                <a:solidFill>
                  <a:srgbClr val="000000"/>
                </a:solidFill>
                <a:latin typeface="Arial"/>
                <a:ea typeface="Arial"/>
                <a:cs typeface="Arial"/>
                <a:sym typeface="Arial"/>
              </a:rPr>
              <a:t>/maximum-likelihood-estimation-explained-normal-distribution-6207b322e47f.</a:t>
            </a:r>
            <a:endParaRPr sz="1000" dirty="0">
              <a:solidFill>
                <a:srgbClr val="000000"/>
              </a:solidFill>
              <a:latin typeface="Arial"/>
              <a:ea typeface="Arial"/>
              <a:cs typeface="Arial"/>
              <a:sym typeface="Arial"/>
            </a:endParaRPr>
          </a:p>
          <a:p>
            <a:pPr marL="355600" lvl="0" indent="0" algn="l" rtl="0">
              <a:spcBef>
                <a:spcPts val="1200"/>
              </a:spcBef>
              <a:spcAft>
                <a:spcPts val="0"/>
              </a:spcAft>
              <a:buNone/>
            </a:pPr>
            <a:r>
              <a:rPr lang="en" sz="1000" dirty="0">
                <a:solidFill>
                  <a:srgbClr val="000000"/>
                </a:solidFill>
                <a:latin typeface="Arial"/>
                <a:ea typeface="Arial"/>
                <a:cs typeface="Arial"/>
                <a:sym typeface="Arial"/>
              </a:rPr>
              <a:t>“Maximum Likelihood Estimation.” </a:t>
            </a:r>
            <a:r>
              <a:rPr lang="en" sz="1000" i="1" dirty="0">
                <a:solidFill>
                  <a:srgbClr val="000000"/>
                </a:solidFill>
                <a:latin typeface="Arial"/>
                <a:ea typeface="Arial"/>
                <a:cs typeface="Arial"/>
                <a:sym typeface="Arial"/>
              </a:rPr>
              <a:t>Wikipedia</a:t>
            </a:r>
            <a:r>
              <a:rPr lang="en" sz="1000" dirty="0">
                <a:solidFill>
                  <a:srgbClr val="000000"/>
                </a:solidFill>
                <a:latin typeface="Arial"/>
                <a:ea typeface="Arial"/>
                <a:cs typeface="Arial"/>
                <a:sym typeface="Arial"/>
              </a:rPr>
              <a:t>, Wikimedia Foundation, 30 Apr. 2023, https://</a:t>
            </a:r>
            <a:r>
              <a:rPr lang="en" sz="1000" dirty="0" err="1">
                <a:solidFill>
                  <a:srgbClr val="000000"/>
                </a:solidFill>
                <a:latin typeface="Arial"/>
                <a:ea typeface="Arial"/>
                <a:cs typeface="Arial"/>
                <a:sym typeface="Arial"/>
              </a:rPr>
              <a:t>en.wikipedia.org</a:t>
            </a:r>
            <a:r>
              <a:rPr lang="en" sz="1000" dirty="0">
                <a:solidFill>
                  <a:srgbClr val="000000"/>
                </a:solidFill>
                <a:latin typeface="Arial"/>
                <a:ea typeface="Arial"/>
                <a:cs typeface="Arial"/>
                <a:sym typeface="Arial"/>
              </a:rPr>
              <a:t>/wiki/</a:t>
            </a:r>
            <a:r>
              <a:rPr lang="en" sz="1000" dirty="0" err="1">
                <a:solidFill>
                  <a:srgbClr val="000000"/>
                </a:solidFill>
                <a:latin typeface="Arial"/>
                <a:ea typeface="Arial"/>
                <a:cs typeface="Arial"/>
                <a:sym typeface="Arial"/>
              </a:rPr>
              <a:t>Maximum_likelihood_estimation</a:t>
            </a:r>
            <a:r>
              <a:rPr lang="en" sz="1000" dirty="0">
                <a:solidFill>
                  <a:srgbClr val="000000"/>
                </a:solidFill>
                <a:latin typeface="Arial"/>
                <a:ea typeface="Arial"/>
                <a:cs typeface="Arial"/>
                <a:sym typeface="Arial"/>
              </a:rPr>
              <a:t>.</a:t>
            </a:r>
            <a:endParaRPr sz="1000" dirty="0">
              <a:solidFill>
                <a:srgbClr val="000000"/>
              </a:solidFill>
              <a:latin typeface="Arial"/>
              <a:ea typeface="Arial"/>
              <a:cs typeface="Arial"/>
              <a:sym typeface="Arial"/>
            </a:endParaRPr>
          </a:p>
          <a:p>
            <a:pPr marL="355600" lvl="0" indent="0" algn="l" rtl="0">
              <a:spcBef>
                <a:spcPts val="1200"/>
              </a:spcBef>
              <a:spcAft>
                <a:spcPts val="0"/>
              </a:spcAft>
              <a:buNone/>
            </a:pPr>
            <a:r>
              <a:rPr lang="en" sz="1000" dirty="0">
                <a:solidFill>
                  <a:srgbClr val="000000"/>
                </a:solidFill>
                <a:latin typeface="Arial"/>
                <a:ea typeface="Arial"/>
                <a:cs typeface="Arial"/>
                <a:sym typeface="Arial"/>
              </a:rPr>
              <a:t>Naqvi, </a:t>
            </a:r>
            <a:r>
              <a:rPr lang="en" sz="1000" dirty="0" err="1">
                <a:solidFill>
                  <a:srgbClr val="000000"/>
                </a:solidFill>
                <a:latin typeface="Arial"/>
                <a:ea typeface="Arial"/>
                <a:cs typeface="Arial"/>
                <a:sym typeface="Arial"/>
              </a:rPr>
              <a:t>Asjad</a:t>
            </a:r>
            <a:r>
              <a:rPr lang="en" sz="1000" dirty="0">
                <a:solidFill>
                  <a:srgbClr val="000000"/>
                </a:solidFill>
                <a:latin typeface="Arial"/>
                <a:ea typeface="Arial"/>
                <a:cs typeface="Arial"/>
                <a:sym typeface="Arial"/>
              </a:rPr>
              <a:t>. “Maximum Likelihood Estimation (MLE).” </a:t>
            </a:r>
            <a:r>
              <a:rPr lang="en" sz="1000" i="1" dirty="0">
                <a:solidFill>
                  <a:srgbClr val="000000"/>
                </a:solidFill>
                <a:latin typeface="Arial"/>
                <a:ea typeface="Arial"/>
                <a:cs typeface="Arial"/>
                <a:sym typeface="Arial"/>
              </a:rPr>
              <a:t>Medium</a:t>
            </a:r>
            <a:r>
              <a:rPr lang="en" sz="1000" dirty="0">
                <a:solidFill>
                  <a:srgbClr val="000000"/>
                </a:solidFill>
                <a:latin typeface="Arial"/>
                <a:ea typeface="Arial"/>
                <a:cs typeface="Arial"/>
                <a:sym typeface="Arial"/>
              </a:rPr>
              <a:t>, The Stata Guide, 5 July 2021, https://</a:t>
            </a:r>
            <a:r>
              <a:rPr lang="en" sz="1000" dirty="0" err="1">
                <a:solidFill>
                  <a:srgbClr val="000000"/>
                </a:solidFill>
                <a:latin typeface="Arial"/>
                <a:ea typeface="Arial"/>
                <a:cs typeface="Arial"/>
                <a:sym typeface="Arial"/>
              </a:rPr>
              <a:t>medium.com</a:t>
            </a:r>
            <a:r>
              <a:rPr lang="en" sz="1000" dirty="0">
                <a:solidFill>
                  <a:srgbClr val="000000"/>
                </a:solidFill>
                <a:latin typeface="Arial"/>
                <a:ea typeface="Arial"/>
                <a:cs typeface="Arial"/>
                <a:sym typeface="Arial"/>
              </a:rPr>
              <a:t>/the-</a:t>
            </a:r>
            <a:r>
              <a:rPr lang="en" sz="1000" dirty="0" err="1">
                <a:solidFill>
                  <a:srgbClr val="000000"/>
                </a:solidFill>
                <a:latin typeface="Arial"/>
                <a:ea typeface="Arial"/>
                <a:cs typeface="Arial"/>
                <a:sym typeface="Arial"/>
              </a:rPr>
              <a:t>stata</a:t>
            </a:r>
            <a:r>
              <a:rPr lang="en" sz="1000" dirty="0">
                <a:solidFill>
                  <a:srgbClr val="000000"/>
                </a:solidFill>
                <a:latin typeface="Arial"/>
                <a:ea typeface="Arial"/>
                <a:cs typeface="Arial"/>
                <a:sym typeface="Arial"/>
              </a:rPr>
              <a:t>-guide/maximum-likelihood-estimation-mle-88b869158a7d.</a:t>
            </a:r>
            <a:endParaRPr sz="1000" dirty="0">
              <a:solidFill>
                <a:srgbClr val="000000"/>
              </a:solidFill>
              <a:latin typeface="Arial"/>
              <a:ea typeface="Arial"/>
              <a:cs typeface="Arial"/>
              <a:sym typeface="Arial"/>
            </a:endParaRPr>
          </a:p>
          <a:p>
            <a:pPr marL="355600" lvl="0" indent="0" algn="l" rtl="0">
              <a:spcBef>
                <a:spcPts val="1200"/>
              </a:spcBef>
              <a:spcAft>
                <a:spcPts val="0"/>
              </a:spcAft>
              <a:buNone/>
            </a:pPr>
            <a:r>
              <a:rPr lang="en" sz="1000" dirty="0" err="1">
                <a:solidFill>
                  <a:srgbClr val="000000"/>
                </a:solidFill>
                <a:latin typeface="Arial"/>
                <a:ea typeface="Arial"/>
                <a:cs typeface="Arial"/>
                <a:sym typeface="Arial"/>
              </a:rPr>
              <a:t>Taskesen</a:t>
            </a:r>
            <a:r>
              <a:rPr lang="en" sz="1000" dirty="0">
                <a:solidFill>
                  <a:srgbClr val="000000"/>
                </a:solidFill>
                <a:latin typeface="Arial"/>
                <a:ea typeface="Arial"/>
                <a:cs typeface="Arial"/>
                <a:sym typeface="Arial"/>
              </a:rPr>
              <a:t>, Erdogan. “How to Find the Best Theoretical Distribution for Your Data.” </a:t>
            </a:r>
            <a:r>
              <a:rPr lang="en" sz="1000" i="1" dirty="0">
                <a:solidFill>
                  <a:srgbClr val="000000"/>
                </a:solidFill>
                <a:latin typeface="Arial"/>
                <a:ea typeface="Arial"/>
                <a:cs typeface="Arial"/>
                <a:sym typeface="Arial"/>
              </a:rPr>
              <a:t>Medium</a:t>
            </a:r>
            <a:r>
              <a:rPr lang="en" sz="1000" dirty="0">
                <a:solidFill>
                  <a:srgbClr val="000000"/>
                </a:solidFill>
                <a:latin typeface="Arial"/>
                <a:ea typeface="Arial"/>
                <a:cs typeface="Arial"/>
                <a:sym typeface="Arial"/>
              </a:rPr>
              <a:t>, Towards Data Science, 30 Mar. 2023, https://</a:t>
            </a:r>
            <a:r>
              <a:rPr lang="en" sz="1000" dirty="0" err="1">
                <a:solidFill>
                  <a:srgbClr val="000000"/>
                </a:solidFill>
                <a:latin typeface="Arial"/>
                <a:ea typeface="Arial"/>
                <a:cs typeface="Arial"/>
                <a:sym typeface="Arial"/>
              </a:rPr>
              <a:t>towardsdatascience.com</a:t>
            </a:r>
            <a:r>
              <a:rPr lang="en" sz="1000" dirty="0">
                <a:solidFill>
                  <a:srgbClr val="000000"/>
                </a:solidFill>
                <a:latin typeface="Arial"/>
                <a:ea typeface="Arial"/>
                <a:cs typeface="Arial"/>
                <a:sym typeface="Arial"/>
              </a:rPr>
              <a:t>/how-to-find-the-best-theoretical-distribution-for-your-data-a26e5673b4bd.</a:t>
            </a:r>
            <a:endParaRPr sz="1000" dirty="0">
              <a:solidFill>
                <a:srgbClr val="000000"/>
              </a:solidFill>
              <a:latin typeface="Arial"/>
              <a:ea typeface="Arial"/>
              <a:cs typeface="Arial"/>
              <a:sym typeface="Arial"/>
            </a:endParaRPr>
          </a:p>
          <a:p>
            <a:pPr marL="355600" lvl="0" indent="0" algn="l" rtl="0">
              <a:spcBef>
                <a:spcPts val="1200"/>
              </a:spcBef>
              <a:spcAft>
                <a:spcPts val="0"/>
              </a:spcAft>
              <a:buNone/>
            </a:pPr>
            <a:r>
              <a:rPr lang="en" sz="1000" dirty="0">
                <a:solidFill>
                  <a:srgbClr val="000000"/>
                </a:solidFill>
                <a:latin typeface="Arial"/>
                <a:ea typeface="Arial"/>
                <a:cs typeface="Arial"/>
                <a:sym typeface="Arial"/>
              </a:rPr>
              <a:t>Wilkinson, Philip. “Maximum Likelihood Estimation and OLS Regression.” </a:t>
            </a:r>
            <a:r>
              <a:rPr lang="en" sz="1000" i="1" dirty="0">
                <a:solidFill>
                  <a:srgbClr val="000000"/>
                </a:solidFill>
                <a:latin typeface="Arial"/>
                <a:ea typeface="Arial"/>
                <a:cs typeface="Arial"/>
                <a:sym typeface="Arial"/>
              </a:rPr>
              <a:t>Medium</a:t>
            </a:r>
            <a:r>
              <a:rPr lang="en" sz="1000" dirty="0">
                <a:solidFill>
                  <a:srgbClr val="000000"/>
                </a:solidFill>
                <a:latin typeface="Arial"/>
                <a:ea typeface="Arial"/>
                <a:cs typeface="Arial"/>
                <a:sym typeface="Arial"/>
              </a:rPr>
              <a:t>, Towards Data Science, 11 Feb. 2021, https://</a:t>
            </a:r>
            <a:r>
              <a:rPr lang="en" sz="1000" dirty="0" err="1">
                <a:solidFill>
                  <a:srgbClr val="000000"/>
                </a:solidFill>
                <a:latin typeface="Arial"/>
                <a:ea typeface="Arial"/>
                <a:cs typeface="Arial"/>
                <a:sym typeface="Arial"/>
              </a:rPr>
              <a:t>towardsdatascience.com</a:t>
            </a:r>
            <a:r>
              <a:rPr lang="en" sz="1000" dirty="0">
                <a:solidFill>
                  <a:srgbClr val="000000"/>
                </a:solidFill>
                <a:latin typeface="Arial"/>
                <a:ea typeface="Arial"/>
                <a:cs typeface="Arial"/>
                <a:sym typeface="Arial"/>
              </a:rPr>
              <a:t>/maximum-likelihood-estimation-and-ols-regression-36c049c94a48. </a:t>
            </a:r>
            <a:endParaRPr sz="1000" dirty="0">
              <a:solidFill>
                <a:srgbClr val="000000"/>
              </a:solidFill>
              <a:latin typeface="Arial"/>
              <a:ea typeface="Arial"/>
              <a:cs typeface="Arial"/>
              <a:sym typeface="Arial"/>
            </a:endParaRPr>
          </a:p>
          <a:p>
            <a:pPr marL="0" lvl="0" indent="0" algn="just" rtl="0">
              <a:lnSpc>
                <a:spcPct val="140000"/>
              </a:lnSpc>
              <a:spcBef>
                <a:spcPts val="1200"/>
              </a:spcBef>
              <a:spcAft>
                <a:spcPts val="0"/>
              </a:spcAft>
              <a:buSzPts val="605"/>
              <a:buNone/>
            </a:pPr>
            <a:endParaRPr sz="1000" b="1"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122700" y="591500"/>
            <a:ext cx="8895900" cy="4926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1.1) What is Maximum Likelihood Estimation (MLE)</a:t>
            </a:r>
            <a:endParaRPr sz="2000" dirty="0"/>
          </a:p>
        </p:txBody>
      </p:sp>
      <p:sp>
        <p:nvSpPr>
          <p:cNvPr id="99" name="Google Shape;99;p15"/>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2000">
                <a:solidFill>
                  <a:srgbClr val="000000"/>
                </a:solidFill>
                <a:latin typeface="Times New Roman"/>
                <a:ea typeface="Times New Roman"/>
                <a:cs typeface="Times New Roman"/>
                <a:sym typeface="Times New Roman"/>
              </a:rPr>
              <a:t>In econometrics, maximum likelihood estimation is a parameter estimation technique through maximizing a likelihood function given an observed data.</a:t>
            </a:r>
            <a:endParaRPr sz="27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122700" y="591500"/>
            <a:ext cx="8895900" cy="6463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1.2) What is the likelihood function?</a:t>
            </a:r>
            <a:endParaRPr sz="2000" dirty="0"/>
          </a:p>
        </p:txBody>
      </p:sp>
      <mc:AlternateContent xmlns:mc="http://schemas.openxmlformats.org/markup-compatibility/2006" xmlns:a14="http://schemas.microsoft.com/office/drawing/2010/main">
        <mc:Choice Requires="a14">
          <p:sp>
            <p:nvSpPr>
              <p:cNvPr id="105" name="Google Shape;105;p16"/>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rmAutofit fontScale="92500"/>
              </a:bodyPr>
              <a:lstStyle/>
              <a:p>
                <a:pPr marL="0" lvl="0" indent="0" algn="just" rtl="0">
                  <a:lnSpc>
                    <a:spcPct val="150000"/>
                  </a:lnSpc>
                  <a:spcBef>
                    <a:spcPts val="0"/>
                  </a:spcBef>
                  <a:spcAft>
                    <a:spcPts val="0"/>
                  </a:spcAft>
                  <a:buNone/>
                </a:pPr>
                <a:r>
                  <a:rPr lang="en-US" sz="1200" dirty="0">
                    <a:solidFill>
                      <a:srgbClr val="000000"/>
                    </a:solidFill>
                    <a:latin typeface="Times New Roman"/>
                    <a:ea typeface="Times New Roman"/>
                    <a:cs typeface="Times New Roman"/>
                    <a:sym typeface="Times New Roman"/>
                  </a:rPr>
                  <a:t>A likelihood function is the joint probability of a dataset </a:t>
                </a:r>
              </a:p>
              <a:p>
                <a:pPr marL="0" lvl="0" indent="0" algn="just" rtl="0">
                  <a:lnSpc>
                    <a:spcPct val="150000"/>
                  </a:lnSpc>
                  <a:spcBef>
                    <a:spcPts val="0"/>
                  </a:spcBef>
                  <a:spcAft>
                    <a:spcPts val="0"/>
                  </a:spcAft>
                  <a:buNone/>
                </a:pPr>
                <a:r>
                  <a:rPr lang="en-US" sz="1200" dirty="0">
                    <a:solidFill>
                      <a:srgbClr val="000000"/>
                    </a:solidFill>
                    <a:latin typeface="Times New Roman"/>
                    <a:ea typeface="Times New Roman"/>
                    <a:cs typeface="Times New Roman"/>
                    <a:sym typeface="Times New Roman"/>
                  </a:rPr>
                  <a:t>Different from the probability distribution function (PDF) </a:t>
                </a:r>
              </a:p>
              <a:p>
                <a:pPr marL="0" lvl="0" indent="0" algn="just" rtl="0">
                  <a:lnSpc>
                    <a:spcPct val="150000"/>
                  </a:lnSpc>
                  <a:spcBef>
                    <a:spcPts val="0"/>
                  </a:spcBef>
                  <a:spcAft>
                    <a:spcPts val="0"/>
                  </a:spcAft>
                  <a:buNone/>
                </a:pPr>
                <a:r>
                  <a:rPr lang="en-US" sz="1200" dirty="0">
                    <a:solidFill>
                      <a:srgbClr val="000000"/>
                    </a:solidFill>
                    <a:latin typeface="Times New Roman"/>
                    <a:ea typeface="Times New Roman"/>
                    <a:cs typeface="Times New Roman"/>
                    <a:sym typeface="Times New Roman"/>
                  </a:rPr>
                  <a:t>Highlights the joint density </a:t>
                </a:r>
              </a:p>
              <a:p>
                <a:pPr marL="0" lvl="0" indent="0" algn="just" rtl="0">
                  <a:lnSpc>
                    <a:spcPct val="150000"/>
                  </a:lnSpc>
                  <a:spcBef>
                    <a:spcPts val="0"/>
                  </a:spcBef>
                  <a:spcAft>
                    <a:spcPts val="0"/>
                  </a:spcAft>
                  <a:buNone/>
                </a:pPr>
                <a:endParaRPr lang="en-US" sz="12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200" dirty="0">
                    <a:solidFill>
                      <a:srgbClr val="000000"/>
                    </a:solidFill>
                    <a:latin typeface="Times New Roman"/>
                    <a:ea typeface="Times New Roman"/>
                    <a:cs typeface="Times New Roman"/>
                    <a:sym typeface="Times New Roman"/>
                  </a:rPr>
                  <a:t>Joint probability? </a:t>
                </a:r>
              </a:p>
              <a:p>
                <a:pPr marL="0" lvl="0" indent="0" algn="just" rtl="0">
                  <a:lnSpc>
                    <a:spcPct val="150000"/>
                  </a:lnSpc>
                  <a:spcBef>
                    <a:spcPts val="0"/>
                  </a:spcBef>
                  <a:spcAft>
                    <a:spcPts val="0"/>
                  </a:spcAft>
                  <a:buNone/>
                </a:pPr>
                <a:r>
                  <a:rPr lang="en-US" sz="1200" dirty="0">
                    <a:solidFill>
                      <a:srgbClr val="000000"/>
                    </a:solidFill>
                    <a:latin typeface="Times New Roman"/>
                    <a:ea typeface="Times New Roman"/>
                    <a:cs typeface="Times New Roman"/>
                    <a:sym typeface="Times New Roman"/>
                  </a:rPr>
                  <a:t>Expresses the prob. of multiple ind. events </a:t>
                </a:r>
              </a:p>
              <a:p>
                <a:pPr marL="0" lvl="0" indent="0" algn="just" rtl="0">
                  <a:lnSpc>
                    <a:spcPct val="150000"/>
                  </a:lnSpc>
                  <a:spcBef>
                    <a:spcPts val="0"/>
                  </a:spcBef>
                  <a:spcAft>
                    <a:spcPts val="0"/>
                  </a:spcAft>
                  <a:buNone/>
                </a:pPr>
                <a:endParaRPr lang="en-US" sz="1200" dirty="0">
                  <a:solidFill>
                    <a:srgbClr val="000000"/>
                  </a:solidFill>
                  <a:latin typeface="Times New Roman"/>
                  <a:ea typeface="Times New Roman"/>
                  <a:cs typeface="Times New Roman"/>
                  <a:sym typeface="Times New Roman"/>
                </a:endParaRPr>
              </a:p>
              <a:p>
                <a:pPr marL="0" lvl="0" indent="0" algn="ctr" rtl="0">
                  <a:lnSpc>
                    <a:spcPct val="150000"/>
                  </a:lnSpc>
                  <a:spcBef>
                    <a:spcPts val="0"/>
                  </a:spcBef>
                  <a:spcAft>
                    <a:spcPts val="0"/>
                  </a:spcAft>
                  <a:buNone/>
                </a:pPr>
                <a:r>
                  <a:rPr lang="en-US" sz="1200" dirty="0">
                    <a:solidFill>
                      <a:srgbClr val="000000"/>
                    </a:solidFill>
                    <a:latin typeface="Times New Roman"/>
                    <a:ea typeface="Times New Roman"/>
                    <a:cs typeface="Times New Roman"/>
                    <a:sym typeface="Times New Roman"/>
                  </a:rPr>
                  <a:t>f(x</a:t>
                </a:r>
                <a:r>
                  <a:rPr lang="en-US" sz="1200" baseline="-25000" dirty="0">
                    <a:solidFill>
                      <a:srgbClr val="000000"/>
                    </a:solidFill>
                    <a:latin typeface="Times New Roman"/>
                    <a:ea typeface="Times New Roman"/>
                    <a:cs typeface="Times New Roman"/>
                    <a:sym typeface="Times New Roman"/>
                  </a:rPr>
                  <a:t>1</a:t>
                </a:r>
                <a:r>
                  <a:rPr lang="en-US" sz="1200" dirty="0">
                    <a:solidFill>
                      <a:srgbClr val="000000"/>
                    </a:solidFill>
                    <a:latin typeface="Times New Roman"/>
                    <a:ea typeface="Times New Roman"/>
                    <a:cs typeface="Times New Roman"/>
                    <a:sym typeface="Times New Roman"/>
                  </a:rPr>
                  <a:t>,x</a:t>
                </a:r>
                <a:r>
                  <a:rPr lang="en-US" sz="1200" baseline="-25000" dirty="0">
                    <a:solidFill>
                      <a:srgbClr val="000000"/>
                    </a:solidFill>
                    <a:latin typeface="Times New Roman"/>
                    <a:ea typeface="Times New Roman"/>
                    <a:cs typeface="Times New Roman"/>
                    <a:sym typeface="Times New Roman"/>
                  </a:rPr>
                  <a:t>2</a:t>
                </a:r>
                <a:r>
                  <a:rPr lang="en-US" sz="1200" dirty="0">
                    <a:solidFill>
                      <a:srgbClr val="000000"/>
                    </a:solidFill>
                    <a:latin typeface="Times New Roman"/>
                    <a:ea typeface="Times New Roman"/>
                    <a:cs typeface="Times New Roman"/>
                    <a:sym typeface="Times New Roman"/>
                  </a:rPr>
                  <a:t>,...,x</a:t>
                </a:r>
                <a:r>
                  <a:rPr lang="en-US" sz="1200" baseline="-25000" dirty="0">
                    <a:solidFill>
                      <a:srgbClr val="000000"/>
                    </a:solidFill>
                    <a:latin typeface="Times New Roman"/>
                    <a:ea typeface="Times New Roman"/>
                    <a:cs typeface="Times New Roman"/>
                    <a:sym typeface="Times New Roman"/>
                  </a:rPr>
                  <a:t>n</a:t>
                </a:r>
                <a:r>
                  <a:rPr lang="en-US" sz="1200" dirty="0">
                    <a:solidFill>
                      <a:srgbClr val="000000"/>
                    </a:solidFill>
                    <a:latin typeface="Times New Roman"/>
                    <a:ea typeface="Times New Roman"/>
                    <a:cs typeface="Times New Roman"/>
                    <a:sym typeface="Times New Roman"/>
                  </a:rPr>
                  <a:t>|</a:t>
                </a:r>
                <a:r>
                  <a:rPr lang="el-GR" sz="1200" dirty="0">
                    <a:solidFill>
                      <a:srgbClr val="000000"/>
                    </a:solidFill>
                    <a:latin typeface="Times New Roman"/>
                    <a:ea typeface="Times New Roman"/>
                    <a:cs typeface="Times New Roman"/>
                    <a:sym typeface="Times New Roman"/>
                  </a:rPr>
                  <a:t>θ) = </a:t>
                </a:r>
                <a:r>
                  <a:rPr lang="en-US" sz="1200" dirty="0">
                    <a:solidFill>
                      <a:srgbClr val="000000"/>
                    </a:solidFill>
                    <a:latin typeface="Times New Roman"/>
                    <a:ea typeface="Times New Roman"/>
                    <a:cs typeface="Times New Roman"/>
                    <a:sym typeface="Times New Roman"/>
                  </a:rPr>
                  <a:t>f(x</a:t>
                </a:r>
                <a:r>
                  <a:rPr lang="en-US" sz="1200" baseline="-25000" dirty="0">
                    <a:solidFill>
                      <a:srgbClr val="000000"/>
                    </a:solidFill>
                    <a:latin typeface="Times New Roman"/>
                    <a:ea typeface="Times New Roman"/>
                    <a:cs typeface="Times New Roman"/>
                    <a:sym typeface="Times New Roman"/>
                  </a:rPr>
                  <a:t>1</a:t>
                </a:r>
                <a:r>
                  <a:rPr lang="en-US" sz="1200" dirty="0">
                    <a:solidFill>
                      <a:srgbClr val="000000"/>
                    </a:solidFill>
                    <a:latin typeface="Times New Roman"/>
                    <a:ea typeface="Times New Roman"/>
                    <a:cs typeface="Times New Roman"/>
                    <a:sym typeface="Times New Roman"/>
                  </a:rPr>
                  <a:t>|</a:t>
                </a:r>
                <a:r>
                  <a:rPr lang="el-GR" sz="1200" dirty="0">
                    <a:solidFill>
                      <a:srgbClr val="000000"/>
                    </a:solidFill>
                    <a:latin typeface="Times New Roman"/>
                    <a:ea typeface="Times New Roman"/>
                    <a:cs typeface="Times New Roman"/>
                    <a:sym typeface="Times New Roman"/>
                  </a:rPr>
                  <a:t>θ)</a:t>
                </a:r>
                <a14:m>
                  <m:oMath xmlns:m="http://schemas.openxmlformats.org/officeDocument/2006/math">
                    <m:r>
                      <a:rPr lang="el-GR" sz="1200" i="1" smtClean="0">
                        <a:solidFill>
                          <a:srgbClr val="000000"/>
                        </a:solidFill>
                        <a:latin typeface="Cambria Math" panose="02040503050406030204" pitchFamily="18" charset="0"/>
                        <a:ea typeface="Cambria Math" panose="02040503050406030204" pitchFamily="18" charset="0"/>
                        <a:cs typeface="Times New Roman"/>
                        <a:sym typeface="Times New Roman"/>
                      </a:rPr>
                      <m:t>×</m:t>
                    </m:r>
                  </m:oMath>
                </a14:m>
                <a:r>
                  <a:rPr lang="en-US" sz="1200" dirty="0">
                    <a:solidFill>
                      <a:srgbClr val="000000"/>
                    </a:solidFill>
                    <a:latin typeface="Times New Roman"/>
                    <a:ea typeface="Times New Roman"/>
                    <a:cs typeface="Times New Roman"/>
                    <a:sym typeface="Times New Roman"/>
                  </a:rPr>
                  <a:t>f(x</a:t>
                </a:r>
                <a:r>
                  <a:rPr lang="en-US" sz="1200" baseline="-25000" dirty="0">
                    <a:solidFill>
                      <a:srgbClr val="000000"/>
                    </a:solidFill>
                    <a:latin typeface="Times New Roman"/>
                    <a:ea typeface="Times New Roman"/>
                    <a:cs typeface="Times New Roman"/>
                    <a:sym typeface="Times New Roman"/>
                  </a:rPr>
                  <a:t>2</a:t>
                </a:r>
                <a:r>
                  <a:rPr lang="en-US" sz="1200" dirty="0">
                    <a:solidFill>
                      <a:srgbClr val="000000"/>
                    </a:solidFill>
                    <a:latin typeface="Times New Roman"/>
                    <a:ea typeface="Times New Roman"/>
                    <a:cs typeface="Times New Roman"/>
                    <a:sym typeface="Times New Roman"/>
                  </a:rPr>
                  <a:t>|</a:t>
                </a:r>
                <a:r>
                  <a:rPr lang="el-GR" sz="1200" dirty="0">
                    <a:solidFill>
                      <a:srgbClr val="000000"/>
                    </a:solidFill>
                    <a:latin typeface="Times New Roman"/>
                    <a:ea typeface="Times New Roman"/>
                    <a:cs typeface="Times New Roman"/>
                    <a:sym typeface="Times New Roman"/>
                  </a:rPr>
                  <a:t>θ)</a:t>
                </a:r>
                <a14:m>
                  <m:oMath xmlns:m="http://schemas.openxmlformats.org/officeDocument/2006/math">
                    <m:r>
                      <a:rPr lang="el-GR" sz="120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m:t>
                    </m:r>
                  </m:oMath>
                </a14:m>
                <a:r>
                  <a:rPr lang="el-GR" sz="1200" dirty="0">
                    <a:solidFill>
                      <a:srgbClr val="000000"/>
                    </a:solidFill>
                    <a:latin typeface="Times New Roman"/>
                    <a:ea typeface="Times New Roman"/>
                    <a:cs typeface="Times New Roman"/>
                    <a:sym typeface="Times New Roman"/>
                  </a:rPr>
                  <a:t>...</a:t>
                </a:r>
                <a14:m>
                  <m:oMath xmlns:m="http://schemas.openxmlformats.org/officeDocument/2006/math">
                    <m:r>
                      <a:rPr lang="el-GR" sz="1200" i="1" dirty="0" smtClean="0">
                        <a:solidFill>
                          <a:srgbClr val="000000"/>
                        </a:solidFill>
                        <a:latin typeface="Cambria Math" panose="02040503050406030204" pitchFamily="18" charset="0"/>
                        <a:ea typeface="Cambria Math" panose="02040503050406030204" pitchFamily="18" charset="0"/>
                        <a:cs typeface="Times New Roman"/>
                        <a:sym typeface="Times New Roman"/>
                      </a:rPr>
                      <m:t>×</m:t>
                    </m:r>
                  </m:oMath>
                </a14:m>
                <a:r>
                  <a:rPr lang="en-US" sz="1200" dirty="0">
                    <a:solidFill>
                      <a:srgbClr val="000000"/>
                    </a:solidFill>
                    <a:latin typeface="Times New Roman"/>
                    <a:ea typeface="Times New Roman"/>
                    <a:cs typeface="Times New Roman"/>
                    <a:sym typeface="Times New Roman"/>
                  </a:rPr>
                  <a:t>f(x</a:t>
                </a:r>
                <a:r>
                  <a:rPr lang="en-US" sz="1200" baseline="-25000" dirty="0">
                    <a:solidFill>
                      <a:srgbClr val="000000"/>
                    </a:solidFill>
                    <a:latin typeface="Times New Roman"/>
                    <a:ea typeface="Times New Roman"/>
                    <a:cs typeface="Times New Roman"/>
                    <a:sym typeface="Times New Roman"/>
                  </a:rPr>
                  <a:t>n</a:t>
                </a:r>
                <a:r>
                  <a:rPr lang="en-US" sz="1200" dirty="0">
                    <a:solidFill>
                      <a:srgbClr val="000000"/>
                    </a:solidFill>
                    <a:latin typeface="Times New Roman"/>
                    <a:ea typeface="Times New Roman"/>
                    <a:cs typeface="Times New Roman"/>
                    <a:sym typeface="Times New Roman"/>
                  </a:rPr>
                  <a:t>|</a:t>
                </a:r>
                <a:r>
                  <a:rPr lang="el-GR" sz="1200" dirty="0">
                    <a:solidFill>
                      <a:srgbClr val="000000"/>
                    </a:solidFill>
                    <a:latin typeface="Times New Roman"/>
                    <a:ea typeface="Times New Roman"/>
                    <a:cs typeface="Times New Roman"/>
                    <a:sym typeface="Times New Roman"/>
                  </a:rPr>
                  <a:t>θ) = </a:t>
                </a:r>
                <a14:m>
                  <m:oMath xmlns:m="http://schemas.openxmlformats.org/officeDocument/2006/math">
                    <m:nary>
                      <m:naryPr>
                        <m:chr m:val="∏"/>
                        <m:ctrlPr>
                          <a:rPr lang="ar-AE" sz="1200" i="1" smtClean="0">
                            <a:solidFill>
                              <a:srgbClr val="000000"/>
                            </a:solidFill>
                            <a:latin typeface="Cambria Math" panose="02040503050406030204" pitchFamily="18" charset="0"/>
                            <a:cs typeface="Times New Roman"/>
                            <a:sym typeface="Times New Roman"/>
                          </a:rPr>
                        </m:ctrlPr>
                      </m:naryPr>
                      <m:sub>
                        <m:r>
                          <m:rPr>
                            <m:brk m:alnAt="23"/>
                          </m:rPr>
                          <a:rPr lang="tr-TR" sz="1200" b="0" i="1" smtClean="0">
                            <a:solidFill>
                              <a:srgbClr val="000000"/>
                            </a:solidFill>
                            <a:latin typeface="Cambria Math" panose="02040503050406030204" pitchFamily="18" charset="0"/>
                            <a:cs typeface="Times New Roman"/>
                            <a:sym typeface="Times New Roman"/>
                          </a:rPr>
                          <m:t>𝑖</m:t>
                        </m:r>
                      </m:sub>
                      <m:sup>
                        <m:r>
                          <a:rPr lang="tr-TR" sz="1200" b="0" i="1" smtClean="0">
                            <a:solidFill>
                              <a:srgbClr val="000000"/>
                            </a:solidFill>
                            <a:latin typeface="Cambria Math" panose="02040503050406030204" pitchFamily="18" charset="0"/>
                            <a:cs typeface="Times New Roman"/>
                            <a:sym typeface="Times New Roman"/>
                          </a:rPr>
                          <m:t>𝑛</m:t>
                        </m:r>
                      </m:sup>
                      <m:e>
                        <m:r>
                          <a:rPr lang="tr-TR" sz="1200" b="0" i="1" smtClean="0">
                            <a:solidFill>
                              <a:srgbClr val="000000"/>
                            </a:solidFill>
                            <a:latin typeface="Cambria Math" panose="02040503050406030204" pitchFamily="18" charset="0"/>
                            <a:cs typeface="Times New Roman"/>
                            <a:sym typeface="Times New Roman"/>
                          </a:rPr>
                          <m:t>𝑓</m:t>
                        </m:r>
                      </m:e>
                    </m:nary>
                  </m:oMath>
                </a14:m>
                <a:r>
                  <a:rPr lang="tr-TR" sz="1200" dirty="0">
                    <a:solidFill>
                      <a:srgbClr val="000000"/>
                    </a:solidFill>
                    <a:latin typeface="Times New Roman"/>
                    <a:ea typeface="Times New Roman"/>
                    <a:cs typeface="Times New Roman"/>
                    <a:sym typeface="Times New Roman"/>
                  </a:rPr>
                  <a:t>(</a:t>
                </a:r>
                <a14:m>
                  <m:oMath xmlns:m="http://schemas.openxmlformats.org/officeDocument/2006/math">
                    <m:sSub>
                      <m:sSubPr>
                        <m:ctrlPr>
                          <a:rPr lang="en-US" sz="1200" i="1" smtClean="0">
                            <a:solidFill>
                              <a:srgbClr val="000000"/>
                            </a:solidFill>
                            <a:latin typeface="Cambria Math" panose="02040503050406030204" pitchFamily="18" charset="0"/>
                            <a:cs typeface="Times New Roman"/>
                            <a:sym typeface="Times New Roman"/>
                          </a:rPr>
                        </m:ctrlPr>
                      </m:sSubPr>
                      <m:e>
                        <m:r>
                          <a:rPr lang="tr-TR" sz="1200" b="0" i="1" smtClean="0">
                            <a:solidFill>
                              <a:srgbClr val="000000"/>
                            </a:solidFill>
                            <a:latin typeface="Cambria Math" panose="02040503050406030204" pitchFamily="18" charset="0"/>
                            <a:cs typeface="Times New Roman"/>
                            <a:sym typeface="Times New Roman"/>
                          </a:rPr>
                          <m:t>𝑥</m:t>
                        </m:r>
                      </m:e>
                      <m:sub>
                        <m:r>
                          <a:rPr lang="tr-TR" sz="1200" b="0" i="1" smtClean="0">
                            <a:solidFill>
                              <a:srgbClr val="000000"/>
                            </a:solidFill>
                            <a:latin typeface="Cambria Math" panose="02040503050406030204" pitchFamily="18" charset="0"/>
                            <a:cs typeface="Times New Roman"/>
                            <a:sym typeface="Times New Roman"/>
                          </a:rPr>
                          <m:t>𝑖</m:t>
                        </m:r>
                      </m:sub>
                    </m:sSub>
                  </m:oMath>
                </a14:m>
                <a:r>
                  <a:rPr lang="en-US" sz="1200" dirty="0">
                    <a:solidFill>
                      <a:srgbClr val="000000"/>
                    </a:solidFill>
                    <a:latin typeface="Times New Roman"/>
                    <a:ea typeface="Times New Roman"/>
                    <a:cs typeface="Times New Roman"/>
                    <a:sym typeface="Times New Roman"/>
                  </a:rPr>
                  <a:t>|</a:t>
                </a:r>
                <a:r>
                  <a:rPr lang="el-GR" sz="1200" dirty="0">
                    <a:solidFill>
                      <a:srgbClr val="000000"/>
                    </a:solidFill>
                    <a:latin typeface="Times New Roman"/>
                    <a:ea typeface="Times New Roman"/>
                    <a:cs typeface="Times New Roman"/>
                    <a:sym typeface="Times New Roman"/>
                  </a:rPr>
                  <a:t>θ)</a:t>
                </a:r>
              </a:p>
              <a:p>
                <a:pPr marL="0" lvl="0" indent="0" algn="just" rtl="0">
                  <a:lnSpc>
                    <a:spcPct val="150000"/>
                  </a:lnSpc>
                  <a:spcBef>
                    <a:spcPts val="0"/>
                  </a:spcBef>
                  <a:spcAft>
                    <a:spcPts val="0"/>
                  </a:spcAft>
                  <a:buNone/>
                </a:pPr>
                <a:endParaRPr lang="el-GR" sz="12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l-GR" sz="1200" dirty="0" err="1">
                    <a:solidFill>
                      <a:srgbClr val="000000"/>
                    </a:solidFill>
                    <a:latin typeface="Times New Roman"/>
                    <a:ea typeface="Times New Roman"/>
                    <a:cs typeface="Times New Roman"/>
                    <a:sym typeface="Times New Roman"/>
                  </a:rPr>
                  <a:t>θ</a:t>
                </a:r>
                <a:r>
                  <a:rPr lang="el-GR" sz="1200" dirty="0">
                    <a:solidFill>
                      <a:srgbClr val="000000"/>
                    </a:solidFill>
                    <a:latin typeface="Times New Roman"/>
                    <a:ea typeface="Times New Roman"/>
                    <a:cs typeface="Times New Roman"/>
                    <a:sym typeface="Times New Roman"/>
                  </a:rPr>
                  <a:t> = [θ</a:t>
                </a:r>
                <a:r>
                  <a:rPr lang="el-GR" sz="1200" baseline="-25000" dirty="0">
                    <a:solidFill>
                      <a:srgbClr val="000000"/>
                    </a:solidFill>
                    <a:latin typeface="Times New Roman"/>
                    <a:ea typeface="Times New Roman"/>
                    <a:cs typeface="Times New Roman"/>
                    <a:sym typeface="Times New Roman"/>
                  </a:rPr>
                  <a:t>1</a:t>
                </a:r>
                <a:r>
                  <a:rPr lang="el-GR" sz="1200" dirty="0">
                    <a:solidFill>
                      <a:srgbClr val="000000"/>
                    </a:solidFill>
                    <a:latin typeface="Times New Roman"/>
                    <a:ea typeface="Times New Roman"/>
                    <a:cs typeface="Times New Roman"/>
                    <a:sym typeface="Times New Roman"/>
                  </a:rPr>
                  <a:t>,θ</a:t>
                </a:r>
                <a:r>
                  <a:rPr lang="el-GR" sz="1200" baseline="-25000" dirty="0">
                    <a:solidFill>
                      <a:srgbClr val="000000"/>
                    </a:solidFill>
                    <a:latin typeface="Times New Roman"/>
                    <a:ea typeface="Times New Roman"/>
                    <a:cs typeface="Times New Roman"/>
                    <a:sym typeface="Times New Roman"/>
                  </a:rPr>
                  <a:t>2</a:t>
                </a:r>
                <a:r>
                  <a:rPr lang="el-GR" sz="1200" dirty="0">
                    <a:solidFill>
                      <a:srgbClr val="000000"/>
                    </a:solidFill>
                    <a:latin typeface="Times New Roman"/>
                    <a:ea typeface="Times New Roman"/>
                    <a:cs typeface="Times New Roman"/>
                    <a:sym typeface="Times New Roman"/>
                  </a:rPr>
                  <a:t>,...,</a:t>
                </a:r>
                <a:r>
                  <a:rPr lang="el-GR" sz="1200" dirty="0" err="1">
                    <a:solidFill>
                      <a:srgbClr val="000000"/>
                    </a:solidFill>
                    <a:latin typeface="Times New Roman"/>
                    <a:ea typeface="Times New Roman"/>
                    <a:cs typeface="Times New Roman"/>
                    <a:sym typeface="Times New Roman"/>
                  </a:rPr>
                  <a:t>θ</a:t>
                </a:r>
                <a:r>
                  <a:rPr lang="en-US" sz="1200" baseline="-25000" dirty="0" err="1">
                    <a:solidFill>
                      <a:srgbClr val="000000"/>
                    </a:solidFill>
                    <a:latin typeface="Times New Roman"/>
                    <a:ea typeface="Times New Roman"/>
                    <a:cs typeface="Times New Roman"/>
                    <a:sym typeface="Times New Roman"/>
                  </a:rPr>
                  <a:t>n</a:t>
                </a:r>
                <a:r>
                  <a:rPr lang="en-US" sz="1200" dirty="0">
                    <a:solidFill>
                      <a:srgbClr val="000000"/>
                    </a:solidFill>
                    <a:latin typeface="Times New Roman"/>
                    <a:ea typeface="Times New Roman"/>
                    <a:cs typeface="Times New Roman"/>
                    <a:sym typeface="Times New Roman"/>
                  </a:rPr>
                  <a:t>]</a:t>
                </a:r>
                <a:r>
                  <a:rPr lang="en-US" sz="1200" baseline="30000" dirty="0">
                    <a:solidFill>
                      <a:srgbClr val="000000"/>
                    </a:solidFill>
                    <a:latin typeface="Times New Roman"/>
                    <a:ea typeface="Times New Roman"/>
                    <a:cs typeface="Times New Roman"/>
                    <a:sym typeface="Times New Roman"/>
                  </a:rPr>
                  <a:t>T</a:t>
                </a:r>
                <a:r>
                  <a:rPr lang="en-US" sz="1200" dirty="0">
                    <a:solidFill>
                      <a:srgbClr val="000000"/>
                    </a:solidFill>
                    <a:latin typeface="Times New Roman"/>
                    <a:ea typeface="Times New Roman"/>
                    <a:cs typeface="Times New Roman"/>
                    <a:sym typeface="Times New Roman"/>
                  </a:rPr>
                  <a:t> stands for vector for joint dist. of parameters, x = (x</a:t>
                </a:r>
                <a:r>
                  <a:rPr lang="en-US" sz="1200" baseline="-25000" dirty="0">
                    <a:solidFill>
                      <a:srgbClr val="000000"/>
                    </a:solidFill>
                    <a:latin typeface="Times New Roman"/>
                    <a:ea typeface="Times New Roman"/>
                    <a:cs typeface="Times New Roman"/>
                    <a:sym typeface="Times New Roman"/>
                  </a:rPr>
                  <a:t>1</a:t>
                </a:r>
                <a:r>
                  <a:rPr lang="en-US" sz="1200" dirty="0">
                    <a:solidFill>
                      <a:srgbClr val="000000"/>
                    </a:solidFill>
                    <a:latin typeface="Times New Roman"/>
                    <a:ea typeface="Times New Roman"/>
                    <a:cs typeface="Times New Roman"/>
                    <a:sym typeface="Times New Roman"/>
                  </a:rPr>
                  <a:t>,x</a:t>
                </a:r>
                <a:r>
                  <a:rPr lang="en-US" sz="1200" baseline="-25000" dirty="0">
                    <a:solidFill>
                      <a:srgbClr val="000000"/>
                    </a:solidFill>
                    <a:latin typeface="Times New Roman"/>
                    <a:ea typeface="Times New Roman"/>
                    <a:cs typeface="Times New Roman"/>
                    <a:sym typeface="Times New Roman"/>
                  </a:rPr>
                  <a:t>2</a:t>
                </a:r>
                <a:r>
                  <a:rPr lang="en-US" sz="1200" dirty="0">
                    <a:solidFill>
                      <a:srgbClr val="000000"/>
                    </a:solidFill>
                    <a:latin typeface="Times New Roman"/>
                    <a:ea typeface="Times New Roman"/>
                    <a:cs typeface="Times New Roman"/>
                    <a:sym typeface="Times New Roman"/>
                  </a:rPr>
                  <a:t>,...,</a:t>
                </a:r>
                <a:r>
                  <a:rPr lang="en-US" sz="1200" dirty="0" err="1">
                    <a:solidFill>
                      <a:srgbClr val="000000"/>
                    </a:solidFill>
                    <a:latin typeface="Times New Roman"/>
                    <a:ea typeface="Times New Roman"/>
                    <a:cs typeface="Times New Roman"/>
                    <a:sym typeface="Times New Roman"/>
                  </a:rPr>
                  <a:t>x</a:t>
                </a:r>
                <a:r>
                  <a:rPr lang="en-US" sz="1200" baseline="-25000" dirty="0" err="1">
                    <a:solidFill>
                      <a:srgbClr val="000000"/>
                    </a:solidFill>
                    <a:latin typeface="Times New Roman"/>
                    <a:ea typeface="Times New Roman"/>
                    <a:cs typeface="Times New Roman"/>
                    <a:sym typeface="Times New Roman"/>
                  </a:rPr>
                  <a:t>n</a:t>
                </a:r>
                <a:r>
                  <a:rPr lang="en-US" sz="1200" dirty="0">
                    <a:solidFill>
                      <a:srgbClr val="000000"/>
                    </a:solidFill>
                    <a:latin typeface="Times New Roman"/>
                    <a:ea typeface="Times New Roman"/>
                    <a:cs typeface="Times New Roman"/>
                    <a:sym typeface="Times New Roman"/>
                  </a:rPr>
                  <a:t>) stands for sample data and </a:t>
                </a:r>
                <a:r>
                  <a:rPr lang="en-US" sz="1200" dirty="0" err="1">
                    <a:solidFill>
                      <a:srgbClr val="000000"/>
                    </a:solidFill>
                    <a:latin typeface="Times New Roman"/>
                    <a:ea typeface="Times New Roman"/>
                    <a:cs typeface="Times New Roman"/>
                    <a:sym typeface="Times New Roman"/>
                  </a:rPr>
                  <a:t>i</a:t>
                </a:r>
                <a:r>
                  <a:rPr lang="en-US" sz="1200" dirty="0">
                    <a:solidFill>
                      <a:srgbClr val="000000"/>
                    </a:solidFill>
                    <a:latin typeface="Times New Roman"/>
                    <a:ea typeface="Times New Roman"/>
                    <a:cs typeface="Times New Roman"/>
                    <a:sym typeface="Times New Roman"/>
                  </a:rPr>
                  <a:t> = (1,2,3,...,n) stands for each observation in the dataset.</a:t>
                </a:r>
              </a:p>
              <a:p>
                <a:pPr marL="0" lvl="0" indent="0" algn="just" rtl="0">
                  <a:lnSpc>
                    <a:spcPct val="150000"/>
                  </a:lnSpc>
                  <a:spcBef>
                    <a:spcPts val="0"/>
                  </a:spcBef>
                  <a:spcAft>
                    <a:spcPts val="0"/>
                  </a:spcAft>
                  <a:buNone/>
                </a:pPr>
                <a:endParaRPr lang="en-US" sz="12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200" dirty="0">
                    <a:solidFill>
                      <a:srgbClr val="000000"/>
                    </a:solidFill>
                    <a:latin typeface="Times New Roman"/>
                    <a:ea typeface="Times New Roman"/>
                    <a:cs typeface="Times New Roman"/>
                    <a:sym typeface="Times New Roman"/>
                  </a:rPr>
                  <a:t>Parameters: important elementary units of PDF</a:t>
                </a:r>
              </a:p>
              <a:p>
                <a:pPr marL="0" lvl="0" indent="0" algn="just" rtl="0">
                  <a:lnSpc>
                    <a:spcPct val="150000"/>
                  </a:lnSpc>
                  <a:spcBef>
                    <a:spcPts val="0"/>
                  </a:spcBef>
                  <a:spcAft>
                    <a:spcPts val="0"/>
                  </a:spcAft>
                  <a:buNone/>
                </a:pPr>
                <a:r>
                  <a:rPr lang="en-US" sz="1200" dirty="0">
                    <a:solidFill>
                      <a:srgbClr val="000000"/>
                    </a:solidFill>
                    <a:latin typeface="Times New Roman"/>
                    <a:ea typeface="Times New Roman"/>
                    <a:cs typeface="Times New Roman"/>
                    <a:sym typeface="Times New Roman"/>
                  </a:rPr>
                  <a:t>Parametrization </a:t>
                </a:r>
                <a:endParaRPr sz="1800" b="1" dirty="0">
                  <a:solidFill>
                    <a:srgbClr val="000000"/>
                  </a:solidFill>
                  <a:latin typeface="Times New Roman"/>
                  <a:ea typeface="Times New Roman"/>
                  <a:cs typeface="Times New Roman"/>
                  <a:sym typeface="Times New Roman"/>
                </a:endParaRPr>
              </a:p>
            </p:txBody>
          </p:sp>
        </mc:Choice>
        <mc:Fallback xmlns="">
          <p:sp>
            <p:nvSpPr>
              <p:cNvPr id="105" name="Google Shape;105;p16"/>
              <p:cNvSpPr txBox="1">
                <a:spLocks noGrp="1" noRot="1" noChangeAspect="1" noMove="1" noResize="1" noEditPoints="1" noAdjustHandles="1" noChangeArrowheads="1" noChangeShapeType="1" noTextEdit="1"/>
              </p:cNvSpPr>
              <p:nvPr>
                <p:ph type="body" idx="1"/>
              </p:nvPr>
            </p:nvSpPr>
            <p:spPr>
              <a:xfrm>
                <a:off x="163650" y="1145600"/>
                <a:ext cx="8814000" cy="374070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122700" y="591500"/>
            <a:ext cx="8895900" cy="553968"/>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1600" dirty="0">
                <a:solidFill>
                  <a:srgbClr val="000000"/>
                </a:solidFill>
                <a:latin typeface="Times New Roman"/>
                <a:ea typeface="Times New Roman"/>
                <a:cs typeface="Times New Roman"/>
                <a:sym typeface="Times New Roman"/>
              </a:rPr>
              <a:t>1.3) What is the difference between likelihood function and probability distribution function?</a:t>
            </a:r>
            <a:endParaRPr sz="1600" dirty="0"/>
          </a:p>
        </p:txBody>
      </p:sp>
      <p:sp>
        <p:nvSpPr>
          <p:cNvPr id="111" name="Google Shape;111;p17"/>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Similar purposes </a:t>
            </a:r>
            <a:endParaRPr sz="20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PDF given the parameters</a:t>
            </a:r>
            <a:endParaRPr sz="20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20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Likelihood function shows the likelihood of parameters taking place given the data</a:t>
            </a:r>
            <a:endParaRPr sz="2600" b="1"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122700" y="591500"/>
            <a:ext cx="8895900" cy="6463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1.4) Why is the natural logarithm of the likelihood function taken?</a:t>
            </a:r>
            <a:endParaRPr sz="2000" dirty="0"/>
          </a:p>
        </p:txBody>
      </p:sp>
      <p:sp>
        <p:nvSpPr>
          <p:cNvPr id="117" name="Google Shape;117;p18"/>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 sz="1800" dirty="0">
                <a:solidFill>
                  <a:srgbClr val="000000"/>
                </a:solidFill>
                <a:latin typeface="Times New Roman"/>
                <a:ea typeface="Times New Roman"/>
                <a:cs typeface="Times New Roman"/>
                <a:sym typeface="Times New Roman"/>
              </a:rPr>
              <a:t>The joint distribution function is burdensome to deal with </a:t>
            </a:r>
            <a:endParaRPr sz="18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dirty="0">
                <a:solidFill>
                  <a:srgbClr val="000000"/>
                </a:solidFill>
                <a:latin typeface="Times New Roman"/>
                <a:ea typeface="Times New Roman"/>
                <a:cs typeface="Times New Roman"/>
                <a:sym typeface="Times New Roman"/>
              </a:rPr>
              <a:t>Natural logarithm </a:t>
            </a:r>
            <a:endParaRPr sz="18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dirty="0">
                <a:solidFill>
                  <a:srgbClr val="000000"/>
                </a:solidFill>
                <a:latin typeface="Times New Roman"/>
                <a:ea typeface="Times New Roman"/>
                <a:cs typeface="Times New Roman"/>
                <a:sym typeface="Times New Roman"/>
              </a:rPr>
              <a:t>Monotonically increasing function;</a:t>
            </a:r>
            <a:endParaRPr sz="18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dirty="0">
                <a:solidFill>
                  <a:srgbClr val="000000"/>
                </a:solidFill>
                <a:latin typeface="Times New Roman"/>
                <a:ea typeface="Times New Roman"/>
                <a:cs typeface="Times New Roman"/>
                <a:sym typeface="Times New Roman"/>
              </a:rPr>
              <a:t>Maximum point of the function realizes at the same poi</a:t>
            </a:r>
            <a:r>
              <a:rPr lang="en" sz="1800" dirty="0">
                <a:solidFill>
                  <a:srgbClr val="000000"/>
                </a:solidFill>
                <a:highlight>
                  <a:srgbClr val="FFFFFF"/>
                </a:highlight>
                <a:latin typeface="Times New Roman"/>
                <a:ea typeface="Times New Roman"/>
                <a:cs typeface="Times New Roman"/>
                <a:sym typeface="Times New Roman"/>
              </a:rPr>
              <a:t>nt (i.e., value of </a:t>
            </a:r>
            <a:r>
              <a:rPr lang="en" sz="1800" dirty="0" err="1">
                <a:solidFill>
                  <a:srgbClr val="000000"/>
                </a:solidFill>
                <a:highlight>
                  <a:srgbClr val="FFFFFF"/>
                </a:highlight>
                <a:latin typeface="Times New Roman"/>
                <a:ea typeface="Times New Roman"/>
                <a:cs typeface="Times New Roman"/>
                <a:sym typeface="Times New Roman"/>
              </a:rPr>
              <a:t>θ</a:t>
            </a:r>
            <a:r>
              <a:rPr lang="en" sz="1800" baseline="30000" dirty="0">
                <a:solidFill>
                  <a:srgbClr val="000000"/>
                </a:solidFill>
                <a:highlight>
                  <a:srgbClr val="FFFFFF"/>
                </a:highlight>
                <a:latin typeface="Times New Roman"/>
                <a:ea typeface="Times New Roman"/>
                <a:cs typeface="Times New Roman"/>
                <a:sym typeface="Times New Roman"/>
              </a:rPr>
              <a:t>*</a:t>
            </a:r>
            <a:r>
              <a:rPr lang="en" sz="1800" dirty="0">
                <a:solidFill>
                  <a:srgbClr val="000000"/>
                </a:solidFill>
                <a:highlight>
                  <a:srgbClr val="FFFFFF"/>
                </a:highlight>
                <a:latin typeface="Times New Roman"/>
                <a:ea typeface="Times New Roman"/>
                <a:cs typeface="Times New Roman"/>
                <a:sym typeface="Times New Roman"/>
              </a:rPr>
              <a:t>) </a:t>
            </a:r>
            <a:endParaRPr sz="2400" b="1" dirty="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122700" y="591500"/>
            <a:ext cx="8895900" cy="5541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400" dirty="0">
                <a:solidFill>
                  <a:srgbClr val="000000"/>
                </a:solidFill>
                <a:latin typeface="Times New Roman"/>
                <a:ea typeface="Times New Roman"/>
                <a:cs typeface="Times New Roman"/>
                <a:sym typeface="Times New Roman"/>
              </a:rPr>
              <a:t>2) Details</a:t>
            </a:r>
            <a:endParaRPr sz="2400" dirty="0"/>
          </a:p>
        </p:txBody>
      </p:sp>
      <p:sp>
        <p:nvSpPr>
          <p:cNvPr id="123" name="Google Shape;123;p19"/>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rmAutofit lnSpcReduction="10000"/>
          </a:bodyPr>
          <a:lstStyle/>
          <a:p>
            <a:pPr marL="0" lvl="0" indent="0" algn="just" rtl="0">
              <a:lnSpc>
                <a:spcPct val="150000"/>
              </a:lnSpc>
              <a:spcBef>
                <a:spcPts val="0"/>
              </a:spcBef>
              <a:spcAft>
                <a:spcPts val="0"/>
              </a:spcAft>
              <a:buNone/>
            </a:pPr>
            <a:r>
              <a:rPr lang="en" sz="1800" b="1" dirty="0">
                <a:solidFill>
                  <a:srgbClr val="000000"/>
                </a:solidFill>
                <a:latin typeface="Times New Roman"/>
                <a:ea typeface="Times New Roman"/>
                <a:cs typeface="Times New Roman"/>
                <a:sym typeface="Times New Roman"/>
              </a:rPr>
              <a:t>2.1) What is MLE in detail?</a:t>
            </a:r>
            <a:endParaRPr sz="1800"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dirty="0">
                <a:solidFill>
                  <a:srgbClr val="000000"/>
                </a:solidFill>
                <a:latin typeface="Times New Roman"/>
                <a:ea typeface="Times New Roman"/>
                <a:cs typeface="Times New Roman"/>
                <a:sym typeface="Times New Roman"/>
              </a:rPr>
              <a:t>2.2) MLE derivation</a:t>
            </a:r>
            <a:endParaRPr sz="1800"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dirty="0">
                <a:solidFill>
                  <a:srgbClr val="000000"/>
                </a:solidFill>
                <a:latin typeface="Times New Roman"/>
                <a:ea typeface="Times New Roman"/>
                <a:cs typeface="Times New Roman"/>
                <a:sym typeface="Times New Roman"/>
              </a:rPr>
              <a:t>2.3) Why are we dealing with maximum likelihood rather than maximum probability?</a:t>
            </a:r>
            <a:endParaRPr sz="1800"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dirty="0">
                <a:solidFill>
                  <a:srgbClr val="000000"/>
                </a:solidFill>
                <a:latin typeface="Times New Roman"/>
                <a:ea typeface="Times New Roman"/>
                <a:cs typeface="Times New Roman"/>
                <a:sym typeface="Times New Roman"/>
              </a:rPr>
              <a:t>2.4) Properties of MLE</a:t>
            </a:r>
            <a:endParaRPr sz="1800"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800" b="1" dirty="0">
                <a:solidFill>
                  <a:srgbClr val="000000"/>
                </a:solidFill>
                <a:latin typeface="Times New Roman"/>
                <a:ea typeface="Times New Roman"/>
                <a:cs typeface="Times New Roman"/>
                <a:sym typeface="Times New Roman"/>
              </a:rPr>
              <a:t>2.5) When is least squares minimization the same as maximum likelihood estimation?</a:t>
            </a:r>
            <a:endParaRPr sz="1800" b="1"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dirty="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22700" y="591500"/>
            <a:ext cx="8895900" cy="6463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000" dirty="0">
                <a:solidFill>
                  <a:srgbClr val="000000"/>
                </a:solidFill>
                <a:latin typeface="Times New Roman"/>
                <a:ea typeface="Times New Roman"/>
                <a:cs typeface="Times New Roman"/>
                <a:sym typeface="Times New Roman"/>
              </a:rPr>
              <a:t>2.1) What is MLE in detail?</a:t>
            </a:r>
            <a:endParaRPr sz="2000" dirty="0"/>
          </a:p>
        </p:txBody>
      </p:sp>
      <p:sp>
        <p:nvSpPr>
          <p:cNvPr id="129" name="Google Shape;129;p20"/>
          <p:cNvSpPr txBox="1">
            <a:spLocks noGrp="1"/>
          </p:cNvSpPr>
          <p:nvPr>
            <p:ph type="body" idx="1"/>
          </p:nvPr>
        </p:nvSpPr>
        <p:spPr>
          <a:xfrm>
            <a:off x="163650" y="1145600"/>
            <a:ext cx="8814000" cy="3740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Technique to estimate the parameters of a distribution</a:t>
            </a:r>
            <a:r>
              <a:rPr lang="tr-TR" sz="1400" dirty="0">
                <a:solidFill>
                  <a:srgbClr val="000000"/>
                </a:solidFill>
                <a:latin typeface="Times New Roman"/>
                <a:ea typeface="Times New Roman"/>
                <a:cs typeface="Times New Roman"/>
                <a:sym typeface="Times New Roman"/>
              </a:rPr>
              <a:t> w</a:t>
            </a:r>
            <a:r>
              <a:rPr lang="en" sz="1400" dirty="0">
                <a:solidFill>
                  <a:srgbClr val="000000"/>
                </a:solidFill>
                <a:latin typeface="Times New Roman"/>
                <a:ea typeface="Times New Roman"/>
                <a:cs typeface="Times New Roman"/>
                <a:sym typeface="Times New Roman"/>
              </a:rPr>
              <a:t>ithin the possible parameter space. </a:t>
            </a:r>
            <a:endParaRPr lang="tr-T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Expressing it with notations, θ is the value that maximizes the likelihood; ℒ</a:t>
            </a:r>
            <a:r>
              <a:rPr lang="en" sz="1400" baseline="-25000" dirty="0">
                <a:solidFill>
                  <a:srgbClr val="000000"/>
                </a:solidFill>
                <a:latin typeface="Times New Roman"/>
                <a:ea typeface="Times New Roman"/>
                <a:cs typeface="Times New Roman"/>
                <a:sym typeface="Times New Roman"/>
              </a:rPr>
              <a:t>n</a:t>
            </a:r>
            <a:r>
              <a:rPr lang="en" sz="1400" dirty="0">
                <a:solidFill>
                  <a:srgbClr val="000000"/>
                </a:solidFill>
                <a:latin typeface="Times New Roman"/>
                <a:ea typeface="Times New Roman"/>
                <a:cs typeface="Times New Roman"/>
                <a:sym typeface="Times New Roman"/>
              </a:rPr>
              <a:t>  </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lang="tr-T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i.i.d. assumptions needed </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Same distribution source </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Other preliminaries: </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Data generating process </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Derive the corresponding likelihood function </a:t>
            </a:r>
            <a:endParaRPr sz="1400" dirty="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400" dirty="0">
                <a:solidFill>
                  <a:srgbClr val="000000"/>
                </a:solidFill>
                <a:latin typeface="Times New Roman"/>
                <a:ea typeface="Times New Roman"/>
                <a:cs typeface="Times New Roman"/>
                <a:sym typeface="Times New Roman"/>
              </a:rPr>
              <a:t>Distribution suitable to the dataset</a:t>
            </a:r>
            <a:endParaRPr sz="1400" dirty="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122700" y="591500"/>
            <a:ext cx="8895900" cy="523200"/>
          </a:xfrm>
          <a:prstGeom prst="rect">
            <a:avLst/>
          </a:prstGeom>
        </p:spPr>
        <p:txBody>
          <a:bodyPr spcFirstLastPara="1" wrap="square" lIns="91425" tIns="91425" rIns="91425" bIns="91425" anchor="t" anchorCtr="0">
            <a:spAutoFit/>
          </a:bodyPr>
          <a:lstStyle/>
          <a:p>
            <a:pPr marL="0" lvl="0" indent="457200" algn="just" rtl="0">
              <a:lnSpc>
                <a:spcPct val="150000"/>
              </a:lnSpc>
              <a:spcBef>
                <a:spcPts val="0"/>
              </a:spcBef>
              <a:spcAft>
                <a:spcPts val="0"/>
              </a:spcAft>
              <a:buNone/>
            </a:pPr>
            <a:r>
              <a:rPr lang="en" sz="2200" dirty="0">
                <a:solidFill>
                  <a:srgbClr val="000000"/>
                </a:solidFill>
                <a:latin typeface="Times New Roman"/>
                <a:ea typeface="Times New Roman"/>
                <a:cs typeface="Times New Roman"/>
                <a:sym typeface="Times New Roman"/>
              </a:rPr>
              <a:t>2.2) MLE derivation</a:t>
            </a:r>
            <a:endParaRPr sz="2200" dirty="0">
              <a:solidFill>
                <a:srgbClr val="000000"/>
              </a:solidFill>
              <a:latin typeface="Times New Roman"/>
              <a:ea typeface="Times New Roman"/>
              <a:cs typeface="Times New Roman"/>
              <a:sym typeface="Times New Roman"/>
            </a:endParaRPr>
          </a:p>
        </p:txBody>
      </p:sp>
      <p:sp>
        <p:nvSpPr>
          <p:cNvPr id="135" name="Google Shape;135;p21"/>
          <p:cNvSpPr txBox="1">
            <a:spLocks noGrp="1"/>
          </p:cNvSpPr>
          <p:nvPr>
            <p:ph type="body" idx="1"/>
          </p:nvPr>
        </p:nvSpPr>
        <p:spPr>
          <a:xfrm>
            <a:off x="0" y="1145600"/>
            <a:ext cx="9144000" cy="37407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An intuitive example. </a:t>
            </a:r>
            <a:endParaRPr sz="17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Continuous data at our disposal </a:t>
            </a:r>
            <a:endParaRPr sz="17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What kind of distribution?</a:t>
            </a:r>
            <a:endParaRPr sz="17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Fit a distribution.</a:t>
            </a:r>
            <a:endParaRPr sz="17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7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Fitting methods and measure how good the fit is. </a:t>
            </a:r>
            <a:endParaRPr sz="1700">
              <a:solidFill>
                <a:srgbClr val="000000"/>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 sz="1700">
                <a:solidFill>
                  <a:srgbClr val="000000"/>
                </a:solidFill>
                <a:latin typeface="Times New Roman"/>
                <a:ea typeface="Times New Roman"/>
                <a:cs typeface="Times New Roman"/>
                <a:sym typeface="Times New Roman"/>
              </a:rPr>
              <a:t>Go traditional.  (e.g., Gaussian for features like height or temperature, Exponential for features in regards to duration of phone calls, bacterial population growth, Poisson for quantity of houses purchased within a specific period, etc.) </a:t>
            </a:r>
            <a:endParaRPr sz="1700">
              <a:solidFill>
                <a:srgbClr val="000000"/>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461</TotalTime>
  <Words>2130</Words>
  <Application>Microsoft Macintosh PowerPoint</Application>
  <PresentationFormat>On-screen Show (16:9)</PresentationFormat>
  <Paragraphs>211</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Raleway</vt:lpstr>
      <vt:lpstr>Arial</vt:lpstr>
      <vt:lpstr>Times New Roman</vt:lpstr>
      <vt:lpstr>Cambria Math</vt:lpstr>
      <vt:lpstr>Lato</vt:lpstr>
      <vt:lpstr>Streamline</vt:lpstr>
      <vt:lpstr>Maximum Likelihood Estimation *Purpose *Derivation *Advantages *Application</vt:lpstr>
      <vt:lpstr>1) Illustrate the Topic</vt:lpstr>
      <vt:lpstr>1.1) What is Maximum Likelihood Estimation (MLE)</vt:lpstr>
      <vt:lpstr>1.2) What is the likelihood function?</vt:lpstr>
      <vt:lpstr>1.3) What is the difference between likelihood function and probability distribution function?</vt:lpstr>
      <vt:lpstr>1.4) Why is the natural logarithm of the likelihood function taken?</vt:lpstr>
      <vt:lpstr>2) Details</vt:lpstr>
      <vt:lpstr>2.1) What is MLE in detail?</vt:lpstr>
      <vt:lpstr>2.2) MLE derivation</vt:lpstr>
      <vt:lpstr>2.2) MLE derivation (Cont.)</vt:lpstr>
      <vt:lpstr>2.2) MLE derivation (Cont.2)</vt:lpstr>
      <vt:lpstr>2.2) MLE derivation (Cont.3)</vt:lpstr>
      <vt:lpstr>2.2) MLE derivation (Cont.4)</vt:lpstr>
      <vt:lpstr>2.2) MLE derivation (Cont.5)</vt:lpstr>
      <vt:lpstr>2.2) MLE derivation (Cont.6)</vt:lpstr>
      <vt:lpstr>2.2) MLE derivation (Cont.7)</vt:lpstr>
      <vt:lpstr>2.2) MLE derivation (Cont.8)</vt:lpstr>
      <vt:lpstr>2.3) Why are we dealing with maximum likelihood rather than maximum probability?</vt:lpstr>
      <vt:lpstr>2.4) Properties of MLE</vt:lpstr>
      <vt:lpstr>2.5) When is least squares minimization the same as maximum likelihood estimation?</vt:lpstr>
      <vt:lpstr>3) Application of MLE on Panel Data </vt:lpstr>
      <vt:lpstr>The Commands </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Maximum Likelihood Estimation *Purpose *Derivation *Advantages *Application</dc:title>
  <dc:creator>pc</dc:creator>
  <cp:lastModifiedBy>Can Umur Akman</cp:lastModifiedBy>
  <cp:revision>35</cp:revision>
  <dcterms:modified xsi:type="dcterms:W3CDTF">2023-05-09T07:33:29Z</dcterms:modified>
</cp:coreProperties>
</file>