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16140625" r:id="rId8"/>
    <p:sldId id="16140628" r:id="rId9"/>
    <p:sldId id="16140634" r:id="rId10"/>
    <p:sldId id="16140635" r:id="rId11"/>
    <p:sldId id="16140636" r:id="rId12"/>
    <p:sldId id="16140637" r:id="rId13"/>
    <p:sldId id="16140641" r:id="rId14"/>
    <p:sldId id="16140629" r:id="rId15"/>
    <p:sldId id="16140623"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96654407" name="M Shailesh Kumar"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5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96654407" dt="2025-02-18T13:29:19.26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By:SHAILESH KUMAR MUDA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SHAILESH MUDA</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GURUNANAK INSTITUTIONS TECHNICAL CAMPUS &amp; CYBER SECURITY(CSE)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encrypted image(stegno object)</a:t>
            </a:r>
            <a:endParaRPr lang="en-US">
              <a:solidFill>
                <a:schemeClr val="accent1"/>
              </a:solidFill>
            </a:endParaRPr>
          </a:p>
        </p:txBody>
      </p:sp>
      <p:pic>
        <p:nvPicPr>
          <p:cNvPr id="4" name="Content Placeholder 3" descr="Screenshot 2025-02-17 172044"/>
          <p:cNvPicPr>
            <a:picLocks noChangeAspect="1"/>
          </p:cNvPicPr>
          <p:nvPr>
            <p:ph idx="1"/>
          </p:nvPr>
        </p:nvPicPr>
        <p:blipFill>
          <a:blip r:embed="rId1"/>
          <a:stretch>
            <a:fillRect/>
          </a:stretch>
        </p:blipFill>
        <p:spPr>
          <a:xfrm>
            <a:off x="1767205" y="1677670"/>
            <a:ext cx="8308340" cy="467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After decryption (viewing text after using key)</a:t>
            </a:r>
            <a:endParaRPr lang="en-US">
              <a:solidFill>
                <a:schemeClr val="accent1"/>
              </a:solidFill>
            </a:endParaRPr>
          </a:p>
        </p:txBody>
      </p:sp>
      <p:pic>
        <p:nvPicPr>
          <p:cNvPr id="6" name="Content Placeholder 5" descr="Screenshot 2025-02-17 172105"/>
          <p:cNvPicPr>
            <a:picLocks noChangeAspect="1"/>
          </p:cNvPicPr>
          <p:nvPr>
            <p:ph idx="1"/>
          </p:nvPr>
        </p:nvPicPr>
        <p:blipFill>
          <a:blip r:embed="rId1"/>
          <a:stretch>
            <a:fillRect/>
          </a:stretch>
        </p:blipFill>
        <p:spPr>
          <a:xfrm>
            <a:off x="1941195" y="1301750"/>
            <a:ext cx="8308340" cy="467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conclusion:</a:t>
            </a:r>
            <a:endParaRPr lang="en-US">
              <a:solidFill>
                <a:schemeClr val="accent1"/>
              </a:solidFill>
            </a:endParaRPr>
          </a:p>
        </p:txBody>
      </p:sp>
      <p:sp>
        <p:nvSpPr>
          <p:cNvPr id="3" name="Content Placeholder 2"/>
          <p:cNvSpPr>
            <a:spLocks noGrp="1"/>
          </p:cNvSpPr>
          <p:nvPr>
            <p:ph idx="1"/>
          </p:nvPr>
        </p:nvSpPr>
        <p:spPr/>
        <p:txBody>
          <a:bodyPr>
            <a:normAutofit lnSpcReduction="20000"/>
          </a:bodyPr>
          <a:p>
            <a:pPr marL="0" indent="0">
              <a:lnSpc>
                <a:spcPct val="140000"/>
              </a:lnSpc>
              <a:buNone/>
            </a:pPr>
            <a:r>
              <a:rPr lang="en-US" altLang="en-US" dirty="0">
                <a:sym typeface="+mn-ea"/>
              </a:rPr>
              <a:t>In this project, we explored the principles, methods, and applications of steganography, focusing on its ability to securely hide data within other files like images, audio, and video. Through the development and implementation of various steganographic algorithms, we demonstrated how data can be concealed in a manner that is nearly undetectable to the human eye or ear, but recoverable by authorized users using appropriate decryption methods.</a:t>
            </a:r>
            <a:endParaRPr lang="en-US" altLang="en-US" dirty="0"/>
          </a:p>
          <a:p>
            <a:endParaRPr lang="en-US" altLang="en-US" dirty="0"/>
          </a:p>
          <a:p>
            <a:r>
              <a:rPr lang="en-US" altLang="en-US" dirty="0">
                <a:sym typeface="+mn-ea"/>
              </a:rPr>
              <a:t>Key findings from this project include:</a:t>
            </a:r>
            <a:endParaRPr lang="en-US" altLang="en-US" dirty="0"/>
          </a:p>
          <a:p>
            <a:endParaRPr lang="en-US" altLang="en-US" dirty="0"/>
          </a:p>
          <a:p>
            <a:r>
              <a:rPr lang="en-US" altLang="en-US" dirty="0">
                <a:sym typeface="+mn-ea"/>
              </a:rPr>
              <a:t>The importance of selecting the right steganographic method based on the type of data being concealed and the desired level of security.</a:t>
            </a:r>
            <a:endParaRPr lang="en-US" altLang="en-US" dirty="0"/>
          </a:p>
          <a:p>
            <a:r>
              <a:rPr lang="en-US" altLang="en-US" dirty="0">
                <a:sym typeface="+mn-ea"/>
              </a:rPr>
              <a:t>The significance of embedding data in such a way that it does not significantly alter the host file, thereby reducing the risk of detection.</a:t>
            </a:r>
            <a:endParaRPr lang="en-US" altLang="en-US" dirty="0"/>
          </a:p>
          <a:p>
            <a:pPr marL="0" indent="0">
              <a:buNone/>
            </a:pPr>
            <a:r>
              <a:rPr lang="en-US" altLang="en-US" dirty="0">
                <a:sym typeface="+mn-ea"/>
              </a:rPr>
              <a:t>Overall, steganography remains a vital tool in fields such as cybersecurity, privacy protection, and covert communications. However, the ethical considerations and potential for misuse highlight the need for regulation and responsible use.</a:t>
            </a:r>
            <a:endParaRPr lang="en-US" altLang="en-US" dirty="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https://github.com/CanYaman6/Steganography.git</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altLang="en-US" sz="2000" dirty="0"/>
              <a:t>Steganography, the practice of concealing messages or information within other non-suspicious data (like images, audio, or video files), is an evolving field with considerable future potential. Here are some key areas where steganography could have significant developments:</a:t>
            </a:r>
            <a:endParaRPr lang="en-US" altLang="en-US" sz="2000" dirty="0"/>
          </a:p>
          <a:p>
            <a:pPr marL="305435" indent="-305435"/>
            <a:r>
              <a:rPr lang="en-US" altLang="en-US" sz="2000" dirty="0"/>
              <a:t>Protection against Data Breaches</a:t>
            </a:r>
            <a:endParaRPr lang="en-US" altLang="en-US" sz="2000" dirty="0"/>
          </a:p>
          <a:p>
            <a:pPr marL="305435" indent="-305435"/>
            <a:r>
              <a:rPr lang="en-US" altLang="en-US" sz="2000" dirty="0"/>
              <a:t>Securing Communication</a:t>
            </a:r>
            <a:endParaRPr lang="en-US" altLang="en-US" sz="2000" dirty="0"/>
          </a:p>
          <a:p>
            <a:pPr marL="305435" indent="-305435"/>
            <a:r>
              <a:rPr lang="en-US" altLang="en-US" sz="2000" dirty="0"/>
              <a:t>Hidden BlockChain Messages and Smart Contracts</a:t>
            </a:r>
            <a:endParaRPr lang="en-US" altLang="en-US" sz="2000" dirty="0"/>
          </a:p>
          <a:p>
            <a:pPr marL="305435" indent="-305435"/>
            <a:r>
              <a:rPr lang="en-US" altLang="en-US" sz="2000" dirty="0"/>
              <a:t>Embedded data in sensor Networks</a:t>
            </a:r>
            <a:endParaRPr lang="en-US" altLang="en-US" sz="2000" dirty="0"/>
          </a:p>
          <a:p>
            <a:pPr marL="305435" indent="-305435"/>
            <a:r>
              <a:rPr lang="en-US" altLang="en-US" sz="2000" dirty="0"/>
              <a:t>CyberSecurity and Data Privacy </a:t>
            </a:r>
            <a:endParaRPr lang="en-US" altLang="en-US" sz="2000" dirty="0"/>
          </a:p>
          <a:p>
            <a:pPr marL="305435" indent="-305435"/>
            <a:endParaRPr lang="en-US" altLang="en-US" sz="2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237615"/>
            <a:ext cx="11029315" cy="3112770"/>
          </a:xfrm>
        </p:spPr>
        <p:txBody>
          <a:bodyPr/>
          <a:lstStyle/>
          <a:p>
            <a:pPr marL="0" indent="0" algn="l">
              <a:buNone/>
            </a:pPr>
            <a:r>
              <a:rPr lang="en-US" altLang="en-US" sz="2800" b="1" dirty="0"/>
              <a:t>Concealing the Existence of a Message</a:t>
            </a:r>
            <a:r>
              <a:rPr lang="en-US" altLang="en-US" sz="2800" dirty="0"/>
              <a:t>: This is the basic problem statement in steganography, where the task is to hide a message in another piece of information (e.g., an image, audio file, etc.) without leaving any visible signs that the message is there.</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b="1" dirty="0"/>
              <a:t>Steganography uses a variety of technologies, including</a:t>
            </a:r>
            <a:r>
              <a:rPr lang="en-US" altLang="en-US" dirty="0"/>
              <a:t>: </a:t>
            </a:r>
            <a:endParaRPr lang="en-US" altLang="en-US" dirty="0"/>
          </a:p>
          <a:p>
            <a:pPr marL="0" indent="0">
              <a:buNone/>
            </a:pPr>
            <a:r>
              <a:rPr lang="en-US" altLang="en-US" b="1" dirty="0"/>
              <a:t>Least significant bit (LSB) insertion</a:t>
            </a:r>
            <a:r>
              <a:rPr lang="en-US" altLang="en-US" dirty="0"/>
              <a:t>: A common technique that replaces the least significant bits of a cover image with secret    data </a:t>
            </a:r>
            <a:endParaRPr lang="en-US" altLang="en-US" dirty="0"/>
          </a:p>
          <a:p>
            <a:pPr marL="0" indent="0">
              <a:buNone/>
            </a:pPr>
            <a:r>
              <a:rPr lang="en-US" altLang="en-US" b="1" dirty="0"/>
              <a:t>Pixel value difference (PVD) based steganography</a:t>
            </a:r>
            <a:r>
              <a:rPr lang="en-US" altLang="en-US" dirty="0"/>
              <a:t>: A technique that addresses message size and stego-image quality </a:t>
            </a:r>
            <a:endParaRPr lang="en-US" altLang="en-US" dirty="0"/>
          </a:p>
          <a:p>
            <a:pPr marL="0" indent="0">
              <a:buNone/>
            </a:pPr>
            <a:r>
              <a:rPr lang="en-US" altLang="en-US" dirty="0"/>
              <a:t>Random bit-plane selection: A technique that uses artificial intelligence to hide information in images </a:t>
            </a:r>
            <a:endParaRPr lang="en-US" altLang="en-US" dirty="0"/>
          </a:p>
          <a:p>
            <a:pPr marL="0" indent="0">
              <a:buNone/>
            </a:pPr>
            <a:r>
              <a:rPr lang="en-US" altLang="en-US" b="1" dirty="0"/>
              <a:t>Edge-based image steganography</a:t>
            </a:r>
            <a:r>
              <a:rPr lang="en-US" altLang="en-US" dirty="0"/>
              <a:t>: A technique that hides text in a digital image file or uses it as an encryption key </a:t>
            </a:r>
            <a:endParaRPr lang="en-US" altLang="en-US" dirty="0"/>
          </a:p>
          <a:p>
            <a:pPr marL="0" indent="0">
              <a:buNone/>
            </a:pPr>
            <a:r>
              <a:rPr lang="en-US" altLang="en-US" b="1" dirty="0"/>
              <a:t>Exploiting modification direction (EMD)</a:t>
            </a:r>
            <a:r>
              <a:rPr lang="en-US" altLang="en-US" dirty="0"/>
              <a:t>: A technique that protects the fidelity of stego-images </a:t>
            </a:r>
            <a:endParaRPr lang="en-US" altLang="en-US" dirty="0"/>
          </a:p>
          <a:p>
            <a:pPr marL="0" indent="0">
              <a:buNone/>
            </a:pPr>
            <a:r>
              <a:rPr lang="en-US" altLang="en-US" b="1" dirty="0"/>
              <a:t>Matrix encoding</a:t>
            </a:r>
            <a:r>
              <a:rPr lang="en-US" altLang="en-US" dirty="0"/>
              <a:t>: A technique used to embed secret data </a:t>
            </a:r>
            <a:endParaRPr lang="en-US" altLang="en-US" dirty="0"/>
          </a:p>
          <a:p>
            <a:pPr marL="0" indent="0">
              <a:buNone/>
            </a:pPr>
            <a:r>
              <a:rPr lang="en-US" altLang="en-US" b="1" dirty="0"/>
              <a:t>Encryption</a:t>
            </a:r>
            <a:r>
              <a:rPr lang="en-US" altLang="en-US" dirty="0"/>
              <a:t>: A technique that can be used in combination with steganography to further protect information </a:t>
            </a:r>
            <a:endParaRPr lang="en-US" altLang="en-US" dirty="0"/>
          </a:p>
          <a:p>
            <a:pPr marL="0" indent="0">
              <a:buNone/>
            </a:pPr>
            <a:r>
              <a:rPr lang="en-US" altLang="en-US" b="1" dirty="0"/>
              <a:t>Some examples of steganography software include</a:t>
            </a:r>
            <a:r>
              <a:rPr lang="en-US" altLang="en-US" dirty="0"/>
              <a:t>: </a:t>
            </a:r>
            <a:endParaRPr lang="en-US" altLang="en-US" dirty="0"/>
          </a:p>
          <a:p>
            <a:pPr marL="0" indent="0">
              <a:buNone/>
            </a:pPr>
            <a:r>
              <a:rPr lang="en-US" altLang="en-US" dirty="0"/>
              <a:t>OpenStego, an open-source software that supports multiple carrier file formats</a:t>
            </a:r>
            <a:endParaRPr lang="en-US" altLang="en-US" dirty="0"/>
          </a:p>
          <a:p>
            <a:pPr marL="0" indent="0">
              <a:buNone/>
            </a:pPr>
            <a:r>
              <a:rPr lang="en-US" altLang="en-US" dirty="0"/>
              <a:t>Steghide, NoClue, OpenPuff, snow</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01750"/>
            <a:ext cx="11029315" cy="4239895"/>
          </a:xfrm>
        </p:spPr>
        <p:txBody>
          <a:bodyPr/>
          <a:lstStyle/>
          <a:p>
            <a:pPr marL="0" indent="0">
              <a:buNone/>
            </a:pPr>
            <a:r>
              <a:rPr lang="en-US" altLang="en-US" sz="2400" dirty="0">
                <a:solidFill>
                  <a:srgbClr val="0F0F0F"/>
                </a:solidFill>
              </a:rPr>
              <a:t>- It includes a whole host of techniques, and one which standards out is steganography which comes from steganos, or covered.</a:t>
            </a:r>
            <a:endParaRPr lang="en-US" altLang="en-US" sz="2400" dirty="0">
              <a:solidFill>
                <a:srgbClr val="0F0F0F"/>
              </a:solidFill>
            </a:endParaRPr>
          </a:p>
          <a:p>
            <a:pPr marL="0" indent="0">
              <a:buNone/>
            </a:pPr>
            <a:r>
              <a:rPr lang="en-US" altLang="en-US" sz="2400" dirty="0">
                <a:solidFill>
                  <a:srgbClr val="0F0F0F"/>
                </a:solidFill>
              </a:rPr>
              <a:t>- What makes steganography unique is that it is a technique of making information hard to find, not hard to read once found.</a:t>
            </a:r>
            <a:endParaRPr lang="en-US" altLang="en-US" sz="2400" dirty="0">
              <a:solidFill>
                <a:srgbClr val="0F0F0F"/>
              </a:solidFill>
            </a:endParaRPr>
          </a:p>
          <a:p>
            <a:pPr marL="0" indent="0">
              <a:buNone/>
            </a:pPr>
            <a:r>
              <a:rPr lang="en-US" altLang="en-US" sz="2400" dirty="0">
                <a:solidFill>
                  <a:srgbClr val="0F0F0F"/>
                </a:solidFill>
              </a:rPr>
              <a:t>- Whereas cryptography is the practice of protecting the contents of a message alone, steganography is concerned with concealing both the fact that a secret message is being sent and its contents.</a:t>
            </a:r>
            <a:endParaRPr lang="en-US" altLang="en-US" sz="2400" dirty="0">
              <a:solidFill>
                <a:srgbClr val="0F0F0F"/>
              </a:solidFill>
            </a:endParaRPr>
          </a:p>
          <a:p>
            <a:pPr marL="0" indent="0">
              <a:buNone/>
            </a:pPr>
            <a:r>
              <a:rPr lang="en-US" altLang="en-US" sz="2400" dirty="0">
                <a:solidFill>
                  <a:srgbClr val="0F0F0F"/>
                </a:solidFill>
              </a:rPr>
              <a:t>- Steganography includes the concealment of information within computer files.</a:t>
            </a:r>
            <a:endParaRPr lang="en-US" altLang="en-US" sz="24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2000" dirty="0"/>
              <a:t>The end users in steganography are typically individuals or organizations who use the technique to hide data in other files, primarily to protect sensitive information or to maintain privacy. These users can come from various sectors, including:</a:t>
            </a:r>
            <a:endParaRPr lang="en-US" altLang="en-US" sz="2000" dirty="0"/>
          </a:p>
          <a:p>
            <a:r>
              <a:rPr lang="en-US" altLang="en-US" sz="2000" dirty="0"/>
              <a:t>- Education and Business Instituitons</a:t>
            </a:r>
            <a:endParaRPr lang="en-US" altLang="en-US" sz="2000" dirty="0"/>
          </a:p>
          <a:p>
            <a:r>
              <a:rPr lang="en-US" altLang="en-US" sz="2000" dirty="0"/>
              <a:t>- Military</a:t>
            </a:r>
            <a:endParaRPr lang="en-US" altLang="en-US" sz="2000" dirty="0"/>
          </a:p>
          <a:p>
            <a:r>
              <a:rPr lang="en-US" altLang="en-US" sz="2000" dirty="0"/>
              <a:t>- Individuals seeking privacy</a:t>
            </a:r>
            <a:endParaRPr lang="en-US" altLang="en-US" sz="2000" dirty="0"/>
          </a:p>
          <a:p>
            <a:r>
              <a:rPr lang="en-US" altLang="en-US" sz="2000" dirty="0"/>
              <a:t>- Cryptographers </a:t>
            </a:r>
            <a:endParaRPr lang="en-US" altLang="en-US" sz="2000" dirty="0"/>
          </a:p>
          <a:p>
            <a:r>
              <a:rPr lang="en-US" altLang="en-US" sz="2000" dirty="0"/>
              <a:t>- Certified Ethical Hackers</a:t>
            </a:r>
            <a:endParaRPr lang="en-US" altLang="en-US" sz="2000" dirty="0"/>
          </a:p>
          <a:p>
            <a:r>
              <a:rPr lang="en-US" altLang="en-US" sz="2000" dirty="0"/>
              <a:t>- Script Kiddies</a:t>
            </a: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wp2284560-spacex-wallpapers"/>
          <p:cNvPicPr>
            <a:picLocks noChangeAspect="1"/>
          </p:cNvPicPr>
          <p:nvPr>
            <p:ph idx="1"/>
          </p:nvPr>
        </p:nvPicPr>
        <p:blipFill>
          <a:blip r:embed="rId1"/>
          <a:stretch>
            <a:fillRect/>
          </a:stretch>
        </p:blipFill>
        <p:spPr>
          <a:xfrm>
            <a:off x="1516380" y="1581785"/>
            <a:ext cx="8308340" cy="4673600"/>
          </a:xfrm>
          <a:prstGeom prst="rect">
            <a:avLst/>
          </a:prstGeom>
        </p:spPr>
      </p:pic>
      <p:sp>
        <p:nvSpPr>
          <p:cNvPr id="5" name="Text Box 4"/>
          <p:cNvSpPr txBox="1"/>
          <p:nvPr/>
        </p:nvSpPr>
        <p:spPr>
          <a:xfrm>
            <a:off x="3788410" y="1050925"/>
            <a:ext cx="3699510" cy="368300"/>
          </a:xfrm>
          <a:prstGeom prst="rect">
            <a:avLst/>
          </a:prstGeom>
          <a:noFill/>
        </p:spPr>
        <p:txBody>
          <a:bodyPr wrap="square" rtlCol="0">
            <a:spAutoFit/>
          </a:bodyPr>
          <a:p>
            <a:r>
              <a:rPr lang="en-US"/>
              <a:t>ENCRYPTED IMAGE USED IN CODE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Screenshots : encrypting using cover file and secret key</a:t>
            </a:r>
            <a:endParaRPr lang="en-US"/>
          </a:p>
        </p:txBody>
      </p:sp>
      <p:pic>
        <p:nvPicPr>
          <p:cNvPr id="4" name="Content Placeholder 3" descr="Screenshot 2025-02-17 171936"/>
          <p:cNvPicPr>
            <a:picLocks noChangeAspect="1"/>
          </p:cNvPicPr>
          <p:nvPr>
            <p:ph idx="1"/>
          </p:nvPr>
        </p:nvPicPr>
        <p:blipFill>
          <a:blip r:embed="rId1"/>
          <a:stretch>
            <a:fillRect/>
          </a:stretch>
        </p:blipFill>
        <p:spPr>
          <a:xfrm>
            <a:off x="1478280" y="1477645"/>
            <a:ext cx="8732520" cy="4912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creating stegno object</a:t>
            </a:r>
            <a:endParaRPr lang="en-US">
              <a:solidFill>
                <a:schemeClr val="accent1"/>
              </a:solidFill>
            </a:endParaRPr>
          </a:p>
        </p:txBody>
      </p:sp>
      <p:pic>
        <p:nvPicPr>
          <p:cNvPr id="4" name="Content Placeholder 3" descr="Screenshot 2025-02-17 172053"/>
          <p:cNvPicPr>
            <a:picLocks noChangeAspect="1"/>
          </p:cNvPicPr>
          <p:nvPr>
            <p:ph idx="1"/>
          </p:nvPr>
        </p:nvPicPr>
        <p:blipFill>
          <a:blip r:embed="rId1"/>
          <a:stretch>
            <a:fillRect/>
          </a:stretch>
        </p:blipFill>
        <p:spPr>
          <a:xfrm>
            <a:off x="1680845" y="1600835"/>
            <a:ext cx="8308340"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4162</Words>
  <Application>WPS Presentation</Application>
  <PresentationFormat>Custom</PresentationFormat>
  <Paragraphs>98</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PROJECT TITLE</vt:lpstr>
      <vt:lpstr>OUTLINE</vt:lpstr>
      <vt:lpstr>Problem Statement</vt:lpstr>
      <vt:lpstr>Technology  used</vt:lpstr>
      <vt:lpstr>Wow factors</vt:lpstr>
      <vt:lpstr>End users</vt:lpstr>
      <vt:lpstr>Results</vt:lpstr>
      <vt:lpstr>Screenshots : encrypting using cover file and secret key</vt:lpstr>
      <vt:lpstr>creating stegno object</vt:lpstr>
      <vt:lpstr>encrypted image(stegno object)</vt:lpstr>
      <vt:lpstr>After decryption (viewing text after using key)</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 Shailesh Kumar</cp:lastModifiedBy>
  <cp:revision>30</cp:revision>
  <dcterms:created xsi:type="dcterms:W3CDTF">2021-05-26T16:50:00Z</dcterms:created>
  <dcterms:modified xsi:type="dcterms:W3CDTF">2025-02-18T08:03:25Z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4E97899762D8411F84DF0ED96714DDE4_13</vt:lpwstr>
  </property>
  <property fmtid="{D5CDD505-2E9C-101B-9397-08002B2CF9AE}" pid="4" name="KSOProductBuildVer">
    <vt:lpwstr>1033-12.2.0.19805</vt:lpwstr>
  </property>
</Properties>
</file>