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8"/>
  </p:notesMasterIdLst>
  <p:sldIdLst>
    <p:sldId id="256" r:id="rId5"/>
    <p:sldId id="359" r:id="rId6"/>
    <p:sldId id="361" r:id="rId7"/>
    <p:sldId id="368" r:id="rId8"/>
    <p:sldId id="360" r:id="rId9"/>
    <p:sldId id="358" r:id="rId10"/>
    <p:sldId id="350" r:id="rId11"/>
    <p:sldId id="365" r:id="rId12"/>
    <p:sldId id="366" r:id="rId13"/>
    <p:sldId id="369" r:id="rId14"/>
    <p:sldId id="367" r:id="rId15"/>
    <p:sldId id="353" r:id="rId16"/>
    <p:sldId id="363" r:id="rId17"/>
  </p:sldIdLst>
  <p:sldSz cx="9144000" cy="6858000" type="screen4x3"/>
  <p:notesSz cx="6858000" cy="9144000"/>
  <p:custDataLst>
    <p:tags r:id="rId19"/>
  </p:custDataLst>
  <p:defaultTextStyle>
    <a:defPPr>
      <a:defRPr lang="en-US"/>
    </a:defPPr>
    <a:lvl1pPr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176">
          <p15:clr>
            <a:srgbClr val="A4A3A4"/>
          </p15:clr>
        </p15:guide>
        <p15:guide id="2" orient="horz" pos="867">
          <p15:clr>
            <a:srgbClr val="A4A3A4"/>
          </p15:clr>
        </p15:guide>
        <p15:guide id="3" orient="horz" pos="2484">
          <p15:clr>
            <a:srgbClr val="A4A3A4"/>
          </p15:clr>
        </p15:guide>
        <p15:guide id="4" orient="horz" pos="720">
          <p15:clr>
            <a:srgbClr val="A4A3A4"/>
          </p15:clr>
        </p15:guide>
        <p15:guide id="5" pos="2880">
          <p15:clr>
            <a:srgbClr val="A4A3A4"/>
          </p15:clr>
        </p15:guide>
        <p15:guide id="6" pos="273">
          <p15:clr>
            <a:srgbClr val="A4A3A4"/>
          </p15:clr>
        </p15:guide>
        <p15:guide id="7" pos="55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FF9933"/>
    <a:srgbClr val="0066FF"/>
    <a:srgbClr val="B2B2B2"/>
    <a:srgbClr val="E2E2E2"/>
    <a:srgbClr val="33CC33"/>
    <a:srgbClr val="AB1D5D"/>
    <a:srgbClr val="D646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94622" autoAdjust="0"/>
  </p:normalViewPr>
  <p:slideViewPr>
    <p:cSldViewPr snapToGrid="0">
      <p:cViewPr varScale="1">
        <p:scale>
          <a:sx n="85" d="100"/>
          <a:sy n="85" d="100"/>
        </p:scale>
        <p:origin x="1488" y="41"/>
      </p:cViewPr>
      <p:guideLst>
        <p:guide orient="horz" pos="4176"/>
        <p:guide orient="horz" pos="867"/>
        <p:guide orient="horz" pos="2484"/>
        <p:guide orient="horz" pos="720"/>
        <p:guide pos="2880"/>
        <p:guide pos="273"/>
        <p:guide pos="555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4ADF5D4-7EB2-A320-0E7B-28E75E12400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ltLang="en-US"/>
          </a:p>
        </p:txBody>
      </p:sp>
      <p:sp>
        <p:nvSpPr>
          <p:cNvPr id="17411" name="Rectangle 3">
            <a:extLst>
              <a:ext uri="{FF2B5EF4-FFF2-40B4-BE49-F238E27FC236}">
                <a16:creationId xmlns:a16="http://schemas.microsoft.com/office/drawing/2014/main" id="{42DC4728-52FB-F727-F72E-54460D26C270}"/>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ltLang="en-US"/>
          </a:p>
        </p:txBody>
      </p:sp>
      <p:sp>
        <p:nvSpPr>
          <p:cNvPr id="24580" name="Rectangle 4">
            <a:extLst>
              <a:ext uri="{FF2B5EF4-FFF2-40B4-BE49-F238E27FC236}">
                <a16:creationId xmlns:a16="http://schemas.microsoft.com/office/drawing/2014/main" id="{CAFC6AF9-9BA0-735A-7397-0BC4461BFB4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a:extLst>
              <a:ext uri="{FF2B5EF4-FFF2-40B4-BE49-F238E27FC236}">
                <a16:creationId xmlns:a16="http://schemas.microsoft.com/office/drawing/2014/main" id="{EB0DD5DA-5BB7-9D2F-04BE-A17833D4645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a:extLst>
              <a:ext uri="{FF2B5EF4-FFF2-40B4-BE49-F238E27FC236}">
                <a16:creationId xmlns:a16="http://schemas.microsoft.com/office/drawing/2014/main" id="{9CAD23C7-7F04-A438-5404-F99EEC2EA0D0}"/>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ltLang="en-US"/>
          </a:p>
        </p:txBody>
      </p:sp>
      <p:sp>
        <p:nvSpPr>
          <p:cNvPr id="17415" name="Rectangle 7">
            <a:extLst>
              <a:ext uri="{FF2B5EF4-FFF2-40B4-BE49-F238E27FC236}">
                <a16:creationId xmlns:a16="http://schemas.microsoft.com/office/drawing/2014/main" id="{8E1C7CB1-660C-2C7E-565C-3336DE5A7E84}"/>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9545FD6-8185-46D6-A4D1-7B73D0D66F6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A5B36C8C-A9EA-C682-39D0-BE55F39803EF}"/>
              </a:ext>
            </a:extLst>
          </p:cNvPr>
          <p:cNvSpPr>
            <a:spLocks noGrp="1" noRot="1" noChangeAspect="1" noTextEdit="1"/>
          </p:cNvSpPr>
          <p:nvPr>
            <p:ph type="sldImg"/>
          </p:nvPr>
        </p:nvSpPr>
        <p:spPr>
          <a:ln/>
        </p:spPr>
      </p:sp>
      <p:sp>
        <p:nvSpPr>
          <p:cNvPr id="25603" name="Notes Placeholder 2">
            <a:extLst>
              <a:ext uri="{FF2B5EF4-FFF2-40B4-BE49-F238E27FC236}">
                <a16:creationId xmlns:a16="http://schemas.microsoft.com/office/drawing/2014/main" id="{DBA05F5F-40D3-A264-0A60-8496919C440B}"/>
              </a:ext>
            </a:extLst>
          </p:cNvPr>
          <p:cNvSpPr>
            <a:spLocks noGrp="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5604" name="Slide Number Placeholder 3">
            <a:extLst>
              <a:ext uri="{FF2B5EF4-FFF2-40B4-BE49-F238E27FC236}">
                <a16:creationId xmlns:a16="http://schemas.microsoft.com/office/drawing/2014/main" id="{B7FD8028-00A6-0818-0FFC-7750F8D42C68}"/>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36621678-DEFE-42AA-857A-995FF61939D9}" type="slidenum">
              <a:rPr lang="en-US" altLang="en-US"/>
              <a:pPr eaLnBrk="1" hangingPunct="1">
                <a:spcBef>
                  <a:spcPct val="0"/>
                </a:spcBef>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5" descr="Master_color copy">
            <a:extLst>
              <a:ext uri="{FF2B5EF4-FFF2-40B4-BE49-F238E27FC236}">
                <a16:creationId xmlns:a16="http://schemas.microsoft.com/office/drawing/2014/main" id="{1AD09666-5326-D20A-AC18-340C27C3C54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09575"/>
            <a:ext cx="91440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2">
            <a:extLst>
              <a:ext uri="{FF2B5EF4-FFF2-40B4-BE49-F238E27FC236}">
                <a16:creationId xmlns:a16="http://schemas.microsoft.com/office/drawing/2014/main" id="{20A4C805-460A-A14D-2EB0-107943B052AC}"/>
              </a:ext>
            </a:extLst>
          </p:cNvPr>
          <p:cNvSpPr>
            <a:spLocks noChangeArrowheads="1"/>
          </p:cNvSpPr>
          <p:nvPr userDrawn="1"/>
        </p:nvSpPr>
        <p:spPr bwMode="auto">
          <a:xfrm>
            <a:off x="0" y="0"/>
            <a:ext cx="9144000" cy="45243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eaLnBrk="1" hangingPunct="1">
              <a:defRPr/>
            </a:pPr>
            <a:endParaRPr lang="en-US" altLang="en-US" sz="1800">
              <a:solidFill>
                <a:schemeClr val="tx2"/>
              </a:solidFill>
            </a:endParaRPr>
          </a:p>
        </p:txBody>
      </p:sp>
      <p:pic>
        <p:nvPicPr>
          <p:cNvPr id="4" name="Picture 23" descr="merck_c_RGB">
            <a:extLst>
              <a:ext uri="{FF2B5EF4-FFF2-40B4-BE49-F238E27FC236}">
                <a16:creationId xmlns:a16="http://schemas.microsoft.com/office/drawing/2014/main" id="{0DB4AF3F-D158-B523-1BA8-C8CA9BB139D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1413" y="6346825"/>
            <a:ext cx="13192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6" descr="gfi logo">
            <a:extLst>
              <a:ext uri="{FF2B5EF4-FFF2-40B4-BE49-F238E27FC236}">
                <a16:creationId xmlns:a16="http://schemas.microsoft.com/office/drawing/2014/main" id="{727D1ABA-4179-F6B7-AA38-86D1E7A60AC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288" y="6235700"/>
            <a:ext cx="1420812"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8" descr="restricted ac">
            <a:extLst>
              <a:ext uri="{FF2B5EF4-FFF2-40B4-BE49-F238E27FC236}">
                <a16:creationId xmlns:a16="http://schemas.microsoft.com/office/drawing/2014/main" id="{42C92739-CAFE-E80C-41F2-13712CB351FA}"/>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SensitivityLabel" descr="public ac">
            <a:extLst>
              <a:ext uri="{FF2B5EF4-FFF2-40B4-BE49-F238E27FC236}">
                <a16:creationId xmlns:a16="http://schemas.microsoft.com/office/drawing/2014/main" id="{D5196FF6-1B8A-DD99-1582-3C40983EAB17}"/>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224338" y="6419850"/>
            <a:ext cx="695325"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2" name="Rectangle 2"/>
          <p:cNvSpPr>
            <a:spLocks noGrp="1" noChangeArrowheads="1"/>
          </p:cNvSpPr>
          <p:nvPr>
            <p:ph type="ctrTitle"/>
          </p:nvPr>
        </p:nvSpPr>
        <p:spPr>
          <a:xfrm>
            <a:off x="1425575" y="1657350"/>
            <a:ext cx="6718300" cy="1470025"/>
          </a:xfrm>
        </p:spPr>
        <p:txBody>
          <a:bodyPr/>
          <a:lstStyle>
            <a:lvl1pPr>
              <a:defRPr sz="3200">
                <a:solidFill>
                  <a:schemeClr val="bg1"/>
                </a:solidFill>
                <a:latin typeface="Arial Narrow" pitchFamily="34" charset="0"/>
              </a:defRPr>
            </a:lvl1pPr>
          </a:lstStyle>
          <a:p>
            <a:pPr lvl="0"/>
            <a:r>
              <a:rPr lang="en-US" noProof="0"/>
              <a:t>Click to edit Master title style</a:t>
            </a:r>
          </a:p>
        </p:txBody>
      </p:sp>
      <p:sp>
        <p:nvSpPr>
          <p:cNvPr id="5123" name="Rectangle 3"/>
          <p:cNvSpPr>
            <a:spLocks noGrp="1" noChangeArrowheads="1"/>
          </p:cNvSpPr>
          <p:nvPr>
            <p:ph type="subTitle" idx="1"/>
          </p:nvPr>
        </p:nvSpPr>
        <p:spPr>
          <a:xfrm>
            <a:off x="1425575" y="3492500"/>
            <a:ext cx="6661150" cy="444500"/>
          </a:xfrm>
        </p:spPr>
        <p:txBody>
          <a:bodyPr/>
          <a:lstStyle>
            <a:lvl1pPr marL="0" indent="0">
              <a:buFont typeface="Arial" charset="0"/>
              <a:buNone/>
              <a:defRPr sz="1800" b="1">
                <a:solidFill>
                  <a:schemeClr val="bg1"/>
                </a:solidFill>
              </a:defRPr>
            </a:lvl1pPr>
          </a:lstStyle>
          <a:p>
            <a:pPr lvl="0"/>
            <a:r>
              <a:rPr lang="en-US" noProof="0"/>
              <a:t>Click to edit Master subtitle style</a:t>
            </a:r>
          </a:p>
        </p:txBody>
      </p:sp>
    </p:spTree>
    <p:extLst>
      <p:ext uri="{BB962C8B-B14F-4D97-AF65-F5344CB8AC3E}">
        <p14:creationId xmlns:p14="http://schemas.microsoft.com/office/powerpoint/2010/main" val="105572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50FD1FA0-35F0-93C8-E4DB-19AD71D764D8}"/>
              </a:ext>
            </a:extLst>
          </p:cNvPr>
          <p:cNvSpPr>
            <a:spLocks noGrp="1" noChangeArrowheads="1"/>
          </p:cNvSpPr>
          <p:nvPr>
            <p:ph type="sldNum" sz="quarter" idx="10"/>
          </p:nvPr>
        </p:nvSpPr>
        <p:spPr>
          <a:ln/>
        </p:spPr>
        <p:txBody>
          <a:bodyPr/>
          <a:lstStyle>
            <a:lvl1pPr>
              <a:defRPr/>
            </a:lvl1pPr>
          </a:lstStyle>
          <a:p>
            <a:r>
              <a:rPr lang="en-US" altLang="en-US"/>
              <a:t>Slide </a:t>
            </a:r>
            <a:fld id="{B1207B06-A1ED-4E37-A7F6-FD761A29EF5C}" type="slidenum">
              <a:rPr lang="en-US" altLang="en-US"/>
              <a:pPr/>
              <a:t>‹#›</a:t>
            </a:fld>
            <a:endParaRPr lang="en-US" altLang="en-US"/>
          </a:p>
        </p:txBody>
      </p:sp>
    </p:spTree>
    <p:extLst>
      <p:ext uri="{BB962C8B-B14F-4D97-AF65-F5344CB8AC3E}">
        <p14:creationId xmlns:p14="http://schemas.microsoft.com/office/powerpoint/2010/main" val="1718417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6713" y="238125"/>
            <a:ext cx="2093912" cy="59404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3388" y="238125"/>
            <a:ext cx="6130925" cy="5940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7A7171D2-D442-B853-8FC1-9EB35431C50F}"/>
              </a:ext>
            </a:extLst>
          </p:cNvPr>
          <p:cNvSpPr>
            <a:spLocks noGrp="1" noChangeArrowheads="1"/>
          </p:cNvSpPr>
          <p:nvPr>
            <p:ph type="sldNum" sz="quarter" idx="10"/>
          </p:nvPr>
        </p:nvSpPr>
        <p:spPr>
          <a:ln/>
        </p:spPr>
        <p:txBody>
          <a:bodyPr/>
          <a:lstStyle>
            <a:lvl1pPr>
              <a:defRPr/>
            </a:lvl1pPr>
          </a:lstStyle>
          <a:p>
            <a:r>
              <a:rPr lang="en-US" altLang="en-US"/>
              <a:t>Slide </a:t>
            </a:r>
            <a:fld id="{5E2083AC-E58B-42D5-BF27-BEA0D63B655C}" type="slidenum">
              <a:rPr lang="en-US" altLang="en-US"/>
              <a:pPr/>
              <a:t>‹#›</a:t>
            </a:fld>
            <a:endParaRPr lang="en-US" altLang="en-US"/>
          </a:p>
        </p:txBody>
      </p:sp>
    </p:spTree>
    <p:extLst>
      <p:ext uri="{BB962C8B-B14F-4D97-AF65-F5344CB8AC3E}">
        <p14:creationId xmlns:p14="http://schemas.microsoft.com/office/powerpoint/2010/main" val="22658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755933B-A43B-6D26-92B3-4F6AEF55E402}"/>
              </a:ext>
            </a:extLst>
          </p:cNvPr>
          <p:cNvSpPr>
            <a:spLocks noGrp="1" noChangeArrowheads="1"/>
          </p:cNvSpPr>
          <p:nvPr>
            <p:ph type="sldNum" sz="quarter" idx="10"/>
          </p:nvPr>
        </p:nvSpPr>
        <p:spPr>
          <a:ln/>
        </p:spPr>
        <p:txBody>
          <a:bodyPr/>
          <a:lstStyle>
            <a:lvl1pPr>
              <a:defRPr/>
            </a:lvl1pPr>
          </a:lstStyle>
          <a:p>
            <a:r>
              <a:rPr lang="en-US" altLang="en-US"/>
              <a:t>Slide </a:t>
            </a:r>
            <a:fld id="{2FE7D5CB-78E9-4E39-8F4E-44A733E0B657}" type="slidenum">
              <a:rPr lang="en-US" altLang="en-US"/>
              <a:pPr/>
              <a:t>‹#›</a:t>
            </a:fld>
            <a:endParaRPr lang="en-US" altLang="en-US"/>
          </a:p>
        </p:txBody>
      </p:sp>
    </p:spTree>
    <p:extLst>
      <p:ext uri="{BB962C8B-B14F-4D97-AF65-F5344CB8AC3E}">
        <p14:creationId xmlns:p14="http://schemas.microsoft.com/office/powerpoint/2010/main" val="324632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0C5DFBC8-A4A6-2EC0-4DD0-6D2B7A3CAA47}"/>
              </a:ext>
            </a:extLst>
          </p:cNvPr>
          <p:cNvSpPr>
            <a:spLocks noGrp="1" noChangeArrowheads="1"/>
          </p:cNvSpPr>
          <p:nvPr>
            <p:ph type="sldNum" sz="quarter" idx="10"/>
          </p:nvPr>
        </p:nvSpPr>
        <p:spPr>
          <a:ln/>
        </p:spPr>
        <p:txBody>
          <a:bodyPr/>
          <a:lstStyle>
            <a:lvl1pPr>
              <a:defRPr/>
            </a:lvl1pPr>
          </a:lstStyle>
          <a:p>
            <a:r>
              <a:rPr lang="en-US" altLang="en-US"/>
              <a:t>Slide </a:t>
            </a:r>
            <a:fld id="{6167BC41-1EB2-48FE-B852-D72F41FC6CA3}" type="slidenum">
              <a:rPr lang="en-US" altLang="en-US"/>
              <a:pPr/>
              <a:t>‹#›</a:t>
            </a:fld>
            <a:endParaRPr lang="en-US" altLang="en-US"/>
          </a:p>
        </p:txBody>
      </p:sp>
    </p:spTree>
    <p:extLst>
      <p:ext uri="{BB962C8B-B14F-4D97-AF65-F5344CB8AC3E}">
        <p14:creationId xmlns:p14="http://schemas.microsoft.com/office/powerpoint/2010/main" val="84329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3388" y="1485900"/>
            <a:ext cx="4111625"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7413" y="1485900"/>
            <a:ext cx="411321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467B8CC4-BDD9-FF88-52FB-49B732E578F8}"/>
              </a:ext>
            </a:extLst>
          </p:cNvPr>
          <p:cNvSpPr>
            <a:spLocks noGrp="1" noChangeArrowheads="1"/>
          </p:cNvSpPr>
          <p:nvPr>
            <p:ph type="sldNum" sz="quarter" idx="10"/>
          </p:nvPr>
        </p:nvSpPr>
        <p:spPr>
          <a:ln/>
        </p:spPr>
        <p:txBody>
          <a:bodyPr/>
          <a:lstStyle>
            <a:lvl1pPr>
              <a:defRPr/>
            </a:lvl1pPr>
          </a:lstStyle>
          <a:p>
            <a:r>
              <a:rPr lang="en-US" altLang="en-US"/>
              <a:t>Slide </a:t>
            </a:r>
            <a:fld id="{956BE2F5-91CB-406E-A189-07111A04F28B}" type="slidenum">
              <a:rPr lang="en-US" altLang="en-US"/>
              <a:pPr/>
              <a:t>‹#›</a:t>
            </a:fld>
            <a:endParaRPr lang="en-US" altLang="en-US"/>
          </a:p>
        </p:txBody>
      </p:sp>
    </p:spTree>
    <p:extLst>
      <p:ext uri="{BB962C8B-B14F-4D97-AF65-F5344CB8AC3E}">
        <p14:creationId xmlns:p14="http://schemas.microsoft.com/office/powerpoint/2010/main" val="4276654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346D794-A400-812F-7A7F-259761E6AF7B}"/>
              </a:ext>
            </a:extLst>
          </p:cNvPr>
          <p:cNvSpPr>
            <a:spLocks noGrp="1" noChangeArrowheads="1"/>
          </p:cNvSpPr>
          <p:nvPr>
            <p:ph type="sldNum" sz="quarter" idx="10"/>
          </p:nvPr>
        </p:nvSpPr>
        <p:spPr>
          <a:ln/>
        </p:spPr>
        <p:txBody>
          <a:bodyPr/>
          <a:lstStyle>
            <a:lvl1pPr>
              <a:defRPr/>
            </a:lvl1pPr>
          </a:lstStyle>
          <a:p>
            <a:r>
              <a:rPr lang="en-US" altLang="en-US"/>
              <a:t>Slide </a:t>
            </a:r>
            <a:fld id="{96C4F156-090B-4AC9-97E8-7790D6ED71F9}" type="slidenum">
              <a:rPr lang="en-US" altLang="en-US"/>
              <a:pPr/>
              <a:t>‹#›</a:t>
            </a:fld>
            <a:endParaRPr lang="en-US" altLang="en-US"/>
          </a:p>
        </p:txBody>
      </p:sp>
    </p:spTree>
    <p:extLst>
      <p:ext uri="{BB962C8B-B14F-4D97-AF65-F5344CB8AC3E}">
        <p14:creationId xmlns:p14="http://schemas.microsoft.com/office/powerpoint/2010/main" val="471084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2646D8CD-181E-1CE3-492E-5CF4A71FA187}"/>
              </a:ext>
            </a:extLst>
          </p:cNvPr>
          <p:cNvSpPr>
            <a:spLocks noGrp="1" noChangeArrowheads="1"/>
          </p:cNvSpPr>
          <p:nvPr>
            <p:ph type="sldNum" sz="quarter" idx="10"/>
          </p:nvPr>
        </p:nvSpPr>
        <p:spPr>
          <a:ln/>
        </p:spPr>
        <p:txBody>
          <a:bodyPr/>
          <a:lstStyle>
            <a:lvl1pPr>
              <a:defRPr/>
            </a:lvl1pPr>
          </a:lstStyle>
          <a:p>
            <a:r>
              <a:rPr lang="en-US" altLang="en-US"/>
              <a:t>Slide </a:t>
            </a:r>
            <a:fld id="{E0FB7C32-434D-4261-BF5E-B71DDE0B830F}" type="slidenum">
              <a:rPr lang="en-US" altLang="en-US"/>
              <a:pPr/>
              <a:t>‹#›</a:t>
            </a:fld>
            <a:endParaRPr lang="en-US" altLang="en-US"/>
          </a:p>
        </p:txBody>
      </p:sp>
    </p:spTree>
    <p:extLst>
      <p:ext uri="{BB962C8B-B14F-4D97-AF65-F5344CB8AC3E}">
        <p14:creationId xmlns:p14="http://schemas.microsoft.com/office/powerpoint/2010/main" val="347759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204F303-5354-2C36-B52C-50296BF3BB3A}"/>
              </a:ext>
            </a:extLst>
          </p:cNvPr>
          <p:cNvSpPr>
            <a:spLocks noGrp="1" noChangeArrowheads="1"/>
          </p:cNvSpPr>
          <p:nvPr>
            <p:ph type="sldNum" sz="quarter" idx="10"/>
          </p:nvPr>
        </p:nvSpPr>
        <p:spPr>
          <a:ln/>
        </p:spPr>
        <p:txBody>
          <a:bodyPr/>
          <a:lstStyle>
            <a:lvl1pPr>
              <a:defRPr/>
            </a:lvl1pPr>
          </a:lstStyle>
          <a:p>
            <a:r>
              <a:rPr lang="en-US" altLang="en-US"/>
              <a:t>Slide </a:t>
            </a:r>
            <a:fld id="{2D5F4D26-672E-4AEB-8FF9-717F62A06DAF}" type="slidenum">
              <a:rPr lang="en-US" altLang="en-US"/>
              <a:pPr/>
              <a:t>‹#›</a:t>
            </a:fld>
            <a:endParaRPr lang="en-US" altLang="en-US"/>
          </a:p>
        </p:txBody>
      </p:sp>
    </p:spTree>
    <p:extLst>
      <p:ext uri="{BB962C8B-B14F-4D97-AF65-F5344CB8AC3E}">
        <p14:creationId xmlns:p14="http://schemas.microsoft.com/office/powerpoint/2010/main" val="366509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1D79813C-C7D7-5BE2-F979-552038E54314}"/>
              </a:ext>
            </a:extLst>
          </p:cNvPr>
          <p:cNvSpPr>
            <a:spLocks noGrp="1" noChangeArrowheads="1"/>
          </p:cNvSpPr>
          <p:nvPr>
            <p:ph type="sldNum" sz="quarter" idx="10"/>
          </p:nvPr>
        </p:nvSpPr>
        <p:spPr>
          <a:ln/>
        </p:spPr>
        <p:txBody>
          <a:bodyPr/>
          <a:lstStyle>
            <a:lvl1pPr>
              <a:defRPr/>
            </a:lvl1pPr>
          </a:lstStyle>
          <a:p>
            <a:r>
              <a:rPr lang="en-US" altLang="en-US"/>
              <a:t>Slide </a:t>
            </a:r>
            <a:fld id="{35D77FEE-5D7B-4447-96B4-134BD2715E46}" type="slidenum">
              <a:rPr lang="en-US" altLang="en-US"/>
              <a:pPr/>
              <a:t>‹#›</a:t>
            </a:fld>
            <a:endParaRPr lang="en-US" altLang="en-US"/>
          </a:p>
        </p:txBody>
      </p:sp>
    </p:spTree>
    <p:extLst>
      <p:ext uri="{BB962C8B-B14F-4D97-AF65-F5344CB8AC3E}">
        <p14:creationId xmlns:p14="http://schemas.microsoft.com/office/powerpoint/2010/main" val="57478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4FD7F497-0D00-73FB-DA96-3AB4E40F2084}"/>
              </a:ext>
            </a:extLst>
          </p:cNvPr>
          <p:cNvSpPr>
            <a:spLocks noGrp="1" noChangeArrowheads="1"/>
          </p:cNvSpPr>
          <p:nvPr>
            <p:ph type="sldNum" sz="quarter" idx="10"/>
          </p:nvPr>
        </p:nvSpPr>
        <p:spPr>
          <a:ln/>
        </p:spPr>
        <p:txBody>
          <a:bodyPr/>
          <a:lstStyle>
            <a:lvl1pPr>
              <a:defRPr/>
            </a:lvl1pPr>
          </a:lstStyle>
          <a:p>
            <a:r>
              <a:rPr lang="en-US" altLang="en-US"/>
              <a:t>Slide </a:t>
            </a:r>
            <a:fld id="{0C4ED0BC-647F-47A2-9D79-165FB4268231}" type="slidenum">
              <a:rPr lang="en-US" altLang="en-US"/>
              <a:pPr/>
              <a:t>‹#›</a:t>
            </a:fld>
            <a:endParaRPr lang="en-US" altLang="en-US"/>
          </a:p>
        </p:txBody>
      </p:sp>
    </p:spTree>
    <p:extLst>
      <p:ext uri="{BB962C8B-B14F-4D97-AF65-F5344CB8AC3E}">
        <p14:creationId xmlns:p14="http://schemas.microsoft.com/office/powerpoint/2010/main" val="356789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5" descr="HR_small_header">
            <a:extLst>
              <a:ext uri="{FF2B5EF4-FFF2-40B4-BE49-F238E27FC236}">
                <a16:creationId xmlns:a16="http://schemas.microsoft.com/office/drawing/2014/main" id="{9A99A64B-49F5-028F-8CFF-8762FBB220A3}"/>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l="28119"/>
          <a:stretch>
            <a:fillRect/>
          </a:stretch>
        </p:blipFill>
        <p:spPr bwMode="auto">
          <a:xfrm>
            <a:off x="0" y="0"/>
            <a:ext cx="8899525"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33CAF089-B1CA-AE25-0FB4-9A3BF5362D2B}"/>
              </a:ext>
            </a:extLst>
          </p:cNvPr>
          <p:cNvSpPr>
            <a:spLocks noGrp="1" noChangeArrowheads="1"/>
          </p:cNvSpPr>
          <p:nvPr>
            <p:ph type="title"/>
          </p:nvPr>
        </p:nvSpPr>
        <p:spPr bwMode="auto">
          <a:xfrm>
            <a:off x="433388" y="238125"/>
            <a:ext cx="8377237"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3DFA3656-9CD5-1BAB-1642-0492A83166C2}"/>
              </a:ext>
            </a:extLst>
          </p:cNvPr>
          <p:cNvSpPr>
            <a:spLocks noGrp="1" noChangeArrowheads="1"/>
          </p:cNvSpPr>
          <p:nvPr>
            <p:ph type="body" idx="1"/>
          </p:nvPr>
        </p:nvSpPr>
        <p:spPr bwMode="auto">
          <a:xfrm>
            <a:off x="433388" y="1485900"/>
            <a:ext cx="8377237"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a:t>Subtitle goes here</a:t>
            </a:r>
          </a:p>
          <a:p>
            <a:pPr lvl="0"/>
            <a:r>
              <a:rPr lang="en-US" altLang="en-US"/>
              <a:t>Text goes here</a:t>
            </a:r>
          </a:p>
          <a:p>
            <a:pPr lvl="1"/>
            <a:r>
              <a:rPr lang="en-US" altLang="en-US"/>
              <a:t>Text goes here</a:t>
            </a:r>
          </a:p>
          <a:p>
            <a:pPr lvl="2"/>
            <a:r>
              <a:rPr lang="en-US" altLang="en-US"/>
              <a:t>Text goes here</a:t>
            </a:r>
          </a:p>
          <a:p>
            <a:pPr lvl="3"/>
            <a:r>
              <a:rPr lang="en-US" altLang="en-US"/>
              <a:t>Text goes here</a:t>
            </a:r>
          </a:p>
          <a:p>
            <a:pPr lvl="0"/>
            <a:r>
              <a:rPr lang="en-US" altLang="en-US"/>
              <a:t>Text goes here</a:t>
            </a:r>
          </a:p>
        </p:txBody>
      </p:sp>
      <p:sp>
        <p:nvSpPr>
          <p:cNvPr id="1030" name="Rectangle 6">
            <a:extLst>
              <a:ext uri="{FF2B5EF4-FFF2-40B4-BE49-F238E27FC236}">
                <a16:creationId xmlns:a16="http://schemas.microsoft.com/office/drawing/2014/main" id="{97EBEDC9-D8E9-0800-DE87-ED6CBE23ED84}"/>
              </a:ext>
            </a:extLst>
          </p:cNvPr>
          <p:cNvSpPr>
            <a:spLocks noGrp="1" noChangeArrowheads="1"/>
          </p:cNvSpPr>
          <p:nvPr>
            <p:ph type="sldNum" sz="quarter" idx="4"/>
          </p:nvPr>
        </p:nvSpPr>
        <p:spPr bwMode="auto">
          <a:xfrm>
            <a:off x="5232400" y="6445250"/>
            <a:ext cx="21336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a:lvl1pPr>
          </a:lstStyle>
          <a:p>
            <a:r>
              <a:rPr lang="en-US" altLang="en-US"/>
              <a:t>Slide </a:t>
            </a:r>
            <a:fld id="{53EDF3FD-FBFE-4B89-9DE0-16588567D294}" type="slidenum">
              <a:rPr lang="en-US" altLang="en-US"/>
              <a:pPr/>
              <a:t>‹#›</a:t>
            </a:fld>
            <a:endParaRPr lang="en-US" altLang="en-US"/>
          </a:p>
        </p:txBody>
      </p:sp>
      <p:sp>
        <p:nvSpPr>
          <p:cNvPr id="2" name="Rectangle 11">
            <a:extLst>
              <a:ext uri="{FF2B5EF4-FFF2-40B4-BE49-F238E27FC236}">
                <a16:creationId xmlns:a16="http://schemas.microsoft.com/office/drawing/2014/main" id="{CD3001B4-47BF-0C73-5316-912467CC92B3}"/>
              </a:ext>
            </a:extLst>
          </p:cNvPr>
          <p:cNvSpPr>
            <a:spLocks noChangeArrowheads="1"/>
          </p:cNvSpPr>
          <p:nvPr userDrawn="1"/>
        </p:nvSpPr>
        <p:spPr bwMode="auto">
          <a:xfrm>
            <a:off x="0" y="0"/>
            <a:ext cx="9144000" cy="15557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eaLnBrk="1" hangingPunct="1">
              <a:defRPr/>
            </a:pPr>
            <a:endParaRPr lang="en-US" altLang="en-US" sz="1800">
              <a:solidFill>
                <a:schemeClr val="tx2"/>
              </a:solidFill>
            </a:endParaRPr>
          </a:p>
        </p:txBody>
      </p:sp>
      <p:pic>
        <p:nvPicPr>
          <p:cNvPr id="1031" name="Picture 23" descr="merck_c_RGB">
            <a:extLst>
              <a:ext uri="{FF2B5EF4-FFF2-40B4-BE49-F238E27FC236}">
                <a16:creationId xmlns:a16="http://schemas.microsoft.com/office/drawing/2014/main" id="{11D6D207-1C6F-CE02-0991-33CD884A110C}"/>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491413" y="6346825"/>
            <a:ext cx="13192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6" descr="gfi logo">
            <a:extLst>
              <a:ext uri="{FF2B5EF4-FFF2-40B4-BE49-F238E27FC236}">
                <a16:creationId xmlns:a16="http://schemas.microsoft.com/office/drawing/2014/main" id="{FFEA1A41-5245-1F4A-3A27-4BF0C1A1BADC}"/>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4288" y="6235700"/>
            <a:ext cx="1420812"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SensitivityLabel" descr="public ac">
            <a:extLst>
              <a:ext uri="{FF2B5EF4-FFF2-40B4-BE49-F238E27FC236}">
                <a16:creationId xmlns:a16="http://schemas.microsoft.com/office/drawing/2014/main" id="{A997DDDA-1465-0973-F7CC-BDB44C4A834D}"/>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224338" y="6419850"/>
            <a:ext cx="695325"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2">
            <a:extLst>
              <a:ext uri="{FF2B5EF4-FFF2-40B4-BE49-F238E27FC236}">
                <a16:creationId xmlns:a16="http://schemas.microsoft.com/office/drawing/2014/main" id="{36C717E3-FAD5-C9EC-B294-AE9EBA109D0F}"/>
              </a:ext>
            </a:extLst>
          </p:cNvPr>
          <p:cNvPicPr>
            <a:picLocks noChangeAspect="1" noChangeArrowheads="1"/>
          </p:cNvPicPr>
          <p:nvPr userDrawn="1">
            <p:custDataLst>
              <p:tags r:id="rId13"/>
            </p:custDataLst>
          </p:nvPr>
        </p:nvPicPr>
        <p:blipFill>
          <a:blip r:embed="rId19">
            <a:extLst>
              <a:ext uri="{28A0092B-C50C-407E-A947-70E740481C1C}">
                <a14:useLocalDpi xmlns:a14="http://schemas.microsoft.com/office/drawing/2010/main" val="0"/>
              </a:ext>
            </a:extLst>
          </a:blip>
          <a:srcRect/>
          <a:stretch>
            <a:fillRect/>
          </a:stretch>
        </p:blipFill>
        <p:spPr bwMode="auto">
          <a:xfrm>
            <a:off x="4052888" y="6364288"/>
            <a:ext cx="1039812" cy="430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3">
            <a:extLst>
              <a:ext uri="{FF2B5EF4-FFF2-40B4-BE49-F238E27FC236}">
                <a16:creationId xmlns:a16="http://schemas.microsoft.com/office/drawing/2014/main" id="{AE720800-47BA-8B8E-5755-33585FD7C3BD}"/>
              </a:ext>
            </a:extLst>
          </p:cNvPr>
          <p:cNvPicPr>
            <a:picLocks noChangeAspect="1" noChangeArrowheads="1"/>
          </p:cNvPicPr>
          <p:nvPr userDrawn="1">
            <p:custDataLst>
              <p:tags r:id="rId14"/>
            </p:custDataLst>
          </p:nvPr>
        </p:nvPicPr>
        <p:blipFill>
          <a:blip r:embed="rId19">
            <a:extLst>
              <a:ext uri="{28A0092B-C50C-407E-A947-70E740481C1C}">
                <a14:useLocalDpi xmlns:a14="http://schemas.microsoft.com/office/drawing/2010/main" val="0"/>
              </a:ext>
            </a:extLst>
          </a:blip>
          <a:srcRect/>
          <a:stretch>
            <a:fillRect/>
          </a:stretch>
        </p:blipFill>
        <p:spPr bwMode="auto">
          <a:xfrm>
            <a:off x="4052888" y="6364288"/>
            <a:ext cx="1039812" cy="430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1"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hf hdr="0" ftr="0" dt="0"/>
  <p:txStyles>
    <p:titleStyle>
      <a:lvl1pPr algn="l" rtl="0" eaLnBrk="0" fontAlgn="base" hangingPunct="0">
        <a:lnSpc>
          <a:spcPct val="90000"/>
        </a:lnSpc>
        <a:spcBef>
          <a:spcPct val="0"/>
        </a:spcBef>
        <a:spcAft>
          <a:spcPct val="0"/>
        </a:spcAft>
        <a:defRPr sz="2800" b="1">
          <a:solidFill>
            <a:schemeClr val="tx2"/>
          </a:solidFill>
          <a:latin typeface="+mj-lt"/>
          <a:ea typeface="+mj-ea"/>
          <a:cs typeface="+mj-cs"/>
        </a:defRPr>
      </a:lvl1pPr>
      <a:lvl2pPr algn="l" rtl="0" eaLnBrk="0" fontAlgn="base" hangingPunct="0">
        <a:lnSpc>
          <a:spcPct val="90000"/>
        </a:lnSpc>
        <a:spcBef>
          <a:spcPct val="0"/>
        </a:spcBef>
        <a:spcAft>
          <a:spcPct val="0"/>
        </a:spcAft>
        <a:defRPr sz="2800" b="1">
          <a:solidFill>
            <a:schemeClr val="tx2"/>
          </a:solidFill>
          <a:latin typeface="Arial" charset="0"/>
          <a:cs typeface="Arial" charset="0"/>
        </a:defRPr>
      </a:lvl2pPr>
      <a:lvl3pPr algn="l" rtl="0" eaLnBrk="0" fontAlgn="base" hangingPunct="0">
        <a:lnSpc>
          <a:spcPct val="90000"/>
        </a:lnSpc>
        <a:spcBef>
          <a:spcPct val="0"/>
        </a:spcBef>
        <a:spcAft>
          <a:spcPct val="0"/>
        </a:spcAft>
        <a:defRPr sz="2800" b="1">
          <a:solidFill>
            <a:schemeClr val="tx2"/>
          </a:solidFill>
          <a:latin typeface="Arial" charset="0"/>
          <a:cs typeface="Arial" charset="0"/>
        </a:defRPr>
      </a:lvl3pPr>
      <a:lvl4pPr algn="l" rtl="0" eaLnBrk="0" fontAlgn="base" hangingPunct="0">
        <a:lnSpc>
          <a:spcPct val="90000"/>
        </a:lnSpc>
        <a:spcBef>
          <a:spcPct val="0"/>
        </a:spcBef>
        <a:spcAft>
          <a:spcPct val="0"/>
        </a:spcAft>
        <a:defRPr sz="2800" b="1">
          <a:solidFill>
            <a:schemeClr val="tx2"/>
          </a:solidFill>
          <a:latin typeface="Arial" charset="0"/>
          <a:cs typeface="Arial" charset="0"/>
        </a:defRPr>
      </a:lvl4pPr>
      <a:lvl5pPr algn="l" rtl="0" eaLnBrk="0" fontAlgn="base" hangingPunct="0">
        <a:lnSpc>
          <a:spcPct val="90000"/>
        </a:lnSpc>
        <a:spcBef>
          <a:spcPct val="0"/>
        </a:spcBef>
        <a:spcAft>
          <a:spcPct val="0"/>
        </a:spcAft>
        <a:defRPr sz="2800" b="1">
          <a:solidFill>
            <a:schemeClr val="tx2"/>
          </a:solidFill>
          <a:latin typeface="Arial" charset="0"/>
          <a:cs typeface="Arial" charset="0"/>
        </a:defRPr>
      </a:lvl5pPr>
      <a:lvl6pPr marL="457200" algn="l" rtl="0" fontAlgn="base">
        <a:lnSpc>
          <a:spcPct val="90000"/>
        </a:lnSpc>
        <a:spcBef>
          <a:spcPct val="0"/>
        </a:spcBef>
        <a:spcAft>
          <a:spcPct val="0"/>
        </a:spcAft>
        <a:defRPr sz="2800" b="1">
          <a:solidFill>
            <a:schemeClr val="tx2"/>
          </a:solidFill>
          <a:latin typeface="Arial" charset="0"/>
          <a:cs typeface="Arial" charset="0"/>
        </a:defRPr>
      </a:lvl6pPr>
      <a:lvl7pPr marL="914400" algn="l" rtl="0" fontAlgn="base">
        <a:lnSpc>
          <a:spcPct val="90000"/>
        </a:lnSpc>
        <a:spcBef>
          <a:spcPct val="0"/>
        </a:spcBef>
        <a:spcAft>
          <a:spcPct val="0"/>
        </a:spcAft>
        <a:defRPr sz="2800" b="1">
          <a:solidFill>
            <a:schemeClr val="tx2"/>
          </a:solidFill>
          <a:latin typeface="Arial" charset="0"/>
          <a:cs typeface="Arial" charset="0"/>
        </a:defRPr>
      </a:lvl7pPr>
      <a:lvl8pPr marL="1371600" algn="l" rtl="0" fontAlgn="base">
        <a:lnSpc>
          <a:spcPct val="90000"/>
        </a:lnSpc>
        <a:spcBef>
          <a:spcPct val="0"/>
        </a:spcBef>
        <a:spcAft>
          <a:spcPct val="0"/>
        </a:spcAft>
        <a:defRPr sz="2800" b="1">
          <a:solidFill>
            <a:schemeClr val="tx2"/>
          </a:solidFill>
          <a:latin typeface="Arial" charset="0"/>
          <a:cs typeface="Arial" charset="0"/>
        </a:defRPr>
      </a:lvl8pPr>
      <a:lvl9pPr marL="1828800" algn="l" rtl="0" fontAlgn="base">
        <a:lnSpc>
          <a:spcPct val="90000"/>
        </a:lnSpc>
        <a:spcBef>
          <a:spcPct val="0"/>
        </a:spcBef>
        <a:spcAft>
          <a:spcPct val="0"/>
        </a:spcAft>
        <a:defRPr sz="2800" b="1">
          <a:solidFill>
            <a:schemeClr val="tx2"/>
          </a:solidFill>
          <a:latin typeface="Arial" charset="0"/>
          <a:cs typeface="Arial" charset="0"/>
        </a:defRPr>
      </a:lvl9pPr>
    </p:titleStyle>
    <p:bodyStyle>
      <a:lvl1pPr marL="342900" indent="-342900" algn="l" rtl="0" eaLnBrk="0" fontAlgn="base" hangingPunct="0">
        <a:lnSpc>
          <a:spcPct val="90000"/>
        </a:lnSpc>
        <a:spcBef>
          <a:spcPct val="40000"/>
        </a:spcBef>
        <a:spcAft>
          <a:spcPct val="0"/>
        </a:spcAft>
        <a:buClr>
          <a:schemeClr val="tx2"/>
        </a:buClr>
        <a:buSzPct val="80000"/>
        <a:buFont typeface="Arial" panose="020B0604020202020204" pitchFamily="34" charset="0"/>
        <a:buChar char="►"/>
        <a:defRPr sz="2000">
          <a:solidFill>
            <a:srgbClr val="37424A"/>
          </a:solidFill>
          <a:latin typeface="+mn-lt"/>
          <a:ea typeface="+mn-ea"/>
          <a:cs typeface="+mn-cs"/>
        </a:defRPr>
      </a:lvl1pPr>
      <a:lvl2pPr marL="742950" indent="-285750" algn="l" rtl="0" eaLnBrk="0" fontAlgn="base" hangingPunct="0">
        <a:lnSpc>
          <a:spcPct val="90000"/>
        </a:lnSpc>
        <a:spcBef>
          <a:spcPct val="10000"/>
        </a:spcBef>
        <a:spcAft>
          <a:spcPct val="0"/>
        </a:spcAft>
        <a:buSzPct val="85000"/>
        <a:buFont typeface="Arial" panose="020B0604020202020204" pitchFamily="34" charset="0"/>
        <a:buChar char="–"/>
        <a:defRPr sz="2000">
          <a:solidFill>
            <a:srgbClr val="37424A"/>
          </a:solidFill>
          <a:latin typeface="+mn-lt"/>
          <a:cs typeface="+mn-cs"/>
        </a:defRPr>
      </a:lvl2pPr>
      <a:lvl3pPr marL="1143000" indent="-228600" algn="l" rtl="0" eaLnBrk="0" fontAlgn="base" hangingPunct="0">
        <a:lnSpc>
          <a:spcPct val="90000"/>
        </a:lnSpc>
        <a:spcBef>
          <a:spcPct val="10000"/>
        </a:spcBef>
        <a:spcAft>
          <a:spcPct val="0"/>
        </a:spcAft>
        <a:buChar char="•"/>
        <a:defRPr sz="2000">
          <a:solidFill>
            <a:srgbClr val="37424A"/>
          </a:solidFill>
          <a:latin typeface="+mn-lt"/>
          <a:cs typeface="+mn-cs"/>
        </a:defRPr>
      </a:lvl3pPr>
      <a:lvl4pPr marL="1600200" indent="-228600" algn="l" rtl="0" eaLnBrk="0" fontAlgn="base" hangingPunct="0">
        <a:lnSpc>
          <a:spcPct val="90000"/>
        </a:lnSpc>
        <a:spcBef>
          <a:spcPct val="10000"/>
        </a:spcBef>
        <a:spcAft>
          <a:spcPct val="0"/>
        </a:spcAft>
        <a:buClr>
          <a:schemeClr val="tx2"/>
        </a:buClr>
        <a:buFont typeface="Arial" panose="020B0604020202020204" pitchFamily="34" charset="0"/>
        <a:buChar char="–"/>
        <a:defRPr>
          <a:solidFill>
            <a:srgbClr val="37424A"/>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a:extLst>
              <a:ext uri="{FF2B5EF4-FFF2-40B4-BE49-F238E27FC236}">
                <a16:creationId xmlns:a16="http://schemas.microsoft.com/office/drawing/2014/main" id="{DD13C680-8BEC-8CAB-F61C-EDD986E09804}"/>
              </a:ext>
            </a:extLst>
          </p:cNvPr>
          <p:cNvSpPr>
            <a:spLocks noGrp="1" noChangeArrowheads="1"/>
          </p:cNvSpPr>
          <p:nvPr>
            <p:ph type="ctrTitle"/>
          </p:nvPr>
        </p:nvSpPr>
        <p:spPr>
          <a:xfrm>
            <a:off x="566738" y="1657350"/>
            <a:ext cx="7805737" cy="1470025"/>
          </a:xfrm>
        </p:spPr>
        <p:txBody>
          <a:bodyPr/>
          <a:lstStyle/>
          <a:p>
            <a:pPr eaLnBrk="1" hangingPunct="1"/>
            <a:br>
              <a:rPr lang="en-US" altLang="en-US" sz="2800" dirty="0"/>
            </a:br>
            <a:br>
              <a:rPr lang="en-US" altLang="en-US" sz="2800" dirty="0"/>
            </a:br>
            <a:r>
              <a:rPr lang="en-US" altLang="en-US" sz="2800" dirty="0"/>
              <a:t>Interpretable multi-variate time series forecast for vaccine demand prediction</a:t>
            </a:r>
            <a:br>
              <a:rPr lang="en-US" altLang="en-US" sz="2800" dirty="0"/>
            </a:br>
            <a:r>
              <a:rPr lang="en-US" altLang="en-US" sz="2800" dirty="0"/>
              <a:t> </a:t>
            </a:r>
          </a:p>
        </p:txBody>
      </p:sp>
      <p:sp>
        <p:nvSpPr>
          <p:cNvPr id="3075" name="Rectangle 10">
            <a:extLst>
              <a:ext uri="{FF2B5EF4-FFF2-40B4-BE49-F238E27FC236}">
                <a16:creationId xmlns:a16="http://schemas.microsoft.com/office/drawing/2014/main" id="{182A20E2-2197-8CBA-FFE5-0606488DCB12}"/>
              </a:ext>
            </a:extLst>
          </p:cNvPr>
          <p:cNvSpPr>
            <a:spLocks noGrp="1" noChangeArrowheads="1"/>
          </p:cNvSpPr>
          <p:nvPr>
            <p:ph type="subTitle" idx="1"/>
          </p:nvPr>
        </p:nvSpPr>
        <p:spPr>
          <a:xfrm>
            <a:off x="617538" y="3563938"/>
            <a:ext cx="7646987" cy="444500"/>
          </a:xfrm>
        </p:spPr>
        <p:txBody>
          <a:bodyPr/>
          <a:lstStyle/>
          <a:p>
            <a:pPr eaLnBrk="1" hangingPunct="1">
              <a:lnSpc>
                <a:spcPct val="70000"/>
              </a:lnSpc>
              <a:buFont typeface="Arial" panose="020B0604020202020204" pitchFamily="34" charset="0"/>
              <a:buNone/>
            </a:pPr>
            <a:r>
              <a:rPr lang="en-US" altLang="en-US" sz="1600" dirty="0"/>
              <a:t>Yan Sun</a:t>
            </a:r>
          </a:p>
          <a:p>
            <a:pPr eaLnBrk="1" hangingPunct="1">
              <a:lnSpc>
                <a:spcPct val="70000"/>
              </a:lnSpc>
              <a:buFont typeface="Arial" panose="020B0604020202020204" pitchFamily="34" charset="0"/>
              <a:buNone/>
            </a:pPr>
            <a:endParaRPr lang="en-US" altLang="en-US" sz="1600" dirty="0"/>
          </a:p>
          <a:p>
            <a:pPr eaLnBrk="1" hangingPunct="1">
              <a:lnSpc>
                <a:spcPct val="70000"/>
              </a:lnSpc>
              <a:buFont typeface="Arial" panose="020B0604020202020204" pitchFamily="34" charset="0"/>
              <a:buNone/>
            </a:pPr>
            <a:r>
              <a:rPr lang="en-US" altLang="en-US" sz="1600" dirty="0"/>
              <a:t>Georgia Institute of Technology</a:t>
            </a:r>
          </a:p>
          <a:p>
            <a:pPr eaLnBrk="1" hangingPunct="1">
              <a:lnSpc>
                <a:spcPct val="70000"/>
              </a:lnSpc>
              <a:buFont typeface="Arial" panose="020B0604020202020204" pitchFamily="34" charset="0"/>
              <a:buNone/>
            </a:pPr>
            <a:r>
              <a:rPr lang="en-US" altLang="en-US" sz="1600" dirty="0"/>
              <a:t>Merck USA</a:t>
            </a:r>
          </a:p>
        </p:txBody>
      </p:sp>
      <p:sp>
        <p:nvSpPr>
          <p:cNvPr id="3076" name="Rectangle 12">
            <a:extLst>
              <a:ext uri="{FF2B5EF4-FFF2-40B4-BE49-F238E27FC236}">
                <a16:creationId xmlns:a16="http://schemas.microsoft.com/office/drawing/2014/main" id="{E9F488FA-AC0D-606B-BBF9-CD099B26AC35}"/>
              </a:ext>
            </a:extLst>
          </p:cNvPr>
          <p:cNvSpPr>
            <a:spLocks noChangeArrowheads="1"/>
          </p:cNvSpPr>
          <p:nvPr/>
        </p:nvSpPr>
        <p:spPr bwMode="auto">
          <a:xfrm>
            <a:off x="4013200" y="6248400"/>
            <a:ext cx="1003300" cy="609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000">
              <a:solidFill>
                <a:schemeClr val="tx1"/>
              </a:solidFill>
            </a:endParaRPr>
          </a:p>
        </p:txBody>
      </p:sp>
      <p:pic>
        <p:nvPicPr>
          <p:cNvPr id="5" name="图片 4">
            <a:extLst>
              <a:ext uri="{FF2B5EF4-FFF2-40B4-BE49-F238E27FC236}">
                <a16:creationId xmlns:a16="http://schemas.microsoft.com/office/drawing/2014/main" id="{81BDC152-CAFC-EAD5-9C0F-F4FA354ED880}"/>
              </a:ext>
            </a:extLst>
          </p:cNvPr>
          <p:cNvPicPr>
            <a:picLocks noChangeAspect="1"/>
          </p:cNvPicPr>
          <p:nvPr/>
        </p:nvPicPr>
        <p:blipFill>
          <a:blip r:embed="rId3"/>
          <a:stretch>
            <a:fillRect/>
          </a:stretch>
        </p:blipFill>
        <p:spPr>
          <a:xfrm>
            <a:off x="1" y="6154279"/>
            <a:ext cx="1362455" cy="7037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2C8F2238-8231-4923-77E5-B9811A7C3495}"/>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A77B1EE7-077B-4C4A-8800-3AC7E2E5314C}" type="slidenum">
              <a:rPr lang="en-US" altLang="en-US" sz="1000">
                <a:solidFill>
                  <a:schemeClr val="tx1"/>
                </a:solidFill>
              </a:rPr>
              <a:pPr eaLnBrk="1" hangingPunct="1">
                <a:lnSpc>
                  <a:spcPct val="100000"/>
                </a:lnSpc>
                <a:spcBef>
                  <a:spcPct val="0"/>
                </a:spcBef>
                <a:buClrTx/>
                <a:buSzTx/>
                <a:buFontTx/>
                <a:buNone/>
              </a:pPr>
              <a:t>10</a:t>
            </a:fld>
            <a:endParaRPr lang="en-US" altLang="en-US" sz="1000">
              <a:solidFill>
                <a:schemeClr val="tx1"/>
              </a:solidFill>
            </a:endParaRPr>
          </a:p>
        </p:txBody>
      </p:sp>
      <p:sp>
        <p:nvSpPr>
          <p:cNvPr id="2" name="TextBox 10">
            <a:extLst>
              <a:ext uri="{FF2B5EF4-FFF2-40B4-BE49-F238E27FC236}">
                <a16:creationId xmlns:a16="http://schemas.microsoft.com/office/drawing/2014/main" id="{657DB9C3-8EB9-0725-0E12-9C1775969ED1}"/>
              </a:ext>
            </a:extLst>
          </p:cNvPr>
          <p:cNvSpPr txBox="1">
            <a:spLocks noChangeArrowheads="1"/>
          </p:cNvSpPr>
          <p:nvPr/>
        </p:nvSpPr>
        <p:spPr bwMode="auto">
          <a:xfrm>
            <a:off x="133350" y="477838"/>
            <a:ext cx="14847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Results</a:t>
            </a:r>
            <a:endParaRPr lang="en-US" altLang="en-US" sz="2800" b="1" i="1" dirty="0">
              <a:solidFill>
                <a:schemeClr val="tx1"/>
              </a:solidFill>
            </a:endParaRPr>
          </a:p>
        </p:txBody>
      </p:sp>
      <p:pic>
        <p:nvPicPr>
          <p:cNvPr id="3" name="图片 2">
            <a:extLst>
              <a:ext uri="{FF2B5EF4-FFF2-40B4-BE49-F238E27FC236}">
                <a16:creationId xmlns:a16="http://schemas.microsoft.com/office/drawing/2014/main" id="{AE369DF3-16F4-6A6A-E523-1D38A49191B8}"/>
              </a:ext>
            </a:extLst>
          </p:cNvPr>
          <p:cNvPicPr>
            <a:picLocks noChangeAspect="1"/>
          </p:cNvPicPr>
          <p:nvPr/>
        </p:nvPicPr>
        <p:blipFill>
          <a:blip r:embed="rId2"/>
          <a:stretch>
            <a:fillRect/>
          </a:stretch>
        </p:blipFill>
        <p:spPr>
          <a:xfrm>
            <a:off x="1" y="6154279"/>
            <a:ext cx="1362455" cy="703721"/>
          </a:xfrm>
          <a:prstGeom prst="rect">
            <a:avLst/>
          </a:prstGeom>
        </p:spPr>
      </p:pic>
      <p:sp>
        <p:nvSpPr>
          <p:cNvPr id="4" name="TextBox 5">
            <a:extLst>
              <a:ext uri="{FF2B5EF4-FFF2-40B4-BE49-F238E27FC236}">
                <a16:creationId xmlns:a16="http://schemas.microsoft.com/office/drawing/2014/main" id="{6A1DD838-363F-121C-A2FF-B8D3E0418115}"/>
              </a:ext>
            </a:extLst>
          </p:cNvPr>
          <p:cNvSpPr txBox="1">
            <a:spLocks noChangeArrowheads="1"/>
          </p:cNvSpPr>
          <p:nvPr/>
        </p:nvSpPr>
        <p:spPr bwMode="auto">
          <a:xfrm>
            <a:off x="327492" y="1487020"/>
            <a:ext cx="838620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We use a simulated high dimensional dataset generated by </a:t>
            </a:r>
            <a:r>
              <a:rPr lang="en-US" altLang="en-US" dirty="0" err="1">
                <a:solidFill>
                  <a:schemeClr val="tx1"/>
                </a:solidFill>
              </a:rPr>
              <a:t>timeGAN</a:t>
            </a:r>
            <a:r>
              <a:rPr lang="en-US" altLang="en-US" dirty="0">
                <a:solidFill>
                  <a:schemeClr val="tx1"/>
                </a:solidFill>
              </a:rPr>
              <a:t>, which contains certain time series that is provides predictive information on the time series that we are interested in. </a:t>
            </a:r>
          </a:p>
        </p:txBody>
      </p:sp>
      <p:sp>
        <p:nvSpPr>
          <p:cNvPr id="7" name="文本框 6">
            <a:extLst>
              <a:ext uri="{FF2B5EF4-FFF2-40B4-BE49-F238E27FC236}">
                <a16:creationId xmlns:a16="http://schemas.microsoft.com/office/drawing/2014/main" id="{D866DFCC-5A2E-9D21-631B-7511082CBD46}"/>
              </a:ext>
            </a:extLst>
          </p:cNvPr>
          <p:cNvSpPr txBox="1"/>
          <p:nvPr/>
        </p:nvSpPr>
        <p:spPr>
          <a:xfrm>
            <a:off x="966225" y="3287009"/>
            <a:ext cx="604204" cy="276999"/>
          </a:xfrm>
          <a:prstGeom prst="rect">
            <a:avLst/>
          </a:prstGeom>
          <a:noFill/>
        </p:spPr>
        <p:txBody>
          <a:bodyPr wrap="none" rtlCol="0">
            <a:spAutoFit/>
          </a:bodyPr>
          <a:lstStyle/>
          <a:p>
            <a:r>
              <a:rPr lang="en-US" altLang="zh-CN" sz="1200" b="1" dirty="0"/>
              <a:t>Trend</a:t>
            </a:r>
            <a:endParaRPr lang="zh-CN" altLang="en-US" sz="1200" b="1" dirty="0"/>
          </a:p>
        </p:txBody>
      </p:sp>
      <p:sp>
        <p:nvSpPr>
          <p:cNvPr id="8" name="文本框 7">
            <a:extLst>
              <a:ext uri="{FF2B5EF4-FFF2-40B4-BE49-F238E27FC236}">
                <a16:creationId xmlns:a16="http://schemas.microsoft.com/office/drawing/2014/main" id="{52776660-8CDF-DA66-82BB-5B2509213E95}"/>
              </a:ext>
            </a:extLst>
          </p:cNvPr>
          <p:cNvSpPr txBox="1"/>
          <p:nvPr/>
        </p:nvSpPr>
        <p:spPr>
          <a:xfrm>
            <a:off x="243015" y="4720644"/>
            <a:ext cx="1421543" cy="276999"/>
          </a:xfrm>
          <a:prstGeom prst="rect">
            <a:avLst/>
          </a:prstGeom>
          <a:noFill/>
        </p:spPr>
        <p:txBody>
          <a:bodyPr wrap="none" rtlCol="0">
            <a:spAutoFit/>
          </a:bodyPr>
          <a:lstStyle/>
          <a:p>
            <a:r>
              <a:rPr lang="en-US" altLang="zh-CN" sz="1200" b="1" dirty="0"/>
              <a:t>Trend (N-BEATS)</a:t>
            </a:r>
            <a:endParaRPr lang="zh-CN" altLang="en-US" sz="1200" b="1" dirty="0"/>
          </a:p>
        </p:txBody>
      </p:sp>
      <p:sp>
        <p:nvSpPr>
          <p:cNvPr id="9" name="文本框 8">
            <a:extLst>
              <a:ext uri="{FF2B5EF4-FFF2-40B4-BE49-F238E27FC236}">
                <a16:creationId xmlns:a16="http://schemas.microsoft.com/office/drawing/2014/main" id="{3EC20EDD-AAC7-364A-FBF9-E58F9056D710}"/>
              </a:ext>
            </a:extLst>
          </p:cNvPr>
          <p:cNvSpPr txBox="1"/>
          <p:nvPr/>
        </p:nvSpPr>
        <p:spPr>
          <a:xfrm>
            <a:off x="7138708" y="3287009"/>
            <a:ext cx="1039067" cy="276999"/>
          </a:xfrm>
          <a:prstGeom prst="rect">
            <a:avLst/>
          </a:prstGeom>
          <a:noFill/>
        </p:spPr>
        <p:txBody>
          <a:bodyPr wrap="none" rtlCol="0">
            <a:spAutoFit/>
          </a:bodyPr>
          <a:lstStyle/>
          <a:p>
            <a:r>
              <a:rPr lang="en-US" altLang="zh-CN" sz="1200" b="1" dirty="0"/>
              <a:t>Seasonality</a:t>
            </a:r>
            <a:endParaRPr lang="zh-CN" altLang="en-US" sz="1200" b="1" dirty="0"/>
          </a:p>
        </p:txBody>
      </p:sp>
      <p:sp>
        <p:nvSpPr>
          <p:cNvPr id="10" name="文本框 9">
            <a:extLst>
              <a:ext uri="{FF2B5EF4-FFF2-40B4-BE49-F238E27FC236}">
                <a16:creationId xmlns:a16="http://schemas.microsoft.com/office/drawing/2014/main" id="{A3DB0653-6612-8760-EF73-B8711AD0E6C7}"/>
              </a:ext>
            </a:extLst>
          </p:cNvPr>
          <p:cNvSpPr txBox="1"/>
          <p:nvPr/>
        </p:nvSpPr>
        <p:spPr>
          <a:xfrm>
            <a:off x="7138707" y="4720643"/>
            <a:ext cx="1039067" cy="276999"/>
          </a:xfrm>
          <a:prstGeom prst="rect">
            <a:avLst/>
          </a:prstGeom>
          <a:noFill/>
        </p:spPr>
        <p:txBody>
          <a:bodyPr wrap="none" rtlCol="0">
            <a:spAutoFit/>
          </a:bodyPr>
          <a:lstStyle/>
          <a:p>
            <a:r>
              <a:rPr lang="en-US" altLang="zh-CN" sz="1200" b="1" dirty="0"/>
              <a:t>Seasonality</a:t>
            </a:r>
            <a:endParaRPr lang="zh-CN" altLang="en-US" sz="1200" b="1" dirty="0"/>
          </a:p>
        </p:txBody>
      </p:sp>
      <p:pic>
        <p:nvPicPr>
          <p:cNvPr id="11" name="图片 10" descr="图表, 折线图&#10;&#10;描述已自动生成">
            <a:extLst>
              <a:ext uri="{FF2B5EF4-FFF2-40B4-BE49-F238E27FC236}">
                <a16:creationId xmlns:a16="http://schemas.microsoft.com/office/drawing/2014/main" id="{73F8140D-24BE-ACCB-B2BE-7FE2D390A1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58" y="2833035"/>
            <a:ext cx="5441576" cy="2699502"/>
          </a:xfrm>
          <a:prstGeom prst="rect">
            <a:avLst/>
          </a:prstGeom>
        </p:spPr>
      </p:pic>
    </p:spTree>
    <p:extLst>
      <p:ext uri="{BB962C8B-B14F-4D97-AF65-F5344CB8AC3E}">
        <p14:creationId xmlns:p14="http://schemas.microsoft.com/office/powerpoint/2010/main" val="221085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2C8F2238-8231-4923-77E5-B9811A7C3495}"/>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A77B1EE7-077B-4C4A-8800-3AC7E2E5314C}" type="slidenum">
              <a:rPr lang="en-US" altLang="en-US" sz="1000">
                <a:solidFill>
                  <a:schemeClr val="tx1"/>
                </a:solidFill>
              </a:rPr>
              <a:pPr eaLnBrk="1" hangingPunct="1">
                <a:lnSpc>
                  <a:spcPct val="100000"/>
                </a:lnSpc>
                <a:spcBef>
                  <a:spcPct val="0"/>
                </a:spcBef>
                <a:buClrTx/>
                <a:buSzTx/>
                <a:buFontTx/>
                <a:buNone/>
              </a:pPr>
              <a:t>11</a:t>
            </a:fld>
            <a:endParaRPr lang="en-US" altLang="en-US" sz="1000">
              <a:solidFill>
                <a:schemeClr val="tx1"/>
              </a:solidFill>
            </a:endParaRPr>
          </a:p>
        </p:txBody>
      </p:sp>
      <p:sp>
        <p:nvSpPr>
          <p:cNvPr id="2" name="TextBox 10">
            <a:extLst>
              <a:ext uri="{FF2B5EF4-FFF2-40B4-BE49-F238E27FC236}">
                <a16:creationId xmlns:a16="http://schemas.microsoft.com/office/drawing/2014/main" id="{657DB9C3-8EB9-0725-0E12-9C1775969ED1}"/>
              </a:ext>
            </a:extLst>
          </p:cNvPr>
          <p:cNvSpPr txBox="1">
            <a:spLocks noChangeArrowheads="1"/>
          </p:cNvSpPr>
          <p:nvPr/>
        </p:nvSpPr>
        <p:spPr bwMode="auto">
          <a:xfrm>
            <a:off x="133350" y="477838"/>
            <a:ext cx="28424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Results (</a:t>
            </a:r>
            <a:r>
              <a:rPr lang="en-US" altLang="en-US" sz="2800" b="1" dirty="0" err="1">
                <a:solidFill>
                  <a:schemeClr val="tx1"/>
                </a:solidFill>
              </a:rPr>
              <a:t>Con’d</a:t>
            </a:r>
            <a:r>
              <a:rPr lang="en-US" altLang="en-US" sz="2800" b="1" dirty="0">
                <a:solidFill>
                  <a:schemeClr val="tx1"/>
                </a:solidFill>
              </a:rPr>
              <a:t>)</a:t>
            </a:r>
            <a:endParaRPr lang="en-US" altLang="en-US" sz="2800" b="1" i="1" dirty="0">
              <a:solidFill>
                <a:schemeClr val="tx1"/>
              </a:solidFill>
            </a:endParaRPr>
          </a:p>
        </p:txBody>
      </p:sp>
      <p:pic>
        <p:nvPicPr>
          <p:cNvPr id="3" name="图片 2">
            <a:extLst>
              <a:ext uri="{FF2B5EF4-FFF2-40B4-BE49-F238E27FC236}">
                <a16:creationId xmlns:a16="http://schemas.microsoft.com/office/drawing/2014/main" id="{AE369DF3-16F4-6A6A-E523-1D38A49191B8}"/>
              </a:ext>
            </a:extLst>
          </p:cNvPr>
          <p:cNvPicPr>
            <a:picLocks noChangeAspect="1"/>
          </p:cNvPicPr>
          <p:nvPr/>
        </p:nvPicPr>
        <p:blipFill>
          <a:blip r:embed="rId2"/>
          <a:stretch>
            <a:fillRect/>
          </a:stretch>
        </p:blipFill>
        <p:spPr>
          <a:xfrm>
            <a:off x="1" y="6154279"/>
            <a:ext cx="1362455" cy="703721"/>
          </a:xfrm>
          <a:prstGeom prst="rect">
            <a:avLst/>
          </a:prstGeom>
        </p:spPr>
      </p:pic>
      <p:sp>
        <p:nvSpPr>
          <p:cNvPr id="4" name="TextBox 5">
            <a:extLst>
              <a:ext uri="{FF2B5EF4-FFF2-40B4-BE49-F238E27FC236}">
                <a16:creationId xmlns:a16="http://schemas.microsoft.com/office/drawing/2014/main" id="{6A1DD838-363F-121C-A2FF-B8D3E0418115}"/>
              </a:ext>
            </a:extLst>
          </p:cNvPr>
          <p:cNvSpPr txBox="1">
            <a:spLocks noChangeArrowheads="1"/>
          </p:cNvSpPr>
          <p:nvPr/>
        </p:nvSpPr>
        <p:spPr bwMode="auto">
          <a:xfrm>
            <a:off x="327492" y="1487020"/>
            <a:ext cx="83862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Result comparison with multiple benchmarks:</a:t>
            </a:r>
          </a:p>
        </p:txBody>
      </p:sp>
      <p:graphicFrame>
        <p:nvGraphicFramePr>
          <p:cNvPr id="5" name="表格 4">
            <a:extLst>
              <a:ext uri="{FF2B5EF4-FFF2-40B4-BE49-F238E27FC236}">
                <a16:creationId xmlns:a16="http://schemas.microsoft.com/office/drawing/2014/main" id="{4D5A467C-1829-C44C-87FD-61EFF2838521}"/>
              </a:ext>
            </a:extLst>
          </p:cNvPr>
          <p:cNvGraphicFramePr>
            <a:graphicFrameLocks noGrp="1"/>
          </p:cNvGraphicFramePr>
          <p:nvPr>
            <p:extLst>
              <p:ext uri="{D42A27DB-BD31-4B8C-83A1-F6EECF244321}">
                <p14:modId xmlns:p14="http://schemas.microsoft.com/office/powerpoint/2010/main" val="1558226265"/>
              </p:ext>
            </p:extLst>
          </p:nvPr>
        </p:nvGraphicFramePr>
        <p:xfrm>
          <a:off x="818027" y="2865004"/>
          <a:ext cx="7507945" cy="1854200"/>
        </p:xfrm>
        <a:graphic>
          <a:graphicData uri="http://schemas.openxmlformats.org/drawingml/2006/table">
            <a:tbl>
              <a:tblPr firstRow="1" bandRow="1">
                <a:tableStyleId>{5C22544A-7EE6-4342-B048-85BDC9FD1C3A}</a:tableStyleId>
              </a:tblPr>
              <a:tblGrid>
                <a:gridCol w="1501589">
                  <a:extLst>
                    <a:ext uri="{9D8B030D-6E8A-4147-A177-3AD203B41FA5}">
                      <a16:colId xmlns:a16="http://schemas.microsoft.com/office/drawing/2014/main" val="2395715196"/>
                    </a:ext>
                  </a:extLst>
                </a:gridCol>
                <a:gridCol w="1501589">
                  <a:extLst>
                    <a:ext uri="{9D8B030D-6E8A-4147-A177-3AD203B41FA5}">
                      <a16:colId xmlns:a16="http://schemas.microsoft.com/office/drawing/2014/main" val="1706288540"/>
                    </a:ext>
                  </a:extLst>
                </a:gridCol>
                <a:gridCol w="1501589">
                  <a:extLst>
                    <a:ext uri="{9D8B030D-6E8A-4147-A177-3AD203B41FA5}">
                      <a16:colId xmlns:a16="http://schemas.microsoft.com/office/drawing/2014/main" val="4071426786"/>
                    </a:ext>
                  </a:extLst>
                </a:gridCol>
                <a:gridCol w="1013011">
                  <a:extLst>
                    <a:ext uri="{9D8B030D-6E8A-4147-A177-3AD203B41FA5}">
                      <a16:colId xmlns:a16="http://schemas.microsoft.com/office/drawing/2014/main" val="2114983013"/>
                    </a:ext>
                  </a:extLst>
                </a:gridCol>
                <a:gridCol w="1990167">
                  <a:extLst>
                    <a:ext uri="{9D8B030D-6E8A-4147-A177-3AD203B41FA5}">
                      <a16:colId xmlns:a16="http://schemas.microsoft.com/office/drawing/2014/main" val="1512597984"/>
                    </a:ext>
                  </a:extLst>
                </a:gridCol>
              </a:tblGrid>
              <a:tr h="370840">
                <a:tc>
                  <a:txBody>
                    <a:bodyPr/>
                    <a:lstStyle/>
                    <a:p>
                      <a:r>
                        <a:rPr lang="en-US" altLang="zh-CN" dirty="0"/>
                        <a:t>Dataset</a:t>
                      </a:r>
                      <a:endParaRPr lang="zh-CN" altLang="en-US" dirty="0"/>
                    </a:p>
                  </a:txBody>
                  <a:tcPr/>
                </a:tc>
                <a:tc>
                  <a:txBody>
                    <a:bodyPr/>
                    <a:lstStyle/>
                    <a:p>
                      <a:r>
                        <a:rPr lang="en-US" altLang="zh-CN" dirty="0"/>
                        <a:t>Our model</a:t>
                      </a:r>
                      <a:endParaRPr lang="zh-CN" altLang="en-US" dirty="0"/>
                    </a:p>
                  </a:txBody>
                  <a:tcPr/>
                </a:tc>
                <a:tc>
                  <a:txBody>
                    <a:bodyPr/>
                    <a:lstStyle/>
                    <a:p>
                      <a:r>
                        <a:rPr lang="en-US" altLang="zh-CN" dirty="0"/>
                        <a:t>N-BEATS</a:t>
                      </a:r>
                      <a:endParaRPr lang="zh-CN" altLang="en-US" dirty="0"/>
                    </a:p>
                  </a:txBody>
                  <a:tcPr/>
                </a:tc>
                <a:tc>
                  <a:txBody>
                    <a:bodyPr/>
                    <a:lstStyle/>
                    <a:p>
                      <a:r>
                        <a:rPr lang="en-US" altLang="zh-CN" dirty="0"/>
                        <a:t>N-</a:t>
                      </a:r>
                      <a:r>
                        <a:rPr lang="en-US" altLang="zh-CN" dirty="0" err="1"/>
                        <a:t>HiTs</a:t>
                      </a:r>
                      <a:endParaRPr lang="zh-CN" altLang="en-US" dirty="0"/>
                    </a:p>
                  </a:txBody>
                  <a:tcPr/>
                </a:tc>
                <a:tc>
                  <a:txBody>
                    <a:bodyPr/>
                    <a:lstStyle/>
                    <a:p>
                      <a:r>
                        <a:rPr lang="en-US" altLang="zh-CN" dirty="0"/>
                        <a:t>Transformer</a:t>
                      </a:r>
                      <a:endParaRPr lang="zh-CN" altLang="en-US" dirty="0"/>
                    </a:p>
                  </a:txBody>
                  <a:tcPr/>
                </a:tc>
                <a:extLst>
                  <a:ext uri="{0D108BD9-81ED-4DB2-BD59-A6C34878D82A}">
                    <a16:rowId xmlns:a16="http://schemas.microsoft.com/office/drawing/2014/main" val="1838748406"/>
                  </a:ext>
                </a:extLst>
              </a:tr>
              <a:tr h="370840">
                <a:tc>
                  <a:txBody>
                    <a:bodyPr/>
                    <a:lstStyle/>
                    <a:p>
                      <a:r>
                        <a:rPr lang="en-US" altLang="zh-CN" dirty="0" err="1"/>
                        <a:t>TimeGAN</a:t>
                      </a:r>
                      <a:endParaRPr lang="zh-CN" altLang="en-US" dirty="0"/>
                    </a:p>
                  </a:txBody>
                  <a:tcPr/>
                </a:tc>
                <a:tc>
                  <a:txBody>
                    <a:bodyPr/>
                    <a:lstStyle/>
                    <a:p>
                      <a:r>
                        <a:rPr lang="en-US" altLang="zh-CN" b="1" dirty="0"/>
                        <a:t>0.170</a:t>
                      </a:r>
                      <a:endParaRPr lang="zh-CN" altLang="en-US" b="1" dirty="0"/>
                    </a:p>
                  </a:txBody>
                  <a:tcPr/>
                </a:tc>
                <a:tc>
                  <a:txBody>
                    <a:bodyPr/>
                    <a:lstStyle/>
                    <a:p>
                      <a:r>
                        <a:rPr lang="en-US" altLang="zh-CN" dirty="0"/>
                        <a:t>0.208</a:t>
                      </a:r>
                      <a:endParaRPr lang="zh-CN" altLang="en-US" dirty="0"/>
                    </a:p>
                  </a:txBody>
                  <a:tcPr/>
                </a:tc>
                <a:tc>
                  <a:txBody>
                    <a:bodyPr/>
                    <a:lstStyle/>
                    <a:p>
                      <a:r>
                        <a:rPr lang="en-US" altLang="zh-CN" dirty="0"/>
                        <a:t>0.183</a:t>
                      </a:r>
                      <a:endParaRPr lang="zh-CN" altLang="en-US" dirty="0"/>
                    </a:p>
                  </a:txBody>
                  <a:tcPr/>
                </a:tc>
                <a:tc>
                  <a:txBody>
                    <a:bodyPr/>
                    <a:lstStyle/>
                    <a:p>
                      <a:r>
                        <a:rPr lang="en-US" altLang="zh-CN" dirty="0"/>
                        <a:t>0.216</a:t>
                      </a:r>
                      <a:endParaRPr lang="zh-CN" altLang="en-US" dirty="0"/>
                    </a:p>
                  </a:txBody>
                  <a:tcPr/>
                </a:tc>
                <a:extLst>
                  <a:ext uri="{0D108BD9-81ED-4DB2-BD59-A6C34878D82A}">
                    <a16:rowId xmlns:a16="http://schemas.microsoft.com/office/drawing/2014/main" val="1055598970"/>
                  </a:ext>
                </a:extLst>
              </a:tr>
              <a:tr h="370840">
                <a:tc>
                  <a:txBody>
                    <a:bodyPr/>
                    <a:lstStyle/>
                    <a:p>
                      <a:r>
                        <a:rPr lang="en-US" altLang="zh-CN" dirty="0"/>
                        <a:t>ETTm2</a:t>
                      </a:r>
                      <a:endParaRPr lang="zh-CN" altLang="en-US" dirty="0"/>
                    </a:p>
                  </a:txBody>
                  <a:tcPr/>
                </a:tc>
                <a:tc>
                  <a:txBody>
                    <a:bodyPr/>
                    <a:lstStyle/>
                    <a:p>
                      <a:r>
                        <a:rPr lang="en-US" altLang="zh-CN" b="1" dirty="0"/>
                        <a:t>0.198</a:t>
                      </a:r>
                      <a:endParaRPr lang="zh-CN" altLang="en-US" b="1" dirty="0"/>
                    </a:p>
                  </a:txBody>
                  <a:tcPr/>
                </a:tc>
                <a:tc>
                  <a:txBody>
                    <a:bodyPr/>
                    <a:lstStyle/>
                    <a:p>
                      <a:r>
                        <a:rPr lang="en-US" altLang="zh-CN" dirty="0"/>
                        <a:t>0.204</a:t>
                      </a:r>
                      <a:endParaRPr lang="zh-CN" altLang="en-US" dirty="0"/>
                    </a:p>
                  </a:txBody>
                  <a:tcPr/>
                </a:tc>
                <a:tc>
                  <a:txBody>
                    <a:bodyPr/>
                    <a:lstStyle/>
                    <a:p>
                      <a:r>
                        <a:rPr lang="en-US" altLang="zh-CN" dirty="0"/>
                        <a:t>0.211</a:t>
                      </a:r>
                      <a:endParaRPr lang="zh-CN" altLang="en-US" dirty="0"/>
                    </a:p>
                  </a:txBody>
                  <a:tcPr/>
                </a:tc>
                <a:tc>
                  <a:txBody>
                    <a:bodyPr/>
                    <a:lstStyle/>
                    <a:p>
                      <a:r>
                        <a:rPr lang="en-US" altLang="zh-CN" dirty="0"/>
                        <a:t>0.201</a:t>
                      </a:r>
                      <a:endParaRPr lang="zh-CN" altLang="en-US" dirty="0"/>
                    </a:p>
                  </a:txBody>
                  <a:tcPr/>
                </a:tc>
                <a:extLst>
                  <a:ext uri="{0D108BD9-81ED-4DB2-BD59-A6C34878D82A}">
                    <a16:rowId xmlns:a16="http://schemas.microsoft.com/office/drawing/2014/main" val="753508916"/>
                  </a:ext>
                </a:extLst>
              </a:tr>
              <a:tr h="370840">
                <a:tc>
                  <a:txBody>
                    <a:bodyPr/>
                    <a:lstStyle/>
                    <a:p>
                      <a:r>
                        <a:rPr lang="en-US" altLang="zh-CN" dirty="0"/>
                        <a:t>ECL</a:t>
                      </a:r>
                      <a:endParaRPr lang="zh-CN" altLang="en-US" dirty="0"/>
                    </a:p>
                  </a:txBody>
                  <a:tcPr/>
                </a:tc>
                <a:tc>
                  <a:txBody>
                    <a:bodyPr/>
                    <a:lstStyle/>
                    <a:p>
                      <a:r>
                        <a:rPr lang="en-US" altLang="zh-CN" b="1" dirty="0"/>
                        <a:t>0.294</a:t>
                      </a:r>
                      <a:endParaRPr lang="zh-CN" altLang="en-US" b="1" dirty="0"/>
                    </a:p>
                  </a:txBody>
                  <a:tcPr/>
                </a:tc>
                <a:tc>
                  <a:txBody>
                    <a:bodyPr/>
                    <a:lstStyle/>
                    <a:p>
                      <a:r>
                        <a:rPr lang="en-US" altLang="zh-CN" dirty="0"/>
                        <a:t>0.306</a:t>
                      </a:r>
                      <a:endParaRPr lang="zh-CN" altLang="en-US" dirty="0"/>
                    </a:p>
                  </a:txBody>
                  <a:tcPr/>
                </a:tc>
                <a:tc>
                  <a:txBody>
                    <a:bodyPr/>
                    <a:lstStyle/>
                    <a:p>
                      <a:r>
                        <a:rPr lang="en-US" altLang="zh-CN" dirty="0"/>
                        <a:t>0.315</a:t>
                      </a:r>
                      <a:endParaRPr lang="zh-CN" altLang="en-US" dirty="0"/>
                    </a:p>
                  </a:txBody>
                  <a:tcPr/>
                </a:tc>
                <a:tc>
                  <a:txBody>
                    <a:bodyPr/>
                    <a:lstStyle/>
                    <a:p>
                      <a:r>
                        <a:rPr lang="en-US" altLang="zh-CN" dirty="0"/>
                        <a:t>0.367</a:t>
                      </a:r>
                      <a:endParaRPr lang="zh-CN" altLang="en-US" dirty="0"/>
                    </a:p>
                  </a:txBody>
                  <a:tcPr/>
                </a:tc>
                <a:extLst>
                  <a:ext uri="{0D108BD9-81ED-4DB2-BD59-A6C34878D82A}">
                    <a16:rowId xmlns:a16="http://schemas.microsoft.com/office/drawing/2014/main" val="1439175527"/>
                  </a:ext>
                </a:extLst>
              </a:tr>
              <a:tr h="370840">
                <a:tc>
                  <a:txBody>
                    <a:bodyPr/>
                    <a:lstStyle/>
                    <a:p>
                      <a:r>
                        <a:rPr lang="en-US" altLang="zh-CN" dirty="0"/>
                        <a:t>Weather</a:t>
                      </a:r>
                      <a:endParaRPr lang="zh-CN" altLang="en-US" dirty="0"/>
                    </a:p>
                  </a:txBody>
                  <a:tcPr/>
                </a:tc>
                <a:tc>
                  <a:txBody>
                    <a:bodyPr/>
                    <a:lstStyle/>
                    <a:p>
                      <a:r>
                        <a:rPr lang="en-US" altLang="zh-CN" dirty="0"/>
                        <a:t>0.332</a:t>
                      </a:r>
                      <a:endParaRPr lang="zh-CN" altLang="en-US" dirty="0"/>
                    </a:p>
                  </a:txBody>
                  <a:tcPr/>
                </a:tc>
                <a:tc>
                  <a:txBody>
                    <a:bodyPr/>
                    <a:lstStyle/>
                    <a:p>
                      <a:r>
                        <a:rPr lang="en-US" altLang="zh-CN" dirty="0"/>
                        <a:t>0.346</a:t>
                      </a:r>
                      <a:endParaRPr lang="zh-CN" altLang="en-US" dirty="0"/>
                    </a:p>
                  </a:txBody>
                  <a:tcPr/>
                </a:tc>
                <a:tc>
                  <a:txBody>
                    <a:bodyPr/>
                    <a:lstStyle/>
                    <a:p>
                      <a:r>
                        <a:rPr lang="en-US" altLang="zh-CN" dirty="0"/>
                        <a:t>0.319</a:t>
                      </a:r>
                      <a:endParaRPr lang="zh-CN" altLang="en-US" dirty="0"/>
                    </a:p>
                  </a:txBody>
                  <a:tcPr/>
                </a:tc>
                <a:tc>
                  <a:txBody>
                    <a:bodyPr/>
                    <a:lstStyle/>
                    <a:p>
                      <a:r>
                        <a:rPr lang="en-US" altLang="zh-CN" b="1" dirty="0"/>
                        <a:t>0.298</a:t>
                      </a:r>
                      <a:endParaRPr lang="zh-CN" altLang="en-US" b="1" dirty="0"/>
                    </a:p>
                  </a:txBody>
                  <a:tcPr/>
                </a:tc>
                <a:extLst>
                  <a:ext uri="{0D108BD9-81ED-4DB2-BD59-A6C34878D82A}">
                    <a16:rowId xmlns:a16="http://schemas.microsoft.com/office/drawing/2014/main" val="1569270745"/>
                  </a:ext>
                </a:extLst>
              </a:tr>
            </a:tbl>
          </a:graphicData>
        </a:graphic>
      </p:graphicFrame>
      <p:sp>
        <p:nvSpPr>
          <p:cNvPr id="6" name="文本框 5">
            <a:extLst>
              <a:ext uri="{FF2B5EF4-FFF2-40B4-BE49-F238E27FC236}">
                <a16:creationId xmlns:a16="http://schemas.microsoft.com/office/drawing/2014/main" id="{0A09E072-2F40-DD56-C803-D09661B0F416}"/>
              </a:ext>
            </a:extLst>
          </p:cNvPr>
          <p:cNvSpPr txBox="1"/>
          <p:nvPr/>
        </p:nvSpPr>
        <p:spPr>
          <a:xfrm>
            <a:off x="3175623" y="4926106"/>
            <a:ext cx="2792752" cy="246221"/>
          </a:xfrm>
          <a:prstGeom prst="rect">
            <a:avLst/>
          </a:prstGeom>
          <a:noFill/>
        </p:spPr>
        <p:txBody>
          <a:bodyPr wrap="none" rtlCol="0">
            <a:spAutoFit/>
          </a:bodyPr>
          <a:lstStyle/>
          <a:p>
            <a:r>
              <a:rPr lang="en-US" altLang="zh-CN" dirty="0"/>
              <a:t>MSE comparison on several popular datasets </a:t>
            </a:r>
            <a:endParaRPr lang="zh-CN" altLang="en-US" dirty="0"/>
          </a:p>
        </p:txBody>
      </p:sp>
    </p:spTree>
    <p:extLst>
      <p:ext uri="{BB962C8B-B14F-4D97-AF65-F5344CB8AC3E}">
        <p14:creationId xmlns:p14="http://schemas.microsoft.com/office/powerpoint/2010/main" val="383186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a:extLst>
              <a:ext uri="{FF2B5EF4-FFF2-40B4-BE49-F238E27FC236}">
                <a16:creationId xmlns:a16="http://schemas.microsoft.com/office/drawing/2014/main" id="{85436F8A-B25E-3D64-CAD6-6509B0E2C5E0}"/>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35E3CF99-6380-4CBD-B73D-77E1192FE3B2}" type="slidenum">
              <a:rPr lang="en-US" altLang="en-US" sz="1000">
                <a:solidFill>
                  <a:schemeClr val="tx1"/>
                </a:solidFill>
              </a:rPr>
              <a:pPr eaLnBrk="1" hangingPunct="1">
                <a:lnSpc>
                  <a:spcPct val="100000"/>
                </a:lnSpc>
                <a:spcBef>
                  <a:spcPct val="0"/>
                </a:spcBef>
                <a:buClrTx/>
                <a:buSzTx/>
                <a:buFontTx/>
                <a:buNone/>
              </a:pPr>
              <a:t>12</a:t>
            </a:fld>
            <a:endParaRPr lang="en-US" altLang="en-US" sz="1000">
              <a:solidFill>
                <a:schemeClr val="tx1"/>
              </a:solidFill>
            </a:endParaRPr>
          </a:p>
        </p:txBody>
      </p:sp>
      <p:sp>
        <p:nvSpPr>
          <p:cNvPr id="21507" name="TextBox 10">
            <a:extLst>
              <a:ext uri="{FF2B5EF4-FFF2-40B4-BE49-F238E27FC236}">
                <a16:creationId xmlns:a16="http://schemas.microsoft.com/office/drawing/2014/main" id="{48F7F991-963F-7111-1FAE-5ACEDACEA14E}"/>
              </a:ext>
            </a:extLst>
          </p:cNvPr>
          <p:cNvSpPr txBox="1">
            <a:spLocks noChangeArrowheads="1"/>
          </p:cNvSpPr>
          <p:nvPr/>
        </p:nvSpPr>
        <p:spPr bwMode="auto">
          <a:xfrm>
            <a:off x="395288" y="693738"/>
            <a:ext cx="2641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3200" b="1">
                <a:solidFill>
                  <a:schemeClr val="tx1"/>
                </a:solidFill>
              </a:rPr>
              <a:t>Conclusions</a:t>
            </a:r>
          </a:p>
        </p:txBody>
      </p:sp>
      <p:sp>
        <p:nvSpPr>
          <p:cNvPr id="4" name="TextBox 3">
            <a:extLst>
              <a:ext uri="{FF2B5EF4-FFF2-40B4-BE49-F238E27FC236}">
                <a16:creationId xmlns:a16="http://schemas.microsoft.com/office/drawing/2014/main" id="{0A312B81-E44D-3629-C0CD-C6C481CAB8D4}"/>
              </a:ext>
            </a:extLst>
          </p:cNvPr>
          <p:cNvSpPr txBox="1"/>
          <p:nvPr/>
        </p:nvSpPr>
        <p:spPr>
          <a:xfrm>
            <a:off x="12700" y="1887538"/>
            <a:ext cx="8728075" cy="3786187"/>
          </a:xfrm>
          <a:prstGeom prst="rect">
            <a:avLst/>
          </a:prstGeom>
          <a:noFill/>
        </p:spPr>
        <p:txBody>
          <a:bodyPr wrap="none">
            <a:spAutoFit/>
          </a:bodyPr>
          <a:lstStyle/>
          <a:p>
            <a:pPr marL="285750" indent="-285750">
              <a:lnSpc>
                <a:spcPct val="150000"/>
              </a:lnSpc>
              <a:buFont typeface="Wingdings" panose="05000000000000000000" pitchFamily="2" charset="2"/>
              <a:buChar char="q"/>
              <a:defRPr/>
            </a:pPr>
            <a:r>
              <a:rPr lang="en-US" sz="1600" dirty="0">
                <a:latin typeface="Arial" charset="0"/>
                <a:cs typeface="Arial" charset="0"/>
              </a:rPr>
              <a:t>High cell density culture of </a:t>
            </a:r>
            <a:r>
              <a:rPr lang="en-US" sz="1600" i="1" dirty="0" err="1">
                <a:latin typeface="Arial" charset="0"/>
                <a:cs typeface="Arial" charset="0"/>
              </a:rPr>
              <a:t>Pichia</a:t>
            </a:r>
            <a:r>
              <a:rPr lang="en-US" sz="1600" i="1" dirty="0">
                <a:latin typeface="Arial" charset="0"/>
                <a:cs typeface="Arial" charset="0"/>
              </a:rPr>
              <a:t> pastoris </a:t>
            </a:r>
            <a:r>
              <a:rPr lang="en-US" sz="1600" dirty="0">
                <a:latin typeface="Arial" charset="0"/>
                <a:cs typeface="Arial" charset="0"/>
              </a:rPr>
              <a:t>was achieved by fed-batch methods, </a:t>
            </a:r>
          </a:p>
          <a:p>
            <a:pPr>
              <a:lnSpc>
                <a:spcPct val="150000"/>
              </a:lnSpc>
              <a:defRPr/>
            </a:pPr>
            <a:r>
              <a:rPr lang="en-US" sz="1600" dirty="0">
                <a:latin typeface="Arial" charset="0"/>
                <a:cs typeface="Arial" charset="0"/>
              </a:rPr>
              <a:t>       methanol-limited and oxygen-limited methods</a:t>
            </a:r>
          </a:p>
          <a:p>
            <a:pPr marL="285750" indent="-285750">
              <a:lnSpc>
                <a:spcPct val="150000"/>
              </a:lnSpc>
              <a:buFont typeface="Wingdings" panose="05000000000000000000" pitchFamily="2" charset="2"/>
              <a:buChar char="q"/>
              <a:defRPr/>
            </a:pPr>
            <a:r>
              <a:rPr lang="en-US" sz="1600" dirty="0">
                <a:latin typeface="Arial" charset="0"/>
                <a:cs typeface="Arial" charset="0"/>
              </a:rPr>
              <a:t>Two substrates, glycerol and methanol were accurately monitored in real-time using on-line</a:t>
            </a:r>
          </a:p>
          <a:p>
            <a:pPr>
              <a:lnSpc>
                <a:spcPct val="150000"/>
              </a:lnSpc>
              <a:defRPr/>
            </a:pPr>
            <a:r>
              <a:rPr lang="en-US" sz="1600" dirty="0">
                <a:latin typeface="Arial" charset="0"/>
                <a:cs typeface="Arial" charset="0"/>
              </a:rPr>
              <a:t>       bioprocess monitor</a:t>
            </a:r>
          </a:p>
          <a:p>
            <a:pPr marL="285750" indent="-285750">
              <a:lnSpc>
                <a:spcPct val="150000"/>
              </a:lnSpc>
              <a:buFont typeface="Wingdings" panose="05000000000000000000" pitchFamily="2" charset="2"/>
              <a:buChar char="q"/>
              <a:defRPr/>
            </a:pPr>
            <a:r>
              <a:rPr lang="en-US" sz="1600" dirty="0">
                <a:latin typeface="Arial" charset="0"/>
                <a:cs typeface="Arial" charset="0"/>
              </a:rPr>
              <a:t>The monitor tracked critical substrate conditions such as peak concentration, depletion, </a:t>
            </a:r>
          </a:p>
          <a:p>
            <a:pPr>
              <a:lnSpc>
                <a:spcPct val="150000"/>
              </a:lnSpc>
              <a:defRPr/>
            </a:pPr>
            <a:r>
              <a:rPr lang="en-US" sz="1600" dirty="0">
                <a:latin typeface="Arial" charset="0"/>
                <a:cs typeface="Arial" charset="0"/>
              </a:rPr>
              <a:t>        and consumption rate </a:t>
            </a:r>
          </a:p>
          <a:p>
            <a:pPr marL="285750" indent="-285750">
              <a:lnSpc>
                <a:spcPct val="150000"/>
              </a:lnSpc>
              <a:buFont typeface="Wingdings" panose="05000000000000000000" pitchFamily="2" charset="2"/>
              <a:buChar char="q"/>
              <a:defRPr/>
            </a:pPr>
            <a:r>
              <a:rPr lang="en-US" sz="1600" dirty="0">
                <a:latin typeface="Arial" charset="0"/>
                <a:cs typeface="Arial" charset="0"/>
              </a:rPr>
              <a:t>The antibody titer in </a:t>
            </a:r>
            <a:r>
              <a:rPr lang="en-US" sz="1600" dirty="0" err="1">
                <a:latin typeface="Arial" charset="0"/>
                <a:cs typeface="Arial" charset="0"/>
              </a:rPr>
              <a:t>glycoengineered</a:t>
            </a:r>
            <a:r>
              <a:rPr lang="en-US" sz="1600" dirty="0">
                <a:latin typeface="Arial" charset="0"/>
                <a:cs typeface="Arial" charset="0"/>
              </a:rPr>
              <a:t> </a:t>
            </a:r>
            <a:r>
              <a:rPr lang="en-US" sz="1600" i="1" dirty="0">
                <a:latin typeface="Arial" charset="0"/>
                <a:cs typeface="Arial" charset="0"/>
              </a:rPr>
              <a:t>P. pastoris </a:t>
            </a:r>
            <a:r>
              <a:rPr lang="en-US" sz="1600" dirty="0">
                <a:latin typeface="Arial" charset="0"/>
                <a:cs typeface="Arial" charset="0"/>
              </a:rPr>
              <a:t>was highest at 10 g/L methanol </a:t>
            </a:r>
          </a:p>
          <a:p>
            <a:pPr>
              <a:lnSpc>
                <a:spcPct val="150000"/>
              </a:lnSpc>
              <a:defRPr/>
            </a:pPr>
            <a:r>
              <a:rPr lang="en-US" sz="1600" dirty="0">
                <a:latin typeface="Arial" charset="0"/>
                <a:cs typeface="Arial" charset="0"/>
              </a:rPr>
              <a:t>       dosages in oxygen-limited fermentation</a:t>
            </a:r>
          </a:p>
          <a:p>
            <a:pPr marL="285750" indent="-285750">
              <a:lnSpc>
                <a:spcPct val="150000"/>
              </a:lnSpc>
              <a:buFont typeface="Wingdings" panose="05000000000000000000" pitchFamily="2" charset="2"/>
              <a:buChar char="q"/>
              <a:defRPr/>
            </a:pPr>
            <a:r>
              <a:rPr lang="en-US" sz="1600" dirty="0">
                <a:latin typeface="Arial" charset="0"/>
                <a:cs typeface="Arial" charset="0"/>
              </a:rPr>
              <a:t>Bioprocess monitor was robust enough to continuously operate over 365 days </a:t>
            </a:r>
          </a:p>
          <a:p>
            <a:pPr>
              <a:lnSpc>
                <a:spcPct val="150000"/>
              </a:lnSpc>
              <a:defRPr/>
            </a:pPr>
            <a:r>
              <a:rPr lang="en-US" sz="1600" dirty="0">
                <a:latin typeface="Arial" charset="0"/>
                <a:cs typeface="Arial" charset="0"/>
              </a:rPr>
              <a:t>       with no recalibration</a:t>
            </a:r>
          </a:p>
        </p:txBody>
      </p:sp>
      <p:pic>
        <p:nvPicPr>
          <p:cNvPr id="2" name="图片 1">
            <a:extLst>
              <a:ext uri="{FF2B5EF4-FFF2-40B4-BE49-F238E27FC236}">
                <a16:creationId xmlns:a16="http://schemas.microsoft.com/office/drawing/2014/main" id="{9D80C057-DCDE-2773-5003-24E7AD07DD44}"/>
              </a:ext>
            </a:extLst>
          </p:cNvPr>
          <p:cNvPicPr>
            <a:picLocks noChangeAspect="1"/>
          </p:cNvPicPr>
          <p:nvPr/>
        </p:nvPicPr>
        <p:blipFill>
          <a:blip r:embed="rId2"/>
          <a:stretch>
            <a:fillRect/>
          </a:stretch>
        </p:blipFill>
        <p:spPr>
          <a:xfrm>
            <a:off x="1" y="6154279"/>
            <a:ext cx="1362455" cy="70372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a:extLst>
              <a:ext uri="{FF2B5EF4-FFF2-40B4-BE49-F238E27FC236}">
                <a16:creationId xmlns:a16="http://schemas.microsoft.com/office/drawing/2014/main" id="{0BA9D238-847D-C04D-B721-EF09E10B23A0}"/>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D71D0748-8F66-4827-9955-862A7C6D4F11}" type="slidenum">
              <a:rPr lang="en-US" altLang="en-US" sz="1000">
                <a:solidFill>
                  <a:schemeClr val="tx1"/>
                </a:solidFill>
              </a:rPr>
              <a:pPr eaLnBrk="1" hangingPunct="1">
                <a:lnSpc>
                  <a:spcPct val="100000"/>
                </a:lnSpc>
                <a:spcBef>
                  <a:spcPct val="0"/>
                </a:spcBef>
                <a:buClrTx/>
                <a:buSzTx/>
                <a:buFontTx/>
                <a:buNone/>
              </a:pPr>
              <a:t>13</a:t>
            </a:fld>
            <a:endParaRPr lang="en-US" altLang="en-US" sz="1000">
              <a:solidFill>
                <a:schemeClr val="tx1"/>
              </a:solidFill>
            </a:endParaRPr>
          </a:p>
        </p:txBody>
      </p:sp>
      <p:sp>
        <p:nvSpPr>
          <p:cNvPr id="23555" name="TextBox 10">
            <a:extLst>
              <a:ext uri="{FF2B5EF4-FFF2-40B4-BE49-F238E27FC236}">
                <a16:creationId xmlns:a16="http://schemas.microsoft.com/office/drawing/2014/main" id="{E076C8CB-7355-048B-3D71-B5F62CE6D5B7}"/>
              </a:ext>
            </a:extLst>
          </p:cNvPr>
          <p:cNvSpPr txBox="1">
            <a:spLocks noChangeArrowheads="1"/>
          </p:cNvSpPr>
          <p:nvPr/>
        </p:nvSpPr>
        <p:spPr bwMode="auto">
          <a:xfrm>
            <a:off x="2916238" y="2363788"/>
            <a:ext cx="3005137"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SzTx/>
              <a:buFontTx/>
              <a:buNone/>
            </a:pPr>
            <a:r>
              <a:rPr lang="en-US" altLang="en-US" sz="3200" b="1">
                <a:solidFill>
                  <a:schemeClr val="tx1"/>
                </a:solidFill>
              </a:rPr>
              <a:t>Thank you!</a:t>
            </a:r>
          </a:p>
          <a:p>
            <a:pPr algn="ctr" eaLnBrk="1" hangingPunct="1">
              <a:lnSpc>
                <a:spcPct val="100000"/>
              </a:lnSpc>
              <a:spcBef>
                <a:spcPct val="0"/>
              </a:spcBef>
              <a:buClrTx/>
              <a:buSzTx/>
              <a:buFontTx/>
              <a:buNone/>
            </a:pPr>
            <a:endParaRPr lang="en-US" altLang="en-US" sz="3200" b="1">
              <a:solidFill>
                <a:schemeClr val="tx1"/>
              </a:solidFill>
            </a:endParaRPr>
          </a:p>
          <a:p>
            <a:pPr algn="ctr" eaLnBrk="1" hangingPunct="1">
              <a:lnSpc>
                <a:spcPct val="100000"/>
              </a:lnSpc>
              <a:spcBef>
                <a:spcPct val="0"/>
              </a:spcBef>
              <a:buClrTx/>
              <a:buSzTx/>
              <a:buFontTx/>
              <a:buNone/>
            </a:pPr>
            <a:r>
              <a:rPr lang="en-US" altLang="en-US" sz="4000" b="1">
                <a:solidFill>
                  <a:schemeClr val="tx1"/>
                </a:solidFill>
              </a:rPr>
              <a:t>Questions?</a:t>
            </a:r>
          </a:p>
        </p:txBody>
      </p:sp>
      <p:sp>
        <p:nvSpPr>
          <p:cNvPr id="23556" name="TextBox 3">
            <a:extLst>
              <a:ext uri="{FF2B5EF4-FFF2-40B4-BE49-F238E27FC236}">
                <a16:creationId xmlns:a16="http://schemas.microsoft.com/office/drawing/2014/main" id="{A1EB4089-3695-37FC-5047-7C02F064CA1F}"/>
              </a:ext>
            </a:extLst>
          </p:cNvPr>
          <p:cNvSpPr txBox="1">
            <a:spLocks noChangeArrowheads="1"/>
          </p:cNvSpPr>
          <p:nvPr/>
        </p:nvSpPr>
        <p:spPr bwMode="auto">
          <a:xfrm>
            <a:off x="2763812" y="4461155"/>
            <a:ext cx="35997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400" b="1" dirty="0">
                <a:solidFill>
                  <a:schemeClr val="tx1"/>
                </a:solidFill>
              </a:rPr>
              <a:t>yan.sun11@merck.com</a:t>
            </a:r>
          </a:p>
        </p:txBody>
      </p:sp>
      <p:pic>
        <p:nvPicPr>
          <p:cNvPr id="2" name="图片 1">
            <a:extLst>
              <a:ext uri="{FF2B5EF4-FFF2-40B4-BE49-F238E27FC236}">
                <a16:creationId xmlns:a16="http://schemas.microsoft.com/office/drawing/2014/main" id="{65F7170F-DB84-D398-B962-2EF7DE06E3F3}"/>
              </a:ext>
            </a:extLst>
          </p:cNvPr>
          <p:cNvPicPr>
            <a:picLocks noChangeAspect="1"/>
          </p:cNvPicPr>
          <p:nvPr/>
        </p:nvPicPr>
        <p:blipFill>
          <a:blip r:embed="rId2"/>
          <a:stretch>
            <a:fillRect/>
          </a:stretch>
        </p:blipFill>
        <p:spPr>
          <a:xfrm>
            <a:off x="1" y="6154279"/>
            <a:ext cx="1362455" cy="7037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a:extLst>
              <a:ext uri="{FF2B5EF4-FFF2-40B4-BE49-F238E27FC236}">
                <a16:creationId xmlns:a16="http://schemas.microsoft.com/office/drawing/2014/main" id="{18E4412E-0B06-4B1B-01DC-F1AC5EB6FD3F}"/>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A24B6657-EA9E-4FF0-92F5-B3B40C3F82B2}" type="slidenum">
              <a:rPr lang="en-US" altLang="en-US" sz="1000">
                <a:solidFill>
                  <a:schemeClr val="tx1"/>
                </a:solidFill>
              </a:rPr>
              <a:pPr eaLnBrk="1" hangingPunct="1">
                <a:lnSpc>
                  <a:spcPct val="100000"/>
                </a:lnSpc>
                <a:spcBef>
                  <a:spcPct val="0"/>
                </a:spcBef>
                <a:buClrTx/>
                <a:buSzTx/>
                <a:buFontTx/>
                <a:buNone/>
              </a:pPr>
              <a:t>2</a:t>
            </a:fld>
            <a:endParaRPr lang="en-US" altLang="en-US" sz="1000">
              <a:solidFill>
                <a:schemeClr val="tx1"/>
              </a:solidFill>
            </a:endParaRPr>
          </a:p>
        </p:txBody>
      </p:sp>
      <p:sp>
        <p:nvSpPr>
          <p:cNvPr id="4099" name="TextBox 10">
            <a:extLst>
              <a:ext uri="{FF2B5EF4-FFF2-40B4-BE49-F238E27FC236}">
                <a16:creationId xmlns:a16="http://schemas.microsoft.com/office/drawing/2014/main" id="{843C09ED-54BE-9D42-6DFC-57458F8C94BF}"/>
              </a:ext>
            </a:extLst>
          </p:cNvPr>
          <p:cNvSpPr txBox="1">
            <a:spLocks noChangeArrowheads="1"/>
          </p:cNvSpPr>
          <p:nvPr/>
        </p:nvSpPr>
        <p:spPr bwMode="auto">
          <a:xfrm>
            <a:off x="215900" y="549275"/>
            <a:ext cx="1744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Contents</a:t>
            </a:r>
          </a:p>
        </p:txBody>
      </p:sp>
      <p:sp>
        <p:nvSpPr>
          <p:cNvPr id="4100" name="TextBox 5">
            <a:extLst>
              <a:ext uri="{FF2B5EF4-FFF2-40B4-BE49-F238E27FC236}">
                <a16:creationId xmlns:a16="http://schemas.microsoft.com/office/drawing/2014/main" id="{23C6BFFC-22D7-2260-51D9-8112DF1F9538}"/>
              </a:ext>
            </a:extLst>
          </p:cNvPr>
          <p:cNvSpPr txBox="1">
            <a:spLocks noChangeArrowheads="1"/>
          </p:cNvSpPr>
          <p:nvPr/>
        </p:nvSpPr>
        <p:spPr bwMode="auto">
          <a:xfrm>
            <a:off x="614363" y="2114550"/>
            <a:ext cx="572624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Introduction: interpretable time series forecast</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Multivariate forecast</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Current limitations</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Methodology</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Results</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Conclusion</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Acknowledgement</a:t>
            </a:r>
          </a:p>
        </p:txBody>
      </p:sp>
      <p:pic>
        <p:nvPicPr>
          <p:cNvPr id="2" name="图片 1">
            <a:extLst>
              <a:ext uri="{FF2B5EF4-FFF2-40B4-BE49-F238E27FC236}">
                <a16:creationId xmlns:a16="http://schemas.microsoft.com/office/drawing/2014/main" id="{423BC599-AC47-20CD-2053-81A07D3875CC}"/>
              </a:ext>
            </a:extLst>
          </p:cNvPr>
          <p:cNvPicPr>
            <a:picLocks noChangeAspect="1"/>
          </p:cNvPicPr>
          <p:nvPr/>
        </p:nvPicPr>
        <p:blipFill>
          <a:blip r:embed="rId2"/>
          <a:stretch>
            <a:fillRect/>
          </a:stretch>
        </p:blipFill>
        <p:spPr>
          <a:xfrm>
            <a:off x="1" y="6154279"/>
            <a:ext cx="1362455" cy="70372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a:extLst>
              <a:ext uri="{FF2B5EF4-FFF2-40B4-BE49-F238E27FC236}">
                <a16:creationId xmlns:a16="http://schemas.microsoft.com/office/drawing/2014/main" id="{2CA24587-8BBE-047A-878E-AF518504A0BE}"/>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CEC690B6-C9D7-44F2-B9AC-E95FBA8AC255}" type="slidenum">
              <a:rPr lang="en-US" altLang="en-US" sz="1000">
                <a:solidFill>
                  <a:schemeClr val="tx1"/>
                </a:solidFill>
              </a:rPr>
              <a:pPr eaLnBrk="1" hangingPunct="1">
                <a:lnSpc>
                  <a:spcPct val="100000"/>
                </a:lnSpc>
                <a:spcBef>
                  <a:spcPct val="0"/>
                </a:spcBef>
                <a:buClrTx/>
                <a:buSzTx/>
                <a:buFontTx/>
                <a:buNone/>
              </a:pPr>
              <a:t>3</a:t>
            </a:fld>
            <a:endParaRPr lang="en-US" altLang="en-US" sz="1000">
              <a:solidFill>
                <a:schemeClr val="tx1"/>
              </a:solidFill>
            </a:endParaRPr>
          </a:p>
        </p:txBody>
      </p:sp>
      <p:sp>
        <p:nvSpPr>
          <p:cNvPr id="5124" name="TextBox 10">
            <a:extLst>
              <a:ext uri="{FF2B5EF4-FFF2-40B4-BE49-F238E27FC236}">
                <a16:creationId xmlns:a16="http://schemas.microsoft.com/office/drawing/2014/main" id="{E7571B5F-FD50-0A69-181D-E204309425F0}"/>
              </a:ext>
            </a:extLst>
          </p:cNvPr>
          <p:cNvSpPr txBox="1">
            <a:spLocks noChangeArrowheads="1"/>
          </p:cNvSpPr>
          <p:nvPr/>
        </p:nvSpPr>
        <p:spPr bwMode="auto">
          <a:xfrm>
            <a:off x="133350" y="477838"/>
            <a:ext cx="5860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Interpretable time series analysis</a:t>
            </a:r>
            <a:endParaRPr lang="en-US" altLang="en-US" sz="2800" b="1" i="1" dirty="0">
              <a:solidFill>
                <a:schemeClr val="tx1"/>
              </a:solidFill>
            </a:endParaRPr>
          </a:p>
        </p:txBody>
      </p:sp>
      <p:sp>
        <p:nvSpPr>
          <p:cNvPr id="3" name="TextBox 5">
            <a:extLst>
              <a:ext uri="{FF2B5EF4-FFF2-40B4-BE49-F238E27FC236}">
                <a16:creationId xmlns:a16="http://schemas.microsoft.com/office/drawing/2014/main" id="{0CC755FF-04C9-F2ED-E657-A472702E2936}"/>
              </a:ext>
            </a:extLst>
          </p:cNvPr>
          <p:cNvSpPr txBox="1">
            <a:spLocks noChangeArrowheads="1"/>
          </p:cNvSpPr>
          <p:nvPr/>
        </p:nvSpPr>
        <p:spPr bwMode="auto">
          <a:xfrm>
            <a:off x="327492" y="1487020"/>
            <a:ext cx="838620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zh-CN" dirty="0">
                <a:solidFill>
                  <a:schemeClr val="tx1"/>
                </a:solidFill>
              </a:rPr>
              <a:t>T</a:t>
            </a:r>
            <a:r>
              <a:rPr lang="en-US" altLang="en-US" dirty="0">
                <a:solidFill>
                  <a:schemeClr val="tx1"/>
                </a:solidFill>
              </a:rPr>
              <a:t>ime series analysis seeks to predict time series in the future. But compared to some black-box deep learning technique, we are interested in the </a:t>
            </a:r>
            <a:r>
              <a:rPr lang="en-US" altLang="en-US" b="1" dirty="0">
                <a:solidFill>
                  <a:schemeClr val="tx1"/>
                </a:solidFill>
              </a:rPr>
              <a:t>mechanisms</a:t>
            </a:r>
            <a:r>
              <a:rPr lang="en-US" altLang="en-US" dirty="0">
                <a:solidFill>
                  <a:schemeClr val="tx1"/>
                </a:solidFill>
              </a:rPr>
              <a:t> inside it. </a:t>
            </a:r>
          </a:p>
        </p:txBody>
      </p:sp>
      <p:pic>
        <p:nvPicPr>
          <p:cNvPr id="21" name="图片 20">
            <a:extLst>
              <a:ext uri="{FF2B5EF4-FFF2-40B4-BE49-F238E27FC236}">
                <a16:creationId xmlns:a16="http://schemas.microsoft.com/office/drawing/2014/main" id="{6C7671A3-CEF0-5280-1761-8BC07C241415}"/>
              </a:ext>
            </a:extLst>
          </p:cNvPr>
          <p:cNvPicPr>
            <a:picLocks noChangeAspect="1"/>
          </p:cNvPicPr>
          <p:nvPr/>
        </p:nvPicPr>
        <p:blipFill>
          <a:blip r:embed="rId2"/>
          <a:stretch>
            <a:fillRect/>
          </a:stretch>
        </p:blipFill>
        <p:spPr>
          <a:xfrm>
            <a:off x="1" y="6154279"/>
            <a:ext cx="1362455" cy="703721"/>
          </a:xfrm>
          <a:prstGeom prst="rect">
            <a:avLst/>
          </a:prstGeom>
        </p:spPr>
      </p:pic>
      <p:pic>
        <p:nvPicPr>
          <p:cNvPr id="4" name="图片 3" descr="图形用户界面, 图表, 折线图&#10;&#10;描述已自动生成">
            <a:extLst>
              <a:ext uri="{FF2B5EF4-FFF2-40B4-BE49-F238E27FC236}">
                <a16:creationId xmlns:a16="http://schemas.microsoft.com/office/drawing/2014/main" id="{0F8C263C-DEBB-2CFE-D5DA-56DAF415C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116" y="2585509"/>
            <a:ext cx="3785939" cy="1935767"/>
          </a:xfrm>
          <a:prstGeom prst="rect">
            <a:avLst/>
          </a:prstGeom>
        </p:spPr>
      </p:pic>
      <p:sp>
        <p:nvSpPr>
          <p:cNvPr id="7" name="文本框 6">
            <a:extLst>
              <a:ext uri="{FF2B5EF4-FFF2-40B4-BE49-F238E27FC236}">
                <a16:creationId xmlns:a16="http://schemas.microsoft.com/office/drawing/2014/main" id="{AAF5D10F-4FF5-B3E7-D275-74FF4A1EBFE5}"/>
              </a:ext>
            </a:extLst>
          </p:cNvPr>
          <p:cNvSpPr txBox="1"/>
          <p:nvPr/>
        </p:nvSpPr>
        <p:spPr>
          <a:xfrm>
            <a:off x="4227853" y="2421937"/>
            <a:ext cx="441146" cy="646331"/>
          </a:xfrm>
          <a:prstGeom prst="rect">
            <a:avLst/>
          </a:prstGeom>
          <a:noFill/>
        </p:spPr>
        <p:txBody>
          <a:bodyPr wrap="none" rtlCol="0">
            <a:spAutoFit/>
          </a:bodyPr>
          <a:lstStyle/>
          <a:p>
            <a:r>
              <a:rPr lang="en-US" altLang="zh-CN" sz="3600" dirty="0">
                <a:solidFill>
                  <a:srgbClr val="FF0000"/>
                </a:solidFill>
              </a:rPr>
              <a:t>?</a:t>
            </a:r>
            <a:endParaRPr lang="zh-CN" altLang="en-US" sz="3600" dirty="0">
              <a:solidFill>
                <a:srgbClr val="FF0000"/>
              </a:solidFill>
            </a:endParaRPr>
          </a:p>
        </p:txBody>
      </p:sp>
      <p:pic>
        <p:nvPicPr>
          <p:cNvPr id="1026" name="Picture 2" descr="Stock Market Selloff: How Falling Stocks Affect Your 401(k) | Money">
            <a:extLst>
              <a:ext uri="{FF2B5EF4-FFF2-40B4-BE49-F238E27FC236}">
                <a16:creationId xmlns:a16="http://schemas.microsoft.com/office/drawing/2014/main" id="{BB2EAED2-C9E0-1EEB-03BA-E8B156735C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4288" y="4830618"/>
            <a:ext cx="1824347" cy="12162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chine learning model for prediction of COVID-19 patient mortality risk">
            <a:extLst>
              <a:ext uri="{FF2B5EF4-FFF2-40B4-BE49-F238E27FC236}">
                <a16:creationId xmlns:a16="http://schemas.microsoft.com/office/drawing/2014/main" id="{6AF86C15-0A73-0B27-6F01-0D5092278B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492" y="4835491"/>
            <a:ext cx="1824346" cy="121623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接箭头连接符 9">
            <a:extLst>
              <a:ext uri="{FF2B5EF4-FFF2-40B4-BE49-F238E27FC236}">
                <a16:creationId xmlns:a16="http://schemas.microsoft.com/office/drawing/2014/main" id="{5AEA754D-EABE-3EA6-6CC6-31CFE754B5DE}"/>
              </a:ext>
            </a:extLst>
          </p:cNvPr>
          <p:cNvCxnSpPr>
            <a:cxnSpLocks/>
            <a:stCxn id="4" idx="2"/>
            <a:endCxn id="1026" idx="0"/>
          </p:cNvCxnSpPr>
          <p:nvPr/>
        </p:nvCxnSpPr>
        <p:spPr>
          <a:xfrm>
            <a:off x="2951086" y="4521276"/>
            <a:ext cx="1695376" cy="309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6E433602-733B-6B02-20FB-B4B9A05C7BE1}"/>
              </a:ext>
            </a:extLst>
          </p:cNvPr>
          <p:cNvCxnSpPr>
            <a:cxnSpLocks/>
            <a:stCxn id="4" idx="2"/>
            <a:endCxn id="1028" idx="0"/>
          </p:cNvCxnSpPr>
          <p:nvPr/>
        </p:nvCxnSpPr>
        <p:spPr>
          <a:xfrm flipH="1">
            <a:off x="1239665" y="4521276"/>
            <a:ext cx="1711421" cy="314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410336E-13CF-7E17-BEBD-43B71367117D}"/>
              </a:ext>
            </a:extLst>
          </p:cNvPr>
          <p:cNvSpPr txBox="1"/>
          <p:nvPr/>
        </p:nvSpPr>
        <p:spPr>
          <a:xfrm>
            <a:off x="547809" y="6027383"/>
            <a:ext cx="1383712" cy="338554"/>
          </a:xfrm>
          <a:prstGeom prst="rect">
            <a:avLst/>
          </a:prstGeom>
          <a:noFill/>
        </p:spPr>
        <p:txBody>
          <a:bodyPr wrap="none" rtlCol="0">
            <a:spAutoFit/>
          </a:bodyPr>
          <a:lstStyle/>
          <a:p>
            <a:r>
              <a:rPr lang="en-US" altLang="zh-CN" sz="1600" dirty="0"/>
              <a:t>Stock market</a:t>
            </a:r>
            <a:endParaRPr lang="zh-CN" altLang="en-US" sz="1600" dirty="0"/>
          </a:p>
        </p:txBody>
      </p:sp>
      <p:sp>
        <p:nvSpPr>
          <p:cNvPr id="23" name="文本框 22">
            <a:extLst>
              <a:ext uri="{FF2B5EF4-FFF2-40B4-BE49-F238E27FC236}">
                <a16:creationId xmlns:a16="http://schemas.microsoft.com/office/drawing/2014/main" id="{20E51B88-0CB6-8742-5DFC-F258C482E22F}"/>
              </a:ext>
            </a:extLst>
          </p:cNvPr>
          <p:cNvSpPr txBox="1"/>
          <p:nvPr/>
        </p:nvSpPr>
        <p:spPr>
          <a:xfrm>
            <a:off x="3734288" y="6027383"/>
            <a:ext cx="1869423" cy="338554"/>
          </a:xfrm>
          <a:prstGeom prst="rect">
            <a:avLst/>
          </a:prstGeom>
          <a:noFill/>
        </p:spPr>
        <p:txBody>
          <a:bodyPr wrap="none" rtlCol="0">
            <a:spAutoFit/>
          </a:bodyPr>
          <a:lstStyle/>
          <a:p>
            <a:r>
              <a:rPr lang="en-US" altLang="zh-CN" sz="1600" dirty="0"/>
              <a:t>Disease prediction</a:t>
            </a:r>
            <a:endParaRPr lang="zh-CN" altLang="en-US" sz="1600" dirty="0"/>
          </a:p>
        </p:txBody>
      </p:sp>
      <p:pic>
        <p:nvPicPr>
          <p:cNvPr id="1030" name="Picture 6" descr="confused man Icon - Free PNG &amp; SVG 956853 - Noun Project">
            <a:extLst>
              <a:ext uri="{FF2B5EF4-FFF2-40B4-BE49-F238E27FC236}">
                <a16:creationId xmlns:a16="http://schemas.microsoft.com/office/drawing/2014/main" id="{CC7E6F67-656F-134D-E8CD-1E2F17D89C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5476" y="3308991"/>
            <a:ext cx="1695375" cy="1695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a:extLst>
              <a:ext uri="{FF2B5EF4-FFF2-40B4-BE49-F238E27FC236}">
                <a16:creationId xmlns:a16="http://schemas.microsoft.com/office/drawing/2014/main" id="{2CA24587-8BBE-047A-878E-AF518504A0BE}"/>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CEC690B6-C9D7-44F2-B9AC-E95FBA8AC255}" type="slidenum">
              <a:rPr lang="en-US" altLang="en-US" sz="1000">
                <a:solidFill>
                  <a:schemeClr val="tx1"/>
                </a:solidFill>
              </a:rPr>
              <a:pPr eaLnBrk="1" hangingPunct="1">
                <a:lnSpc>
                  <a:spcPct val="100000"/>
                </a:lnSpc>
                <a:spcBef>
                  <a:spcPct val="0"/>
                </a:spcBef>
                <a:buClrTx/>
                <a:buSzTx/>
                <a:buFontTx/>
                <a:buNone/>
              </a:pPr>
              <a:t>4</a:t>
            </a:fld>
            <a:endParaRPr lang="en-US" altLang="en-US" sz="1000">
              <a:solidFill>
                <a:schemeClr val="tx1"/>
              </a:solidFill>
            </a:endParaRPr>
          </a:p>
        </p:txBody>
      </p:sp>
      <p:sp>
        <p:nvSpPr>
          <p:cNvPr id="5124" name="TextBox 10">
            <a:extLst>
              <a:ext uri="{FF2B5EF4-FFF2-40B4-BE49-F238E27FC236}">
                <a16:creationId xmlns:a16="http://schemas.microsoft.com/office/drawing/2014/main" id="{E7571B5F-FD50-0A69-181D-E204309425F0}"/>
              </a:ext>
            </a:extLst>
          </p:cNvPr>
          <p:cNvSpPr txBox="1">
            <a:spLocks noChangeArrowheads="1"/>
          </p:cNvSpPr>
          <p:nvPr/>
        </p:nvSpPr>
        <p:spPr bwMode="auto">
          <a:xfrm>
            <a:off x="133350" y="477838"/>
            <a:ext cx="5860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Interpretable time series analysis</a:t>
            </a:r>
            <a:endParaRPr lang="en-US" altLang="en-US" sz="2800" b="1" i="1" dirty="0">
              <a:solidFill>
                <a:schemeClr val="tx1"/>
              </a:solidFill>
            </a:endParaRPr>
          </a:p>
        </p:txBody>
      </p:sp>
      <p:sp>
        <p:nvSpPr>
          <p:cNvPr id="3" name="TextBox 5">
            <a:extLst>
              <a:ext uri="{FF2B5EF4-FFF2-40B4-BE49-F238E27FC236}">
                <a16:creationId xmlns:a16="http://schemas.microsoft.com/office/drawing/2014/main" id="{0CC755FF-04C9-F2ED-E657-A472702E2936}"/>
              </a:ext>
            </a:extLst>
          </p:cNvPr>
          <p:cNvSpPr txBox="1">
            <a:spLocks noChangeArrowheads="1"/>
          </p:cNvSpPr>
          <p:nvPr/>
        </p:nvSpPr>
        <p:spPr bwMode="auto">
          <a:xfrm>
            <a:off x="327492" y="1487020"/>
            <a:ext cx="838620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Interpretable time series analysis seeks to predict time series from a trend-seasonality perspective, but in the form of deep learning technique. </a:t>
            </a:r>
          </a:p>
        </p:txBody>
      </p:sp>
      <p:pic>
        <p:nvPicPr>
          <p:cNvPr id="5" name="图片 4">
            <a:extLst>
              <a:ext uri="{FF2B5EF4-FFF2-40B4-BE49-F238E27FC236}">
                <a16:creationId xmlns:a16="http://schemas.microsoft.com/office/drawing/2014/main" id="{0310315E-BB5C-0D43-D15E-6BB85EF9F225}"/>
              </a:ext>
            </a:extLst>
          </p:cNvPr>
          <p:cNvPicPr>
            <a:picLocks noChangeAspect="1"/>
          </p:cNvPicPr>
          <p:nvPr/>
        </p:nvPicPr>
        <p:blipFill>
          <a:blip r:embed="rId2"/>
          <a:stretch>
            <a:fillRect/>
          </a:stretch>
        </p:blipFill>
        <p:spPr>
          <a:xfrm>
            <a:off x="762000" y="2453760"/>
            <a:ext cx="5146040" cy="3232267"/>
          </a:xfrm>
          <a:prstGeom prst="rect">
            <a:avLst/>
          </a:prstGeom>
        </p:spPr>
      </p:pic>
      <p:cxnSp>
        <p:nvCxnSpPr>
          <p:cNvPr id="8" name="直接箭头连接符 7">
            <a:extLst>
              <a:ext uri="{FF2B5EF4-FFF2-40B4-BE49-F238E27FC236}">
                <a16:creationId xmlns:a16="http://schemas.microsoft.com/office/drawing/2014/main" id="{02A5BF7D-4512-032B-F17B-F0FA64138FAB}"/>
              </a:ext>
            </a:extLst>
          </p:cNvPr>
          <p:cNvCxnSpPr/>
          <p:nvPr/>
        </p:nvCxnSpPr>
        <p:spPr>
          <a:xfrm>
            <a:off x="5471160" y="3876040"/>
            <a:ext cx="792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A0E36CFE-38CA-8ABB-8C15-74671996FC3B}"/>
              </a:ext>
            </a:extLst>
          </p:cNvPr>
          <p:cNvPicPr>
            <a:picLocks noChangeAspect="1"/>
          </p:cNvPicPr>
          <p:nvPr/>
        </p:nvPicPr>
        <p:blipFill>
          <a:blip r:embed="rId3"/>
          <a:stretch>
            <a:fillRect/>
          </a:stretch>
        </p:blipFill>
        <p:spPr>
          <a:xfrm>
            <a:off x="6411021" y="3660716"/>
            <a:ext cx="863539" cy="430648"/>
          </a:xfrm>
          <a:prstGeom prst="rect">
            <a:avLst/>
          </a:prstGeom>
        </p:spPr>
      </p:pic>
      <p:pic>
        <p:nvPicPr>
          <p:cNvPr id="13" name="图片 12">
            <a:extLst>
              <a:ext uri="{FF2B5EF4-FFF2-40B4-BE49-F238E27FC236}">
                <a16:creationId xmlns:a16="http://schemas.microsoft.com/office/drawing/2014/main" id="{8785FB8A-9EC9-0E4E-E9D7-DD3BDEB9C8B2}"/>
              </a:ext>
            </a:extLst>
          </p:cNvPr>
          <p:cNvPicPr>
            <a:picLocks noChangeAspect="1"/>
          </p:cNvPicPr>
          <p:nvPr/>
        </p:nvPicPr>
        <p:blipFill>
          <a:blip r:embed="rId4"/>
          <a:stretch>
            <a:fillRect/>
          </a:stretch>
        </p:blipFill>
        <p:spPr>
          <a:xfrm>
            <a:off x="6411021" y="4104193"/>
            <a:ext cx="863540" cy="431770"/>
          </a:xfrm>
          <a:prstGeom prst="rect">
            <a:avLst/>
          </a:prstGeom>
        </p:spPr>
      </p:pic>
      <p:cxnSp>
        <p:nvCxnSpPr>
          <p:cNvPr id="14" name="直接箭头连接符 13">
            <a:extLst>
              <a:ext uri="{FF2B5EF4-FFF2-40B4-BE49-F238E27FC236}">
                <a16:creationId xmlns:a16="http://schemas.microsoft.com/office/drawing/2014/main" id="{F3A15E0C-0B14-2CDE-CC06-8F4473E90CAC}"/>
              </a:ext>
            </a:extLst>
          </p:cNvPr>
          <p:cNvCxnSpPr/>
          <p:nvPr/>
        </p:nvCxnSpPr>
        <p:spPr>
          <a:xfrm>
            <a:off x="5471160" y="4363720"/>
            <a:ext cx="792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884EF644-1137-1F85-E2D3-7C2D749DFA28}"/>
              </a:ext>
            </a:extLst>
          </p:cNvPr>
          <p:cNvPicPr>
            <a:picLocks noChangeAspect="1"/>
          </p:cNvPicPr>
          <p:nvPr/>
        </p:nvPicPr>
        <p:blipFill>
          <a:blip r:embed="rId5"/>
          <a:stretch>
            <a:fillRect/>
          </a:stretch>
        </p:blipFill>
        <p:spPr>
          <a:xfrm>
            <a:off x="6396466" y="4939210"/>
            <a:ext cx="878094" cy="431770"/>
          </a:xfrm>
          <a:prstGeom prst="rect">
            <a:avLst/>
          </a:prstGeom>
        </p:spPr>
      </p:pic>
      <p:cxnSp>
        <p:nvCxnSpPr>
          <p:cNvPr id="17" name="直接箭头连接符 16">
            <a:extLst>
              <a:ext uri="{FF2B5EF4-FFF2-40B4-BE49-F238E27FC236}">
                <a16:creationId xmlns:a16="http://schemas.microsoft.com/office/drawing/2014/main" id="{A1D99691-BEC3-2CC4-CF89-64D7987F3EE4}"/>
              </a:ext>
            </a:extLst>
          </p:cNvPr>
          <p:cNvCxnSpPr/>
          <p:nvPr/>
        </p:nvCxnSpPr>
        <p:spPr>
          <a:xfrm>
            <a:off x="5471160" y="5151120"/>
            <a:ext cx="792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77F9CF5-FE93-5CA4-7A5A-EFD86235EE1D}"/>
              </a:ext>
            </a:extLst>
          </p:cNvPr>
          <p:cNvSpPr txBox="1"/>
          <p:nvPr/>
        </p:nvSpPr>
        <p:spPr>
          <a:xfrm>
            <a:off x="7366000" y="3722151"/>
            <a:ext cx="644472" cy="307777"/>
          </a:xfrm>
          <a:prstGeom prst="rect">
            <a:avLst/>
          </a:prstGeom>
          <a:noFill/>
        </p:spPr>
        <p:txBody>
          <a:bodyPr wrap="none" rtlCol="0">
            <a:spAutoFit/>
          </a:bodyPr>
          <a:lstStyle/>
          <a:p>
            <a:r>
              <a:rPr lang="en-US" altLang="zh-CN" sz="1400" dirty="0"/>
              <a:t>Trend</a:t>
            </a:r>
            <a:endParaRPr lang="zh-CN" altLang="en-US" sz="1400" dirty="0"/>
          </a:p>
        </p:txBody>
      </p:sp>
      <p:sp>
        <p:nvSpPr>
          <p:cNvPr id="19" name="文本框 18">
            <a:extLst>
              <a:ext uri="{FF2B5EF4-FFF2-40B4-BE49-F238E27FC236}">
                <a16:creationId xmlns:a16="http://schemas.microsoft.com/office/drawing/2014/main" id="{9577FD49-42B7-BE73-789D-0E8509238945}"/>
              </a:ext>
            </a:extLst>
          </p:cNvPr>
          <p:cNvSpPr txBox="1"/>
          <p:nvPr/>
        </p:nvSpPr>
        <p:spPr>
          <a:xfrm>
            <a:off x="7366000" y="4166189"/>
            <a:ext cx="1111202" cy="307777"/>
          </a:xfrm>
          <a:prstGeom prst="rect">
            <a:avLst/>
          </a:prstGeom>
          <a:noFill/>
        </p:spPr>
        <p:txBody>
          <a:bodyPr wrap="none" rtlCol="0">
            <a:spAutoFit/>
          </a:bodyPr>
          <a:lstStyle/>
          <a:p>
            <a:r>
              <a:rPr lang="en-US" altLang="zh-CN" sz="1400" dirty="0"/>
              <a:t>Seasonality</a:t>
            </a:r>
            <a:endParaRPr lang="zh-CN" altLang="en-US" sz="1400" dirty="0"/>
          </a:p>
        </p:txBody>
      </p:sp>
      <p:sp>
        <p:nvSpPr>
          <p:cNvPr id="20" name="文本框 19">
            <a:extLst>
              <a:ext uri="{FF2B5EF4-FFF2-40B4-BE49-F238E27FC236}">
                <a16:creationId xmlns:a16="http://schemas.microsoft.com/office/drawing/2014/main" id="{3F18C14E-53F0-E102-BD63-A8B1966E310A}"/>
              </a:ext>
            </a:extLst>
          </p:cNvPr>
          <p:cNvSpPr txBox="1"/>
          <p:nvPr/>
        </p:nvSpPr>
        <p:spPr>
          <a:xfrm>
            <a:off x="7366000" y="5004344"/>
            <a:ext cx="1398140" cy="523220"/>
          </a:xfrm>
          <a:prstGeom prst="rect">
            <a:avLst/>
          </a:prstGeom>
          <a:noFill/>
        </p:spPr>
        <p:txBody>
          <a:bodyPr wrap="none" rtlCol="0">
            <a:spAutoFit/>
          </a:bodyPr>
          <a:lstStyle/>
          <a:p>
            <a:r>
              <a:rPr lang="en-US" altLang="zh-CN" sz="1400" dirty="0"/>
              <a:t>High-frequency</a:t>
            </a:r>
            <a:br>
              <a:rPr lang="en-US" altLang="zh-CN" sz="1400" dirty="0"/>
            </a:br>
            <a:r>
              <a:rPr lang="en-US" altLang="zh-CN" sz="1400" dirty="0"/>
              <a:t>variability</a:t>
            </a:r>
            <a:endParaRPr lang="zh-CN" altLang="en-US" sz="1400" dirty="0"/>
          </a:p>
        </p:txBody>
      </p:sp>
      <p:pic>
        <p:nvPicPr>
          <p:cNvPr id="21" name="图片 20">
            <a:extLst>
              <a:ext uri="{FF2B5EF4-FFF2-40B4-BE49-F238E27FC236}">
                <a16:creationId xmlns:a16="http://schemas.microsoft.com/office/drawing/2014/main" id="{6C7671A3-CEF0-5280-1761-8BC07C241415}"/>
              </a:ext>
            </a:extLst>
          </p:cNvPr>
          <p:cNvPicPr>
            <a:picLocks noChangeAspect="1"/>
          </p:cNvPicPr>
          <p:nvPr/>
        </p:nvPicPr>
        <p:blipFill>
          <a:blip r:embed="rId6"/>
          <a:stretch>
            <a:fillRect/>
          </a:stretch>
        </p:blipFill>
        <p:spPr>
          <a:xfrm>
            <a:off x="1" y="6154279"/>
            <a:ext cx="1362455" cy="703721"/>
          </a:xfrm>
          <a:prstGeom prst="rect">
            <a:avLst/>
          </a:prstGeom>
        </p:spPr>
      </p:pic>
    </p:spTree>
    <p:extLst>
      <p:ext uri="{BB962C8B-B14F-4D97-AF65-F5344CB8AC3E}">
        <p14:creationId xmlns:p14="http://schemas.microsoft.com/office/powerpoint/2010/main" val="79762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a:extLst>
              <a:ext uri="{FF2B5EF4-FFF2-40B4-BE49-F238E27FC236}">
                <a16:creationId xmlns:a16="http://schemas.microsoft.com/office/drawing/2014/main" id="{B6FA4DFA-4F6F-063F-FD1E-FD70B50A8638}"/>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36BDC10F-B393-477A-9B7D-97A035A557F8}" type="slidenum">
              <a:rPr lang="en-US" altLang="en-US" sz="1000">
                <a:solidFill>
                  <a:schemeClr val="tx1"/>
                </a:solidFill>
              </a:rPr>
              <a:pPr eaLnBrk="1" hangingPunct="1">
                <a:lnSpc>
                  <a:spcPct val="100000"/>
                </a:lnSpc>
                <a:spcBef>
                  <a:spcPct val="0"/>
                </a:spcBef>
                <a:buClrTx/>
                <a:buSzTx/>
                <a:buFontTx/>
                <a:buNone/>
              </a:pPr>
              <a:t>5</a:t>
            </a:fld>
            <a:endParaRPr lang="en-US" altLang="en-US" sz="1000">
              <a:solidFill>
                <a:schemeClr val="tx1"/>
              </a:solidFill>
            </a:endParaRPr>
          </a:p>
        </p:txBody>
      </p:sp>
      <p:sp>
        <p:nvSpPr>
          <p:cNvPr id="2" name="TextBox 10">
            <a:extLst>
              <a:ext uri="{FF2B5EF4-FFF2-40B4-BE49-F238E27FC236}">
                <a16:creationId xmlns:a16="http://schemas.microsoft.com/office/drawing/2014/main" id="{A51A7C85-8C25-C3FD-01A3-D2260F1A7A80}"/>
              </a:ext>
            </a:extLst>
          </p:cNvPr>
          <p:cNvSpPr txBox="1">
            <a:spLocks noChangeArrowheads="1"/>
          </p:cNvSpPr>
          <p:nvPr/>
        </p:nvSpPr>
        <p:spPr bwMode="auto">
          <a:xfrm>
            <a:off x="133350" y="477838"/>
            <a:ext cx="56813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Multivariate time series analysis</a:t>
            </a:r>
            <a:endParaRPr lang="en-US" altLang="en-US" sz="2800" b="1" i="1" dirty="0">
              <a:solidFill>
                <a:schemeClr val="tx1"/>
              </a:solidFill>
            </a:endParaRPr>
          </a:p>
        </p:txBody>
      </p:sp>
      <p:pic>
        <p:nvPicPr>
          <p:cNvPr id="3" name="图片 2">
            <a:extLst>
              <a:ext uri="{FF2B5EF4-FFF2-40B4-BE49-F238E27FC236}">
                <a16:creationId xmlns:a16="http://schemas.microsoft.com/office/drawing/2014/main" id="{CA2B7AB2-B54B-91A7-9B19-9A08BEE797C3}"/>
              </a:ext>
            </a:extLst>
          </p:cNvPr>
          <p:cNvPicPr>
            <a:picLocks noChangeAspect="1"/>
          </p:cNvPicPr>
          <p:nvPr/>
        </p:nvPicPr>
        <p:blipFill>
          <a:blip r:embed="rId2"/>
          <a:stretch>
            <a:fillRect/>
          </a:stretch>
        </p:blipFill>
        <p:spPr>
          <a:xfrm>
            <a:off x="1" y="6154279"/>
            <a:ext cx="1362455" cy="703721"/>
          </a:xfrm>
          <a:prstGeom prst="rect">
            <a:avLst/>
          </a:prstGeom>
        </p:spPr>
      </p:pic>
      <p:pic>
        <p:nvPicPr>
          <p:cNvPr id="5" name="图片 4" descr="图形用户界面, 图表&#10;&#10;描述已自动生成">
            <a:extLst>
              <a:ext uri="{FF2B5EF4-FFF2-40B4-BE49-F238E27FC236}">
                <a16:creationId xmlns:a16="http://schemas.microsoft.com/office/drawing/2014/main" id="{6DC3E205-1F40-2FC4-3CA4-DC274971A8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415" y="2725279"/>
            <a:ext cx="4163169" cy="3429000"/>
          </a:xfrm>
          <a:prstGeom prst="rect">
            <a:avLst/>
          </a:prstGeom>
        </p:spPr>
      </p:pic>
      <p:sp>
        <p:nvSpPr>
          <p:cNvPr id="6" name="TextBox 5">
            <a:extLst>
              <a:ext uri="{FF2B5EF4-FFF2-40B4-BE49-F238E27FC236}">
                <a16:creationId xmlns:a16="http://schemas.microsoft.com/office/drawing/2014/main" id="{D72B2A71-38B8-7B8D-074D-547976AD89EF}"/>
              </a:ext>
            </a:extLst>
          </p:cNvPr>
          <p:cNvSpPr txBox="1">
            <a:spLocks noChangeArrowheads="1"/>
          </p:cNvSpPr>
          <p:nvPr/>
        </p:nvSpPr>
        <p:spPr bwMode="auto">
          <a:xfrm>
            <a:off x="327492" y="1487020"/>
            <a:ext cx="838620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In </a:t>
            </a:r>
            <a:r>
              <a:rPr lang="en-US" altLang="zh-CN" dirty="0">
                <a:solidFill>
                  <a:schemeClr val="tx1"/>
                </a:solidFill>
              </a:rPr>
              <a:t>multivariate forecast scenarios, we are interested in enhancing prediction accuracy with information of other series. For example, the </a:t>
            </a:r>
            <a:r>
              <a:rPr lang="en-US" altLang="zh-CN" b="1" dirty="0">
                <a:solidFill>
                  <a:schemeClr val="tx1"/>
                </a:solidFill>
              </a:rPr>
              <a:t>confirmed cases in COVID-19</a:t>
            </a:r>
            <a:r>
              <a:rPr lang="en-US" altLang="zh-CN" dirty="0">
                <a:solidFill>
                  <a:schemeClr val="tx1"/>
                </a:solidFill>
              </a:rPr>
              <a:t> can provide predictive information on the </a:t>
            </a:r>
            <a:r>
              <a:rPr lang="en-US" altLang="zh-CN" b="1" dirty="0">
                <a:solidFill>
                  <a:schemeClr val="tx1"/>
                </a:solidFill>
              </a:rPr>
              <a:t>demand of vaccines</a:t>
            </a:r>
            <a:r>
              <a:rPr lang="en-US" altLang="zh-CN" dirty="0">
                <a:solidFill>
                  <a:schemeClr val="tx1"/>
                </a:solidFill>
              </a:rPr>
              <a:t>. </a:t>
            </a:r>
            <a:endParaRPr lang="en-US" altLang="en-US" dirty="0">
              <a:solidFill>
                <a:schemeClr val="tx1"/>
              </a:solidFill>
            </a:endParaRPr>
          </a:p>
        </p:txBody>
      </p:sp>
      <p:sp>
        <p:nvSpPr>
          <p:cNvPr id="7" name="文本框 6">
            <a:extLst>
              <a:ext uri="{FF2B5EF4-FFF2-40B4-BE49-F238E27FC236}">
                <a16:creationId xmlns:a16="http://schemas.microsoft.com/office/drawing/2014/main" id="{2A54F81B-E3E0-E98C-0002-B8A31B22CA05}"/>
              </a:ext>
            </a:extLst>
          </p:cNvPr>
          <p:cNvSpPr txBox="1"/>
          <p:nvPr/>
        </p:nvSpPr>
        <p:spPr>
          <a:xfrm>
            <a:off x="766482" y="5370980"/>
            <a:ext cx="1582484" cy="369332"/>
          </a:xfrm>
          <a:prstGeom prst="rect">
            <a:avLst/>
          </a:prstGeom>
          <a:noFill/>
        </p:spPr>
        <p:txBody>
          <a:bodyPr wrap="none" rtlCol="0">
            <a:spAutoFit/>
          </a:bodyPr>
          <a:lstStyle/>
          <a:p>
            <a:r>
              <a:rPr lang="en-US" altLang="zh-CN" sz="1800" dirty="0"/>
              <a:t>Mobility index</a:t>
            </a:r>
            <a:endParaRPr lang="zh-CN" altLang="en-US" sz="1800" dirty="0"/>
          </a:p>
        </p:txBody>
      </p:sp>
      <p:sp>
        <p:nvSpPr>
          <p:cNvPr id="8" name="文本框 7">
            <a:extLst>
              <a:ext uri="{FF2B5EF4-FFF2-40B4-BE49-F238E27FC236}">
                <a16:creationId xmlns:a16="http://schemas.microsoft.com/office/drawing/2014/main" id="{78D83587-D99F-677D-05CA-38942F0B7550}"/>
              </a:ext>
            </a:extLst>
          </p:cNvPr>
          <p:cNvSpPr txBox="1"/>
          <p:nvPr/>
        </p:nvSpPr>
        <p:spPr>
          <a:xfrm>
            <a:off x="430305" y="4196070"/>
            <a:ext cx="1915909" cy="369332"/>
          </a:xfrm>
          <a:prstGeom prst="rect">
            <a:avLst/>
          </a:prstGeom>
          <a:noFill/>
        </p:spPr>
        <p:txBody>
          <a:bodyPr wrap="none" rtlCol="0">
            <a:spAutoFit/>
          </a:bodyPr>
          <a:lstStyle/>
          <a:p>
            <a:r>
              <a:rPr lang="en-US" altLang="zh-CN" sz="1800" dirty="0"/>
              <a:t>Confirmed cases</a:t>
            </a:r>
            <a:endParaRPr lang="zh-CN" altLang="en-US" sz="1800" dirty="0"/>
          </a:p>
        </p:txBody>
      </p:sp>
      <p:sp>
        <p:nvSpPr>
          <p:cNvPr id="9" name="文本框 8">
            <a:extLst>
              <a:ext uri="{FF2B5EF4-FFF2-40B4-BE49-F238E27FC236}">
                <a16:creationId xmlns:a16="http://schemas.microsoft.com/office/drawing/2014/main" id="{3BF10CCE-3940-27E3-2C2E-9B4376666736}"/>
              </a:ext>
            </a:extLst>
          </p:cNvPr>
          <p:cNvSpPr txBox="1"/>
          <p:nvPr/>
        </p:nvSpPr>
        <p:spPr>
          <a:xfrm>
            <a:off x="344832" y="3111755"/>
            <a:ext cx="2001382" cy="369332"/>
          </a:xfrm>
          <a:prstGeom prst="rect">
            <a:avLst/>
          </a:prstGeom>
          <a:noFill/>
        </p:spPr>
        <p:txBody>
          <a:bodyPr wrap="none" rtlCol="0">
            <a:spAutoFit/>
          </a:bodyPr>
          <a:lstStyle/>
          <a:p>
            <a:r>
              <a:rPr lang="en-US" altLang="zh-CN" sz="1800" dirty="0"/>
              <a:t>Vaccine demands</a:t>
            </a:r>
            <a:endParaRPr lang="zh-CN" alt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51EB208C-F74E-CF33-A41A-87642E24F951}"/>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68ED441C-4D70-46E7-8A0D-AAB31B0C182D}" type="slidenum">
              <a:rPr lang="en-US" altLang="en-US" sz="1000">
                <a:solidFill>
                  <a:schemeClr val="tx1"/>
                </a:solidFill>
              </a:rPr>
              <a:pPr eaLnBrk="1" hangingPunct="1">
                <a:lnSpc>
                  <a:spcPct val="100000"/>
                </a:lnSpc>
                <a:spcBef>
                  <a:spcPct val="0"/>
                </a:spcBef>
                <a:buClrTx/>
                <a:buSzTx/>
                <a:buFontTx/>
                <a:buNone/>
              </a:pPr>
              <a:t>6</a:t>
            </a:fld>
            <a:endParaRPr lang="en-US" altLang="en-US" sz="1000">
              <a:solidFill>
                <a:schemeClr val="tx1"/>
              </a:solidFill>
            </a:endParaRPr>
          </a:p>
        </p:txBody>
      </p:sp>
      <p:sp>
        <p:nvSpPr>
          <p:cNvPr id="2" name="TextBox 10">
            <a:extLst>
              <a:ext uri="{FF2B5EF4-FFF2-40B4-BE49-F238E27FC236}">
                <a16:creationId xmlns:a16="http://schemas.microsoft.com/office/drawing/2014/main" id="{A57F3E1E-07B8-3E14-6E97-61DB96153CD9}"/>
              </a:ext>
            </a:extLst>
          </p:cNvPr>
          <p:cNvSpPr txBox="1">
            <a:spLocks noChangeArrowheads="1"/>
          </p:cNvSpPr>
          <p:nvPr/>
        </p:nvSpPr>
        <p:spPr bwMode="auto">
          <a:xfrm>
            <a:off x="133350" y="477838"/>
            <a:ext cx="33794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Current limitations</a:t>
            </a:r>
            <a:endParaRPr lang="en-US" altLang="en-US" sz="2800" b="1" i="1" dirty="0">
              <a:solidFill>
                <a:schemeClr val="tx1"/>
              </a:solidFill>
            </a:endParaRPr>
          </a:p>
        </p:txBody>
      </p:sp>
      <p:pic>
        <p:nvPicPr>
          <p:cNvPr id="3" name="图片 2">
            <a:extLst>
              <a:ext uri="{FF2B5EF4-FFF2-40B4-BE49-F238E27FC236}">
                <a16:creationId xmlns:a16="http://schemas.microsoft.com/office/drawing/2014/main" id="{7C6CAEB9-14A2-124D-45C5-63EA057CA846}"/>
              </a:ext>
            </a:extLst>
          </p:cNvPr>
          <p:cNvPicPr>
            <a:picLocks noChangeAspect="1"/>
          </p:cNvPicPr>
          <p:nvPr/>
        </p:nvPicPr>
        <p:blipFill>
          <a:blip r:embed="rId2"/>
          <a:stretch>
            <a:fillRect/>
          </a:stretch>
        </p:blipFill>
        <p:spPr>
          <a:xfrm>
            <a:off x="1" y="6154279"/>
            <a:ext cx="1362455" cy="703721"/>
          </a:xfrm>
          <a:prstGeom prst="rect">
            <a:avLst/>
          </a:prstGeom>
        </p:spPr>
      </p:pic>
      <p:sp>
        <p:nvSpPr>
          <p:cNvPr id="4" name="TextBox 5">
            <a:extLst>
              <a:ext uri="{FF2B5EF4-FFF2-40B4-BE49-F238E27FC236}">
                <a16:creationId xmlns:a16="http://schemas.microsoft.com/office/drawing/2014/main" id="{0D210555-31A1-421F-663A-750FCA54D0B6}"/>
              </a:ext>
            </a:extLst>
          </p:cNvPr>
          <p:cNvSpPr txBox="1">
            <a:spLocks noChangeArrowheads="1"/>
          </p:cNvSpPr>
          <p:nvPr/>
        </p:nvSpPr>
        <p:spPr bwMode="auto">
          <a:xfrm>
            <a:off x="327492" y="1487020"/>
            <a:ext cx="838620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Current methods achieve multivariate forecast tasks through tensor </a:t>
            </a:r>
            <a:r>
              <a:rPr lang="en-US" altLang="en-US" b="1" dirty="0">
                <a:solidFill>
                  <a:schemeClr val="tx1"/>
                </a:solidFill>
              </a:rPr>
              <a:t>concatenation</a:t>
            </a:r>
            <a:r>
              <a:rPr lang="en-US" altLang="en-US" dirty="0">
                <a:solidFill>
                  <a:schemeClr val="tx1"/>
                </a:solidFill>
              </a:rPr>
              <a:t>, which may lead to </a:t>
            </a:r>
            <a:r>
              <a:rPr lang="en-US" altLang="en-US" b="1" dirty="0">
                <a:solidFill>
                  <a:schemeClr val="tx1"/>
                </a:solidFill>
              </a:rPr>
              <a:t>inaccurate decomposition </a:t>
            </a:r>
            <a:r>
              <a:rPr lang="en-US" altLang="en-US" dirty="0">
                <a:solidFill>
                  <a:schemeClr val="tx1"/>
                </a:solidFill>
              </a:rPr>
              <a:t>and </a:t>
            </a:r>
            <a:r>
              <a:rPr lang="en-US" altLang="en-US" b="1" dirty="0">
                <a:solidFill>
                  <a:schemeClr val="tx1"/>
                </a:solidFill>
              </a:rPr>
              <a:t>curse of dimensionality</a:t>
            </a:r>
            <a:r>
              <a:rPr lang="en-US" altLang="en-US" dirty="0">
                <a:solidFill>
                  <a:schemeClr val="tx1"/>
                </a:solidFill>
              </a:rPr>
              <a:t>. </a:t>
            </a:r>
          </a:p>
        </p:txBody>
      </p:sp>
      <p:pic>
        <p:nvPicPr>
          <p:cNvPr id="5" name="图片 4" descr="图形用户界面, 图表&#10;&#10;描述已自动生成">
            <a:extLst>
              <a:ext uri="{FF2B5EF4-FFF2-40B4-BE49-F238E27FC236}">
                <a16:creationId xmlns:a16="http://schemas.microsoft.com/office/drawing/2014/main" id="{10A3FB4E-020E-940E-3FC1-47C6AFD16E35}"/>
              </a:ext>
            </a:extLst>
          </p:cNvPr>
          <p:cNvPicPr>
            <a:picLocks noChangeAspect="1"/>
          </p:cNvPicPr>
          <p:nvPr/>
        </p:nvPicPr>
        <p:blipFill rotWithShape="1">
          <a:blip r:embed="rId3">
            <a:extLst>
              <a:ext uri="{28A0092B-C50C-407E-A947-70E740481C1C}">
                <a14:useLocalDpi xmlns:a14="http://schemas.microsoft.com/office/drawing/2010/main" val="0"/>
              </a:ext>
            </a:extLst>
          </a:blip>
          <a:srcRect r="18888"/>
          <a:stretch/>
        </p:blipFill>
        <p:spPr>
          <a:xfrm>
            <a:off x="3484782" y="2502683"/>
            <a:ext cx="2071621" cy="2103609"/>
          </a:xfrm>
          <a:prstGeom prst="rect">
            <a:avLst/>
          </a:prstGeom>
        </p:spPr>
      </p:pic>
      <p:pic>
        <p:nvPicPr>
          <p:cNvPr id="6" name="图片 5" descr="图形用户界面, 图表&#10;&#10;描述已自动生成">
            <a:extLst>
              <a:ext uri="{FF2B5EF4-FFF2-40B4-BE49-F238E27FC236}">
                <a16:creationId xmlns:a16="http://schemas.microsoft.com/office/drawing/2014/main" id="{7C7EDCE3-2838-B08F-C7E7-162A354A1F3B}"/>
              </a:ext>
            </a:extLst>
          </p:cNvPr>
          <p:cNvPicPr>
            <a:picLocks noChangeAspect="1"/>
          </p:cNvPicPr>
          <p:nvPr/>
        </p:nvPicPr>
        <p:blipFill rotWithShape="1">
          <a:blip r:embed="rId3">
            <a:extLst>
              <a:ext uri="{28A0092B-C50C-407E-A947-70E740481C1C}">
                <a14:useLocalDpi xmlns:a14="http://schemas.microsoft.com/office/drawing/2010/main" val="0"/>
              </a:ext>
            </a:extLst>
          </a:blip>
          <a:srcRect r="18888" b="68186"/>
          <a:stretch/>
        </p:blipFill>
        <p:spPr>
          <a:xfrm>
            <a:off x="1490363" y="5293239"/>
            <a:ext cx="2071621" cy="669249"/>
          </a:xfrm>
          <a:prstGeom prst="rect">
            <a:avLst/>
          </a:prstGeom>
        </p:spPr>
      </p:pic>
      <p:pic>
        <p:nvPicPr>
          <p:cNvPr id="7" name="图片 6" descr="图形用户界面, 图表&#10;&#10;描述已自动生成">
            <a:extLst>
              <a:ext uri="{FF2B5EF4-FFF2-40B4-BE49-F238E27FC236}">
                <a16:creationId xmlns:a16="http://schemas.microsoft.com/office/drawing/2014/main" id="{488D5711-2406-7E46-70E2-78D046929FD8}"/>
              </a:ext>
            </a:extLst>
          </p:cNvPr>
          <p:cNvPicPr>
            <a:picLocks noChangeAspect="1"/>
          </p:cNvPicPr>
          <p:nvPr/>
        </p:nvPicPr>
        <p:blipFill rotWithShape="1">
          <a:blip r:embed="rId3">
            <a:extLst>
              <a:ext uri="{28A0092B-C50C-407E-A947-70E740481C1C}">
                <a14:useLocalDpi xmlns:a14="http://schemas.microsoft.com/office/drawing/2010/main" val="0"/>
              </a:ext>
            </a:extLst>
          </a:blip>
          <a:srcRect l="5362" t="34872" r="18888" b="36362"/>
          <a:stretch/>
        </p:blipFill>
        <p:spPr>
          <a:xfrm>
            <a:off x="3557623" y="5351462"/>
            <a:ext cx="1934662" cy="605117"/>
          </a:xfrm>
          <a:prstGeom prst="rect">
            <a:avLst/>
          </a:prstGeom>
        </p:spPr>
      </p:pic>
      <p:pic>
        <p:nvPicPr>
          <p:cNvPr id="8" name="图片 7" descr="图形用户界面, 图表&#10;&#10;描述已自动生成">
            <a:extLst>
              <a:ext uri="{FF2B5EF4-FFF2-40B4-BE49-F238E27FC236}">
                <a16:creationId xmlns:a16="http://schemas.microsoft.com/office/drawing/2014/main" id="{DF7A6164-E7DB-D223-7D2F-FEEC5787A577}"/>
              </a:ext>
            </a:extLst>
          </p:cNvPr>
          <p:cNvPicPr>
            <a:picLocks noChangeAspect="1"/>
          </p:cNvPicPr>
          <p:nvPr/>
        </p:nvPicPr>
        <p:blipFill rotWithShape="1">
          <a:blip r:embed="rId3">
            <a:extLst>
              <a:ext uri="{28A0092B-C50C-407E-A947-70E740481C1C}">
                <a14:useLocalDpi xmlns:a14="http://schemas.microsoft.com/office/drawing/2010/main" val="0"/>
              </a:ext>
            </a:extLst>
          </a:blip>
          <a:srcRect l="5561" t="66146" r="18888" b="5088"/>
          <a:stretch/>
        </p:blipFill>
        <p:spPr>
          <a:xfrm>
            <a:off x="5492285" y="5409685"/>
            <a:ext cx="1929590" cy="605117"/>
          </a:xfrm>
          <a:prstGeom prst="rect">
            <a:avLst/>
          </a:prstGeom>
        </p:spPr>
      </p:pic>
      <p:cxnSp>
        <p:nvCxnSpPr>
          <p:cNvPr id="10" name="直接箭头连接符 9">
            <a:extLst>
              <a:ext uri="{FF2B5EF4-FFF2-40B4-BE49-F238E27FC236}">
                <a16:creationId xmlns:a16="http://schemas.microsoft.com/office/drawing/2014/main" id="{0AE5AAC5-9913-3270-2EC6-E76DE0CBC495}"/>
              </a:ext>
            </a:extLst>
          </p:cNvPr>
          <p:cNvCxnSpPr>
            <a:stCxn id="5" idx="2"/>
            <a:endCxn id="7" idx="0"/>
          </p:cNvCxnSpPr>
          <p:nvPr/>
        </p:nvCxnSpPr>
        <p:spPr>
          <a:xfrm>
            <a:off x="4520593" y="4606292"/>
            <a:ext cx="4361" cy="74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2BE168E7-2914-F3AF-C05C-5474AD01B153}"/>
              </a:ext>
            </a:extLst>
          </p:cNvPr>
          <p:cNvSpPr txBox="1"/>
          <p:nvPr/>
        </p:nvSpPr>
        <p:spPr>
          <a:xfrm>
            <a:off x="4679576" y="4797684"/>
            <a:ext cx="1505540" cy="338554"/>
          </a:xfrm>
          <a:prstGeom prst="rect">
            <a:avLst/>
          </a:prstGeom>
          <a:noFill/>
        </p:spPr>
        <p:txBody>
          <a:bodyPr wrap="none" rtlCol="0">
            <a:spAutoFit/>
          </a:bodyPr>
          <a:lstStyle/>
          <a:p>
            <a:r>
              <a:rPr lang="en-US" altLang="zh-CN" sz="1600" dirty="0"/>
              <a:t>Concatenation</a:t>
            </a:r>
            <a:endParaRPr lang="zh-CN" alt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a:extLst>
              <a:ext uri="{FF2B5EF4-FFF2-40B4-BE49-F238E27FC236}">
                <a16:creationId xmlns:a16="http://schemas.microsoft.com/office/drawing/2014/main" id="{613DBB2C-7EC7-47C0-1D23-A8B287FE94AA}"/>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F41D59CD-E706-46B5-9889-BD1FC81CF1ED}" type="slidenum">
              <a:rPr lang="en-US" altLang="en-US" sz="1000">
                <a:solidFill>
                  <a:schemeClr val="tx1"/>
                </a:solidFill>
              </a:rPr>
              <a:pPr eaLnBrk="1" hangingPunct="1">
                <a:lnSpc>
                  <a:spcPct val="100000"/>
                </a:lnSpc>
                <a:spcBef>
                  <a:spcPct val="0"/>
                </a:spcBef>
                <a:buClrTx/>
                <a:buSzTx/>
                <a:buFontTx/>
                <a:buNone/>
              </a:pPr>
              <a:t>7</a:t>
            </a:fld>
            <a:endParaRPr lang="en-US" altLang="en-US" sz="1000">
              <a:solidFill>
                <a:schemeClr val="tx1"/>
              </a:solidFill>
            </a:endParaRPr>
          </a:p>
        </p:txBody>
      </p:sp>
      <p:sp>
        <p:nvSpPr>
          <p:cNvPr id="3" name="TextBox 10">
            <a:extLst>
              <a:ext uri="{FF2B5EF4-FFF2-40B4-BE49-F238E27FC236}">
                <a16:creationId xmlns:a16="http://schemas.microsoft.com/office/drawing/2014/main" id="{469755B4-A45C-421D-A781-12BC9CFAFD00}"/>
              </a:ext>
            </a:extLst>
          </p:cNvPr>
          <p:cNvSpPr txBox="1">
            <a:spLocks noChangeArrowheads="1"/>
          </p:cNvSpPr>
          <p:nvPr/>
        </p:nvSpPr>
        <p:spPr bwMode="auto">
          <a:xfrm>
            <a:off x="133350" y="477838"/>
            <a:ext cx="80954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Methodology: wavelet decomposition (MDWD)</a:t>
            </a:r>
            <a:endParaRPr lang="en-US" altLang="en-US" sz="2800" b="1" i="1" dirty="0">
              <a:solidFill>
                <a:schemeClr val="tx1"/>
              </a:solidFill>
            </a:endParaRPr>
          </a:p>
        </p:txBody>
      </p:sp>
      <p:pic>
        <p:nvPicPr>
          <p:cNvPr id="4" name="图片 3">
            <a:extLst>
              <a:ext uri="{FF2B5EF4-FFF2-40B4-BE49-F238E27FC236}">
                <a16:creationId xmlns:a16="http://schemas.microsoft.com/office/drawing/2014/main" id="{0C83B774-9EAC-842D-3F7C-A091390A6619}"/>
              </a:ext>
            </a:extLst>
          </p:cNvPr>
          <p:cNvPicPr>
            <a:picLocks noChangeAspect="1"/>
          </p:cNvPicPr>
          <p:nvPr/>
        </p:nvPicPr>
        <p:blipFill>
          <a:blip r:embed="rId2"/>
          <a:stretch>
            <a:fillRect/>
          </a:stretch>
        </p:blipFill>
        <p:spPr>
          <a:xfrm>
            <a:off x="1" y="6154279"/>
            <a:ext cx="1362455" cy="703721"/>
          </a:xfrm>
          <a:prstGeom prst="rect">
            <a:avLst/>
          </a:prstGeom>
        </p:spPr>
      </p:pic>
      <p:pic>
        <p:nvPicPr>
          <p:cNvPr id="6" name="图片 5" descr="图示&#10;&#10;描述已自动生成">
            <a:extLst>
              <a:ext uri="{FF2B5EF4-FFF2-40B4-BE49-F238E27FC236}">
                <a16:creationId xmlns:a16="http://schemas.microsoft.com/office/drawing/2014/main" id="{48C8EFDD-8538-99CB-2A29-E31524F2D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65" y="1596260"/>
            <a:ext cx="3676935" cy="4179699"/>
          </a:xfrm>
          <a:prstGeom prst="rect">
            <a:avLst/>
          </a:prstGeom>
        </p:spPr>
      </p:pic>
      <p:sp>
        <p:nvSpPr>
          <p:cNvPr id="7" name="TextBox 5">
            <a:extLst>
              <a:ext uri="{FF2B5EF4-FFF2-40B4-BE49-F238E27FC236}">
                <a16:creationId xmlns:a16="http://schemas.microsoft.com/office/drawing/2014/main" id="{363E9E3E-7902-9E85-DD22-9C7E85AEC2E6}"/>
              </a:ext>
            </a:extLst>
          </p:cNvPr>
          <p:cNvSpPr txBox="1">
            <a:spLocks noChangeArrowheads="1"/>
          </p:cNvSpPr>
          <p:nvPr/>
        </p:nvSpPr>
        <p:spPr bwMode="auto">
          <a:xfrm>
            <a:off x="373212" y="2562724"/>
            <a:ext cx="389398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To address the issue of series decomposition issue, we </a:t>
            </a:r>
            <a:r>
              <a:rPr lang="en-US" altLang="en-US" b="1" dirty="0">
                <a:solidFill>
                  <a:schemeClr val="tx1"/>
                </a:solidFill>
              </a:rPr>
              <a:t>infuse interpretability</a:t>
            </a:r>
            <a:r>
              <a:rPr lang="en-US" altLang="en-US" dirty="0">
                <a:solidFill>
                  <a:schemeClr val="tx1"/>
                </a:solidFill>
              </a:rPr>
              <a:t> using </a:t>
            </a:r>
            <a:r>
              <a:rPr lang="en-US" altLang="en-US" b="1" dirty="0">
                <a:solidFill>
                  <a:schemeClr val="tx1"/>
                </a:solidFill>
              </a:rPr>
              <a:t>multi-level wavelet decomposition</a:t>
            </a:r>
            <a:r>
              <a:rPr lang="en-US" altLang="en-US" dirty="0">
                <a:solidFill>
                  <a:schemeClr val="tx1"/>
                </a:solidFill>
              </a:rPr>
              <a:t> to enforce each stack to focus on different patterns (trend, seasonality, etc.).</a:t>
            </a:r>
          </a:p>
        </p:txBody>
      </p:sp>
      <p:sp>
        <p:nvSpPr>
          <p:cNvPr id="8" name="矩形: 圆角 7">
            <a:extLst>
              <a:ext uri="{FF2B5EF4-FFF2-40B4-BE49-F238E27FC236}">
                <a16:creationId xmlns:a16="http://schemas.microsoft.com/office/drawing/2014/main" id="{53933DD7-0066-FA7C-1E7F-F5DC7379CA9A}"/>
              </a:ext>
            </a:extLst>
          </p:cNvPr>
          <p:cNvSpPr/>
          <p:nvPr/>
        </p:nvSpPr>
        <p:spPr>
          <a:xfrm>
            <a:off x="4571999" y="1408300"/>
            <a:ext cx="1734671" cy="4179699"/>
          </a:xfrm>
          <a:prstGeom prst="round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a:extLst>
              <a:ext uri="{FF2B5EF4-FFF2-40B4-BE49-F238E27FC236}">
                <a16:creationId xmlns:a16="http://schemas.microsoft.com/office/drawing/2014/main" id="{613DBB2C-7EC7-47C0-1D23-A8B287FE94AA}"/>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F41D59CD-E706-46B5-9889-BD1FC81CF1ED}" type="slidenum">
              <a:rPr lang="en-US" altLang="en-US" sz="1000">
                <a:solidFill>
                  <a:schemeClr val="tx1"/>
                </a:solidFill>
              </a:rPr>
              <a:pPr eaLnBrk="1" hangingPunct="1">
                <a:lnSpc>
                  <a:spcPct val="100000"/>
                </a:lnSpc>
                <a:spcBef>
                  <a:spcPct val="0"/>
                </a:spcBef>
                <a:buClrTx/>
                <a:buSzTx/>
                <a:buFontTx/>
                <a:buNone/>
              </a:pPr>
              <a:t>8</a:t>
            </a:fld>
            <a:endParaRPr lang="en-US" altLang="en-US" sz="1000">
              <a:solidFill>
                <a:schemeClr val="tx1"/>
              </a:solidFill>
            </a:endParaRPr>
          </a:p>
        </p:txBody>
      </p:sp>
      <p:sp>
        <p:nvSpPr>
          <p:cNvPr id="3" name="TextBox 10">
            <a:extLst>
              <a:ext uri="{FF2B5EF4-FFF2-40B4-BE49-F238E27FC236}">
                <a16:creationId xmlns:a16="http://schemas.microsoft.com/office/drawing/2014/main" id="{469755B4-A45C-421D-A781-12BC9CFAFD00}"/>
              </a:ext>
            </a:extLst>
          </p:cNvPr>
          <p:cNvSpPr txBox="1">
            <a:spLocks noChangeArrowheads="1"/>
          </p:cNvSpPr>
          <p:nvPr/>
        </p:nvSpPr>
        <p:spPr bwMode="auto">
          <a:xfrm>
            <a:off x="133350" y="477838"/>
            <a:ext cx="64972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Methodology: Fourier reconstruction</a:t>
            </a:r>
            <a:endParaRPr lang="en-US" altLang="en-US" sz="2800" b="1" i="1" dirty="0">
              <a:solidFill>
                <a:schemeClr val="tx1"/>
              </a:solidFill>
            </a:endParaRPr>
          </a:p>
        </p:txBody>
      </p:sp>
      <p:pic>
        <p:nvPicPr>
          <p:cNvPr id="4" name="图片 3">
            <a:extLst>
              <a:ext uri="{FF2B5EF4-FFF2-40B4-BE49-F238E27FC236}">
                <a16:creationId xmlns:a16="http://schemas.microsoft.com/office/drawing/2014/main" id="{0C83B774-9EAC-842D-3F7C-A091390A6619}"/>
              </a:ext>
            </a:extLst>
          </p:cNvPr>
          <p:cNvPicPr>
            <a:picLocks noChangeAspect="1"/>
          </p:cNvPicPr>
          <p:nvPr/>
        </p:nvPicPr>
        <p:blipFill>
          <a:blip r:embed="rId2"/>
          <a:stretch>
            <a:fillRect/>
          </a:stretch>
        </p:blipFill>
        <p:spPr>
          <a:xfrm>
            <a:off x="1" y="6154279"/>
            <a:ext cx="1362455" cy="703721"/>
          </a:xfrm>
          <a:prstGeom prst="rect">
            <a:avLst/>
          </a:prstGeom>
        </p:spPr>
      </p:pic>
      <p:sp>
        <p:nvSpPr>
          <p:cNvPr id="2" name="TextBox 5">
            <a:extLst>
              <a:ext uri="{FF2B5EF4-FFF2-40B4-BE49-F238E27FC236}">
                <a16:creationId xmlns:a16="http://schemas.microsoft.com/office/drawing/2014/main" id="{76CC0E25-0B12-177E-0F10-5231F369E061}"/>
              </a:ext>
            </a:extLst>
          </p:cNvPr>
          <p:cNvSpPr txBox="1">
            <a:spLocks noChangeArrowheads="1"/>
          </p:cNvSpPr>
          <p:nvPr/>
        </p:nvSpPr>
        <p:spPr bwMode="auto">
          <a:xfrm>
            <a:off x="327492" y="1487020"/>
            <a:ext cx="838620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To address high-dimensionality issue, we transform the model from original space to Fourier space and reconstruct the series using filtered Fourier coefficients. Such dimension reduction has been proven to be efficient for high dimensional problems. </a:t>
            </a:r>
          </a:p>
        </p:txBody>
      </p:sp>
      <p:pic>
        <p:nvPicPr>
          <p:cNvPr id="6" name="图片 5" descr="图表, 图示&#10;&#10;中度可信度描述已自动生成">
            <a:extLst>
              <a:ext uri="{FF2B5EF4-FFF2-40B4-BE49-F238E27FC236}">
                <a16:creationId xmlns:a16="http://schemas.microsoft.com/office/drawing/2014/main" id="{3541E48C-E887-DA1A-0AF9-2B66BCFAE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785" y="3088341"/>
            <a:ext cx="6814430" cy="2920814"/>
          </a:xfrm>
          <a:prstGeom prst="rect">
            <a:avLst/>
          </a:prstGeom>
        </p:spPr>
      </p:pic>
      <p:sp>
        <p:nvSpPr>
          <p:cNvPr id="7" name="文本框 6">
            <a:extLst>
              <a:ext uri="{FF2B5EF4-FFF2-40B4-BE49-F238E27FC236}">
                <a16:creationId xmlns:a16="http://schemas.microsoft.com/office/drawing/2014/main" id="{4CF77736-D6E8-5849-6656-C84E7D61BC80}"/>
              </a:ext>
            </a:extLst>
          </p:cNvPr>
          <p:cNvSpPr txBox="1"/>
          <p:nvPr/>
        </p:nvSpPr>
        <p:spPr>
          <a:xfrm>
            <a:off x="1891554" y="5248835"/>
            <a:ext cx="1346844" cy="338554"/>
          </a:xfrm>
          <a:prstGeom prst="rect">
            <a:avLst/>
          </a:prstGeom>
          <a:noFill/>
        </p:spPr>
        <p:txBody>
          <a:bodyPr wrap="none" rtlCol="0">
            <a:spAutoFit/>
          </a:bodyPr>
          <a:lstStyle/>
          <a:p>
            <a:r>
              <a:rPr lang="en-US" altLang="zh-CN" sz="1600" dirty="0"/>
              <a:t>Original data</a:t>
            </a:r>
            <a:endParaRPr lang="zh-CN" altLang="en-US" sz="1600" dirty="0"/>
          </a:p>
        </p:txBody>
      </p:sp>
      <p:sp>
        <p:nvSpPr>
          <p:cNvPr id="9" name="文本框 8">
            <a:extLst>
              <a:ext uri="{FF2B5EF4-FFF2-40B4-BE49-F238E27FC236}">
                <a16:creationId xmlns:a16="http://schemas.microsoft.com/office/drawing/2014/main" id="{C50F5B20-D3BA-16A5-50A7-97EE4C0A6D51}"/>
              </a:ext>
            </a:extLst>
          </p:cNvPr>
          <p:cNvSpPr txBox="1"/>
          <p:nvPr/>
        </p:nvSpPr>
        <p:spPr>
          <a:xfrm>
            <a:off x="5867740" y="2652246"/>
            <a:ext cx="2111475" cy="338554"/>
          </a:xfrm>
          <a:prstGeom prst="rect">
            <a:avLst/>
          </a:prstGeom>
          <a:noFill/>
        </p:spPr>
        <p:txBody>
          <a:bodyPr wrap="none" rtlCol="0">
            <a:spAutoFit/>
          </a:bodyPr>
          <a:lstStyle/>
          <a:p>
            <a:r>
              <a:rPr lang="en-US" altLang="zh-CN" sz="1600" dirty="0"/>
              <a:t>Reconstructed series</a:t>
            </a:r>
            <a:endParaRPr lang="zh-CN" altLang="en-US" sz="1600" dirty="0"/>
          </a:p>
        </p:txBody>
      </p:sp>
      <p:sp>
        <p:nvSpPr>
          <p:cNvPr id="10" name="文本框 9">
            <a:extLst>
              <a:ext uri="{FF2B5EF4-FFF2-40B4-BE49-F238E27FC236}">
                <a16:creationId xmlns:a16="http://schemas.microsoft.com/office/drawing/2014/main" id="{E948D4BA-F25A-E0B1-E3D0-198FEAF89ACA}"/>
              </a:ext>
            </a:extLst>
          </p:cNvPr>
          <p:cNvSpPr txBox="1"/>
          <p:nvPr/>
        </p:nvSpPr>
        <p:spPr>
          <a:xfrm>
            <a:off x="6431996" y="5985002"/>
            <a:ext cx="982961" cy="338554"/>
          </a:xfrm>
          <a:prstGeom prst="rect">
            <a:avLst/>
          </a:prstGeom>
          <a:noFill/>
        </p:spPr>
        <p:txBody>
          <a:bodyPr wrap="none" rtlCol="0">
            <a:spAutoFit/>
          </a:bodyPr>
          <a:lstStyle/>
          <a:p>
            <a:r>
              <a:rPr lang="en-US" altLang="zh-CN" sz="1600" dirty="0"/>
              <a:t>Forecast</a:t>
            </a:r>
            <a:endParaRPr lang="zh-CN" altLang="en-US" sz="1600" dirty="0"/>
          </a:p>
        </p:txBody>
      </p:sp>
    </p:spTree>
    <p:extLst>
      <p:ext uri="{BB962C8B-B14F-4D97-AF65-F5344CB8AC3E}">
        <p14:creationId xmlns:p14="http://schemas.microsoft.com/office/powerpoint/2010/main" val="1198434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2C8F2238-8231-4923-77E5-B9811A7C3495}"/>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A77B1EE7-077B-4C4A-8800-3AC7E2E5314C}" type="slidenum">
              <a:rPr lang="en-US" altLang="en-US" sz="1000">
                <a:solidFill>
                  <a:schemeClr val="tx1"/>
                </a:solidFill>
              </a:rPr>
              <a:pPr eaLnBrk="1" hangingPunct="1">
                <a:lnSpc>
                  <a:spcPct val="100000"/>
                </a:lnSpc>
                <a:spcBef>
                  <a:spcPct val="0"/>
                </a:spcBef>
                <a:buClrTx/>
                <a:buSzTx/>
                <a:buFontTx/>
                <a:buNone/>
              </a:pPr>
              <a:t>9</a:t>
            </a:fld>
            <a:endParaRPr lang="en-US" altLang="en-US" sz="1000">
              <a:solidFill>
                <a:schemeClr val="tx1"/>
              </a:solidFill>
            </a:endParaRPr>
          </a:p>
        </p:txBody>
      </p:sp>
      <p:sp>
        <p:nvSpPr>
          <p:cNvPr id="2" name="TextBox 10">
            <a:extLst>
              <a:ext uri="{FF2B5EF4-FFF2-40B4-BE49-F238E27FC236}">
                <a16:creationId xmlns:a16="http://schemas.microsoft.com/office/drawing/2014/main" id="{657DB9C3-8EB9-0725-0E12-9C1775969ED1}"/>
              </a:ext>
            </a:extLst>
          </p:cNvPr>
          <p:cNvSpPr txBox="1">
            <a:spLocks noChangeArrowheads="1"/>
          </p:cNvSpPr>
          <p:nvPr/>
        </p:nvSpPr>
        <p:spPr bwMode="auto">
          <a:xfrm>
            <a:off x="133350" y="477838"/>
            <a:ext cx="14847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Results</a:t>
            </a:r>
            <a:endParaRPr lang="en-US" altLang="en-US" sz="2800" b="1" i="1" dirty="0">
              <a:solidFill>
                <a:schemeClr val="tx1"/>
              </a:solidFill>
            </a:endParaRPr>
          </a:p>
        </p:txBody>
      </p:sp>
      <p:pic>
        <p:nvPicPr>
          <p:cNvPr id="3" name="图片 2">
            <a:extLst>
              <a:ext uri="{FF2B5EF4-FFF2-40B4-BE49-F238E27FC236}">
                <a16:creationId xmlns:a16="http://schemas.microsoft.com/office/drawing/2014/main" id="{AE369DF3-16F4-6A6A-E523-1D38A49191B8}"/>
              </a:ext>
            </a:extLst>
          </p:cNvPr>
          <p:cNvPicPr>
            <a:picLocks noChangeAspect="1"/>
          </p:cNvPicPr>
          <p:nvPr/>
        </p:nvPicPr>
        <p:blipFill>
          <a:blip r:embed="rId2"/>
          <a:stretch>
            <a:fillRect/>
          </a:stretch>
        </p:blipFill>
        <p:spPr>
          <a:xfrm>
            <a:off x="1" y="6154279"/>
            <a:ext cx="1362455" cy="703721"/>
          </a:xfrm>
          <a:prstGeom prst="rect">
            <a:avLst/>
          </a:prstGeom>
        </p:spPr>
      </p:pic>
      <p:sp>
        <p:nvSpPr>
          <p:cNvPr id="4" name="TextBox 5">
            <a:extLst>
              <a:ext uri="{FF2B5EF4-FFF2-40B4-BE49-F238E27FC236}">
                <a16:creationId xmlns:a16="http://schemas.microsoft.com/office/drawing/2014/main" id="{6A1DD838-363F-121C-A2FF-B8D3E0418115}"/>
              </a:ext>
            </a:extLst>
          </p:cNvPr>
          <p:cNvSpPr txBox="1">
            <a:spLocks noChangeArrowheads="1"/>
          </p:cNvSpPr>
          <p:nvPr/>
        </p:nvSpPr>
        <p:spPr bwMode="auto">
          <a:xfrm>
            <a:off x="327492" y="1487020"/>
            <a:ext cx="838620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We use a simulated multivariate dataset, which contains certain time series that is provides predictive information on the time series that we are interested in. </a:t>
            </a:r>
          </a:p>
        </p:txBody>
      </p:sp>
      <p:pic>
        <p:nvPicPr>
          <p:cNvPr id="11" name="图片 10" descr="图表, 散点图&#10;&#10;描述已自动生成">
            <a:extLst>
              <a:ext uri="{FF2B5EF4-FFF2-40B4-BE49-F238E27FC236}">
                <a16:creationId xmlns:a16="http://schemas.microsoft.com/office/drawing/2014/main" id="{80A64651-AD44-815A-4DB3-5D9476DF1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377" y="3057118"/>
            <a:ext cx="7283824" cy="1793454"/>
          </a:xfrm>
          <a:prstGeom prst="rect">
            <a:avLst/>
          </a:prstGeom>
        </p:spPr>
      </p:pic>
    </p:spTree>
    <p:extLst>
      <p:ext uri="{BB962C8B-B14F-4D97-AF65-F5344CB8AC3E}">
        <p14:creationId xmlns:p14="http://schemas.microsoft.com/office/powerpoint/2010/main" val="32538358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3.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heme/theme1.xml><?xml version="1.0" encoding="utf-8"?>
<a:theme xmlns:a="http://schemas.openxmlformats.org/drawingml/2006/main" name="Default Design">
  <a:themeElements>
    <a:clrScheme name="Default Design 3">
      <a:dk1>
        <a:srgbClr val="37424A"/>
      </a:dk1>
      <a:lt1>
        <a:srgbClr val="FFFFFF"/>
      </a:lt1>
      <a:dk2>
        <a:srgbClr val="00877C"/>
      </a:dk2>
      <a:lt2>
        <a:srgbClr val="B8B8B8"/>
      </a:lt2>
      <a:accent1>
        <a:srgbClr val="00877C"/>
      </a:accent1>
      <a:accent2>
        <a:srgbClr val="0099FF"/>
      </a:accent2>
      <a:accent3>
        <a:srgbClr val="FFFFFF"/>
      </a:accent3>
      <a:accent4>
        <a:srgbClr val="2D373E"/>
      </a:accent4>
      <a:accent5>
        <a:srgbClr val="AAC3BF"/>
      </a:accent5>
      <a:accent6>
        <a:srgbClr val="008AE7"/>
      </a:accent6>
      <a:hlink>
        <a:srgbClr val="FF7C80"/>
      </a:hlink>
      <a:folHlink>
        <a:srgbClr val="FF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676767"/>
        </a:dk1>
        <a:lt1>
          <a:srgbClr val="FFFFFF"/>
        </a:lt1>
        <a:dk2>
          <a:srgbClr val="289392"/>
        </a:dk2>
        <a:lt2>
          <a:srgbClr val="B8B8B8"/>
        </a:lt2>
        <a:accent1>
          <a:srgbClr val="33CCFF"/>
        </a:accent1>
        <a:accent2>
          <a:srgbClr val="0066FF"/>
        </a:accent2>
        <a:accent3>
          <a:srgbClr val="FFFFFF"/>
        </a:accent3>
        <a:accent4>
          <a:srgbClr val="575757"/>
        </a:accent4>
        <a:accent5>
          <a:srgbClr val="ADE2FF"/>
        </a:accent5>
        <a:accent6>
          <a:srgbClr val="005CE7"/>
        </a:accent6>
        <a:hlink>
          <a:srgbClr val="FF9900"/>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676767"/>
        </a:dk1>
        <a:lt1>
          <a:srgbClr val="FFFFFF"/>
        </a:lt1>
        <a:dk2>
          <a:srgbClr val="00877C"/>
        </a:dk2>
        <a:lt2>
          <a:srgbClr val="B8B8B8"/>
        </a:lt2>
        <a:accent1>
          <a:srgbClr val="33CCFF"/>
        </a:accent1>
        <a:accent2>
          <a:srgbClr val="0066FF"/>
        </a:accent2>
        <a:accent3>
          <a:srgbClr val="FFFFFF"/>
        </a:accent3>
        <a:accent4>
          <a:srgbClr val="575757"/>
        </a:accent4>
        <a:accent5>
          <a:srgbClr val="ADE2FF"/>
        </a:accent5>
        <a:accent6>
          <a:srgbClr val="005CE7"/>
        </a:accent6>
        <a:hlink>
          <a:srgbClr val="FF9900"/>
        </a:hlink>
        <a:folHlink>
          <a:srgbClr val="99CC00"/>
        </a:folHlink>
      </a:clrScheme>
      <a:clrMap bg1="lt1" tx1="dk1" bg2="lt2" tx2="dk2" accent1="accent1" accent2="accent2" accent3="accent3" accent4="accent4" accent5="accent5" accent6="accent6" hlink="hlink" folHlink="folHlink"/>
    </a:extraClrScheme>
    <a:extraClrScheme>
      <a:clrScheme name="Default Design 3">
        <a:dk1>
          <a:srgbClr val="37424A"/>
        </a:dk1>
        <a:lt1>
          <a:srgbClr val="FFFFFF"/>
        </a:lt1>
        <a:dk2>
          <a:srgbClr val="00877C"/>
        </a:dk2>
        <a:lt2>
          <a:srgbClr val="B8B8B8"/>
        </a:lt2>
        <a:accent1>
          <a:srgbClr val="00877C"/>
        </a:accent1>
        <a:accent2>
          <a:srgbClr val="0099FF"/>
        </a:accent2>
        <a:accent3>
          <a:srgbClr val="FFFFFF"/>
        </a:accent3>
        <a:accent4>
          <a:srgbClr val="2D373E"/>
        </a:accent4>
        <a:accent5>
          <a:srgbClr val="AAC3BF"/>
        </a:accent5>
        <a:accent6>
          <a:srgbClr val="008AE7"/>
        </a:accent6>
        <a:hlink>
          <a:srgbClr val="FF7C80"/>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6282853A8B3214E84C0F69ADE287F40" ma:contentTypeVersion="3" ma:contentTypeDescription="Create a new document." ma:contentTypeScope="" ma:versionID="f0987ae9738348ceea813c88b1c75ffb">
  <xsd:schema xmlns:xsd="http://www.w3.org/2001/XMLSchema" xmlns:xs="http://www.w3.org/2001/XMLSchema" xmlns:p="http://schemas.microsoft.com/office/2006/metadata/properties" targetNamespace="http://schemas.microsoft.com/office/2006/metadata/properties" ma:root="true" ma:fieldsID="70c99fb606c2ab1c7c85e11f6b4573c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Props1.xml><?xml version="1.0" encoding="utf-8"?>
<ds:datastoreItem xmlns:ds="http://schemas.openxmlformats.org/officeDocument/2006/customXml" ds:itemID="{5B639018-E070-461C-8B6B-8BAA5BF4A0FA}">
  <ds:schemaRefs>
    <ds:schemaRef ds:uri="http://schemas.microsoft.com/sharepoint/v3/contenttype/forms"/>
  </ds:schemaRefs>
</ds:datastoreItem>
</file>

<file path=customXml/itemProps2.xml><?xml version="1.0" encoding="utf-8"?>
<ds:datastoreItem xmlns:ds="http://schemas.openxmlformats.org/officeDocument/2006/customXml" ds:itemID="{3CCF5B6B-D111-4EEE-873A-1317330405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29590F4-66A2-4E97-9FF8-70086CDFFBE7}">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otalTime>4716</TotalTime>
  <Words>497</Words>
  <Application>Microsoft Office PowerPoint</Application>
  <PresentationFormat>全屏显示(4:3)</PresentationFormat>
  <Paragraphs>102</Paragraphs>
  <Slides>13</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Arial</vt:lpstr>
      <vt:lpstr>Arial Narrow</vt:lpstr>
      <vt:lpstr>Wingdings</vt:lpstr>
      <vt:lpstr>Default Design</vt:lpstr>
      <vt:lpstr>  Interpretable multi-variate time series forecast for vaccine demand prediction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Merck &amp; Co.,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Merck_No_Image PPT Template</dc:title>
  <dc:creator>http://www.merckbranding.com</dc:creator>
  <cp:lastModifiedBy>琰 孙</cp:lastModifiedBy>
  <cp:revision>236</cp:revision>
  <dcterms:created xsi:type="dcterms:W3CDTF">2009-09-22T14:01:11Z</dcterms:created>
  <dcterms:modified xsi:type="dcterms:W3CDTF">2023-10-30T19:41:54Z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nsitivityCode">
    <vt:lpwstr>P</vt:lpwstr>
  </property>
  <property fmtid="{D5CDD505-2E9C-101B-9397-08002B2CF9AE}" pid="3" name="ContentType">
    <vt:lpwstr>Document</vt:lpwstr>
  </property>
  <property fmtid="{D5CDD505-2E9C-101B-9397-08002B2CF9AE}" pid="4" name="display_urn:schemas-microsoft-com:office:office#Editor">
    <vt:lpwstr>Kim, Sehoon</vt:lpwstr>
  </property>
  <property fmtid="{D5CDD505-2E9C-101B-9397-08002B2CF9AE}" pid="5" name="TemplateUrl">
    <vt:lpwstr/>
  </property>
  <property fmtid="{D5CDD505-2E9C-101B-9397-08002B2CF9AE}" pid="6" name="xd_ProgID">
    <vt:lpwstr/>
  </property>
  <property fmtid="{D5CDD505-2E9C-101B-9397-08002B2CF9AE}" pid="7" name="Asset Classification">
    <vt:lpwstr/>
  </property>
  <property fmtid="{D5CDD505-2E9C-101B-9397-08002B2CF9AE}" pid="8" name="Sensitivity Classification">
    <vt:lpwstr/>
  </property>
  <property fmtid="{D5CDD505-2E9C-101B-9397-08002B2CF9AE}" pid="9" name="display_urn:schemas-microsoft-com:office:office#Author">
    <vt:lpwstr>Kim, Sehoon</vt:lpwstr>
  </property>
  <property fmtid="{D5CDD505-2E9C-101B-9397-08002B2CF9AE}" pid="10" name="Order">
    <vt:lpwstr>6000.00000000000</vt:lpwstr>
  </property>
  <property fmtid="{D5CDD505-2E9C-101B-9397-08002B2CF9AE}" pid="11" name="URL">
    <vt:lpwstr/>
  </property>
  <property fmtid="{D5CDD505-2E9C-101B-9397-08002B2CF9AE}" pid="12" name="MerckDocSensitivity">
    <vt:i4>1</vt:i4>
  </property>
  <property fmtid="{D5CDD505-2E9C-101B-9397-08002B2CF9AE}" pid="13" name="MerckDocSensitivityHeader">
    <vt:bool>false</vt:bool>
  </property>
  <property fmtid="{D5CDD505-2E9C-101B-9397-08002B2CF9AE}" pid="14" name="MerckDocSensitivityFooter">
    <vt:bool>true</vt:bool>
  </property>
</Properties>
</file>