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73" autoAdjust="0"/>
  </p:normalViewPr>
  <p:slideViewPr>
    <p:cSldViewPr snapToGrid="0">
      <p:cViewPr varScale="1">
        <p:scale>
          <a:sx n="85" d="100"/>
          <a:sy n="85" d="100"/>
        </p:scale>
        <p:origin x="595"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675F0-876B-BCE6-2728-35FB6D6D2CB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3042B5B-6254-3420-0CCD-5BA0696061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B0EEE0-7EC5-1E43-E4A0-12EA550AF9AA}"/>
              </a:ext>
            </a:extLst>
          </p:cNvPr>
          <p:cNvSpPr>
            <a:spLocks noGrp="1"/>
          </p:cNvSpPr>
          <p:nvPr>
            <p:ph type="dt" sz="half" idx="10"/>
          </p:nvPr>
        </p:nvSpPr>
        <p:spPr/>
        <p:txBody>
          <a:bodyPr/>
          <a:lstStyle/>
          <a:p>
            <a:fld id="{4BFB4C1A-E6EB-498E-869A-5A8D6EE5D907}" type="datetimeFigureOut">
              <a:rPr lang="zh-CN" altLang="en-US" smtClean="0"/>
              <a:t>2023/10/2</a:t>
            </a:fld>
            <a:endParaRPr lang="zh-CN" altLang="en-US"/>
          </a:p>
        </p:txBody>
      </p:sp>
      <p:sp>
        <p:nvSpPr>
          <p:cNvPr id="5" name="页脚占位符 4">
            <a:extLst>
              <a:ext uri="{FF2B5EF4-FFF2-40B4-BE49-F238E27FC236}">
                <a16:creationId xmlns:a16="http://schemas.microsoft.com/office/drawing/2014/main" id="{9BA420E1-A096-3739-F146-4E1BBD75AF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2F6929-751F-2445-1725-E4548458F48F}"/>
              </a:ext>
            </a:extLst>
          </p:cNvPr>
          <p:cNvSpPr>
            <a:spLocks noGrp="1"/>
          </p:cNvSpPr>
          <p:nvPr>
            <p:ph type="sldNum" sz="quarter" idx="12"/>
          </p:nvPr>
        </p:nvSpPr>
        <p:spPr/>
        <p:txBody>
          <a:bodyPr/>
          <a:lstStyle/>
          <a:p>
            <a:fld id="{19A0FD9B-2094-4995-A981-6B4DDFF2ABC9}" type="slidenum">
              <a:rPr lang="zh-CN" altLang="en-US" smtClean="0"/>
              <a:t>‹#›</a:t>
            </a:fld>
            <a:endParaRPr lang="zh-CN" altLang="en-US"/>
          </a:p>
        </p:txBody>
      </p:sp>
    </p:spTree>
    <p:extLst>
      <p:ext uri="{BB962C8B-B14F-4D97-AF65-F5344CB8AC3E}">
        <p14:creationId xmlns:p14="http://schemas.microsoft.com/office/powerpoint/2010/main" val="311160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CFD8F-778D-32F7-8F0B-98C4AD1581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2B09E4D-081C-216F-5EEF-45CFF85661E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5B7B5B-53E8-5CD1-9570-CA55EC5CF013}"/>
              </a:ext>
            </a:extLst>
          </p:cNvPr>
          <p:cNvSpPr>
            <a:spLocks noGrp="1"/>
          </p:cNvSpPr>
          <p:nvPr>
            <p:ph type="dt" sz="half" idx="10"/>
          </p:nvPr>
        </p:nvSpPr>
        <p:spPr/>
        <p:txBody>
          <a:bodyPr/>
          <a:lstStyle/>
          <a:p>
            <a:fld id="{4BFB4C1A-E6EB-498E-869A-5A8D6EE5D907}" type="datetimeFigureOut">
              <a:rPr lang="zh-CN" altLang="en-US" smtClean="0"/>
              <a:t>2023/10/2</a:t>
            </a:fld>
            <a:endParaRPr lang="zh-CN" altLang="en-US"/>
          </a:p>
        </p:txBody>
      </p:sp>
      <p:sp>
        <p:nvSpPr>
          <p:cNvPr id="5" name="页脚占位符 4">
            <a:extLst>
              <a:ext uri="{FF2B5EF4-FFF2-40B4-BE49-F238E27FC236}">
                <a16:creationId xmlns:a16="http://schemas.microsoft.com/office/drawing/2014/main" id="{9981BD68-67A0-022B-DC24-F29933995B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87BFDD-3B2A-4821-7C88-323E28D86A07}"/>
              </a:ext>
            </a:extLst>
          </p:cNvPr>
          <p:cNvSpPr>
            <a:spLocks noGrp="1"/>
          </p:cNvSpPr>
          <p:nvPr>
            <p:ph type="sldNum" sz="quarter" idx="12"/>
          </p:nvPr>
        </p:nvSpPr>
        <p:spPr/>
        <p:txBody>
          <a:bodyPr/>
          <a:lstStyle/>
          <a:p>
            <a:fld id="{19A0FD9B-2094-4995-A981-6B4DDFF2ABC9}" type="slidenum">
              <a:rPr lang="zh-CN" altLang="en-US" smtClean="0"/>
              <a:t>‹#›</a:t>
            </a:fld>
            <a:endParaRPr lang="zh-CN" altLang="en-US"/>
          </a:p>
        </p:txBody>
      </p:sp>
    </p:spTree>
    <p:extLst>
      <p:ext uri="{BB962C8B-B14F-4D97-AF65-F5344CB8AC3E}">
        <p14:creationId xmlns:p14="http://schemas.microsoft.com/office/powerpoint/2010/main" val="2621035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D7E1B13-DE4A-557D-3559-B21D9381C5B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7CC408-7701-95FF-D723-4386D9989C8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65E991-D6A0-72C8-70DE-125DCC6DD654}"/>
              </a:ext>
            </a:extLst>
          </p:cNvPr>
          <p:cNvSpPr>
            <a:spLocks noGrp="1"/>
          </p:cNvSpPr>
          <p:nvPr>
            <p:ph type="dt" sz="half" idx="10"/>
          </p:nvPr>
        </p:nvSpPr>
        <p:spPr/>
        <p:txBody>
          <a:bodyPr/>
          <a:lstStyle/>
          <a:p>
            <a:fld id="{4BFB4C1A-E6EB-498E-869A-5A8D6EE5D907}" type="datetimeFigureOut">
              <a:rPr lang="zh-CN" altLang="en-US" smtClean="0"/>
              <a:t>2023/10/2</a:t>
            </a:fld>
            <a:endParaRPr lang="zh-CN" altLang="en-US"/>
          </a:p>
        </p:txBody>
      </p:sp>
      <p:sp>
        <p:nvSpPr>
          <p:cNvPr id="5" name="页脚占位符 4">
            <a:extLst>
              <a:ext uri="{FF2B5EF4-FFF2-40B4-BE49-F238E27FC236}">
                <a16:creationId xmlns:a16="http://schemas.microsoft.com/office/drawing/2014/main" id="{61C6D111-C7F4-864F-FCD8-D3A183D580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D504A1-9DD4-1A3E-90CF-55DB1EC23053}"/>
              </a:ext>
            </a:extLst>
          </p:cNvPr>
          <p:cNvSpPr>
            <a:spLocks noGrp="1"/>
          </p:cNvSpPr>
          <p:nvPr>
            <p:ph type="sldNum" sz="quarter" idx="12"/>
          </p:nvPr>
        </p:nvSpPr>
        <p:spPr/>
        <p:txBody>
          <a:bodyPr/>
          <a:lstStyle/>
          <a:p>
            <a:fld id="{19A0FD9B-2094-4995-A981-6B4DDFF2ABC9}" type="slidenum">
              <a:rPr lang="zh-CN" altLang="en-US" smtClean="0"/>
              <a:t>‹#›</a:t>
            </a:fld>
            <a:endParaRPr lang="zh-CN" altLang="en-US"/>
          </a:p>
        </p:txBody>
      </p:sp>
    </p:spTree>
    <p:extLst>
      <p:ext uri="{BB962C8B-B14F-4D97-AF65-F5344CB8AC3E}">
        <p14:creationId xmlns:p14="http://schemas.microsoft.com/office/powerpoint/2010/main" val="158895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C2EC7-C65D-97B7-FF55-B8BC7D734D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905CB2-E5EB-552E-5EB2-1119E68530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4DAD68-724C-560A-9419-F7D3FC527474}"/>
              </a:ext>
            </a:extLst>
          </p:cNvPr>
          <p:cNvSpPr>
            <a:spLocks noGrp="1"/>
          </p:cNvSpPr>
          <p:nvPr>
            <p:ph type="dt" sz="half" idx="10"/>
          </p:nvPr>
        </p:nvSpPr>
        <p:spPr/>
        <p:txBody>
          <a:bodyPr/>
          <a:lstStyle/>
          <a:p>
            <a:fld id="{4BFB4C1A-E6EB-498E-869A-5A8D6EE5D907}" type="datetimeFigureOut">
              <a:rPr lang="zh-CN" altLang="en-US" smtClean="0"/>
              <a:t>2023/10/2</a:t>
            </a:fld>
            <a:endParaRPr lang="zh-CN" altLang="en-US"/>
          </a:p>
        </p:txBody>
      </p:sp>
      <p:sp>
        <p:nvSpPr>
          <p:cNvPr id="5" name="页脚占位符 4">
            <a:extLst>
              <a:ext uri="{FF2B5EF4-FFF2-40B4-BE49-F238E27FC236}">
                <a16:creationId xmlns:a16="http://schemas.microsoft.com/office/drawing/2014/main" id="{A64B17EE-6F52-284C-518C-6FDBF11E84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6A1EF9-AF57-1A54-BA21-98785D6D52AB}"/>
              </a:ext>
            </a:extLst>
          </p:cNvPr>
          <p:cNvSpPr>
            <a:spLocks noGrp="1"/>
          </p:cNvSpPr>
          <p:nvPr>
            <p:ph type="sldNum" sz="quarter" idx="12"/>
          </p:nvPr>
        </p:nvSpPr>
        <p:spPr/>
        <p:txBody>
          <a:bodyPr/>
          <a:lstStyle/>
          <a:p>
            <a:fld id="{19A0FD9B-2094-4995-A981-6B4DDFF2ABC9}" type="slidenum">
              <a:rPr lang="zh-CN" altLang="en-US" smtClean="0"/>
              <a:t>‹#›</a:t>
            </a:fld>
            <a:endParaRPr lang="zh-CN" altLang="en-US"/>
          </a:p>
        </p:txBody>
      </p:sp>
    </p:spTree>
    <p:extLst>
      <p:ext uri="{BB962C8B-B14F-4D97-AF65-F5344CB8AC3E}">
        <p14:creationId xmlns:p14="http://schemas.microsoft.com/office/powerpoint/2010/main" val="193695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6FA48-6E4B-1829-2BA0-6C608D255E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DDD6EB-368A-1D35-3FD8-D03E37654D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AE0A62F-96B4-6AD7-C8FE-89B770EC388C}"/>
              </a:ext>
            </a:extLst>
          </p:cNvPr>
          <p:cNvSpPr>
            <a:spLocks noGrp="1"/>
          </p:cNvSpPr>
          <p:nvPr>
            <p:ph type="dt" sz="half" idx="10"/>
          </p:nvPr>
        </p:nvSpPr>
        <p:spPr/>
        <p:txBody>
          <a:bodyPr/>
          <a:lstStyle/>
          <a:p>
            <a:fld id="{4BFB4C1A-E6EB-498E-869A-5A8D6EE5D907}" type="datetimeFigureOut">
              <a:rPr lang="zh-CN" altLang="en-US" smtClean="0"/>
              <a:t>2023/10/2</a:t>
            </a:fld>
            <a:endParaRPr lang="zh-CN" altLang="en-US"/>
          </a:p>
        </p:txBody>
      </p:sp>
      <p:sp>
        <p:nvSpPr>
          <p:cNvPr id="5" name="页脚占位符 4">
            <a:extLst>
              <a:ext uri="{FF2B5EF4-FFF2-40B4-BE49-F238E27FC236}">
                <a16:creationId xmlns:a16="http://schemas.microsoft.com/office/drawing/2014/main" id="{824411F5-29B4-F617-3CAF-E13E468C16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34D852-D702-4894-C497-AA3677862398}"/>
              </a:ext>
            </a:extLst>
          </p:cNvPr>
          <p:cNvSpPr>
            <a:spLocks noGrp="1"/>
          </p:cNvSpPr>
          <p:nvPr>
            <p:ph type="sldNum" sz="quarter" idx="12"/>
          </p:nvPr>
        </p:nvSpPr>
        <p:spPr/>
        <p:txBody>
          <a:bodyPr/>
          <a:lstStyle/>
          <a:p>
            <a:fld id="{19A0FD9B-2094-4995-A981-6B4DDFF2ABC9}" type="slidenum">
              <a:rPr lang="zh-CN" altLang="en-US" smtClean="0"/>
              <a:t>‹#›</a:t>
            </a:fld>
            <a:endParaRPr lang="zh-CN" altLang="en-US"/>
          </a:p>
        </p:txBody>
      </p:sp>
    </p:spTree>
    <p:extLst>
      <p:ext uri="{BB962C8B-B14F-4D97-AF65-F5344CB8AC3E}">
        <p14:creationId xmlns:p14="http://schemas.microsoft.com/office/powerpoint/2010/main" val="367772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60306-23D8-30AF-1F5D-68B45CB927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FA6A23-D91B-2BF7-D03F-14E0B291D76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EC4556-C28A-0844-1BE4-70AC95A150C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BAC8C7F-4486-268B-5301-BE0C044459C5}"/>
              </a:ext>
            </a:extLst>
          </p:cNvPr>
          <p:cNvSpPr>
            <a:spLocks noGrp="1"/>
          </p:cNvSpPr>
          <p:nvPr>
            <p:ph type="dt" sz="half" idx="10"/>
          </p:nvPr>
        </p:nvSpPr>
        <p:spPr/>
        <p:txBody>
          <a:bodyPr/>
          <a:lstStyle/>
          <a:p>
            <a:fld id="{4BFB4C1A-E6EB-498E-869A-5A8D6EE5D907}" type="datetimeFigureOut">
              <a:rPr lang="zh-CN" altLang="en-US" smtClean="0"/>
              <a:t>2023/10/2</a:t>
            </a:fld>
            <a:endParaRPr lang="zh-CN" altLang="en-US"/>
          </a:p>
        </p:txBody>
      </p:sp>
      <p:sp>
        <p:nvSpPr>
          <p:cNvPr id="6" name="页脚占位符 5">
            <a:extLst>
              <a:ext uri="{FF2B5EF4-FFF2-40B4-BE49-F238E27FC236}">
                <a16:creationId xmlns:a16="http://schemas.microsoft.com/office/drawing/2014/main" id="{588BBABB-C73A-8CF9-BFA6-4DCB821D99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078AAD-E27A-8C88-B72C-1EA989E8B4CA}"/>
              </a:ext>
            </a:extLst>
          </p:cNvPr>
          <p:cNvSpPr>
            <a:spLocks noGrp="1"/>
          </p:cNvSpPr>
          <p:nvPr>
            <p:ph type="sldNum" sz="quarter" idx="12"/>
          </p:nvPr>
        </p:nvSpPr>
        <p:spPr/>
        <p:txBody>
          <a:bodyPr/>
          <a:lstStyle/>
          <a:p>
            <a:fld id="{19A0FD9B-2094-4995-A981-6B4DDFF2ABC9}" type="slidenum">
              <a:rPr lang="zh-CN" altLang="en-US" smtClean="0"/>
              <a:t>‹#›</a:t>
            </a:fld>
            <a:endParaRPr lang="zh-CN" altLang="en-US"/>
          </a:p>
        </p:txBody>
      </p:sp>
    </p:spTree>
    <p:extLst>
      <p:ext uri="{BB962C8B-B14F-4D97-AF65-F5344CB8AC3E}">
        <p14:creationId xmlns:p14="http://schemas.microsoft.com/office/powerpoint/2010/main" val="331274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4BEE6-1238-B02E-BA73-AD2EC2F6CC1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69E4D4-2B22-3141-E43D-9376D8F1E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C6BAD2A-1E08-382E-B6C7-3ECD7D75331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627CC6F-B327-D4AF-0B90-5755C9BEF2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10F5E82-9DD7-DDD4-570F-AF68D4734A1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E05E40A-888E-A26E-00E6-D0112B6866B7}"/>
              </a:ext>
            </a:extLst>
          </p:cNvPr>
          <p:cNvSpPr>
            <a:spLocks noGrp="1"/>
          </p:cNvSpPr>
          <p:nvPr>
            <p:ph type="dt" sz="half" idx="10"/>
          </p:nvPr>
        </p:nvSpPr>
        <p:spPr/>
        <p:txBody>
          <a:bodyPr/>
          <a:lstStyle/>
          <a:p>
            <a:fld id="{4BFB4C1A-E6EB-498E-869A-5A8D6EE5D907}" type="datetimeFigureOut">
              <a:rPr lang="zh-CN" altLang="en-US" smtClean="0"/>
              <a:t>2023/10/2</a:t>
            </a:fld>
            <a:endParaRPr lang="zh-CN" altLang="en-US"/>
          </a:p>
        </p:txBody>
      </p:sp>
      <p:sp>
        <p:nvSpPr>
          <p:cNvPr id="8" name="页脚占位符 7">
            <a:extLst>
              <a:ext uri="{FF2B5EF4-FFF2-40B4-BE49-F238E27FC236}">
                <a16:creationId xmlns:a16="http://schemas.microsoft.com/office/drawing/2014/main" id="{4B47FCB5-BAF6-B9FE-946C-20899ACE9B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993A286-B77F-7720-AFB6-5549D4825BE4}"/>
              </a:ext>
            </a:extLst>
          </p:cNvPr>
          <p:cNvSpPr>
            <a:spLocks noGrp="1"/>
          </p:cNvSpPr>
          <p:nvPr>
            <p:ph type="sldNum" sz="quarter" idx="12"/>
          </p:nvPr>
        </p:nvSpPr>
        <p:spPr/>
        <p:txBody>
          <a:bodyPr/>
          <a:lstStyle/>
          <a:p>
            <a:fld id="{19A0FD9B-2094-4995-A981-6B4DDFF2ABC9}" type="slidenum">
              <a:rPr lang="zh-CN" altLang="en-US" smtClean="0"/>
              <a:t>‹#›</a:t>
            </a:fld>
            <a:endParaRPr lang="zh-CN" altLang="en-US"/>
          </a:p>
        </p:txBody>
      </p:sp>
    </p:spTree>
    <p:extLst>
      <p:ext uri="{BB962C8B-B14F-4D97-AF65-F5344CB8AC3E}">
        <p14:creationId xmlns:p14="http://schemas.microsoft.com/office/powerpoint/2010/main" val="189280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29224-6BB1-435D-0D8A-98AE170574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CB91F3-E0D1-8E07-6433-3BBC002380CC}"/>
              </a:ext>
            </a:extLst>
          </p:cNvPr>
          <p:cNvSpPr>
            <a:spLocks noGrp="1"/>
          </p:cNvSpPr>
          <p:nvPr>
            <p:ph type="dt" sz="half" idx="10"/>
          </p:nvPr>
        </p:nvSpPr>
        <p:spPr/>
        <p:txBody>
          <a:bodyPr/>
          <a:lstStyle/>
          <a:p>
            <a:fld id="{4BFB4C1A-E6EB-498E-869A-5A8D6EE5D907}" type="datetimeFigureOut">
              <a:rPr lang="zh-CN" altLang="en-US" smtClean="0"/>
              <a:t>2023/10/2</a:t>
            </a:fld>
            <a:endParaRPr lang="zh-CN" altLang="en-US"/>
          </a:p>
        </p:txBody>
      </p:sp>
      <p:sp>
        <p:nvSpPr>
          <p:cNvPr id="4" name="页脚占位符 3">
            <a:extLst>
              <a:ext uri="{FF2B5EF4-FFF2-40B4-BE49-F238E27FC236}">
                <a16:creationId xmlns:a16="http://schemas.microsoft.com/office/drawing/2014/main" id="{77FCEA45-B017-41C0-02A6-08ABF691A9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FE2BA4D-65C0-1066-25B1-2307015301EE}"/>
              </a:ext>
            </a:extLst>
          </p:cNvPr>
          <p:cNvSpPr>
            <a:spLocks noGrp="1"/>
          </p:cNvSpPr>
          <p:nvPr>
            <p:ph type="sldNum" sz="quarter" idx="12"/>
          </p:nvPr>
        </p:nvSpPr>
        <p:spPr/>
        <p:txBody>
          <a:bodyPr/>
          <a:lstStyle/>
          <a:p>
            <a:fld id="{19A0FD9B-2094-4995-A981-6B4DDFF2ABC9}" type="slidenum">
              <a:rPr lang="zh-CN" altLang="en-US" smtClean="0"/>
              <a:t>‹#›</a:t>
            </a:fld>
            <a:endParaRPr lang="zh-CN" altLang="en-US"/>
          </a:p>
        </p:txBody>
      </p:sp>
    </p:spTree>
    <p:extLst>
      <p:ext uri="{BB962C8B-B14F-4D97-AF65-F5344CB8AC3E}">
        <p14:creationId xmlns:p14="http://schemas.microsoft.com/office/powerpoint/2010/main" val="244617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2ACF67-622C-2809-170B-6EA95C05C284}"/>
              </a:ext>
            </a:extLst>
          </p:cNvPr>
          <p:cNvSpPr>
            <a:spLocks noGrp="1"/>
          </p:cNvSpPr>
          <p:nvPr>
            <p:ph type="dt" sz="half" idx="10"/>
          </p:nvPr>
        </p:nvSpPr>
        <p:spPr/>
        <p:txBody>
          <a:bodyPr/>
          <a:lstStyle/>
          <a:p>
            <a:fld id="{4BFB4C1A-E6EB-498E-869A-5A8D6EE5D907}" type="datetimeFigureOut">
              <a:rPr lang="zh-CN" altLang="en-US" smtClean="0"/>
              <a:t>2023/10/2</a:t>
            </a:fld>
            <a:endParaRPr lang="zh-CN" altLang="en-US"/>
          </a:p>
        </p:txBody>
      </p:sp>
      <p:sp>
        <p:nvSpPr>
          <p:cNvPr id="3" name="页脚占位符 2">
            <a:extLst>
              <a:ext uri="{FF2B5EF4-FFF2-40B4-BE49-F238E27FC236}">
                <a16:creationId xmlns:a16="http://schemas.microsoft.com/office/drawing/2014/main" id="{E1BB3277-55F1-DDCE-1A50-A8BD06E4068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B7F2867-9DA9-1411-2D44-F3369F12B76D}"/>
              </a:ext>
            </a:extLst>
          </p:cNvPr>
          <p:cNvSpPr>
            <a:spLocks noGrp="1"/>
          </p:cNvSpPr>
          <p:nvPr>
            <p:ph type="sldNum" sz="quarter" idx="12"/>
          </p:nvPr>
        </p:nvSpPr>
        <p:spPr/>
        <p:txBody>
          <a:bodyPr/>
          <a:lstStyle/>
          <a:p>
            <a:fld id="{19A0FD9B-2094-4995-A981-6B4DDFF2ABC9}" type="slidenum">
              <a:rPr lang="zh-CN" altLang="en-US" smtClean="0"/>
              <a:t>‹#›</a:t>
            </a:fld>
            <a:endParaRPr lang="zh-CN" altLang="en-US"/>
          </a:p>
        </p:txBody>
      </p:sp>
    </p:spTree>
    <p:extLst>
      <p:ext uri="{BB962C8B-B14F-4D97-AF65-F5344CB8AC3E}">
        <p14:creationId xmlns:p14="http://schemas.microsoft.com/office/powerpoint/2010/main" val="400839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BECA7E-57C7-977F-DC80-B05071DE8A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AA46E09-9A73-C46E-DE79-E798387046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6DADEE-5990-04E5-C2A4-794329054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F93BDBA-36A3-BD04-5E34-BBA446F10017}"/>
              </a:ext>
            </a:extLst>
          </p:cNvPr>
          <p:cNvSpPr>
            <a:spLocks noGrp="1"/>
          </p:cNvSpPr>
          <p:nvPr>
            <p:ph type="dt" sz="half" idx="10"/>
          </p:nvPr>
        </p:nvSpPr>
        <p:spPr/>
        <p:txBody>
          <a:bodyPr/>
          <a:lstStyle/>
          <a:p>
            <a:fld id="{4BFB4C1A-E6EB-498E-869A-5A8D6EE5D907}" type="datetimeFigureOut">
              <a:rPr lang="zh-CN" altLang="en-US" smtClean="0"/>
              <a:t>2023/10/2</a:t>
            </a:fld>
            <a:endParaRPr lang="zh-CN" altLang="en-US"/>
          </a:p>
        </p:txBody>
      </p:sp>
      <p:sp>
        <p:nvSpPr>
          <p:cNvPr id="6" name="页脚占位符 5">
            <a:extLst>
              <a:ext uri="{FF2B5EF4-FFF2-40B4-BE49-F238E27FC236}">
                <a16:creationId xmlns:a16="http://schemas.microsoft.com/office/drawing/2014/main" id="{B734BA2D-65CE-0D97-EE08-BFAE2EE9FB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5F6C8D-8DED-8A32-7FE9-E67B3D41A687}"/>
              </a:ext>
            </a:extLst>
          </p:cNvPr>
          <p:cNvSpPr>
            <a:spLocks noGrp="1"/>
          </p:cNvSpPr>
          <p:nvPr>
            <p:ph type="sldNum" sz="quarter" idx="12"/>
          </p:nvPr>
        </p:nvSpPr>
        <p:spPr/>
        <p:txBody>
          <a:bodyPr/>
          <a:lstStyle/>
          <a:p>
            <a:fld id="{19A0FD9B-2094-4995-A981-6B4DDFF2ABC9}" type="slidenum">
              <a:rPr lang="zh-CN" altLang="en-US" smtClean="0"/>
              <a:t>‹#›</a:t>
            </a:fld>
            <a:endParaRPr lang="zh-CN" altLang="en-US"/>
          </a:p>
        </p:txBody>
      </p:sp>
    </p:spTree>
    <p:extLst>
      <p:ext uri="{BB962C8B-B14F-4D97-AF65-F5344CB8AC3E}">
        <p14:creationId xmlns:p14="http://schemas.microsoft.com/office/powerpoint/2010/main" val="375183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647D9-75AD-9658-7619-266F775C07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A19726B-5235-283D-FF0A-A85998811D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E61385-7C6E-CB4E-0BDF-054BD1866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391F37-D55D-0789-A9CD-80CCBE1819B1}"/>
              </a:ext>
            </a:extLst>
          </p:cNvPr>
          <p:cNvSpPr>
            <a:spLocks noGrp="1"/>
          </p:cNvSpPr>
          <p:nvPr>
            <p:ph type="dt" sz="half" idx="10"/>
          </p:nvPr>
        </p:nvSpPr>
        <p:spPr/>
        <p:txBody>
          <a:bodyPr/>
          <a:lstStyle/>
          <a:p>
            <a:fld id="{4BFB4C1A-E6EB-498E-869A-5A8D6EE5D907}" type="datetimeFigureOut">
              <a:rPr lang="zh-CN" altLang="en-US" smtClean="0"/>
              <a:t>2023/10/2</a:t>
            </a:fld>
            <a:endParaRPr lang="zh-CN" altLang="en-US"/>
          </a:p>
        </p:txBody>
      </p:sp>
      <p:sp>
        <p:nvSpPr>
          <p:cNvPr id="6" name="页脚占位符 5">
            <a:extLst>
              <a:ext uri="{FF2B5EF4-FFF2-40B4-BE49-F238E27FC236}">
                <a16:creationId xmlns:a16="http://schemas.microsoft.com/office/drawing/2014/main" id="{1FF65FE2-D395-4647-441D-A77A5DB352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BC4292-3DA5-224A-B279-7167E88A334A}"/>
              </a:ext>
            </a:extLst>
          </p:cNvPr>
          <p:cNvSpPr>
            <a:spLocks noGrp="1"/>
          </p:cNvSpPr>
          <p:nvPr>
            <p:ph type="sldNum" sz="quarter" idx="12"/>
          </p:nvPr>
        </p:nvSpPr>
        <p:spPr/>
        <p:txBody>
          <a:bodyPr/>
          <a:lstStyle/>
          <a:p>
            <a:fld id="{19A0FD9B-2094-4995-A981-6B4DDFF2ABC9}" type="slidenum">
              <a:rPr lang="zh-CN" altLang="en-US" smtClean="0"/>
              <a:t>‹#›</a:t>
            </a:fld>
            <a:endParaRPr lang="zh-CN" altLang="en-US"/>
          </a:p>
        </p:txBody>
      </p:sp>
    </p:spTree>
    <p:extLst>
      <p:ext uri="{BB962C8B-B14F-4D97-AF65-F5344CB8AC3E}">
        <p14:creationId xmlns:p14="http://schemas.microsoft.com/office/powerpoint/2010/main" val="253330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1A9D07-9884-2531-A2C3-DD540DFE3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897502D-F696-F86B-BAC5-740BB86E2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0A56D4-E355-0BDC-A60C-F603F0E270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B4C1A-E6EB-498E-869A-5A8D6EE5D907}" type="datetimeFigureOut">
              <a:rPr lang="zh-CN" altLang="en-US" smtClean="0"/>
              <a:t>2023/10/2</a:t>
            </a:fld>
            <a:endParaRPr lang="zh-CN" altLang="en-US"/>
          </a:p>
        </p:txBody>
      </p:sp>
      <p:sp>
        <p:nvSpPr>
          <p:cNvPr id="5" name="页脚占位符 4">
            <a:extLst>
              <a:ext uri="{FF2B5EF4-FFF2-40B4-BE49-F238E27FC236}">
                <a16:creationId xmlns:a16="http://schemas.microsoft.com/office/drawing/2014/main" id="{B8E7AE59-AE68-7137-F338-1DCC0A4DD0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B4BE7B1-BCDE-99B6-147A-06DFDBCA10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0FD9B-2094-4995-A981-6B4DDFF2ABC9}" type="slidenum">
              <a:rPr lang="zh-CN" altLang="en-US" smtClean="0"/>
              <a:t>‹#›</a:t>
            </a:fld>
            <a:endParaRPr lang="zh-CN" altLang="en-US"/>
          </a:p>
        </p:txBody>
      </p:sp>
    </p:spTree>
    <p:extLst>
      <p:ext uri="{BB962C8B-B14F-4D97-AF65-F5344CB8AC3E}">
        <p14:creationId xmlns:p14="http://schemas.microsoft.com/office/powerpoint/2010/main" val="111071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BF8FC-FF5C-5FD0-8D48-F3484BAB4437}"/>
              </a:ext>
            </a:extLst>
          </p:cNvPr>
          <p:cNvSpPr>
            <a:spLocks noGrp="1"/>
          </p:cNvSpPr>
          <p:nvPr>
            <p:ph type="ctrTitle"/>
          </p:nvPr>
        </p:nvSpPr>
        <p:spPr/>
        <p:txBody>
          <a:bodyPr>
            <a:normAutofit/>
          </a:bodyPr>
          <a:lstStyle/>
          <a:p>
            <a:r>
              <a:rPr lang="en-US" altLang="zh-CN" sz="5400" dirty="0"/>
              <a:t>Multivariate N-BEATS forecast</a:t>
            </a:r>
            <a:endParaRPr lang="zh-CN" altLang="en-US" sz="5400" dirty="0"/>
          </a:p>
        </p:txBody>
      </p:sp>
      <p:sp>
        <p:nvSpPr>
          <p:cNvPr id="3" name="副标题 2">
            <a:extLst>
              <a:ext uri="{FF2B5EF4-FFF2-40B4-BE49-F238E27FC236}">
                <a16:creationId xmlns:a16="http://schemas.microsoft.com/office/drawing/2014/main" id="{8679F055-7512-08E7-B7B1-5ACCD1FBAAD6}"/>
              </a:ext>
            </a:extLst>
          </p:cNvPr>
          <p:cNvSpPr>
            <a:spLocks noGrp="1"/>
          </p:cNvSpPr>
          <p:nvPr>
            <p:ph type="subTitle" idx="1"/>
          </p:nvPr>
        </p:nvSpPr>
        <p:spPr/>
        <p:txBody>
          <a:bodyPr/>
          <a:lstStyle/>
          <a:p>
            <a:r>
              <a:rPr lang="en-US" altLang="zh-CN" dirty="0"/>
              <a:t>Yan Sun, </a:t>
            </a:r>
            <a:r>
              <a:rPr lang="en-US" altLang="zh-CN" dirty="0" err="1"/>
              <a:t>Yezhou</a:t>
            </a:r>
            <a:r>
              <a:rPr lang="en-US" altLang="zh-CN" dirty="0"/>
              <a:t> Sun</a:t>
            </a:r>
          </a:p>
          <a:p>
            <a:r>
              <a:rPr lang="en-US" altLang="zh-CN" dirty="0"/>
              <a:t>sun.yan11@merck.com</a:t>
            </a:r>
            <a:endParaRPr lang="zh-CN" altLang="en-US" dirty="0"/>
          </a:p>
        </p:txBody>
      </p:sp>
    </p:spTree>
    <p:extLst>
      <p:ext uri="{BB962C8B-B14F-4D97-AF65-F5344CB8AC3E}">
        <p14:creationId xmlns:p14="http://schemas.microsoft.com/office/powerpoint/2010/main" val="338498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D0E2B-D8DA-0859-A964-C15232CD8B07}"/>
              </a:ext>
            </a:extLst>
          </p:cNvPr>
          <p:cNvSpPr>
            <a:spLocks noGrp="1"/>
          </p:cNvSpPr>
          <p:nvPr>
            <p:ph type="title"/>
          </p:nvPr>
        </p:nvSpPr>
        <p:spPr/>
        <p:txBody>
          <a:bodyPr/>
          <a:lstStyle/>
          <a:p>
            <a:r>
              <a:rPr lang="en-US" altLang="zh-CN" dirty="0"/>
              <a:t>Introduction of N-BEATS</a:t>
            </a:r>
            <a:endParaRPr lang="zh-CN" altLang="en-US" dirty="0"/>
          </a:p>
        </p:txBody>
      </p:sp>
      <p:sp>
        <p:nvSpPr>
          <p:cNvPr id="3" name="内容占位符 2">
            <a:extLst>
              <a:ext uri="{FF2B5EF4-FFF2-40B4-BE49-F238E27FC236}">
                <a16:creationId xmlns:a16="http://schemas.microsoft.com/office/drawing/2014/main" id="{A28F099B-3E9F-A967-1FD4-CED41D055A95}"/>
              </a:ext>
            </a:extLst>
          </p:cNvPr>
          <p:cNvSpPr>
            <a:spLocks noGrp="1"/>
          </p:cNvSpPr>
          <p:nvPr>
            <p:ph idx="1"/>
          </p:nvPr>
        </p:nvSpPr>
        <p:spPr/>
        <p:txBody>
          <a:bodyPr>
            <a:normAutofit/>
          </a:bodyPr>
          <a:lstStyle/>
          <a:p>
            <a:r>
              <a:rPr lang="en-US" altLang="zh-CN" sz="2000" dirty="0"/>
              <a:t>N-BEATS model has become popular for explainable forecast</a:t>
            </a:r>
          </a:p>
          <a:p>
            <a:r>
              <a:rPr lang="en-US" altLang="zh-CN" sz="2000" dirty="0"/>
              <a:t>N-BEATS uses a multi-layer residual network to capture the trend and seasonality within each stack, and generates a Backcast and forecast each time. </a:t>
            </a:r>
            <a:endParaRPr lang="zh-CN" altLang="en-US" sz="2000" dirty="0"/>
          </a:p>
        </p:txBody>
      </p:sp>
      <p:pic>
        <p:nvPicPr>
          <p:cNvPr id="5" name="图片 4">
            <a:extLst>
              <a:ext uri="{FF2B5EF4-FFF2-40B4-BE49-F238E27FC236}">
                <a16:creationId xmlns:a16="http://schemas.microsoft.com/office/drawing/2014/main" id="{5036F7A5-05E4-715E-1C79-0663212E1859}"/>
              </a:ext>
            </a:extLst>
          </p:cNvPr>
          <p:cNvPicPr>
            <a:picLocks noChangeAspect="1"/>
          </p:cNvPicPr>
          <p:nvPr/>
        </p:nvPicPr>
        <p:blipFill>
          <a:blip r:embed="rId2"/>
          <a:stretch>
            <a:fillRect/>
          </a:stretch>
        </p:blipFill>
        <p:spPr>
          <a:xfrm>
            <a:off x="5619956" y="3159864"/>
            <a:ext cx="5183510" cy="3279034"/>
          </a:xfrm>
          <a:prstGeom prst="rect">
            <a:avLst/>
          </a:prstGeom>
        </p:spPr>
      </p:pic>
      <p:pic>
        <p:nvPicPr>
          <p:cNvPr id="9" name="图片 8">
            <a:extLst>
              <a:ext uri="{FF2B5EF4-FFF2-40B4-BE49-F238E27FC236}">
                <a16:creationId xmlns:a16="http://schemas.microsoft.com/office/drawing/2014/main" id="{E55E8CBE-8EBD-F786-E519-9E7067A8C87D}"/>
              </a:ext>
            </a:extLst>
          </p:cNvPr>
          <p:cNvPicPr>
            <a:picLocks noChangeAspect="1"/>
          </p:cNvPicPr>
          <p:nvPr/>
        </p:nvPicPr>
        <p:blipFill>
          <a:blip r:embed="rId3"/>
          <a:stretch>
            <a:fillRect/>
          </a:stretch>
        </p:blipFill>
        <p:spPr>
          <a:xfrm>
            <a:off x="1688634" y="3159864"/>
            <a:ext cx="3080888" cy="3399367"/>
          </a:xfrm>
          <a:prstGeom prst="rect">
            <a:avLst/>
          </a:prstGeom>
        </p:spPr>
      </p:pic>
      <p:sp>
        <p:nvSpPr>
          <p:cNvPr id="10" name="矩形 9">
            <a:extLst>
              <a:ext uri="{FF2B5EF4-FFF2-40B4-BE49-F238E27FC236}">
                <a16:creationId xmlns:a16="http://schemas.microsoft.com/office/drawing/2014/main" id="{654ABCF0-9524-EE26-460E-E842A5DB30DF}"/>
              </a:ext>
            </a:extLst>
          </p:cNvPr>
          <p:cNvSpPr/>
          <p:nvPr/>
        </p:nvSpPr>
        <p:spPr>
          <a:xfrm>
            <a:off x="1583269" y="5401732"/>
            <a:ext cx="3314698" cy="5757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7DEE6E5-AD6C-3B05-7DE0-856F76C7AFA2}"/>
              </a:ext>
            </a:extLst>
          </p:cNvPr>
          <p:cNvSpPr txBox="1"/>
          <p:nvPr/>
        </p:nvSpPr>
        <p:spPr>
          <a:xfrm>
            <a:off x="495768" y="5415935"/>
            <a:ext cx="1074333" cy="461665"/>
          </a:xfrm>
          <a:prstGeom prst="rect">
            <a:avLst/>
          </a:prstGeom>
          <a:noFill/>
        </p:spPr>
        <p:txBody>
          <a:bodyPr wrap="none" rtlCol="0">
            <a:spAutoFit/>
          </a:bodyPr>
          <a:lstStyle/>
          <a:p>
            <a:r>
              <a:rPr lang="en-US" altLang="zh-CN" sz="1200" dirty="0"/>
              <a:t>NOT </a:t>
            </a:r>
          </a:p>
          <a:p>
            <a:r>
              <a:rPr lang="en-US" altLang="zh-CN" sz="1200" dirty="0"/>
              <a:t>interpretable!</a:t>
            </a:r>
            <a:endParaRPr lang="zh-CN" altLang="en-US" sz="1200" dirty="0"/>
          </a:p>
        </p:txBody>
      </p:sp>
    </p:spTree>
    <p:extLst>
      <p:ext uri="{BB962C8B-B14F-4D97-AF65-F5344CB8AC3E}">
        <p14:creationId xmlns:p14="http://schemas.microsoft.com/office/powerpoint/2010/main" val="88332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D0E2B-D8DA-0859-A964-C15232CD8B07}"/>
              </a:ext>
            </a:extLst>
          </p:cNvPr>
          <p:cNvSpPr>
            <a:spLocks noGrp="1"/>
          </p:cNvSpPr>
          <p:nvPr>
            <p:ph type="title"/>
          </p:nvPr>
        </p:nvSpPr>
        <p:spPr/>
        <p:txBody>
          <a:bodyPr/>
          <a:lstStyle/>
          <a:p>
            <a:r>
              <a:rPr lang="en-US" altLang="zh-CN" dirty="0"/>
              <a:t>Current drawbacks</a:t>
            </a:r>
            <a:endParaRPr lang="zh-CN" altLang="en-US" dirty="0"/>
          </a:p>
        </p:txBody>
      </p:sp>
      <p:sp>
        <p:nvSpPr>
          <p:cNvPr id="3" name="内容占位符 2">
            <a:extLst>
              <a:ext uri="{FF2B5EF4-FFF2-40B4-BE49-F238E27FC236}">
                <a16:creationId xmlns:a16="http://schemas.microsoft.com/office/drawing/2014/main" id="{A28F099B-3E9F-A967-1FD4-CED41D055A95}"/>
              </a:ext>
            </a:extLst>
          </p:cNvPr>
          <p:cNvSpPr>
            <a:spLocks noGrp="1"/>
          </p:cNvSpPr>
          <p:nvPr>
            <p:ph idx="1"/>
          </p:nvPr>
        </p:nvSpPr>
        <p:spPr/>
        <p:txBody>
          <a:bodyPr>
            <a:normAutofit/>
          </a:bodyPr>
          <a:lstStyle/>
          <a:p>
            <a:r>
              <a:rPr lang="en-US" altLang="zh-CN" sz="2000" dirty="0"/>
              <a:t>N-BEATS does not produce interpretable results in multivariate time series forecast (tensors have to be flattened to 1-dimensional through concatenation)</a:t>
            </a:r>
          </a:p>
          <a:p>
            <a:r>
              <a:rPr lang="en-US" altLang="zh-CN" sz="2000" dirty="0"/>
              <a:t>It is of interest to predict certain series given the historical data of multiple series, while still utilizing the interpretability of N-BEATS.</a:t>
            </a:r>
            <a:endParaRPr lang="zh-CN" altLang="en-US" sz="2000" dirty="0"/>
          </a:p>
        </p:txBody>
      </p:sp>
      <p:pic>
        <p:nvPicPr>
          <p:cNvPr id="5" name="图片 4">
            <a:extLst>
              <a:ext uri="{FF2B5EF4-FFF2-40B4-BE49-F238E27FC236}">
                <a16:creationId xmlns:a16="http://schemas.microsoft.com/office/drawing/2014/main" id="{5036F7A5-05E4-715E-1C79-0663212E1859}"/>
              </a:ext>
            </a:extLst>
          </p:cNvPr>
          <p:cNvPicPr>
            <a:picLocks noChangeAspect="1"/>
          </p:cNvPicPr>
          <p:nvPr/>
        </p:nvPicPr>
        <p:blipFill>
          <a:blip r:embed="rId2"/>
          <a:stretch>
            <a:fillRect/>
          </a:stretch>
        </p:blipFill>
        <p:spPr>
          <a:xfrm>
            <a:off x="5996724" y="3121766"/>
            <a:ext cx="5183510" cy="3279034"/>
          </a:xfrm>
          <a:prstGeom prst="rect">
            <a:avLst/>
          </a:prstGeom>
        </p:spPr>
      </p:pic>
      <p:sp>
        <p:nvSpPr>
          <p:cNvPr id="4" name="矩形 3">
            <a:extLst>
              <a:ext uri="{FF2B5EF4-FFF2-40B4-BE49-F238E27FC236}">
                <a16:creationId xmlns:a16="http://schemas.microsoft.com/office/drawing/2014/main" id="{41033523-23FA-865A-1885-47E3A35EFFD2}"/>
              </a:ext>
            </a:extLst>
          </p:cNvPr>
          <p:cNvSpPr/>
          <p:nvPr/>
        </p:nvSpPr>
        <p:spPr>
          <a:xfrm>
            <a:off x="6040966" y="4470400"/>
            <a:ext cx="1371600" cy="18415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a:extLst>
              <a:ext uri="{FF2B5EF4-FFF2-40B4-BE49-F238E27FC236}">
                <a16:creationId xmlns:a16="http://schemas.microsoft.com/office/drawing/2014/main" id="{9D479027-F9DE-4282-BF38-E5CB3EB3D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658" y="3267605"/>
            <a:ext cx="2125234" cy="16853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83C7990-D40E-1A99-1DDD-7A275630C5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0658" y="4918604"/>
            <a:ext cx="2125234" cy="168539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连接符: 肘形 6">
            <a:extLst>
              <a:ext uri="{FF2B5EF4-FFF2-40B4-BE49-F238E27FC236}">
                <a16:creationId xmlns:a16="http://schemas.microsoft.com/office/drawing/2014/main" id="{B84CB2F9-B413-3231-E774-DC88CAB76B5C}"/>
              </a:ext>
            </a:extLst>
          </p:cNvPr>
          <p:cNvCxnSpPr>
            <a:cxnSpLocks/>
            <a:stCxn id="2050" idx="3"/>
          </p:cNvCxnSpPr>
          <p:nvPr/>
        </p:nvCxnSpPr>
        <p:spPr>
          <a:xfrm>
            <a:off x="4875892" y="4110303"/>
            <a:ext cx="1884741" cy="360097"/>
          </a:xfrm>
          <a:prstGeom prst="bentConnector3">
            <a:avLst>
              <a:gd name="adj1" fmla="val 10008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13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D0E2B-D8DA-0859-A964-C15232CD8B07}"/>
              </a:ext>
            </a:extLst>
          </p:cNvPr>
          <p:cNvSpPr>
            <a:spLocks noGrp="1"/>
          </p:cNvSpPr>
          <p:nvPr>
            <p:ph type="title"/>
          </p:nvPr>
        </p:nvSpPr>
        <p:spPr/>
        <p:txBody>
          <a:bodyPr/>
          <a:lstStyle/>
          <a:p>
            <a:r>
              <a:rPr lang="en-US" altLang="zh-CN" dirty="0"/>
              <a:t>Proposed idea</a:t>
            </a:r>
            <a:endParaRPr lang="zh-CN" altLang="en-US" dirty="0"/>
          </a:p>
        </p:txBody>
      </p:sp>
      <p:sp>
        <p:nvSpPr>
          <p:cNvPr id="3" name="内容占位符 2">
            <a:extLst>
              <a:ext uri="{FF2B5EF4-FFF2-40B4-BE49-F238E27FC236}">
                <a16:creationId xmlns:a16="http://schemas.microsoft.com/office/drawing/2014/main" id="{A28F099B-3E9F-A967-1FD4-CED41D055A95}"/>
              </a:ext>
            </a:extLst>
          </p:cNvPr>
          <p:cNvSpPr>
            <a:spLocks noGrp="1"/>
          </p:cNvSpPr>
          <p:nvPr>
            <p:ph idx="1"/>
          </p:nvPr>
        </p:nvSpPr>
        <p:spPr/>
        <p:txBody>
          <a:bodyPr>
            <a:normAutofit/>
          </a:bodyPr>
          <a:lstStyle/>
          <a:p>
            <a:r>
              <a:rPr lang="en-US" altLang="zh-CN" sz="2000" dirty="0"/>
              <a:t>In N-BEATS model, when the input series is too long, it cannot capture high-frequency patterns in lower stacks. Therefore, we need to ‘inform’ it with certain temporal patterns.</a:t>
            </a:r>
          </a:p>
          <a:p>
            <a:r>
              <a:rPr lang="en-US" altLang="zh-CN" sz="2000" dirty="0"/>
              <a:t>Within each stack of input, we enhance the input signal through a Fourier filtering. Stacks with higher index will deal with higher frequency patterns by incorporating a higher frequency Fourier subseries.</a:t>
            </a:r>
          </a:p>
          <a:p>
            <a:endParaRPr lang="en-US" altLang="zh-CN" sz="2000" dirty="0"/>
          </a:p>
        </p:txBody>
      </p:sp>
      <p:sp>
        <p:nvSpPr>
          <p:cNvPr id="6" name="AutoShape 2">
            <a:extLst>
              <a:ext uri="{FF2B5EF4-FFF2-40B4-BE49-F238E27FC236}">
                <a16:creationId xmlns:a16="http://schemas.microsoft.com/office/drawing/2014/main" id="{E3C736F2-C382-8F5A-4C91-530BACB366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descr="图表, 箱线图&#10;&#10;描述已自动生成">
            <a:extLst>
              <a:ext uri="{FF2B5EF4-FFF2-40B4-BE49-F238E27FC236}">
                <a16:creationId xmlns:a16="http://schemas.microsoft.com/office/drawing/2014/main" id="{4AC54287-5A13-08F7-103D-57CC4F204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644" y="3484033"/>
            <a:ext cx="4153137" cy="3330389"/>
          </a:xfrm>
          <a:prstGeom prst="rect">
            <a:avLst/>
          </a:prstGeom>
        </p:spPr>
      </p:pic>
    </p:spTree>
    <p:extLst>
      <p:ext uri="{BB962C8B-B14F-4D97-AF65-F5344CB8AC3E}">
        <p14:creationId xmlns:p14="http://schemas.microsoft.com/office/powerpoint/2010/main" val="395301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D0E2B-D8DA-0859-A964-C15232CD8B07}"/>
              </a:ext>
            </a:extLst>
          </p:cNvPr>
          <p:cNvSpPr>
            <a:spLocks noGrp="1"/>
          </p:cNvSpPr>
          <p:nvPr>
            <p:ph type="title"/>
          </p:nvPr>
        </p:nvSpPr>
        <p:spPr/>
        <p:txBody>
          <a:bodyPr/>
          <a:lstStyle/>
          <a:p>
            <a:r>
              <a:rPr lang="en-US" altLang="zh-CN" dirty="0"/>
              <a:t>Why it works?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28F099B-3E9F-A967-1FD4-CED41D055A95}"/>
                  </a:ext>
                </a:extLst>
              </p:cNvPr>
              <p:cNvSpPr>
                <a:spLocks noGrp="1"/>
              </p:cNvSpPr>
              <p:nvPr>
                <p:ph idx="1"/>
              </p:nvPr>
            </p:nvSpPr>
            <p:spPr/>
            <p:txBody>
              <a:bodyPr>
                <a:normAutofit/>
              </a:bodyPr>
              <a:lstStyle/>
              <a:p>
                <a:r>
                  <a:rPr lang="en-US" altLang="zh-CN" sz="2000" dirty="0"/>
                  <a:t>Intuitively, when </a:t>
                </a:r>
                <a14:m>
                  <m:oMath xmlns:m="http://schemas.openxmlformats.org/officeDocument/2006/math">
                    <m:r>
                      <a:rPr lang="en-US" altLang="zh-CN" sz="2000" b="0" i="1" smtClean="0">
                        <a:latin typeface="Cambria Math" panose="02040503050406030204" pitchFamily="18" charset="0"/>
                      </a:rPr>
                      <m:t>𝛼</m:t>
                    </m:r>
                  </m:oMath>
                </a14:m>
                <a:r>
                  <a:rPr lang="en-US" altLang="zh-CN" sz="2000" dirty="0"/>
                  <a:t> is close to 1, the inputs to each stack will be decoupled, with different stacks learning different frequency patterns. In this way each layer has its own ‘target’ function and will try to approximate this function. Therefore, the outputs of each stack will still be interpretable. </a:t>
                </a:r>
              </a:p>
            </p:txBody>
          </p:sp>
        </mc:Choice>
        <mc:Fallback>
          <p:sp>
            <p:nvSpPr>
              <p:cNvPr id="3" name="内容占位符 2">
                <a:extLst>
                  <a:ext uri="{FF2B5EF4-FFF2-40B4-BE49-F238E27FC236}">
                    <a16:creationId xmlns:a16="http://schemas.microsoft.com/office/drawing/2014/main" id="{A28F099B-3E9F-A967-1FD4-CED41D055A95}"/>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CN" altLang="en-US">
                    <a:noFill/>
                  </a:rPr>
                  <a:t> </a:t>
                </a:r>
              </a:p>
            </p:txBody>
          </p:sp>
        </mc:Fallback>
      </mc:AlternateContent>
      <p:sp>
        <p:nvSpPr>
          <p:cNvPr id="6" name="AutoShape 2">
            <a:extLst>
              <a:ext uri="{FF2B5EF4-FFF2-40B4-BE49-F238E27FC236}">
                <a16:creationId xmlns:a16="http://schemas.microsoft.com/office/drawing/2014/main" id="{E3C736F2-C382-8F5A-4C91-530BACB366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4" name="Picture 2" descr="Figure contains an axes object. The axes object with title Signal contains an object of type line.">
            <a:extLst>
              <a:ext uri="{FF2B5EF4-FFF2-40B4-BE49-F238E27FC236}">
                <a16:creationId xmlns:a16="http://schemas.microsoft.com/office/drawing/2014/main" id="{3A650092-3AD7-6305-FCAD-2E2039B32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460" y="3665632"/>
            <a:ext cx="3204883" cy="24036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gure contains 4 axes objects. Axes object 1 with title Approximation Coefficients contains an object of type line. Axes object 2 with title Level 3 Detail Coefficients contains an object of type line. Axes object 3 with title Level 2 Detail Coefficients contains an object of type line. Axes object 4 with title Level 1 Detail Coefficients contains an object of type line.">
            <a:extLst>
              <a:ext uri="{FF2B5EF4-FFF2-40B4-BE49-F238E27FC236}">
                <a16:creationId xmlns:a16="http://schemas.microsoft.com/office/drawing/2014/main" id="{4229B4FB-7963-6653-F9BD-BE89FF7D9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352988"/>
            <a:ext cx="4038599" cy="302894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a:extLst>
              <a:ext uri="{FF2B5EF4-FFF2-40B4-BE49-F238E27FC236}">
                <a16:creationId xmlns:a16="http://schemas.microsoft.com/office/drawing/2014/main" id="{5ED5382C-2348-0C7F-02E4-3E68A723117B}"/>
              </a:ext>
            </a:extLst>
          </p:cNvPr>
          <p:cNvCxnSpPr>
            <a:stCxn id="3074" idx="3"/>
            <a:endCxn id="3076" idx="1"/>
          </p:cNvCxnSpPr>
          <p:nvPr/>
        </p:nvCxnSpPr>
        <p:spPr>
          <a:xfrm>
            <a:off x="5374343" y="4867463"/>
            <a:ext cx="14074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4754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D0E2B-D8DA-0859-A964-C15232CD8B07}"/>
              </a:ext>
            </a:extLst>
          </p:cNvPr>
          <p:cNvSpPr>
            <a:spLocks noGrp="1"/>
          </p:cNvSpPr>
          <p:nvPr>
            <p:ph type="title"/>
          </p:nvPr>
        </p:nvSpPr>
        <p:spPr/>
        <p:txBody>
          <a:bodyPr/>
          <a:lstStyle/>
          <a:p>
            <a:r>
              <a:rPr lang="en-US" altLang="zh-CN" dirty="0"/>
              <a:t>Experiment</a:t>
            </a:r>
            <a:endParaRPr lang="zh-CN" altLang="en-US" dirty="0"/>
          </a:p>
        </p:txBody>
      </p:sp>
      <p:sp>
        <p:nvSpPr>
          <p:cNvPr id="3" name="内容占位符 2">
            <a:extLst>
              <a:ext uri="{FF2B5EF4-FFF2-40B4-BE49-F238E27FC236}">
                <a16:creationId xmlns:a16="http://schemas.microsoft.com/office/drawing/2014/main" id="{A28F099B-3E9F-A967-1FD4-CED41D055A95}"/>
              </a:ext>
            </a:extLst>
          </p:cNvPr>
          <p:cNvSpPr>
            <a:spLocks noGrp="1"/>
          </p:cNvSpPr>
          <p:nvPr>
            <p:ph idx="1"/>
          </p:nvPr>
        </p:nvSpPr>
        <p:spPr/>
        <p:txBody>
          <a:bodyPr>
            <a:normAutofit/>
          </a:bodyPr>
          <a:lstStyle/>
          <a:p>
            <a:r>
              <a:rPr lang="en-US" altLang="zh-CN" sz="2000" dirty="0"/>
              <a:t>Data preparation: multi-variate time series with temporal laggings for simulated data based on stocks data</a:t>
            </a:r>
          </a:p>
          <a:p>
            <a:pPr lvl="1"/>
            <a:r>
              <a:rPr lang="en-US" altLang="zh-CN" sz="1600" dirty="0"/>
              <a:t>Stocks data very popular in multivariate forecasting</a:t>
            </a:r>
          </a:p>
          <a:p>
            <a:pPr lvl="1"/>
            <a:r>
              <a:rPr lang="en-US" altLang="zh-CN" sz="1600" dirty="0"/>
              <a:t>We use </a:t>
            </a:r>
            <a:r>
              <a:rPr lang="en-US" altLang="zh-CN" sz="1600" dirty="0" err="1"/>
              <a:t>timeGAN</a:t>
            </a:r>
            <a:r>
              <a:rPr lang="en-US" altLang="zh-CN" sz="1600" dirty="0"/>
              <a:t> to further increase the sample size</a:t>
            </a:r>
          </a:p>
          <a:p>
            <a:r>
              <a:rPr lang="en-US" altLang="zh-CN" sz="2000" dirty="0"/>
              <a:t>Results</a:t>
            </a:r>
          </a:p>
          <a:p>
            <a:pPr lvl="1"/>
            <a:r>
              <a:rPr lang="en-US" altLang="zh-CN" sz="1600" dirty="0"/>
              <a:t>We forecast a univariate time series given the history value of multivariate series.</a:t>
            </a:r>
          </a:p>
          <a:p>
            <a:pPr lvl="1"/>
            <a:r>
              <a:rPr lang="en-US" altLang="zh-CN" sz="1600" dirty="0"/>
              <a:t>Our method shows competitive performance is predicting time series. </a:t>
            </a:r>
          </a:p>
          <a:p>
            <a:pPr lvl="1"/>
            <a:endParaRPr lang="en-US" altLang="zh-CN" sz="1600" dirty="0"/>
          </a:p>
        </p:txBody>
      </p:sp>
      <p:sp>
        <p:nvSpPr>
          <p:cNvPr id="6" name="AutoShape 2">
            <a:extLst>
              <a:ext uri="{FF2B5EF4-FFF2-40B4-BE49-F238E27FC236}">
                <a16:creationId xmlns:a16="http://schemas.microsoft.com/office/drawing/2014/main" id="{E3C736F2-C382-8F5A-4C91-530BACB366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descr="图形用户界面, 图表&#10;&#10;描述已自动生成">
            <a:extLst>
              <a:ext uri="{FF2B5EF4-FFF2-40B4-BE49-F238E27FC236}">
                <a16:creationId xmlns:a16="http://schemas.microsoft.com/office/drawing/2014/main" id="{A0E4B192-547E-2BBF-F5E9-A3BF3CEA9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602" y="4092381"/>
            <a:ext cx="3233595" cy="2400494"/>
          </a:xfrm>
          <a:prstGeom prst="rect">
            <a:avLst/>
          </a:prstGeom>
        </p:spPr>
      </p:pic>
    </p:spTree>
    <p:extLst>
      <p:ext uri="{BB962C8B-B14F-4D97-AF65-F5344CB8AC3E}">
        <p14:creationId xmlns:p14="http://schemas.microsoft.com/office/powerpoint/2010/main" val="850297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D0E2B-D8DA-0859-A964-C15232CD8B07}"/>
              </a:ext>
            </a:extLst>
          </p:cNvPr>
          <p:cNvSpPr>
            <a:spLocks noGrp="1"/>
          </p:cNvSpPr>
          <p:nvPr>
            <p:ph type="title"/>
          </p:nvPr>
        </p:nvSpPr>
        <p:spPr/>
        <p:txBody>
          <a:bodyPr/>
          <a:lstStyle/>
          <a:p>
            <a:r>
              <a:rPr lang="en-US" altLang="zh-CN" dirty="0"/>
              <a:t>Future work</a:t>
            </a:r>
            <a:endParaRPr lang="zh-CN" altLang="en-US" dirty="0"/>
          </a:p>
        </p:txBody>
      </p:sp>
      <p:sp>
        <p:nvSpPr>
          <p:cNvPr id="3" name="内容占位符 2">
            <a:extLst>
              <a:ext uri="{FF2B5EF4-FFF2-40B4-BE49-F238E27FC236}">
                <a16:creationId xmlns:a16="http://schemas.microsoft.com/office/drawing/2014/main" id="{A28F099B-3E9F-A967-1FD4-CED41D055A95}"/>
              </a:ext>
            </a:extLst>
          </p:cNvPr>
          <p:cNvSpPr>
            <a:spLocks noGrp="1"/>
          </p:cNvSpPr>
          <p:nvPr>
            <p:ph idx="1"/>
          </p:nvPr>
        </p:nvSpPr>
        <p:spPr/>
        <p:txBody>
          <a:bodyPr>
            <a:normAutofit/>
          </a:bodyPr>
          <a:lstStyle/>
          <a:p>
            <a:r>
              <a:rPr lang="en-US" altLang="zh-CN" sz="2000" dirty="0"/>
              <a:t>Test multiple datasets using our method</a:t>
            </a:r>
          </a:p>
          <a:p>
            <a:r>
              <a:rPr lang="en-US" altLang="zh-CN" sz="2000" dirty="0"/>
              <a:t>Ablation studies on the effects of Fourier infusion.</a:t>
            </a:r>
            <a:endParaRPr lang="en-US" altLang="zh-CN" sz="1600" dirty="0"/>
          </a:p>
          <a:p>
            <a:pPr marL="457200" lvl="1" indent="0">
              <a:buNone/>
            </a:pPr>
            <a:endParaRPr lang="en-US" altLang="zh-CN" sz="1600" dirty="0"/>
          </a:p>
        </p:txBody>
      </p:sp>
      <p:sp>
        <p:nvSpPr>
          <p:cNvPr id="6" name="AutoShape 2">
            <a:extLst>
              <a:ext uri="{FF2B5EF4-FFF2-40B4-BE49-F238E27FC236}">
                <a16:creationId xmlns:a16="http://schemas.microsoft.com/office/drawing/2014/main" id="{E3C736F2-C382-8F5A-4C91-530BACB366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9893865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310</Words>
  <Application>Microsoft Office PowerPoint</Application>
  <PresentationFormat>宽屏</PresentationFormat>
  <Paragraphs>26</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Cambria Math</vt:lpstr>
      <vt:lpstr>Office 主题​​</vt:lpstr>
      <vt:lpstr>Multivariate N-BEATS forecast</vt:lpstr>
      <vt:lpstr>Introduction of N-BEATS</vt:lpstr>
      <vt:lpstr>Current drawbacks</vt:lpstr>
      <vt:lpstr>Proposed idea</vt:lpstr>
      <vt:lpstr>Why it works?</vt:lpstr>
      <vt:lpstr>Experiment</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N-BEATS forecast</dc:title>
  <dc:creator>孙 琰</dc:creator>
  <cp:lastModifiedBy>孙 琰</cp:lastModifiedBy>
  <cp:revision>1</cp:revision>
  <dcterms:created xsi:type="dcterms:W3CDTF">2023-10-02T15:54:22Z</dcterms:created>
  <dcterms:modified xsi:type="dcterms:W3CDTF">2023-10-02T16:50:06Z</dcterms:modified>
</cp:coreProperties>
</file>