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3"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04"/>
    <p:restoredTop sz="94669"/>
  </p:normalViewPr>
  <p:slideViewPr>
    <p:cSldViewPr snapToGrid="0" snapToObjects="1">
      <p:cViewPr varScale="1">
        <p:scale>
          <a:sx n="114" d="100"/>
          <a:sy n="114" d="100"/>
        </p:scale>
        <p:origin x="84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DA7BC6-E763-374C-BBAD-592C91C60BD8}" type="datetimeFigureOut">
              <a:rPr lang="en-US" smtClean="0"/>
              <a:t>2/14/23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6D5A8-0A09-6949-9E17-A77C0C9DCD44}" type="slidenum">
              <a:rPr lang="en-US" smtClean="0"/>
              <a:t>‹#›</a:t>
            </a:fld>
            <a:endParaRPr lang="en-US"/>
          </a:p>
        </p:txBody>
      </p:sp>
    </p:spTree>
    <p:extLst>
      <p:ext uri="{BB962C8B-B14F-4D97-AF65-F5344CB8AC3E}">
        <p14:creationId xmlns:p14="http://schemas.microsoft.com/office/powerpoint/2010/main" val="2624895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DA7BC6-E763-374C-BBAD-592C91C60BD8}" type="datetimeFigureOut">
              <a:rPr lang="en-US" smtClean="0"/>
              <a:t>2/14/23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6D5A8-0A09-6949-9E17-A77C0C9DCD44}" type="slidenum">
              <a:rPr lang="en-US" smtClean="0"/>
              <a:t>‹#›</a:t>
            </a:fld>
            <a:endParaRPr lang="en-US"/>
          </a:p>
        </p:txBody>
      </p:sp>
    </p:spTree>
    <p:extLst>
      <p:ext uri="{BB962C8B-B14F-4D97-AF65-F5344CB8AC3E}">
        <p14:creationId xmlns:p14="http://schemas.microsoft.com/office/powerpoint/2010/main" val="3072509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DA7BC6-E763-374C-BBAD-592C91C60BD8}" type="datetimeFigureOut">
              <a:rPr lang="en-US" smtClean="0"/>
              <a:t>2/14/23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6D5A8-0A09-6949-9E17-A77C0C9DCD44}" type="slidenum">
              <a:rPr lang="en-US" smtClean="0"/>
              <a:t>‹#›</a:t>
            </a:fld>
            <a:endParaRPr lang="en-US"/>
          </a:p>
        </p:txBody>
      </p:sp>
    </p:spTree>
    <p:extLst>
      <p:ext uri="{BB962C8B-B14F-4D97-AF65-F5344CB8AC3E}">
        <p14:creationId xmlns:p14="http://schemas.microsoft.com/office/powerpoint/2010/main" val="3964218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DA7BC6-E763-374C-BBAD-592C91C60BD8}" type="datetimeFigureOut">
              <a:rPr lang="en-US" smtClean="0"/>
              <a:t>2/14/23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6D5A8-0A09-6949-9E17-A77C0C9DCD44}" type="slidenum">
              <a:rPr lang="en-US" smtClean="0"/>
              <a:t>‹#›</a:t>
            </a:fld>
            <a:endParaRPr lang="en-US"/>
          </a:p>
        </p:txBody>
      </p:sp>
    </p:spTree>
    <p:extLst>
      <p:ext uri="{BB962C8B-B14F-4D97-AF65-F5344CB8AC3E}">
        <p14:creationId xmlns:p14="http://schemas.microsoft.com/office/powerpoint/2010/main" val="4285807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DA7BC6-E763-374C-BBAD-592C91C60BD8}" type="datetimeFigureOut">
              <a:rPr lang="en-US" smtClean="0"/>
              <a:t>2/14/23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6D5A8-0A09-6949-9E17-A77C0C9DCD44}" type="slidenum">
              <a:rPr lang="en-US" smtClean="0"/>
              <a:t>‹#›</a:t>
            </a:fld>
            <a:endParaRPr lang="en-US"/>
          </a:p>
        </p:txBody>
      </p:sp>
    </p:spTree>
    <p:extLst>
      <p:ext uri="{BB962C8B-B14F-4D97-AF65-F5344CB8AC3E}">
        <p14:creationId xmlns:p14="http://schemas.microsoft.com/office/powerpoint/2010/main" val="3311965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DA7BC6-E763-374C-BBAD-592C91C60BD8}" type="datetimeFigureOut">
              <a:rPr lang="en-US" smtClean="0"/>
              <a:t>2/14/23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6D5A8-0A09-6949-9E17-A77C0C9DCD44}" type="slidenum">
              <a:rPr lang="en-US" smtClean="0"/>
              <a:t>‹#›</a:t>
            </a:fld>
            <a:endParaRPr lang="en-US"/>
          </a:p>
        </p:txBody>
      </p:sp>
    </p:spTree>
    <p:extLst>
      <p:ext uri="{BB962C8B-B14F-4D97-AF65-F5344CB8AC3E}">
        <p14:creationId xmlns:p14="http://schemas.microsoft.com/office/powerpoint/2010/main" val="1678810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DA7BC6-E763-374C-BBAD-592C91C60BD8}" type="datetimeFigureOut">
              <a:rPr lang="en-US" smtClean="0"/>
              <a:t>2/14/23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B6D5A8-0A09-6949-9E17-A77C0C9DCD44}" type="slidenum">
              <a:rPr lang="en-US" smtClean="0"/>
              <a:t>‹#›</a:t>
            </a:fld>
            <a:endParaRPr lang="en-US"/>
          </a:p>
        </p:txBody>
      </p:sp>
    </p:spTree>
    <p:extLst>
      <p:ext uri="{BB962C8B-B14F-4D97-AF65-F5344CB8AC3E}">
        <p14:creationId xmlns:p14="http://schemas.microsoft.com/office/powerpoint/2010/main" val="444796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DA7BC6-E763-374C-BBAD-592C91C60BD8}" type="datetimeFigureOut">
              <a:rPr lang="en-US" smtClean="0"/>
              <a:t>2/14/23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B6D5A8-0A09-6949-9E17-A77C0C9DCD44}" type="slidenum">
              <a:rPr lang="en-US" smtClean="0"/>
              <a:t>‹#›</a:t>
            </a:fld>
            <a:endParaRPr lang="en-US"/>
          </a:p>
        </p:txBody>
      </p:sp>
    </p:spTree>
    <p:extLst>
      <p:ext uri="{BB962C8B-B14F-4D97-AF65-F5344CB8AC3E}">
        <p14:creationId xmlns:p14="http://schemas.microsoft.com/office/powerpoint/2010/main" val="2045063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DA7BC6-E763-374C-BBAD-592C91C60BD8}" type="datetimeFigureOut">
              <a:rPr lang="en-US" smtClean="0"/>
              <a:t>2/14/23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B6D5A8-0A09-6949-9E17-A77C0C9DCD44}" type="slidenum">
              <a:rPr lang="en-US" smtClean="0"/>
              <a:t>‹#›</a:t>
            </a:fld>
            <a:endParaRPr lang="en-US"/>
          </a:p>
        </p:txBody>
      </p:sp>
    </p:spTree>
    <p:extLst>
      <p:ext uri="{BB962C8B-B14F-4D97-AF65-F5344CB8AC3E}">
        <p14:creationId xmlns:p14="http://schemas.microsoft.com/office/powerpoint/2010/main" val="285283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DA7BC6-E763-374C-BBAD-592C91C60BD8}" type="datetimeFigureOut">
              <a:rPr lang="en-US" smtClean="0"/>
              <a:t>2/14/23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6D5A8-0A09-6949-9E17-A77C0C9DCD44}" type="slidenum">
              <a:rPr lang="en-US" smtClean="0"/>
              <a:t>‹#›</a:t>
            </a:fld>
            <a:endParaRPr lang="en-US"/>
          </a:p>
        </p:txBody>
      </p:sp>
    </p:spTree>
    <p:extLst>
      <p:ext uri="{BB962C8B-B14F-4D97-AF65-F5344CB8AC3E}">
        <p14:creationId xmlns:p14="http://schemas.microsoft.com/office/powerpoint/2010/main" val="1217536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DA7BC6-E763-374C-BBAD-592C91C60BD8}" type="datetimeFigureOut">
              <a:rPr lang="en-US" smtClean="0"/>
              <a:t>2/14/23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6D5A8-0A09-6949-9E17-A77C0C9DCD44}" type="slidenum">
              <a:rPr lang="en-US" smtClean="0"/>
              <a:t>‹#›</a:t>
            </a:fld>
            <a:endParaRPr lang="en-US"/>
          </a:p>
        </p:txBody>
      </p:sp>
    </p:spTree>
    <p:extLst>
      <p:ext uri="{BB962C8B-B14F-4D97-AF65-F5344CB8AC3E}">
        <p14:creationId xmlns:p14="http://schemas.microsoft.com/office/powerpoint/2010/main" val="1963286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DA7BC6-E763-374C-BBAD-592C91C60BD8}" type="datetimeFigureOut">
              <a:rPr lang="en-US" smtClean="0"/>
              <a:t>2/14/23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B6D5A8-0A09-6949-9E17-A77C0C9DCD44}" type="slidenum">
              <a:rPr lang="en-US" smtClean="0"/>
              <a:t>‹#›</a:t>
            </a:fld>
            <a:endParaRPr lang="en-US"/>
          </a:p>
        </p:txBody>
      </p:sp>
    </p:spTree>
    <p:extLst>
      <p:ext uri="{BB962C8B-B14F-4D97-AF65-F5344CB8AC3E}">
        <p14:creationId xmlns:p14="http://schemas.microsoft.com/office/powerpoint/2010/main" val="28214943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7F9EC3-78FB-88D9-AA9C-23E41C8FA14E}"/>
              </a:ext>
            </a:extLst>
          </p:cNvPr>
          <p:cNvPicPr>
            <a:picLocks noChangeAspect="1"/>
          </p:cNvPicPr>
          <p:nvPr/>
        </p:nvPicPr>
        <p:blipFill>
          <a:blip r:embed="rId2"/>
          <a:stretch>
            <a:fillRect/>
          </a:stretch>
        </p:blipFill>
        <p:spPr>
          <a:xfrm>
            <a:off x="2667000" y="0"/>
            <a:ext cx="6858000" cy="6858000"/>
          </a:xfrm>
          <a:prstGeom prst="rect">
            <a:avLst/>
          </a:prstGeom>
        </p:spPr>
      </p:pic>
      <p:sp>
        <p:nvSpPr>
          <p:cNvPr id="5" name="TextBox 4">
            <a:extLst>
              <a:ext uri="{FF2B5EF4-FFF2-40B4-BE49-F238E27FC236}">
                <a16:creationId xmlns:a16="http://schemas.microsoft.com/office/drawing/2014/main" id="{9FF1CC1A-99A4-2DE9-DB73-6F470E6DF915}"/>
              </a:ext>
            </a:extLst>
          </p:cNvPr>
          <p:cNvSpPr txBox="1"/>
          <p:nvPr/>
        </p:nvSpPr>
        <p:spPr>
          <a:xfrm>
            <a:off x="5216656" y="5077326"/>
            <a:ext cx="1758687" cy="1415772"/>
          </a:xfrm>
          <a:prstGeom prst="rect">
            <a:avLst/>
          </a:prstGeom>
          <a:noFill/>
        </p:spPr>
        <p:txBody>
          <a:bodyPr wrap="none" rtlCol="0">
            <a:spAutoFit/>
          </a:bodyPr>
          <a:lstStyle/>
          <a:p>
            <a:r>
              <a:rPr lang="en-US" sz="3200" dirty="0"/>
              <a:t>Group 2</a:t>
            </a:r>
          </a:p>
          <a:p>
            <a:r>
              <a:rPr lang="en-US" dirty="0"/>
              <a:t>Daniel Marquez</a:t>
            </a:r>
          </a:p>
          <a:p>
            <a:r>
              <a:rPr lang="en-US" dirty="0"/>
              <a:t>Gustavo Mendes</a:t>
            </a:r>
          </a:p>
          <a:p>
            <a:r>
              <a:rPr lang="en-US" dirty="0"/>
              <a:t>John James</a:t>
            </a:r>
          </a:p>
        </p:txBody>
      </p:sp>
    </p:spTree>
    <p:extLst>
      <p:ext uri="{BB962C8B-B14F-4D97-AF65-F5344CB8AC3E}">
        <p14:creationId xmlns:p14="http://schemas.microsoft.com/office/powerpoint/2010/main" val="29793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A1D770-9869-CA8C-882B-A9B6BE7C8740}"/>
              </a:ext>
            </a:extLst>
          </p:cNvPr>
          <p:cNvSpPr txBox="1"/>
          <p:nvPr/>
        </p:nvSpPr>
        <p:spPr>
          <a:xfrm>
            <a:off x="591312" y="4192436"/>
            <a:ext cx="11009376" cy="1631216"/>
          </a:xfrm>
          <a:prstGeom prst="rect">
            <a:avLst/>
          </a:prstGeom>
          <a:noFill/>
        </p:spPr>
        <p:txBody>
          <a:bodyPr wrap="square" rtlCol="0">
            <a:spAutoFit/>
          </a:bodyPr>
          <a:lstStyle/>
          <a:p>
            <a:r>
              <a:rPr lang="en-US" sz="2800" dirty="0"/>
              <a:t>Number of Cases vs Stringency Index in India</a:t>
            </a:r>
          </a:p>
          <a:p>
            <a:endParaRPr lang="en-US" dirty="0"/>
          </a:p>
          <a:p>
            <a:r>
              <a:rPr lang="en-US" dirty="0"/>
              <a:t>Stringency Index was also gradually reduced month by month.</a:t>
            </a:r>
          </a:p>
          <a:p>
            <a:r>
              <a:rPr lang="en-US" dirty="0"/>
              <a:t>Following an increase in the number of cases in the first semester of 2021 and end right before the beginning of 2022, the stringency index was also increased, coinciding with a decrease in the number of cases.</a:t>
            </a:r>
          </a:p>
        </p:txBody>
      </p:sp>
      <p:pic>
        <p:nvPicPr>
          <p:cNvPr id="2" name="Picture 1">
            <a:extLst>
              <a:ext uri="{FF2B5EF4-FFF2-40B4-BE49-F238E27FC236}">
                <a16:creationId xmlns:a16="http://schemas.microsoft.com/office/drawing/2014/main" id="{F1548B7B-29AF-827A-162D-51887A8AC5FF}"/>
              </a:ext>
            </a:extLst>
          </p:cNvPr>
          <p:cNvPicPr>
            <a:picLocks noChangeAspect="1"/>
          </p:cNvPicPr>
          <p:nvPr/>
        </p:nvPicPr>
        <p:blipFill>
          <a:blip r:embed="rId2"/>
          <a:stretch>
            <a:fillRect/>
          </a:stretch>
        </p:blipFill>
        <p:spPr>
          <a:xfrm>
            <a:off x="2081784" y="105156"/>
            <a:ext cx="7772400" cy="3886200"/>
          </a:xfrm>
          <a:prstGeom prst="rect">
            <a:avLst/>
          </a:prstGeom>
        </p:spPr>
      </p:pic>
    </p:spTree>
    <p:extLst>
      <p:ext uri="{BB962C8B-B14F-4D97-AF65-F5344CB8AC3E}">
        <p14:creationId xmlns:p14="http://schemas.microsoft.com/office/powerpoint/2010/main" val="1534945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A1D770-9869-CA8C-882B-A9B6BE7C8740}"/>
              </a:ext>
            </a:extLst>
          </p:cNvPr>
          <p:cNvSpPr txBox="1"/>
          <p:nvPr/>
        </p:nvSpPr>
        <p:spPr>
          <a:xfrm>
            <a:off x="591312" y="4192436"/>
            <a:ext cx="11009376" cy="1631216"/>
          </a:xfrm>
          <a:prstGeom prst="rect">
            <a:avLst/>
          </a:prstGeom>
          <a:noFill/>
        </p:spPr>
        <p:txBody>
          <a:bodyPr wrap="square" rtlCol="0">
            <a:spAutoFit/>
          </a:bodyPr>
          <a:lstStyle/>
          <a:p>
            <a:r>
              <a:rPr lang="en-US" sz="2800" dirty="0"/>
              <a:t>Number of Cases vs Stringency Index in France</a:t>
            </a:r>
          </a:p>
          <a:p>
            <a:endParaRPr lang="en-US" dirty="0"/>
          </a:p>
          <a:p>
            <a:r>
              <a:rPr lang="en-US" dirty="0"/>
              <a:t>Stringency Index stayed high in the first half of the pandemic.</a:t>
            </a:r>
          </a:p>
          <a:p>
            <a:r>
              <a:rPr lang="en-US" dirty="0"/>
              <a:t>Even with an increase in the number of cases in the end of 2021, the stringency index started to drop on early 2022, and the number of cases dropped either way.</a:t>
            </a:r>
          </a:p>
        </p:txBody>
      </p:sp>
      <p:pic>
        <p:nvPicPr>
          <p:cNvPr id="3" name="Picture 2">
            <a:extLst>
              <a:ext uri="{FF2B5EF4-FFF2-40B4-BE49-F238E27FC236}">
                <a16:creationId xmlns:a16="http://schemas.microsoft.com/office/drawing/2014/main" id="{E17A5DD9-511D-EE91-3EC2-B44845DB8352}"/>
              </a:ext>
            </a:extLst>
          </p:cNvPr>
          <p:cNvPicPr>
            <a:picLocks noChangeAspect="1"/>
          </p:cNvPicPr>
          <p:nvPr/>
        </p:nvPicPr>
        <p:blipFill>
          <a:blip r:embed="rId2"/>
          <a:stretch>
            <a:fillRect/>
          </a:stretch>
        </p:blipFill>
        <p:spPr>
          <a:xfrm>
            <a:off x="2209800" y="160020"/>
            <a:ext cx="7772400" cy="3886200"/>
          </a:xfrm>
          <a:prstGeom prst="rect">
            <a:avLst/>
          </a:prstGeom>
        </p:spPr>
      </p:pic>
    </p:spTree>
    <p:extLst>
      <p:ext uri="{BB962C8B-B14F-4D97-AF65-F5344CB8AC3E}">
        <p14:creationId xmlns:p14="http://schemas.microsoft.com/office/powerpoint/2010/main" val="1824504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A1D770-9869-CA8C-882B-A9B6BE7C8740}"/>
              </a:ext>
            </a:extLst>
          </p:cNvPr>
          <p:cNvSpPr txBox="1"/>
          <p:nvPr/>
        </p:nvSpPr>
        <p:spPr>
          <a:xfrm>
            <a:off x="591312" y="4192436"/>
            <a:ext cx="11009376" cy="1631216"/>
          </a:xfrm>
          <a:prstGeom prst="rect">
            <a:avLst/>
          </a:prstGeom>
          <a:noFill/>
        </p:spPr>
        <p:txBody>
          <a:bodyPr wrap="square" rtlCol="0">
            <a:spAutoFit/>
          </a:bodyPr>
          <a:lstStyle/>
          <a:p>
            <a:r>
              <a:rPr lang="en-US" sz="2800" dirty="0"/>
              <a:t>Number of Cases vs Stringency Index in Germany</a:t>
            </a:r>
          </a:p>
          <a:p>
            <a:endParaRPr lang="en-US" dirty="0"/>
          </a:p>
          <a:p>
            <a:r>
              <a:rPr lang="en-US" dirty="0"/>
              <a:t>Like France, the Stringency Index stayed high in the first half of the pandemic.</a:t>
            </a:r>
          </a:p>
          <a:p>
            <a:r>
              <a:rPr lang="en-US" dirty="0"/>
              <a:t>After the index started to drop, there was a spike in the number case, slightly bumping the index up, bringing the cases down.</a:t>
            </a:r>
          </a:p>
        </p:txBody>
      </p:sp>
      <p:pic>
        <p:nvPicPr>
          <p:cNvPr id="2" name="Picture 1">
            <a:extLst>
              <a:ext uri="{FF2B5EF4-FFF2-40B4-BE49-F238E27FC236}">
                <a16:creationId xmlns:a16="http://schemas.microsoft.com/office/drawing/2014/main" id="{52B92694-6186-D9DB-1EB3-8406EC756FCB}"/>
              </a:ext>
            </a:extLst>
          </p:cNvPr>
          <p:cNvPicPr>
            <a:picLocks noChangeAspect="1"/>
          </p:cNvPicPr>
          <p:nvPr/>
        </p:nvPicPr>
        <p:blipFill>
          <a:blip r:embed="rId2"/>
          <a:stretch>
            <a:fillRect/>
          </a:stretch>
        </p:blipFill>
        <p:spPr>
          <a:xfrm>
            <a:off x="2090928" y="160020"/>
            <a:ext cx="7772400" cy="3886200"/>
          </a:xfrm>
          <a:prstGeom prst="rect">
            <a:avLst/>
          </a:prstGeom>
        </p:spPr>
      </p:pic>
    </p:spTree>
    <p:extLst>
      <p:ext uri="{BB962C8B-B14F-4D97-AF65-F5344CB8AC3E}">
        <p14:creationId xmlns:p14="http://schemas.microsoft.com/office/powerpoint/2010/main" val="1503670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A1D770-9869-CA8C-882B-A9B6BE7C8740}"/>
              </a:ext>
            </a:extLst>
          </p:cNvPr>
          <p:cNvSpPr txBox="1"/>
          <p:nvPr/>
        </p:nvSpPr>
        <p:spPr>
          <a:xfrm>
            <a:off x="591312" y="4192436"/>
            <a:ext cx="11009376" cy="1908215"/>
          </a:xfrm>
          <a:prstGeom prst="rect">
            <a:avLst/>
          </a:prstGeom>
          <a:noFill/>
        </p:spPr>
        <p:txBody>
          <a:bodyPr wrap="square" rtlCol="0">
            <a:spAutoFit/>
          </a:bodyPr>
          <a:lstStyle/>
          <a:p>
            <a:r>
              <a:rPr lang="en-US" sz="2800" dirty="0"/>
              <a:t>Number of Cases vs Stringency Index in Canada</a:t>
            </a:r>
          </a:p>
          <a:p>
            <a:endParaRPr lang="en-US" dirty="0"/>
          </a:p>
          <a:p>
            <a:r>
              <a:rPr lang="en-US" dirty="0"/>
              <a:t>Canada’s Stringency Index stayed high throughout most of the pandemic, slightly going up and down following the trend of cases.</a:t>
            </a:r>
          </a:p>
          <a:p>
            <a:r>
              <a:rPr lang="en-US" dirty="0"/>
              <a:t>After the general uptick experienced in early 2022 by all countries in the sample, the stringency index was progressively decreased.</a:t>
            </a:r>
          </a:p>
        </p:txBody>
      </p:sp>
      <p:pic>
        <p:nvPicPr>
          <p:cNvPr id="3" name="Picture 2">
            <a:extLst>
              <a:ext uri="{FF2B5EF4-FFF2-40B4-BE49-F238E27FC236}">
                <a16:creationId xmlns:a16="http://schemas.microsoft.com/office/drawing/2014/main" id="{F1E567AC-F4BA-B8F0-E7CF-8A464997F6D1}"/>
              </a:ext>
            </a:extLst>
          </p:cNvPr>
          <p:cNvPicPr>
            <a:picLocks noChangeAspect="1"/>
          </p:cNvPicPr>
          <p:nvPr/>
        </p:nvPicPr>
        <p:blipFill>
          <a:blip r:embed="rId2"/>
          <a:stretch>
            <a:fillRect/>
          </a:stretch>
        </p:blipFill>
        <p:spPr>
          <a:xfrm>
            <a:off x="2209800" y="187452"/>
            <a:ext cx="7772400" cy="3886200"/>
          </a:xfrm>
          <a:prstGeom prst="rect">
            <a:avLst/>
          </a:prstGeom>
        </p:spPr>
      </p:pic>
    </p:spTree>
    <p:extLst>
      <p:ext uri="{BB962C8B-B14F-4D97-AF65-F5344CB8AC3E}">
        <p14:creationId xmlns:p14="http://schemas.microsoft.com/office/powerpoint/2010/main" val="228605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BA1C773-CD0C-1F88-1343-571E84519464}"/>
              </a:ext>
            </a:extLst>
          </p:cNvPr>
          <p:cNvSpPr txBox="1"/>
          <p:nvPr/>
        </p:nvSpPr>
        <p:spPr>
          <a:xfrm>
            <a:off x="3013606" y="4800600"/>
            <a:ext cx="5963620" cy="1754326"/>
          </a:xfrm>
          <a:prstGeom prst="rect">
            <a:avLst/>
          </a:prstGeom>
          <a:noFill/>
        </p:spPr>
        <p:txBody>
          <a:bodyPr wrap="none" rtlCol="0">
            <a:spAutoFit/>
          </a:bodyPr>
          <a:lstStyle/>
          <a:p>
            <a:r>
              <a:rPr lang="en-CA" dirty="0"/>
              <a:t>The lower quartile of new cases per million is: 487.91575</a:t>
            </a:r>
          </a:p>
          <a:p>
            <a:r>
              <a:rPr lang="en-CA" dirty="0"/>
              <a:t>The upper quartile of new cases per million is: 8183.06725</a:t>
            </a:r>
          </a:p>
          <a:p>
            <a:r>
              <a:rPr lang="en-CA" dirty="0"/>
              <a:t>The interquartile range of new cases per million is: 7695.1515</a:t>
            </a:r>
          </a:p>
          <a:p>
            <a:r>
              <a:rPr lang="en-CA" dirty="0"/>
              <a:t>The median of new cases per million is: 3083.772</a:t>
            </a:r>
          </a:p>
          <a:p>
            <a:r>
              <a:rPr lang="en-CA" dirty="0"/>
              <a:t>Values below -11054.8115 could be outliers.</a:t>
            </a:r>
          </a:p>
          <a:p>
            <a:r>
              <a:rPr lang="en-CA" dirty="0"/>
              <a:t>Values above 19725.7945 could be outliers.</a:t>
            </a:r>
          </a:p>
        </p:txBody>
      </p:sp>
      <p:pic>
        <p:nvPicPr>
          <p:cNvPr id="2" name="Picture 1">
            <a:extLst>
              <a:ext uri="{FF2B5EF4-FFF2-40B4-BE49-F238E27FC236}">
                <a16:creationId xmlns:a16="http://schemas.microsoft.com/office/drawing/2014/main" id="{4A52F958-A362-C371-1676-04350EBB39D9}"/>
              </a:ext>
            </a:extLst>
          </p:cNvPr>
          <p:cNvPicPr>
            <a:picLocks noChangeAspect="1"/>
          </p:cNvPicPr>
          <p:nvPr/>
        </p:nvPicPr>
        <p:blipFill>
          <a:blip r:embed="rId2"/>
          <a:stretch>
            <a:fillRect/>
          </a:stretch>
        </p:blipFill>
        <p:spPr>
          <a:xfrm>
            <a:off x="2109216" y="174736"/>
            <a:ext cx="7772400" cy="3886200"/>
          </a:xfrm>
          <a:prstGeom prst="rect">
            <a:avLst/>
          </a:prstGeom>
        </p:spPr>
      </p:pic>
      <p:sp>
        <p:nvSpPr>
          <p:cNvPr id="3" name="TextBox 2">
            <a:extLst>
              <a:ext uri="{FF2B5EF4-FFF2-40B4-BE49-F238E27FC236}">
                <a16:creationId xmlns:a16="http://schemas.microsoft.com/office/drawing/2014/main" id="{7736F0DD-973C-8858-9571-3B87DBEF5454}"/>
              </a:ext>
            </a:extLst>
          </p:cNvPr>
          <p:cNvSpPr txBox="1"/>
          <p:nvPr/>
        </p:nvSpPr>
        <p:spPr>
          <a:xfrm>
            <a:off x="2277956" y="4206240"/>
            <a:ext cx="7434920" cy="800219"/>
          </a:xfrm>
          <a:prstGeom prst="rect">
            <a:avLst/>
          </a:prstGeom>
          <a:noFill/>
        </p:spPr>
        <p:txBody>
          <a:bodyPr wrap="none" rtlCol="0">
            <a:spAutoFit/>
          </a:bodyPr>
          <a:lstStyle/>
          <a:p>
            <a:r>
              <a:rPr lang="en-CA" sz="2800" dirty="0"/>
              <a:t>Number of Cases per Million on Sample Countries</a:t>
            </a:r>
          </a:p>
          <a:p>
            <a:endParaRPr lang="en-US" dirty="0"/>
          </a:p>
        </p:txBody>
      </p:sp>
    </p:spTree>
    <p:extLst>
      <p:ext uri="{BB962C8B-B14F-4D97-AF65-F5344CB8AC3E}">
        <p14:creationId xmlns:p14="http://schemas.microsoft.com/office/powerpoint/2010/main" val="12964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B1800-F477-2176-9D87-1618E5BAD526}"/>
              </a:ext>
            </a:extLst>
          </p:cNvPr>
          <p:cNvSpPr>
            <a:spLocks noGrp="1"/>
          </p:cNvSpPr>
          <p:nvPr>
            <p:ph type="title"/>
          </p:nvPr>
        </p:nvSpPr>
        <p:spPr/>
        <p:txBody>
          <a:bodyPr/>
          <a:lstStyle/>
          <a:p>
            <a:r>
              <a:rPr lang="en-US" dirty="0"/>
              <a:t>Hypothesis Testing</a:t>
            </a:r>
          </a:p>
        </p:txBody>
      </p:sp>
      <p:sp>
        <p:nvSpPr>
          <p:cNvPr id="3" name="Content Placeholder 2">
            <a:extLst>
              <a:ext uri="{FF2B5EF4-FFF2-40B4-BE49-F238E27FC236}">
                <a16:creationId xmlns:a16="http://schemas.microsoft.com/office/drawing/2014/main" id="{EDE67241-93D2-2FE9-3FA1-17528660AA9E}"/>
              </a:ext>
            </a:extLst>
          </p:cNvPr>
          <p:cNvSpPr>
            <a:spLocks noGrp="1"/>
          </p:cNvSpPr>
          <p:nvPr>
            <p:ph idx="1"/>
          </p:nvPr>
        </p:nvSpPr>
        <p:spPr/>
        <p:txBody>
          <a:bodyPr>
            <a:normAutofit fontScale="47500" lnSpcReduction="20000"/>
          </a:bodyPr>
          <a:lstStyle/>
          <a:p>
            <a:pPr marL="342900" lvl="0" indent="-342900">
              <a:lnSpc>
                <a:spcPct val="107000"/>
              </a:lnSpc>
              <a:spcAft>
                <a:spcPts val="800"/>
              </a:spcAft>
              <a:buSzPts val="1000"/>
              <a:buFont typeface="Symbol" pitchFamily="2" charset="2"/>
              <a:buChar char=""/>
              <a:tabLst>
                <a:tab pos="457200" algn="l"/>
              </a:tabLst>
            </a:pPr>
            <a:r>
              <a:rPr lang="en-CA" sz="6000" dirty="0">
                <a:latin typeface="Calibri" panose="020F0502020204030204" pitchFamily="34" charset="0"/>
                <a:cs typeface="Times New Roman" panose="02020603050405020304" pitchFamily="18" charset="0"/>
              </a:rPr>
              <a:t>Does having a higher GDP impacted the number of deaths?</a:t>
            </a:r>
          </a:p>
          <a:p>
            <a:pPr marL="0" lvl="0" indent="0">
              <a:lnSpc>
                <a:spcPct val="120000"/>
              </a:lnSpc>
              <a:spcBef>
                <a:spcPts val="0"/>
              </a:spcBef>
              <a:buSzPts val="1000"/>
              <a:buNone/>
              <a:tabLst>
                <a:tab pos="457200" algn="l"/>
              </a:tabLst>
            </a:pPr>
            <a:r>
              <a:rPr lang="en-CA" sz="4300" dirty="0">
                <a:latin typeface="Calibri" panose="020F0502020204030204" pitchFamily="34" charset="0"/>
                <a:cs typeface="Times New Roman" panose="02020603050405020304" pitchFamily="18" charset="0"/>
              </a:rPr>
              <a:t>Using the sum of new deaths on top and bottom GDP countries, with </a:t>
            </a:r>
          </a:p>
          <a:p>
            <a:pPr marL="0" lvl="0" indent="0">
              <a:lnSpc>
                <a:spcPct val="120000"/>
              </a:lnSpc>
              <a:spcBef>
                <a:spcPts val="0"/>
              </a:spcBef>
              <a:buSzPts val="1000"/>
              <a:buNone/>
              <a:tabLst>
                <a:tab pos="457200" algn="l"/>
              </a:tabLst>
            </a:pPr>
            <a:r>
              <a:rPr lang="en-CA" sz="4300" dirty="0">
                <a:latin typeface="Calibri" panose="020F0502020204030204" pitchFamily="34" charset="0"/>
                <a:cs typeface="Times New Roman" panose="02020603050405020304" pitchFamily="18" charset="0"/>
              </a:rPr>
              <a:t>PVALUE: 0.004785686708112386, it is confirmed the </a:t>
            </a:r>
            <a:r>
              <a:rPr lang="en-CA" sz="4300" b="1" dirty="0">
                <a:latin typeface="Calibri" panose="020F0502020204030204" pitchFamily="34" charset="0"/>
                <a:cs typeface="Times New Roman" panose="02020603050405020304" pitchFamily="18" charset="0"/>
              </a:rPr>
              <a:t>Alternate Hypothesis</a:t>
            </a:r>
            <a:r>
              <a:rPr lang="en-CA" sz="4300" dirty="0">
                <a:latin typeface="Calibri" panose="020F0502020204030204" pitchFamily="34" charset="0"/>
                <a:cs typeface="Times New Roman" panose="02020603050405020304" pitchFamily="18" charset="0"/>
              </a:rPr>
              <a:t> that the GDP of a country has an impact on the number of Covid deaths.</a:t>
            </a:r>
          </a:p>
          <a:p>
            <a:pPr marL="342900" lvl="0" indent="-342900">
              <a:lnSpc>
                <a:spcPct val="107000"/>
              </a:lnSpc>
              <a:spcAft>
                <a:spcPts val="800"/>
              </a:spcAft>
              <a:buSzPts val="1000"/>
              <a:buFont typeface="Symbol" pitchFamily="2" charset="2"/>
              <a:buChar char=""/>
              <a:tabLst>
                <a:tab pos="457200" algn="l"/>
              </a:tabLst>
            </a:pPr>
            <a:r>
              <a:rPr lang="en-CA" sz="6200" dirty="0">
                <a:latin typeface="Calibri" panose="020F0502020204030204" pitchFamily="34" charset="0"/>
                <a:cs typeface="Times New Roman" panose="02020603050405020304" pitchFamily="18" charset="0"/>
              </a:rPr>
              <a:t>Does having a higher Stringency Index impacted the number of cases?</a:t>
            </a:r>
          </a:p>
          <a:p>
            <a:pPr marL="0" indent="0">
              <a:lnSpc>
                <a:spcPct val="120000"/>
              </a:lnSpc>
              <a:spcBef>
                <a:spcPts val="0"/>
              </a:spcBef>
              <a:spcAft>
                <a:spcPts val="800"/>
              </a:spcAft>
              <a:buSzPts val="1000"/>
              <a:buNone/>
              <a:tabLst>
                <a:tab pos="457200" algn="l"/>
              </a:tabLst>
            </a:pPr>
            <a:r>
              <a:rPr lang="en-CA" sz="4200" dirty="0">
                <a:latin typeface="Calibri" panose="020F0502020204030204" pitchFamily="34" charset="0"/>
                <a:cs typeface="Times New Roman" panose="02020603050405020304" pitchFamily="18" charset="0"/>
              </a:rPr>
              <a:t>Using the Stringency Index of two countries in the sample group, with </a:t>
            </a:r>
          </a:p>
          <a:p>
            <a:pPr marL="0" indent="0">
              <a:lnSpc>
                <a:spcPct val="120000"/>
              </a:lnSpc>
              <a:spcBef>
                <a:spcPts val="0"/>
              </a:spcBef>
              <a:spcAft>
                <a:spcPts val="800"/>
              </a:spcAft>
              <a:buSzPts val="1000"/>
              <a:buNone/>
              <a:tabLst>
                <a:tab pos="457200" algn="l"/>
              </a:tabLst>
            </a:pPr>
            <a:r>
              <a:rPr lang="en-CA" sz="4200" dirty="0">
                <a:latin typeface="Calibri" panose="020F0502020204030204" pitchFamily="34" charset="0"/>
                <a:cs typeface="Times New Roman" panose="02020603050405020304" pitchFamily="18" charset="0"/>
              </a:rPr>
              <a:t>PVALUE: 0.00010234781408566989, it is confirmed </a:t>
            </a:r>
            <a:r>
              <a:rPr lang="en-CA" sz="4200">
                <a:latin typeface="Calibri" panose="020F0502020204030204" pitchFamily="34" charset="0"/>
                <a:cs typeface="Times New Roman" panose="02020603050405020304" pitchFamily="18" charset="0"/>
              </a:rPr>
              <a:t>the </a:t>
            </a:r>
            <a:r>
              <a:rPr lang="en-CA" sz="4000" b="1">
                <a:latin typeface="Calibri" panose="020F0502020204030204" pitchFamily="34" charset="0"/>
                <a:cs typeface="Times New Roman" panose="02020603050405020304" pitchFamily="18" charset="0"/>
              </a:rPr>
              <a:t>Alternate Hypothesis</a:t>
            </a:r>
            <a:r>
              <a:rPr lang="en-CA" sz="4000">
                <a:latin typeface="Calibri" panose="020F0502020204030204" pitchFamily="34" charset="0"/>
                <a:cs typeface="Times New Roman" panose="02020603050405020304" pitchFamily="18" charset="0"/>
              </a:rPr>
              <a:t> </a:t>
            </a:r>
            <a:r>
              <a:rPr lang="en-CA" sz="4200">
                <a:latin typeface="Calibri" panose="020F0502020204030204" pitchFamily="34" charset="0"/>
                <a:cs typeface="Times New Roman" panose="02020603050405020304" pitchFamily="18" charset="0"/>
              </a:rPr>
              <a:t>- </a:t>
            </a:r>
            <a:r>
              <a:rPr lang="en-CA" sz="4200" dirty="0">
                <a:latin typeface="Calibri" panose="020F0502020204030204" pitchFamily="34" charset="0"/>
                <a:cs typeface="Times New Roman" panose="02020603050405020304" pitchFamily="18" charset="0"/>
              </a:rPr>
              <a:t>The Stringency Index of a </a:t>
            </a:r>
            <a:r>
              <a:rPr lang="en-CA" sz="4200">
                <a:latin typeface="Calibri" panose="020F0502020204030204" pitchFamily="34" charset="0"/>
                <a:cs typeface="Times New Roman" panose="02020603050405020304" pitchFamily="18" charset="0"/>
              </a:rPr>
              <a:t>country has </a:t>
            </a:r>
            <a:r>
              <a:rPr lang="en-CA" sz="4200" dirty="0">
                <a:latin typeface="Calibri" panose="020F0502020204030204" pitchFamily="34" charset="0"/>
                <a:cs typeface="Times New Roman" panose="02020603050405020304" pitchFamily="18" charset="0"/>
              </a:rPr>
              <a:t>impact the number of Covid cases.</a:t>
            </a:r>
          </a:p>
          <a:p>
            <a:endParaRPr lang="en-US" dirty="0"/>
          </a:p>
        </p:txBody>
      </p:sp>
    </p:spTree>
    <p:extLst>
      <p:ext uri="{BB962C8B-B14F-4D97-AF65-F5344CB8AC3E}">
        <p14:creationId xmlns:p14="http://schemas.microsoft.com/office/powerpoint/2010/main" val="3056929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86E82-28DC-7089-B748-33C0B99C7691}"/>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BEFA210E-A177-C63A-B4FD-258CC1C245D2}"/>
              </a:ext>
            </a:extLst>
          </p:cNvPr>
          <p:cNvSpPr>
            <a:spLocks noGrp="1"/>
          </p:cNvSpPr>
          <p:nvPr>
            <p:ph idx="1"/>
          </p:nvPr>
        </p:nvSpPr>
        <p:spPr/>
        <p:txBody>
          <a:bodyPr>
            <a:normAutofit/>
          </a:bodyPr>
          <a:lstStyle/>
          <a:p>
            <a:pPr marL="0" indent="0" defTabSz="457200">
              <a:buNone/>
            </a:pPr>
            <a:r>
              <a:rPr lang="en-CA" sz="2600" dirty="0"/>
              <a:t>Important </a:t>
            </a:r>
            <a:r>
              <a:rPr lang="en-CA" sz="2600" dirty="0" err="1"/>
              <a:t>DataFrames</a:t>
            </a:r>
            <a:r>
              <a:rPr lang="en-CA" sz="2600" dirty="0"/>
              <a:t> and files:</a:t>
            </a:r>
          </a:p>
          <a:p>
            <a:pPr marL="0" indent="0" defTabSz="457200">
              <a:buNone/>
            </a:pPr>
            <a:br>
              <a:rPr lang="en-CA" sz="2600" dirty="0"/>
            </a:br>
            <a:r>
              <a:rPr lang="en-CA" sz="1900" dirty="0"/>
              <a:t>- </a:t>
            </a:r>
            <a:r>
              <a:rPr lang="en-CA" sz="1900" dirty="0" err="1"/>
              <a:t>owid</a:t>
            </a:r>
            <a:r>
              <a:rPr lang="en-CA" sz="1900" dirty="0"/>
              <a:t>-covid-</a:t>
            </a:r>
            <a:r>
              <a:rPr lang="en-CA" sz="1900" dirty="0" err="1"/>
              <a:t>data.csv</a:t>
            </a:r>
            <a:r>
              <a:rPr lang="en-CA" sz="1900" dirty="0"/>
              <a:t>: This file located in the folder resources contains all the COVID Data downloaded from </a:t>
            </a:r>
            <a:r>
              <a:rPr lang="en-CA" sz="900" dirty="0"/>
              <a:t>https://</a:t>
            </a:r>
            <a:r>
              <a:rPr lang="en-CA" sz="900" dirty="0" err="1"/>
              <a:t>github.com</a:t>
            </a:r>
            <a:r>
              <a:rPr lang="en-CA" sz="900" dirty="0"/>
              <a:t>/</a:t>
            </a:r>
            <a:r>
              <a:rPr lang="en-CA" sz="900" dirty="0" err="1"/>
              <a:t>owid</a:t>
            </a:r>
            <a:r>
              <a:rPr lang="en-CA" sz="900" dirty="0"/>
              <a:t>/covid-19-data/tree/master/public/data "&gt; Our World in Data </a:t>
            </a:r>
          </a:p>
          <a:p>
            <a:pPr marL="0" indent="0" defTabSz="457200">
              <a:buNone/>
            </a:pPr>
            <a:r>
              <a:rPr lang="en-CA" sz="1900" dirty="0"/>
              <a:t>- </a:t>
            </a:r>
            <a:r>
              <a:rPr lang="en-CA" sz="1900" dirty="0" err="1"/>
              <a:t>clean_covid_data</a:t>
            </a:r>
            <a:r>
              <a:rPr lang="en-CA" sz="1900" dirty="0"/>
              <a:t>: Contains only the columns we thing we need from the covid data source csv file</a:t>
            </a:r>
          </a:p>
          <a:p>
            <a:pPr marL="0" indent="0" defTabSz="457200">
              <a:buNone/>
            </a:pPr>
            <a:r>
              <a:rPr lang="en-CA" sz="1900" dirty="0"/>
              <a:t>- </a:t>
            </a:r>
            <a:r>
              <a:rPr lang="en-CA" sz="1900" dirty="0" err="1"/>
              <a:t>clean_covid_data_no_date</a:t>
            </a:r>
            <a:r>
              <a:rPr lang="en-CA" sz="1900" dirty="0"/>
              <a:t>: Similar to </a:t>
            </a:r>
            <a:r>
              <a:rPr lang="en-CA" sz="1900" dirty="0" err="1"/>
              <a:t>clean_covid_data</a:t>
            </a:r>
            <a:r>
              <a:rPr lang="en-CA" sz="1900" dirty="0"/>
              <a:t>. The Date in this DF now is group by Month and Year and by Country </a:t>
            </a:r>
          </a:p>
          <a:p>
            <a:pPr marL="0" indent="0" defTabSz="457200">
              <a:buNone/>
            </a:pPr>
            <a:r>
              <a:rPr lang="en-CA" sz="1900" dirty="0"/>
              <a:t>- </a:t>
            </a:r>
            <a:r>
              <a:rPr lang="en-CA" sz="1900" dirty="0" err="1"/>
              <a:t>df_clean_data</a:t>
            </a:r>
            <a:r>
              <a:rPr lang="en-CA" sz="1900" dirty="0"/>
              <a:t>: </a:t>
            </a:r>
          </a:p>
          <a:p>
            <a:pPr marL="0" indent="0" defTabSz="457200">
              <a:buNone/>
            </a:pPr>
            <a:r>
              <a:rPr lang="en-CA" sz="1900" dirty="0"/>
              <a:t>- </a:t>
            </a:r>
            <a:r>
              <a:rPr lang="en-CA" sz="1900" dirty="0" err="1"/>
              <a:t>gdp_by_year</a:t>
            </a:r>
            <a:r>
              <a:rPr lang="en-CA" sz="1900" dirty="0"/>
              <a:t>: Iso of the countries and GDP for 2019, 2020, 221 </a:t>
            </a:r>
          </a:p>
          <a:p>
            <a:pPr marL="0" indent="0" defTabSz="457200">
              <a:buNone/>
            </a:pPr>
            <a:r>
              <a:rPr lang="en-CA" sz="1900" dirty="0"/>
              <a:t>- </a:t>
            </a:r>
            <a:r>
              <a:rPr lang="en-CA" sz="1900" dirty="0" err="1"/>
              <a:t>covid_and_gdp</a:t>
            </a:r>
            <a:r>
              <a:rPr lang="en-CA" sz="1900" dirty="0"/>
              <a:t>: Contains a merge between </a:t>
            </a:r>
            <a:r>
              <a:rPr lang="en-CA" sz="1900" dirty="0" err="1"/>
              <a:t>gdp_by_year</a:t>
            </a:r>
            <a:r>
              <a:rPr lang="en-CA" sz="1900" dirty="0"/>
              <a:t>, </a:t>
            </a:r>
            <a:r>
              <a:rPr lang="en-CA" sz="1900" dirty="0" err="1"/>
              <a:t>df_clean_data</a:t>
            </a:r>
            <a:r>
              <a:rPr lang="en-CA" sz="1900" dirty="0"/>
              <a:t> on the ISO country</a:t>
            </a:r>
          </a:p>
          <a:p>
            <a:pPr marL="0" indent="0" defTabSz="457200">
              <a:buNone/>
            </a:pPr>
            <a:r>
              <a:rPr lang="en-CA" sz="1900" dirty="0"/>
              <a:t>- </a:t>
            </a:r>
            <a:r>
              <a:rPr lang="en-CA" sz="1900" dirty="0" err="1"/>
              <a:t>wbdata</a:t>
            </a:r>
            <a:r>
              <a:rPr lang="en-CA" sz="1900" dirty="0"/>
              <a:t>: pulls GDP per capita data from world bank</a:t>
            </a:r>
          </a:p>
          <a:p>
            <a:endParaRPr lang="en-US" dirty="0"/>
          </a:p>
        </p:txBody>
      </p:sp>
    </p:spTree>
    <p:extLst>
      <p:ext uri="{BB962C8B-B14F-4D97-AF65-F5344CB8AC3E}">
        <p14:creationId xmlns:p14="http://schemas.microsoft.com/office/powerpoint/2010/main" val="4241453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86E82-28DC-7089-B748-33C0B99C7691}"/>
              </a:ext>
            </a:extLst>
          </p:cNvPr>
          <p:cNvSpPr>
            <a:spLocks noGrp="1"/>
          </p:cNvSpPr>
          <p:nvPr>
            <p:ph type="title"/>
          </p:nvPr>
        </p:nvSpPr>
        <p:spPr/>
        <p:txBody>
          <a:bodyPr/>
          <a:lstStyle/>
          <a:p>
            <a:r>
              <a:rPr lang="en-US" dirty="0"/>
              <a:t>Dependencies:</a:t>
            </a:r>
          </a:p>
        </p:txBody>
      </p:sp>
      <p:sp>
        <p:nvSpPr>
          <p:cNvPr id="3" name="Content Placeholder 2">
            <a:extLst>
              <a:ext uri="{FF2B5EF4-FFF2-40B4-BE49-F238E27FC236}">
                <a16:creationId xmlns:a16="http://schemas.microsoft.com/office/drawing/2014/main" id="{BEFA210E-A177-C63A-B4FD-258CC1C245D2}"/>
              </a:ext>
            </a:extLst>
          </p:cNvPr>
          <p:cNvSpPr>
            <a:spLocks noGrp="1"/>
          </p:cNvSpPr>
          <p:nvPr>
            <p:ph idx="1"/>
          </p:nvPr>
        </p:nvSpPr>
        <p:spPr/>
        <p:txBody>
          <a:bodyPr>
            <a:normAutofit/>
          </a:bodyPr>
          <a:lstStyle/>
          <a:p>
            <a:pPr marL="0" indent="0">
              <a:buNone/>
            </a:pPr>
            <a:r>
              <a:rPr lang="en-CA" sz="2400" dirty="0"/>
              <a:t>Libraries and datasets:</a:t>
            </a:r>
          </a:p>
          <a:p>
            <a:r>
              <a:rPr lang="en-CA" sz="1900" dirty="0"/>
              <a:t>pandas</a:t>
            </a:r>
          </a:p>
          <a:p>
            <a:r>
              <a:rPr lang="en-CA" sz="1900" dirty="0"/>
              <a:t>requests</a:t>
            </a:r>
          </a:p>
          <a:p>
            <a:r>
              <a:rPr lang="en-CA" sz="1900" dirty="0"/>
              <a:t>time</a:t>
            </a:r>
          </a:p>
          <a:p>
            <a:r>
              <a:rPr lang="en-CA" sz="1900" dirty="0"/>
              <a:t>matplotlib</a:t>
            </a:r>
          </a:p>
          <a:p>
            <a:r>
              <a:rPr lang="en-CA" sz="1900" dirty="0" err="1"/>
              <a:t>wbdata</a:t>
            </a:r>
            <a:endParaRPr lang="en-CA" sz="1900" dirty="0"/>
          </a:p>
          <a:p>
            <a:r>
              <a:rPr lang="en-CA" sz="1900" dirty="0"/>
              <a:t>datetime </a:t>
            </a:r>
          </a:p>
          <a:p>
            <a:r>
              <a:rPr lang="en-CA" sz="1900" dirty="0" err="1"/>
              <a:t>numpy</a:t>
            </a:r>
            <a:endParaRPr lang="en-CA" sz="1900" dirty="0"/>
          </a:p>
          <a:p>
            <a:r>
              <a:rPr lang="en-CA" sz="1900" dirty="0" err="1"/>
              <a:t>scipy.stats</a:t>
            </a:r>
            <a:endParaRPr lang="en-CA" sz="1900" dirty="0"/>
          </a:p>
          <a:p>
            <a:endParaRPr lang="en-US" dirty="0"/>
          </a:p>
        </p:txBody>
      </p:sp>
    </p:spTree>
    <p:extLst>
      <p:ext uri="{BB962C8B-B14F-4D97-AF65-F5344CB8AC3E}">
        <p14:creationId xmlns:p14="http://schemas.microsoft.com/office/powerpoint/2010/main" val="4037287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E8216-821E-D7CA-889E-168DCE2FAD91}"/>
              </a:ext>
            </a:extLst>
          </p:cNvPr>
          <p:cNvSpPr>
            <a:spLocks noGrp="1"/>
          </p:cNvSpPr>
          <p:nvPr>
            <p:ph type="title"/>
          </p:nvPr>
        </p:nvSpPr>
        <p:spPr/>
        <p:txBody>
          <a:bodyPr>
            <a:normAutofit/>
          </a:bodyPr>
          <a:lstStyle/>
          <a:p>
            <a:r>
              <a:rPr lang="en-CA" sz="2800" dirty="0">
                <a:effectLst/>
                <a:latin typeface="Calibri" panose="020F0502020204030204" pitchFamily="34" charset="0"/>
                <a:ea typeface="Calibri" panose="020F0502020204030204" pitchFamily="34" charset="0"/>
                <a:cs typeface="Times New Roman" panose="02020603050405020304" pitchFamily="18" charset="0"/>
              </a:rPr>
              <a:t>Impacts of Covid19 Pandemic – Health and Social-Economics</a:t>
            </a:r>
            <a:endParaRPr lang="en-US" sz="6000" dirty="0"/>
          </a:p>
        </p:txBody>
      </p:sp>
      <p:sp>
        <p:nvSpPr>
          <p:cNvPr id="3" name="Content Placeholder 2">
            <a:extLst>
              <a:ext uri="{FF2B5EF4-FFF2-40B4-BE49-F238E27FC236}">
                <a16:creationId xmlns:a16="http://schemas.microsoft.com/office/drawing/2014/main" id="{DF7995E2-3C6C-9BAC-803A-5427C13D8A32}"/>
              </a:ext>
            </a:extLst>
          </p:cNvPr>
          <p:cNvSpPr>
            <a:spLocks noGrp="1"/>
          </p:cNvSpPr>
          <p:nvPr>
            <p:ph idx="1"/>
          </p:nvPr>
        </p:nvSpPr>
        <p:spPr/>
        <p:txBody>
          <a:bodyPr>
            <a:normAutofit/>
          </a:bodyPr>
          <a:lstStyle/>
          <a:p>
            <a:pPr marL="0" indent="0">
              <a:lnSpc>
                <a:spcPct val="107000"/>
              </a:lnSpc>
              <a:spcAft>
                <a:spcPts val="800"/>
              </a:spcAft>
              <a:buNone/>
            </a:pPr>
            <a:r>
              <a:rPr lang="en-CA" sz="2000" dirty="0">
                <a:effectLst/>
                <a:latin typeface="Calibri" panose="020F0502020204030204" pitchFamily="34" charset="0"/>
                <a:ea typeface="Calibri" panose="020F0502020204030204" pitchFamily="34" charset="0"/>
                <a:cs typeface="Times New Roman" panose="02020603050405020304" pitchFamily="18" charset="0"/>
              </a:rPr>
              <a:t>Analysing data from Our World In Data and World Bank API, we studied how the lockdowns affected the number of cases and deaths by Covid19 in the world, using sample data filtered by GDP and number of cases.</a:t>
            </a:r>
          </a:p>
          <a:p>
            <a:pPr marL="0" indent="0">
              <a:lnSpc>
                <a:spcPct val="107000"/>
              </a:lnSpc>
              <a:spcAft>
                <a:spcPts val="800"/>
              </a:spcAft>
              <a:buNone/>
            </a:pPr>
            <a:r>
              <a:rPr lang="en-CA" sz="2000" dirty="0">
                <a:latin typeface="Calibri" panose="020F0502020204030204" pitchFamily="34" charset="0"/>
                <a:ea typeface="Calibri" panose="020F0502020204030204" pitchFamily="34" charset="0"/>
                <a:cs typeface="Times New Roman" panose="02020603050405020304" pitchFamily="18" charset="0"/>
              </a:rPr>
              <a:t>To support our hypothesis, we compared number of cases and deaths in the top and bottom five countries by GDP, and the Stringency Index, ”a composite measure based on nine response indicators including school closures, workplace closures, and travel bans, rescaled to a value from 0 to 100”, to identify patterns and correlations between those aspects.</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CA"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CA" sz="1400" dirty="0">
                <a:effectLst/>
                <a:latin typeface="Calibri" panose="020F0502020204030204" pitchFamily="34" charset="0"/>
                <a:ea typeface="Calibri" panose="020F0502020204030204" pitchFamily="34" charset="0"/>
                <a:cs typeface="Times New Roman" panose="02020603050405020304" pitchFamily="18" charset="0"/>
              </a:rPr>
              <a:t>https://</a:t>
            </a:r>
            <a:r>
              <a:rPr lang="en-CA" sz="1400" dirty="0" err="1">
                <a:effectLst/>
                <a:latin typeface="Calibri" panose="020F0502020204030204" pitchFamily="34" charset="0"/>
                <a:ea typeface="Calibri" panose="020F0502020204030204" pitchFamily="34" charset="0"/>
                <a:cs typeface="Times New Roman" panose="02020603050405020304" pitchFamily="18" charset="0"/>
              </a:rPr>
              <a:t>ourworldindata.org</a:t>
            </a:r>
            <a:r>
              <a:rPr lang="en-CA" sz="1400" dirty="0">
                <a:effectLst/>
                <a:latin typeface="Calibri" panose="020F0502020204030204" pitchFamily="34" charset="0"/>
                <a:ea typeface="Calibri" panose="020F0502020204030204" pitchFamily="34" charset="0"/>
                <a:cs typeface="Times New Roman" panose="02020603050405020304" pitchFamily="18" charset="0"/>
              </a:rPr>
              <a:t>/covid-</a:t>
            </a:r>
            <a:r>
              <a:rPr lang="en-CA" sz="1400" dirty="0" err="1">
                <a:effectLst/>
                <a:latin typeface="Calibri" panose="020F0502020204030204" pitchFamily="34" charset="0"/>
                <a:ea typeface="Calibri" panose="020F0502020204030204" pitchFamily="34" charset="0"/>
                <a:cs typeface="Times New Roman" panose="02020603050405020304" pitchFamily="18" charset="0"/>
              </a:rPr>
              <a:t>stringencyindex</a:t>
            </a:r>
            <a:r>
              <a:rPr lang="en-CA" sz="1400" dirty="0">
                <a:effectLst/>
                <a:latin typeface="Calibri" panose="020F0502020204030204" pitchFamily="34" charset="0"/>
                <a:ea typeface="Calibri" panose="020F0502020204030204" pitchFamily="34" charset="0"/>
                <a:cs typeface="Times New Roman" panose="02020603050405020304" pitchFamily="18" charset="0"/>
              </a:rPr>
              <a:t>#:~:text=The%20stringency%20index%20is%20a,100%20(100%20%3D%20strictest).</a:t>
            </a:r>
          </a:p>
          <a:p>
            <a:endParaRPr lang="en-US" dirty="0"/>
          </a:p>
        </p:txBody>
      </p:sp>
    </p:spTree>
    <p:extLst>
      <p:ext uri="{BB962C8B-B14F-4D97-AF65-F5344CB8AC3E}">
        <p14:creationId xmlns:p14="http://schemas.microsoft.com/office/powerpoint/2010/main" val="2175178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2784C-5A2C-A437-90F9-45E5CBDB094D}"/>
              </a:ext>
            </a:extLst>
          </p:cNvPr>
          <p:cNvSpPr>
            <a:spLocks noGrp="1"/>
          </p:cNvSpPr>
          <p:nvPr>
            <p:ph type="title"/>
          </p:nvPr>
        </p:nvSpPr>
        <p:spPr/>
        <p:txBody>
          <a:bodyPr/>
          <a:lstStyle/>
          <a:p>
            <a:r>
              <a:rPr lang="en-US" sz="2800" dirty="0">
                <a:latin typeface="Calibri" panose="020F0502020204030204" pitchFamily="34" charset="0"/>
                <a:cs typeface="Times New Roman" panose="02020603050405020304" pitchFamily="18" charset="0"/>
              </a:rPr>
              <a:t>Hypothesis Testing and Statistical Tests</a:t>
            </a:r>
          </a:p>
        </p:txBody>
      </p:sp>
      <p:sp>
        <p:nvSpPr>
          <p:cNvPr id="3" name="Content Placeholder 2">
            <a:extLst>
              <a:ext uri="{FF2B5EF4-FFF2-40B4-BE49-F238E27FC236}">
                <a16:creationId xmlns:a16="http://schemas.microsoft.com/office/drawing/2014/main" id="{EB26D6C6-4C87-18F8-51CE-227CFE2AC4E3}"/>
              </a:ext>
            </a:extLst>
          </p:cNvPr>
          <p:cNvSpPr>
            <a:spLocks noGrp="1"/>
          </p:cNvSpPr>
          <p:nvPr>
            <p:ph idx="1"/>
          </p:nvPr>
        </p:nvSpPr>
        <p:spPr>
          <a:xfrm>
            <a:off x="838200" y="1825625"/>
            <a:ext cx="10515600" cy="1170238"/>
          </a:xfrm>
        </p:spPr>
        <p:txBody>
          <a:bodyPr>
            <a:normAutofit fontScale="92500"/>
          </a:bodyPr>
          <a:lstStyle/>
          <a:p>
            <a:pPr marL="0" indent="0">
              <a:buNone/>
            </a:pPr>
            <a:r>
              <a:rPr lang="en-US" sz="2000" dirty="0">
                <a:latin typeface="Calibri" panose="020F0502020204030204" pitchFamily="34" charset="0"/>
                <a:cs typeface="Times New Roman" panose="02020603050405020304" pitchFamily="18" charset="0"/>
              </a:rPr>
              <a:t>In order to get declarative analysis with a short time, we chose three different samples of 5 countries each, due to the scope of the project, resources available and the time constraint of two weeks.</a:t>
            </a:r>
          </a:p>
          <a:p>
            <a:pPr marL="0" indent="0">
              <a:buNone/>
            </a:pPr>
            <a:r>
              <a:rPr lang="en-US" sz="2000" dirty="0">
                <a:latin typeface="Calibri" panose="020F0502020204030204" pitchFamily="34" charset="0"/>
                <a:cs typeface="Times New Roman" panose="02020603050405020304" pitchFamily="18" charset="0"/>
              </a:rPr>
              <a:t>For more conclusive results, further analysis is required, including all countries.</a:t>
            </a:r>
          </a:p>
          <a:p>
            <a:pPr marL="0" indent="0">
              <a:buNone/>
            </a:pPr>
            <a:endParaRPr lang="en-US" sz="2000" dirty="0">
              <a:latin typeface="Calibri" panose="020F0502020204030204" pitchFamily="34" charset="0"/>
              <a:cs typeface="Times New Roman" panose="02020603050405020304" pitchFamily="18" charset="0"/>
            </a:endParaRPr>
          </a:p>
          <a:p>
            <a:endParaRPr lang="en-US" dirty="0"/>
          </a:p>
          <a:p>
            <a:endParaRPr lang="en-US" dirty="0"/>
          </a:p>
        </p:txBody>
      </p:sp>
      <p:sp>
        <p:nvSpPr>
          <p:cNvPr id="4" name="TextBox 3">
            <a:extLst>
              <a:ext uri="{FF2B5EF4-FFF2-40B4-BE49-F238E27FC236}">
                <a16:creationId xmlns:a16="http://schemas.microsoft.com/office/drawing/2014/main" id="{19A73E33-7533-0F21-5274-43176CFCE78E}"/>
              </a:ext>
            </a:extLst>
          </p:cNvPr>
          <p:cNvSpPr txBox="1"/>
          <p:nvPr/>
        </p:nvSpPr>
        <p:spPr>
          <a:xfrm>
            <a:off x="693819" y="3838074"/>
            <a:ext cx="3105658" cy="2123658"/>
          </a:xfrm>
          <a:prstGeom prst="rect">
            <a:avLst/>
          </a:prstGeom>
          <a:noFill/>
        </p:spPr>
        <p:txBody>
          <a:bodyPr wrap="none" rtlCol="0">
            <a:spAutoFit/>
          </a:bodyPr>
          <a:lstStyle/>
          <a:p>
            <a:pPr marL="0" indent="0">
              <a:buNone/>
            </a:pPr>
            <a:r>
              <a:rPr lang="en-US" sz="2400" dirty="0">
                <a:latin typeface="Calibri" panose="020F0502020204030204" pitchFamily="34" charset="0"/>
                <a:cs typeface="Times New Roman" panose="02020603050405020304" pitchFamily="18" charset="0"/>
              </a:rPr>
              <a:t>Top 5 Countries by GDP</a:t>
            </a:r>
          </a:p>
          <a:p>
            <a:pPr marL="0" indent="0">
              <a:buNone/>
            </a:pPr>
            <a:r>
              <a:rPr lang="en-US" sz="1800" dirty="0">
                <a:latin typeface="Calibri" panose="020F0502020204030204" pitchFamily="34" charset="0"/>
                <a:cs typeface="Times New Roman" panose="02020603050405020304" pitchFamily="18" charset="0"/>
              </a:rPr>
              <a:t>CYM – </a:t>
            </a:r>
            <a:r>
              <a:rPr lang="en-CA" sz="1800" dirty="0">
                <a:latin typeface="Calibri" panose="020F0502020204030204" pitchFamily="34" charset="0"/>
                <a:cs typeface="Times New Roman" panose="02020603050405020304" pitchFamily="18" charset="0"/>
              </a:rPr>
              <a:t>Cayman Islands</a:t>
            </a:r>
            <a:endParaRPr lang="en-US" sz="1800" dirty="0">
              <a:latin typeface="Calibri" panose="020F0502020204030204" pitchFamily="34" charset="0"/>
              <a:cs typeface="Times New Roman" panose="02020603050405020304" pitchFamily="18" charset="0"/>
            </a:endParaRPr>
          </a:p>
          <a:p>
            <a:pPr marL="0" indent="0">
              <a:buNone/>
            </a:pPr>
            <a:r>
              <a:rPr lang="en-US" sz="1800" dirty="0">
                <a:latin typeface="Calibri" panose="020F0502020204030204" pitchFamily="34" charset="0"/>
                <a:cs typeface="Times New Roman" panose="02020603050405020304" pitchFamily="18" charset="0"/>
              </a:rPr>
              <a:t>LUX – </a:t>
            </a:r>
            <a:r>
              <a:rPr lang="en-CA" sz="1800" dirty="0">
                <a:latin typeface="Calibri" panose="020F0502020204030204" pitchFamily="34" charset="0"/>
                <a:cs typeface="Times New Roman" panose="02020603050405020304" pitchFamily="18" charset="0"/>
              </a:rPr>
              <a:t>Luxembourg</a:t>
            </a:r>
            <a:endParaRPr lang="en-US" sz="1800" dirty="0">
              <a:latin typeface="Calibri" panose="020F0502020204030204" pitchFamily="34" charset="0"/>
              <a:cs typeface="Times New Roman" panose="02020603050405020304" pitchFamily="18" charset="0"/>
            </a:endParaRPr>
          </a:p>
          <a:p>
            <a:pPr marL="0" indent="0">
              <a:buNone/>
            </a:pPr>
            <a:r>
              <a:rPr lang="en-US" sz="1800" dirty="0">
                <a:latin typeface="Calibri" panose="020F0502020204030204" pitchFamily="34" charset="0"/>
                <a:cs typeface="Times New Roman" panose="02020603050405020304" pitchFamily="18" charset="0"/>
              </a:rPr>
              <a:t>BMU –  </a:t>
            </a:r>
            <a:r>
              <a:rPr lang="en-CA" sz="1800" dirty="0">
                <a:latin typeface="Calibri" panose="020F0502020204030204" pitchFamily="34" charset="0"/>
                <a:cs typeface="Times New Roman" panose="02020603050405020304" pitchFamily="18" charset="0"/>
              </a:rPr>
              <a:t>Bermuda</a:t>
            </a:r>
            <a:endParaRPr lang="en-US" sz="1800" dirty="0">
              <a:latin typeface="Calibri" panose="020F0502020204030204" pitchFamily="34" charset="0"/>
              <a:cs typeface="Times New Roman" panose="02020603050405020304" pitchFamily="18" charset="0"/>
            </a:endParaRPr>
          </a:p>
          <a:p>
            <a:pPr marL="0" indent="0">
              <a:buNone/>
            </a:pPr>
            <a:r>
              <a:rPr lang="en-US" sz="1800" dirty="0">
                <a:latin typeface="Calibri" panose="020F0502020204030204" pitchFamily="34" charset="0"/>
                <a:cs typeface="Times New Roman" panose="02020603050405020304" pitchFamily="18" charset="0"/>
              </a:rPr>
              <a:t>LIE – </a:t>
            </a:r>
            <a:r>
              <a:rPr lang="en-CA" sz="1800" dirty="0">
                <a:latin typeface="Calibri" panose="020F0502020204030204" pitchFamily="34" charset="0"/>
                <a:cs typeface="Times New Roman" panose="02020603050405020304" pitchFamily="18" charset="0"/>
              </a:rPr>
              <a:t>Liechtenstein</a:t>
            </a:r>
            <a:endParaRPr lang="en-US" sz="1800" dirty="0">
              <a:latin typeface="Calibri" panose="020F0502020204030204" pitchFamily="34" charset="0"/>
              <a:cs typeface="Times New Roman" panose="02020603050405020304" pitchFamily="18" charset="0"/>
            </a:endParaRPr>
          </a:p>
          <a:p>
            <a:pPr marL="0" indent="0">
              <a:buNone/>
            </a:pPr>
            <a:r>
              <a:rPr lang="en-US" sz="1800" dirty="0">
                <a:latin typeface="Calibri" panose="020F0502020204030204" pitchFamily="34" charset="0"/>
                <a:cs typeface="Times New Roman" panose="02020603050405020304" pitchFamily="18" charset="0"/>
              </a:rPr>
              <a:t>MCO - </a:t>
            </a:r>
            <a:r>
              <a:rPr lang="en-CA" sz="1800" dirty="0">
                <a:latin typeface="Calibri" panose="020F0502020204030204" pitchFamily="34" charset="0"/>
                <a:cs typeface="Times New Roman" panose="02020603050405020304" pitchFamily="18" charset="0"/>
              </a:rPr>
              <a:t>Monaco</a:t>
            </a:r>
            <a:endParaRPr lang="en-US" sz="1800" dirty="0">
              <a:latin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21EEAF9E-95DC-6743-06E8-6444ADADDAE3}"/>
              </a:ext>
            </a:extLst>
          </p:cNvPr>
          <p:cNvSpPr txBox="1"/>
          <p:nvPr/>
        </p:nvSpPr>
        <p:spPr>
          <a:xfrm>
            <a:off x="4082111" y="3838074"/>
            <a:ext cx="3592137" cy="2123658"/>
          </a:xfrm>
          <a:prstGeom prst="rect">
            <a:avLst/>
          </a:prstGeom>
          <a:noFill/>
        </p:spPr>
        <p:txBody>
          <a:bodyPr wrap="none" rtlCol="0">
            <a:spAutoFit/>
          </a:bodyPr>
          <a:lstStyle/>
          <a:p>
            <a:pPr marL="0" indent="0">
              <a:buNone/>
            </a:pPr>
            <a:r>
              <a:rPr lang="en-US" sz="2400" dirty="0">
                <a:latin typeface="Calibri" panose="020F0502020204030204" pitchFamily="34" charset="0"/>
                <a:cs typeface="Times New Roman" panose="02020603050405020304" pitchFamily="18" charset="0"/>
              </a:rPr>
              <a:t>Bottom 5 Countries by GDP</a:t>
            </a:r>
          </a:p>
          <a:p>
            <a:pPr marL="0" indent="0">
              <a:buNone/>
            </a:pPr>
            <a:r>
              <a:rPr lang="en-US" sz="1800" dirty="0">
                <a:latin typeface="Calibri" panose="020F0502020204030204" pitchFamily="34" charset="0"/>
                <a:cs typeface="Times New Roman" panose="02020603050405020304" pitchFamily="18" charset="0"/>
              </a:rPr>
              <a:t>BDI – </a:t>
            </a:r>
            <a:r>
              <a:rPr lang="en-CA" b="0" i="0" dirty="0">
                <a:solidFill>
                  <a:srgbClr val="E8EAED"/>
                </a:solidFill>
                <a:effectLst/>
                <a:latin typeface="arial" panose="020B0604020202020204" pitchFamily="34" charset="0"/>
              </a:rPr>
              <a:t>Burundi</a:t>
            </a:r>
          </a:p>
          <a:p>
            <a:pPr marL="0" indent="0">
              <a:buNone/>
            </a:pPr>
            <a:r>
              <a:rPr lang="en-US" sz="1800" dirty="0">
                <a:latin typeface="Calibri" panose="020F0502020204030204" pitchFamily="34" charset="0"/>
                <a:cs typeface="Times New Roman" panose="02020603050405020304" pitchFamily="18" charset="0"/>
              </a:rPr>
              <a:t>SOM – </a:t>
            </a:r>
            <a:r>
              <a:rPr lang="en-CA" sz="1800" dirty="0">
                <a:latin typeface="Calibri" panose="020F0502020204030204" pitchFamily="34" charset="0"/>
                <a:cs typeface="Times New Roman" panose="02020603050405020304" pitchFamily="18" charset="0"/>
              </a:rPr>
              <a:t>Somalia</a:t>
            </a:r>
            <a:endParaRPr lang="en-US" sz="1800" dirty="0">
              <a:latin typeface="Calibri" panose="020F0502020204030204" pitchFamily="34" charset="0"/>
              <a:cs typeface="Times New Roman" panose="02020603050405020304" pitchFamily="18" charset="0"/>
            </a:endParaRPr>
          </a:p>
          <a:p>
            <a:pPr marL="0" indent="0">
              <a:buNone/>
            </a:pPr>
            <a:r>
              <a:rPr lang="en-US" sz="1800" dirty="0">
                <a:latin typeface="Calibri" panose="020F0502020204030204" pitchFamily="34" charset="0"/>
                <a:cs typeface="Times New Roman" panose="02020603050405020304" pitchFamily="18" charset="0"/>
              </a:rPr>
              <a:t>CAF –  </a:t>
            </a:r>
            <a:r>
              <a:rPr lang="en-CA" b="0" i="0" dirty="0">
                <a:solidFill>
                  <a:srgbClr val="E8EAED"/>
                </a:solidFill>
                <a:effectLst/>
                <a:latin typeface="arial" panose="020B0604020202020204" pitchFamily="34" charset="0"/>
              </a:rPr>
              <a:t>Central African Republic</a:t>
            </a:r>
          </a:p>
          <a:p>
            <a:pPr marL="0" indent="0">
              <a:buNone/>
            </a:pPr>
            <a:r>
              <a:rPr lang="en-US" sz="1800" dirty="0">
                <a:latin typeface="Calibri" panose="020F0502020204030204" pitchFamily="34" charset="0"/>
                <a:cs typeface="Times New Roman" panose="02020603050405020304" pitchFamily="18" charset="0"/>
              </a:rPr>
              <a:t>AFG – </a:t>
            </a:r>
            <a:r>
              <a:rPr lang="en-CA" b="0" i="0" dirty="0">
                <a:solidFill>
                  <a:srgbClr val="E8EAED"/>
                </a:solidFill>
                <a:effectLst/>
                <a:latin typeface="Google Sans"/>
              </a:rPr>
              <a:t>Afghanistan</a:t>
            </a:r>
            <a:endParaRPr lang="en-US" sz="1800" dirty="0">
              <a:latin typeface="Calibri" panose="020F0502020204030204" pitchFamily="34" charset="0"/>
              <a:cs typeface="Times New Roman" panose="02020603050405020304" pitchFamily="18" charset="0"/>
            </a:endParaRPr>
          </a:p>
          <a:p>
            <a:pPr marL="0" indent="0">
              <a:buNone/>
            </a:pPr>
            <a:r>
              <a:rPr lang="en-US" sz="1800" dirty="0">
                <a:latin typeface="Calibri" panose="020F0502020204030204" pitchFamily="34" charset="0"/>
                <a:cs typeface="Times New Roman" panose="02020603050405020304" pitchFamily="18" charset="0"/>
              </a:rPr>
              <a:t>SLE - </a:t>
            </a:r>
            <a:r>
              <a:rPr lang="en-CA" b="0" i="0" dirty="0">
                <a:solidFill>
                  <a:srgbClr val="E8EAED"/>
                </a:solidFill>
                <a:effectLst/>
                <a:latin typeface="arial" panose="020B0604020202020204" pitchFamily="34" charset="0"/>
              </a:rPr>
              <a:t>Sierra Leone</a:t>
            </a:r>
            <a:endParaRPr lang="en-US" sz="1800" dirty="0">
              <a:latin typeface="Calibri" panose="020F0502020204030204" pitchFamily="34" charset="0"/>
              <a:cs typeface="Times New Roman" panose="02020603050405020304" pitchFamily="18" charset="0"/>
            </a:endParaRPr>
          </a:p>
          <a:p>
            <a:endParaRPr lang="en-US" dirty="0"/>
          </a:p>
        </p:txBody>
      </p:sp>
      <p:sp>
        <p:nvSpPr>
          <p:cNvPr id="6" name="TextBox 5">
            <a:extLst>
              <a:ext uri="{FF2B5EF4-FFF2-40B4-BE49-F238E27FC236}">
                <a16:creationId xmlns:a16="http://schemas.microsoft.com/office/drawing/2014/main" id="{4C3FC9D7-92D7-5896-5216-B1E5D11B946F}"/>
              </a:ext>
            </a:extLst>
          </p:cNvPr>
          <p:cNvSpPr txBox="1"/>
          <p:nvPr/>
        </p:nvSpPr>
        <p:spPr>
          <a:xfrm>
            <a:off x="7956883" y="3862138"/>
            <a:ext cx="3974614" cy="2123658"/>
          </a:xfrm>
          <a:prstGeom prst="rect">
            <a:avLst/>
          </a:prstGeom>
          <a:noFill/>
        </p:spPr>
        <p:txBody>
          <a:bodyPr wrap="none" rtlCol="0">
            <a:spAutoFit/>
          </a:bodyPr>
          <a:lstStyle/>
          <a:p>
            <a:pPr marL="0" indent="0">
              <a:buNone/>
            </a:pPr>
            <a:r>
              <a:rPr lang="en-US" sz="2400" dirty="0">
                <a:latin typeface="Calibri" panose="020F0502020204030204" pitchFamily="34" charset="0"/>
                <a:cs typeface="Times New Roman" panose="02020603050405020304" pitchFamily="18" charset="0"/>
              </a:rPr>
              <a:t>4 Countries by Cases + Canada</a:t>
            </a:r>
          </a:p>
          <a:p>
            <a:pPr marL="0" indent="0">
              <a:buNone/>
            </a:pPr>
            <a:r>
              <a:rPr lang="en-US" sz="1800" dirty="0">
                <a:latin typeface="Calibri" panose="020F0502020204030204" pitchFamily="34" charset="0"/>
                <a:cs typeface="Times New Roman" panose="02020603050405020304" pitchFamily="18" charset="0"/>
              </a:rPr>
              <a:t>USA – </a:t>
            </a:r>
            <a:r>
              <a:rPr lang="en-CA" sz="1800" dirty="0">
                <a:latin typeface="Calibri" panose="020F0502020204030204" pitchFamily="34" charset="0"/>
                <a:cs typeface="Times New Roman" panose="02020603050405020304" pitchFamily="18" charset="0"/>
              </a:rPr>
              <a:t>United States of America</a:t>
            </a:r>
            <a:endParaRPr lang="en-US" sz="1800" dirty="0">
              <a:latin typeface="Calibri" panose="020F0502020204030204" pitchFamily="34" charset="0"/>
              <a:cs typeface="Times New Roman" panose="02020603050405020304" pitchFamily="18" charset="0"/>
            </a:endParaRPr>
          </a:p>
          <a:p>
            <a:pPr marL="0" indent="0">
              <a:buNone/>
            </a:pPr>
            <a:r>
              <a:rPr lang="en-US" sz="1800" dirty="0">
                <a:latin typeface="Calibri" panose="020F0502020204030204" pitchFamily="34" charset="0"/>
                <a:cs typeface="Times New Roman" panose="02020603050405020304" pitchFamily="18" charset="0"/>
              </a:rPr>
              <a:t>IND – </a:t>
            </a:r>
            <a:r>
              <a:rPr lang="en-CA" sz="1800" dirty="0">
                <a:latin typeface="Calibri" panose="020F0502020204030204" pitchFamily="34" charset="0"/>
                <a:cs typeface="Times New Roman" panose="02020603050405020304" pitchFamily="18" charset="0"/>
              </a:rPr>
              <a:t>India</a:t>
            </a:r>
            <a:endParaRPr lang="en-US" sz="1800" dirty="0">
              <a:latin typeface="Calibri" panose="020F0502020204030204" pitchFamily="34" charset="0"/>
              <a:cs typeface="Times New Roman" panose="02020603050405020304" pitchFamily="18" charset="0"/>
            </a:endParaRPr>
          </a:p>
          <a:p>
            <a:pPr marL="0" indent="0">
              <a:buNone/>
            </a:pPr>
            <a:r>
              <a:rPr lang="en-US" sz="1800" dirty="0">
                <a:latin typeface="Calibri" panose="020F0502020204030204" pitchFamily="34" charset="0"/>
                <a:cs typeface="Times New Roman" panose="02020603050405020304" pitchFamily="18" charset="0"/>
              </a:rPr>
              <a:t>FRA –  </a:t>
            </a:r>
            <a:r>
              <a:rPr lang="en-CA" sz="1800" dirty="0">
                <a:latin typeface="Calibri" panose="020F0502020204030204" pitchFamily="34" charset="0"/>
                <a:cs typeface="Times New Roman" panose="02020603050405020304" pitchFamily="18" charset="0"/>
              </a:rPr>
              <a:t>France</a:t>
            </a:r>
            <a:endParaRPr lang="en-US" sz="1800" dirty="0">
              <a:latin typeface="Calibri" panose="020F0502020204030204" pitchFamily="34" charset="0"/>
              <a:cs typeface="Times New Roman" panose="02020603050405020304" pitchFamily="18" charset="0"/>
            </a:endParaRPr>
          </a:p>
          <a:p>
            <a:pPr marL="0" indent="0">
              <a:buNone/>
            </a:pPr>
            <a:r>
              <a:rPr lang="en-US" sz="1800" dirty="0">
                <a:latin typeface="Calibri" panose="020F0502020204030204" pitchFamily="34" charset="0"/>
                <a:cs typeface="Times New Roman" panose="02020603050405020304" pitchFamily="18" charset="0"/>
              </a:rPr>
              <a:t>DEU – </a:t>
            </a:r>
            <a:r>
              <a:rPr lang="en-CA" sz="1800" dirty="0">
                <a:latin typeface="Calibri" panose="020F0502020204030204" pitchFamily="34" charset="0"/>
                <a:cs typeface="Times New Roman" panose="02020603050405020304" pitchFamily="18" charset="0"/>
              </a:rPr>
              <a:t>Germany</a:t>
            </a:r>
            <a:endParaRPr lang="en-US" sz="1800" dirty="0">
              <a:latin typeface="Calibri" panose="020F0502020204030204" pitchFamily="34" charset="0"/>
              <a:cs typeface="Times New Roman" panose="02020603050405020304" pitchFamily="18" charset="0"/>
            </a:endParaRPr>
          </a:p>
          <a:p>
            <a:pPr marL="0" indent="0">
              <a:buNone/>
            </a:pPr>
            <a:r>
              <a:rPr lang="en-US" sz="1800" dirty="0">
                <a:latin typeface="Calibri" panose="020F0502020204030204" pitchFamily="34" charset="0"/>
                <a:cs typeface="Times New Roman" panose="02020603050405020304" pitchFamily="18" charset="0"/>
              </a:rPr>
              <a:t>CAN - </a:t>
            </a:r>
            <a:r>
              <a:rPr lang="en-CA" sz="1800" dirty="0">
                <a:latin typeface="Calibri" panose="020F0502020204030204" pitchFamily="34" charset="0"/>
                <a:cs typeface="Times New Roman" panose="02020603050405020304" pitchFamily="18" charset="0"/>
              </a:rPr>
              <a:t>Canada</a:t>
            </a:r>
            <a:endParaRPr lang="en-US" sz="1800" dirty="0">
              <a:latin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81743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6749AF-7D8E-C56D-E2E7-EB66011872C6}"/>
              </a:ext>
            </a:extLst>
          </p:cNvPr>
          <p:cNvSpPr>
            <a:spLocks noGrp="1"/>
          </p:cNvSpPr>
          <p:nvPr>
            <p:ph idx="1"/>
          </p:nvPr>
        </p:nvSpPr>
        <p:spPr>
          <a:xfrm>
            <a:off x="613610" y="538245"/>
            <a:ext cx="11044990" cy="5597860"/>
          </a:xfrm>
        </p:spPr>
        <p:txBody>
          <a:bodyPr>
            <a:normAutofit fontScale="32500" lnSpcReduction="20000"/>
          </a:bodyPr>
          <a:lstStyle/>
          <a:p>
            <a:pPr marL="0" indent="0">
              <a:lnSpc>
                <a:spcPct val="107000"/>
              </a:lnSpc>
              <a:spcAft>
                <a:spcPts val="800"/>
              </a:spcAft>
              <a:buNone/>
            </a:pPr>
            <a:r>
              <a:rPr lang="en-CA" sz="7000" dirty="0">
                <a:latin typeface="Calibri" panose="020F0502020204030204" pitchFamily="34" charset="0"/>
                <a:ea typeface="+mj-ea"/>
                <a:cs typeface="Times New Roman" panose="02020603050405020304" pitchFamily="18" charset="0"/>
              </a:rPr>
              <a:t>Hypothesis</a:t>
            </a:r>
          </a:p>
          <a:p>
            <a:pPr marL="342900" lvl="0" indent="-342900">
              <a:lnSpc>
                <a:spcPct val="107000"/>
              </a:lnSpc>
              <a:spcAft>
                <a:spcPts val="800"/>
              </a:spcAft>
              <a:buSzPts val="1000"/>
              <a:buFont typeface="Symbol" pitchFamily="2" charset="2"/>
              <a:buChar char=""/>
              <a:tabLst>
                <a:tab pos="457200" algn="l"/>
              </a:tabLst>
            </a:pPr>
            <a:r>
              <a:rPr lang="en-CA" sz="6000" dirty="0">
                <a:latin typeface="Calibri" panose="020F0502020204030204" pitchFamily="34" charset="0"/>
                <a:cs typeface="Times New Roman" panose="02020603050405020304" pitchFamily="18" charset="0"/>
              </a:rPr>
              <a:t>Does having a higher GDP impacted the number of deaths?</a:t>
            </a:r>
          </a:p>
          <a:p>
            <a:pPr marL="742950" lvl="1" indent="-285750">
              <a:lnSpc>
                <a:spcPct val="107000"/>
              </a:lnSpc>
              <a:spcAft>
                <a:spcPts val="800"/>
              </a:spcAft>
              <a:buSzPts val="1000"/>
              <a:buFont typeface="Courier New" panose="02070309020205020404" pitchFamily="49" charset="0"/>
              <a:buChar char="o"/>
              <a:tabLst>
                <a:tab pos="914400" algn="l"/>
              </a:tabLst>
            </a:pPr>
            <a:r>
              <a:rPr lang="en-CA" sz="4300" dirty="0">
                <a:latin typeface="Calibri" panose="020F0502020204030204" pitchFamily="34" charset="0"/>
                <a:cs typeface="Times New Roman" panose="02020603050405020304" pitchFamily="18" charset="0"/>
              </a:rPr>
              <a:t>Alternate hypothesis – The GDP of a country has an impact on the number of Covid deaths.</a:t>
            </a:r>
          </a:p>
          <a:p>
            <a:pPr marL="742950" lvl="1" indent="-285750">
              <a:lnSpc>
                <a:spcPct val="107000"/>
              </a:lnSpc>
              <a:spcAft>
                <a:spcPts val="800"/>
              </a:spcAft>
              <a:buSzPts val="1000"/>
              <a:buFont typeface="Courier New" panose="02070309020205020404" pitchFamily="49" charset="0"/>
              <a:buChar char="o"/>
              <a:tabLst>
                <a:tab pos="914400" algn="l"/>
              </a:tabLst>
            </a:pPr>
            <a:r>
              <a:rPr lang="en-CA" sz="4300" dirty="0">
                <a:latin typeface="Calibri" panose="020F0502020204030204" pitchFamily="34" charset="0"/>
                <a:cs typeface="Times New Roman" panose="02020603050405020304" pitchFamily="18" charset="0"/>
              </a:rPr>
              <a:t>Null Hypothesis – The GDP of a country has no impact on the number of Covid deaths.</a:t>
            </a:r>
          </a:p>
          <a:p>
            <a:pPr marL="342900" lvl="0" indent="-342900">
              <a:lnSpc>
                <a:spcPct val="107000"/>
              </a:lnSpc>
              <a:spcAft>
                <a:spcPts val="800"/>
              </a:spcAft>
              <a:buSzPts val="1000"/>
              <a:buFont typeface="Symbol" pitchFamily="2" charset="2"/>
              <a:buChar char=""/>
              <a:tabLst>
                <a:tab pos="457200" algn="l"/>
              </a:tabLst>
            </a:pPr>
            <a:r>
              <a:rPr lang="en-CA" sz="6200" dirty="0">
                <a:latin typeface="Calibri" panose="020F0502020204030204" pitchFamily="34" charset="0"/>
                <a:cs typeface="Times New Roman" panose="02020603050405020304" pitchFamily="18" charset="0"/>
              </a:rPr>
              <a:t>Does having a higher Stringency Index impacted the number of cases?</a:t>
            </a:r>
          </a:p>
          <a:p>
            <a:pPr marL="742950" lvl="1" indent="-285750">
              <a:lnSpc>
                <a:spcPct val="107000"/>
              </a:lnSpc>
              <a:spcAft>
                <a:spcPts val="800"/>
              </a:spcAft>
              <a:buSzPts val="1000"/>
              <a:buFont typeface="Courier New" panose="02070309020205020404" pitchFamily="49" charset="0"/>
              <a:buChar char="o"/>
              <a:tabLst>
                <a:tab pos="914400" algn="l"/>
              </a:tabLst>
            </a:pPr>
            <a:r>
              <a:rPr lang="en-CA" sz="4300" dirty="0">
                <a:latin typeface="Calibri" panose="020F0502020204030204" pitchFamily="34" charset="0"/>
                <a:cs typeface="Times New Roman" panose="02020603050405020304" pitchFamily="18" charset="0"/>
              </a:rPr>
              <a:t>Alternate hypothesis – The Stringency Index of a country has an impact the number of Covid cases.</a:t>
            </a:r>
          </a:p>
          <a:p>
            <a:pPr marL="742950" lvl="1" indent="-285750">
              <a:lnSpc>
                <a:spcPct val="107000"/>
              </a:lnSpc>
              <a:spcAft>
                <a:spcPts val="800"/>
              </a:spcAft>
              <a:buSzPts val="1000"/>
              <a:buFont typeface="Courier New" panose="02070309020205020404" pitchFamily="49" charset="0"/>
              <a:buChar char="o"/>
              <a:tabLst>
                <a:tab pos="914400" algn="l"/>
              </a:tabLst>
            </a:pPr>
            <a:r>
              <a:rPr lang="en-CA" sz="4300" dirty="0">
                <a:latin typeface="Calibri" panose="020F0502020204030204" pitchFamily="34" charset="0"/>
                <a:cs typeface="Times New Roman" panose="02020603050405020304" pitchFamily="18" charset="0"/>
              </a:rPr>
              <a:t>Null Hypothesis - The Stringency Index of a country has no impact the number of Covid cases.</a:t>
            </a:r>
          </a:p>
          <a:p>
            <a:pPr marL="0" indent="0">
              <a:lnSpc>
                <a:spcPct val="107000"/>
              </a:lnSpc>
              <a:spcAft>
                <a:spcPts val="800"/>
              </a:spcAft>
              <a:buNone/>
            </a:pPr>
            <a:r>
              <a:rPr lang="en-CA" sz="7000" dirty="0">
                <a:latin typeface="Calibri" panose="020F0502020204030204" pitchFamily="34" charset="0"/>
                <a:ea typeface="+mj-ea"/>
                <a:cs typeface="Times New Roman" panose="02020603050405020304" pitchFamily="18" charset="0"/>
              </a:rPr>
              <a:t>Assumptions</a:t>
            </a:r>
          </a:p>
          <a:p>
            <a:pPr marL="342900" lvl="0" indent="-342900">
              <a:lnSpc>
                <a:spcPct val="107000"/>
              </a:lnSpc>
              <a:spcAft>
                <a:spcPts val="800"/>
              </a:spcAft>
              <a:buSzPts val="1000"/>
              <a:buFont typeface="Symbol" pitchFamily="2" charset="2"/>
              <a:buChar char=""/>
              <a:tabLst>
                <a:tab pos="457200" algn="l"/>
              </a:tabLst>
            </a:pPr>
            <a:r>
              <a:rPr lang="en-CA" sz="6000" dirty="0">
                <a:latin typeface="Calibri" panose="020F0502020204030204" pitchFamily="34" charset="0"/>
                <a:cs typeface="Times New Roman" panose="02020603050405020304" pitchFamily="18" charset="0"/>
              </a:rPr>
              <a:t>The Data from ‘Our World In Data’ and ‘World Bank GDP Data’ is accurate.</a:t>
            </a:r>
          </a:p>
          <a:p>
            <a:pPr marL="0" indent="0">
              <a:lnSpc>
                <a:spcPct val="107000"/>
              </a:lnSpc>
              <a:spcAft>
                <a:spcPts val="800"/>
              </a:spcAft>
              <a:buNone/>
            </a:pPr>
            <a:r>
              <a:rPr lang="en-CA" sz="7000" dirty="0">
                <a:latin typeface="Calibri" panose="020F0502020204030204" pitchFamily="34" charset="0"/>
                <a:ea typeface="+mj-ea"/>
                <a:cs typeface="Times New Roman" panose="02020603050405020304" pitchFamily="18" charset="0"/>
              </a:rPr>
              <a:t>Limitations</a:t>
            </a:r>
          </a:p>
          <a:p>
            <a:pPr marL="342900" indent="-342900">
              <a:lnSpc>
                <a:spcPct val="107000"/>
              </a:lnSpc>
              <a:spcAft>
                <a:spcPts val="800"/>
              </a:spcAft>
              <a:buSzPts val="1000"/>
              <a:buFont typeface="Symbol" pitchFamily="2" charset="2"/>
              <a:buChar char=""/>
              <a:tabLst>
                <a:tab pos="457200" algn="l"/>
              </a:tabLst>
            </a:pPr>
            <a:r>
              <a:rPr lang="en-CA" sz="6000" dirty="0">
                <a:latin typeface="Calibri" panose="020F0502020204030204" pitchFamily="34" charset="0"/>
                <a:cs typeface="Times New Roman" panose="02020603050405020304" pitchFamily="18" charset="0"/>
              </a:rPr>
              <a:t>Some countries under-reported Covid data.</a:t>
            </a:r>
          </a:p>
          <a:p>
            <a:pPr marL="342900" indent="-342900">
              <a:lnSpc>
                <a:spcPct val="107000"/>
              </a:lnSpc>
              <a:spcAft>
                <a:spcPts val="800"/>
              </a:spcAft>
              <a:buSzPts val="1000"/>
              <a:buFont typeface="Symbol" pitchFamily="2" charset="2"/>
              <a:buChar char=""/>
              <a:tabLst>
                <a:tab pos="457200" algn="l"/>
              </a:tabLst>
            </a:pPr>
            <a:r>
              <a:rPr lang="en-CA" sz="6000" dirty="0">
                <a:latin typeface="Calibri" panose="020F0502020204030204" pitchFamily="34" charset="0"/>
                <a:cs typeface="Times New Roman" panose="02020603050405020304" pitchFamily="18" charset="0"/>
              </a:rPr>
              <a:t>Impacts of vaccination/immunization were not included in this research</a:t>
            </a:r>
          </a:p>
          <a:p>
            <a:endParaRPr lang="en-US" dirty="0"/>
          </a:p>
        </p:txBody>
      </p:sp>
    </p:spTree>
    <p:extLst>
      <p:ext uri="{BB962C8B-B14F-4D97-AF65-F5344CB8AC3E}">
        <p14:creationId xmlns:p14="http://schemas.microsoft.com/office/powerpoint/2010/main" val="766335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333149-7C2C-F064-D7BA-F88C54E57D33}"/>
              </a:ext>
            </a:extLst>
          </p:cNvPr>
          <p:cNvPicPr>
            <a:picLocks noChangeAspect="1"/>
          </p:cNvPicPr>
          <p:nvPr/>
        </p:nvPicPr>
        <p:blipFill>
          <a:blip r:embed="rId2"/>
          <a:stretch>
            <a:fillRect/>
          </a:stretch>
        </p:blipFill>
        <p:spPr>
          <a:xfrm>
            <a:off x="266701" y="293082"/>
            <a:ext cx="6572252" cy="3286126"/>
          </a:xfrm>
          <a:prstGeom prst="rect">
            <a:avLst/>
          </a:prstGeom>
        </p:spPr>
      </p:pic>
      <p:pic>
        <p:nvPicPr>
          <p:cNvPr id="5" name="Picture 4">
            <a:extLst>
              <a:ext uri="{FF2B5EF4-FFF2-40B4-BE49-F238E27FC236}">
                <a16:creationId xmlns:a16="http://schemas.microsoft.com/office/drawing/2014/main" id="{C6DBE031-68BB-5BCB-BD1D-DF95A37CAC86}"/>
              </a:ext>
            </a:extLst>
          </p:cNvPr>
          <p:cNvPicPr>
            <a:picLocks noChangeAspect="1"/>
          </p:cNvPicPr>
          <p:nvPr/>
        </p:nvPicPr>
        <p:blipFill>
          <a:blip r:embed="rId3"/>
          <a:stretch>
            <a:fillRect/>
          </a:stretch>
        </p:blipFill>
        <p:spPr>
          <a:xfrm>
            <a:off x="266701" y="3469480"/>
            <a:ext cx="6572252" cy="3217069"/>
          </a:xfrm>
          <a:prstGeom prst="rect">
            <a:avLst/>
          </a:prstGeom>
        </p:spPr>
      </p:pic>
      <p:sp>
        <p:nvSpPr>
          <p:cNvPr id="6" name="TextBox 5">
            <a:extLst>
              <a:ext uri="{FF2B5EF4-FFF2-40B4-BE49-F238E27FC236}">
                <a16:creationId xmlns:a16="http://schemas.microsoft.com/office/drawing/2014/main" id="{0B050FA4-1985-F969-9F4D-CB756F1BAA32}"/>
              </a:ext>
            </a:extLst>
          </p:cNvPr>
          <p:cNvSpPr txBox="1"/>
          <p:nvPr/>
        </p:nvSpPr>
        <p:spPr>
          <a:xfrm>
            <a:off x="7103444" y="799920"/>
            <a:ext cx="5088556" cy="4278094"/>
          </a:xfrm>
          <a:prstGeom prst="rect">
            <a:avLst/>
          </a:prstGeom>
          <a:noFill/>
        </p:spPr>
        <p:txBody>
          <a:bodyPr wrap="square" rtlCol="0">
            <a:spAutoFit/>
          </a:bodyPr>
          <a:lstStyle/>
          <a:p>
            <a:r>
              <a:rPr lang="en-US" sz="2800" dirty="0"/>
              <a:t>Number of new cases per month </a:t>
            </a:r>
          </a:p>
          <a:p>
            <a:r>
              <a:rPr lang="en-US" sz="2800" dirty="0"/>
              <a:t>Top vs Bottom Countries (GDP)</a:t>
            </a:r>
          </a:p>
          <a:p>
            <a:endParaRPr lang="en-US" dirty="0"/>
          </a:p>
          <a:p>
            <a:endParaRPr lang="en-US" dirty="0"/>
          </a:p>
          <a:p>
            <a:r>
              <a:rPr lang="en-US" dirty="0"/>
              <a:t>The number of new cases on both samples averaged bellow 20000 cases per month.</a:t>
            </a:r>
          </a:p>
          <a:p>
            <a:endParaRPr lang="en-US" dirty="0"/>
          </a:p>
          <a:p>
            <a:r>
              <a:rPr lang="en-US" dirty="0"/>
              <a:t>In the Top 5 Countries, Luxemburg spiked the number of new cases in the first few months of 2022.</a:t>
            </a:r>
            <a:br>
              <a:rPr lang="en-US" dirty="0"/>
            </a:br>
            <a:endParaRPr lang="en-US" dirty="0"/>
          </a:p>
          <a:p>
            <a:r>
              <a:rPr lang="en-US" dirty="0"/>
              <a:t>While in the Bottom 5 Countries, Afghanistan also saw an increase in case numbers in June and July 2021. </a:t>
            </a:r>
          </a:p>
        </p:txBody>
      </p:sp>
    </p:spTree>
    <p:extLst>
      <p:ext uri="{BB962C8B-B14F-4D97-AF65-F5344CB8AC3E}">
        <p14:creationId xmlns:p14="http://schemas.microsoft.com/office/powerpoint/2010/main" val="2170368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B050FA4-1985-F969-9F4D-CB756F1BAA32}"/>
              </a:ext>
            </a:extLst>
          </p:cNvPr>
          <p:cNvSpPr txBox="1"/>
          <p:nvPr/>
        </p:nvSpPr>
        <p:spPr>
          <a:xfrm>
            <a:off x="6964680" y="799920"/>
            <a:ext cx="5227320" cy="4555093"/>
          </a:xfrm>
          <a:prstGeom prst="rect">
            <a:avLst/>
          </a:prstGeom>
          <a:noFill/>
        </p:spPr>
        <p:txBody>
          <a:bodyPr wrap="square" rtlCol="0">
            <a:spAutoFit/>
          </a:bodyPr>
          <a:lstStyle/>
          <a:p>
            <a:r>
              <a:rPr lang="en-US" sz="2800" dirty="0"/>
              <a:t>Number of new deaths per month </a:t>
            </a:r>
          </a:p>
          <a:p>
            <a:r>
              <a:rPr lang="en-US" sz="2800" dirty="0"/>
              <a:t>Top vs Bottom Countries (GDP)</a:t>
            </a:r>
          </a:p>
          <a:p>
            <a:endParaRPr lang="en-US" dirty="0"/>
          </a:p>
          <a:p>
            <a:endParaRPr lang="en-US" dirty="0"/>
          </a:p>
          <a:p>
            <a:r>
              <a:rPr lang="en-US" dirty="0"/>
              <a:t>Comparing the number of deaths in both groups, we identify that even though both groups had a similar number of cases of Covid19, the countries with the highest GDP had less deaths than the lowest GDP countries.</a:t>
            </a:r>
          </a:p>
          <a:p>
            <a:endParaRPr lang="en-US" dirty="0"/>
          </a:p>
          <a:p>
            <a:r>
              <a:rPr lang="en-US" dirty="0"/>
              <a:t>In the Top 5 Countries, the death toll averaged below 50 new deaths a month.</a:t>
            </a:r>
            <a:br>
              <a:rPr lang="en-US" dirty="0"/>
            </a:br>
            <a:endParaRPr lang="en-US" dirty="0"/>
          </a:p>
          <a:p>
            <a:r>
              <a:rPr lang="en-US" dirty="0"/>
              <a:t>While in the Bottom 5 Countries, the death toll averaged below 500 new deaths a month. </a:t>
            </a:r>
          </a:p>
        </p:txBody>
      </p:sp>
      <p:pic>
        <p:nvPicPr>
          <p:cNvPr id="2" name="Picture 1">
            <a:extLst>
              <a:ext uri="{FF2B5EF4-FFF2-40B4-BE49-F238E27FC236}">
                <a16:creationId xmlns:a16="http://schemas.microsoft.com/office/drawing/2014/main" id="{B5F54BB2-5F33-7B71-1DD8-BECD106B2DDC}"/>
              </a:ext>
            </a:extLst>
          </p:cNvPr>
          <p:cNvPicPr>
            <a:picLocks noChangeAspect="1"/>
          </p:cNvPicPr>
          <p:nvPr/>
        </p:nvPicPr>
        <p:blipFill>
          <a:blip r:embed="rId2"/>
          <a:stretch>
            <a:fillRect/>
          </a:stretch>
        </p:blipFill>
        <p:spPr>
          <a:xfrm>
            <a:off x="181307" y="140945"/>
            <a:ext cx="6576110" cy="3288055"/>
          </a:xfrm>
          <a:prstGeom prst="rect">
            <a:avLst/>
          </a:prstGeom>
        </p:spPr>
      </p:pic>
      <p:pic>
        <p:nvPicPr>
          <p:cNvPr id="3" name="Picture 2">
            <a:extLst>
              <a:ext uri="{FF2B5EF4-FFF2-40B4-BE49-F238E27FC236}">
                <a16:creationId xmlns:a16="http://schemas.microsoft.com/office/drawing/2014/main" id="{E8BCA9C7-89DC-4DB8-6995-FCB4F04296A2}"/>
              </a:ext>
            </a:extLst>
          </p:cNvPr>
          <p:cNvPicPr>
            <a:picLocks noChangeAspect="1"/>
          </p:cNvPicPr>
          <p:nvPr/>
        </p:nvPicPr>
        <p:blipFill>
          <a:blip r:embed="rId3"/>
          <a:stretch>
            <a:fillRect/>
          </a:stretch>
        </p:blipFill>
        <p:spPr>
          <a:xfrm>
            <a:off x="181307" y="3291840"/>
            <a:ext cx="6576110" cy="3244447"/>
          </a:xfrm>
          <a:prstGeom prst="rect">
            <a:avLst/>
          </a:prstGeom>
        </p:spPr>
      </p:pic>
    </p:spTree>
    <p:extLst>
      <p:ext uri="{BB962C8B-B14F-4D97-AF65-F5344CB8AC3E}">
        <p14:creationId xmlns:p14="http://schemas.microsoft.com/office/powerpoint/2010/main" val="2313825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B050FA4-1985-F969-9F4D-CB756F1BAA32}"/>
              </a:ext>
            </a:extLst>
          </p:cNvPr>
          <p:cNvSpPr txBox="1"/>
          <p:nvPr/>
        </p:nvSpPr>
        <p:spPr>
          <a:xfrm>
            <a:off x="591312" y="4009556"/>
            <a:ext cx="11009376" cy="2462213"/>
          </a:xfrm>
          <a:prstGeom prst="rect">
            <a:avLst/>
          </a:prstGeom>
          <a:noFill/>
        </p:spPr>
        <p:txBody>
          <a:bodyPr wrap="square" rtlCol="0">
            <a:spAutoFit/>
          </a:bodyPr>
          <a:lstStyle/>
          <a:p>
            <a:r>
              <a:rPr lang="en-US" sz="2800" dirty="0"/>
              <a:t>Number of new cases per million in Sample Countries</a:t>
            </a:r>
          </a:p>
          <a:p>
            <a:endParaRPr lang="en-US" dirty="0"/>
          </a:p>
          <a:p>
            <a:r>
              <a:rPr lang="en-US" dirty="0"/>
              <a:t>Sample countries numbers presented a similar pattern throughout the first half of the pandemic, with case numbers averaging below 20000 cases per million per month, with an uptick in the first few months of 2021, due to new variants of concern.</a:t>
            </a:r>
          </a:p>
          <a:p>
            <a:endParaRPr lang="en-US" dirty="0"/>
          </a:p>
          <a:p>
            <a:r>
              <a:rPr lang="en-US" dirty="0"/>
              <a:t>Canada had less cases them the other countries in the sample, and next, we will observe the stringency index of all five countries to understand if Canada’s tight pandemic restrictions have impacted the results.</a:t>
            </a:r>
          </a:p>
        </p:txBody>
      </p:sp>
      <p:pic>
        <p:nvPicPr>
          <p:cNvPr id="5" name="Picture 4">
            <a:extLst>
              <a:ext uri="{FF2B5EF4-FFF2-40B4-BE49-F238E27FC236}">
                <a16:creationId xmlns:a16="http://schemas.microsoft.com/office/drawing/2014/main" id="{4CFDAACA-8436-4D1D-0C05-F630E156A01E}"/>
              </a:ext>
            </a:extLst>
          </p:cNvPr>
          <p:cNvPicPr>
            <a:picLocks noChangeAspect="1"/>
          </p:cNvPicPr>
          <p:nvPr/>
        </p:nvPicPr>
        <p:blipFill>
          <a:blip r:embed="rId2"/>
          <a:stretch>
            <a:fillRect/>
          </a:stretch>
        </p:blipFill>
        <p:spPr>
          <a:xfrm>
            <a:off x="1798320" y="41060"/>
            <a:ext cx="7772400" cy="3886200"/>
          </a:xfrm>
          <a:prstGeom prst="rect">
            <a:avLst/>
          </a:prstGeom>
        </p:spPr>
      </p:pic>
    </p:spTree>
    <p:extLst>
      <p:ext uri="{BB962C8B-B14F-4D97-AF65-F5344CB8AC3E}">
        <p14:creationId xmlns:p14="http://schemas.microsoft.com/office/powerpoint/2010/main" val="2831927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470464-D0AF-822A-00E6-D1CF9653ECC8}"/>
              </a:ext>
            </a:extLst>
          </p:cNvPr>
          <p:cNvPicPr>
            <a:picLocks noChangeAspect="1"/>
          </p:cNvPicPr>
          <p:nvPr/>
        </p:nvPicPr>
        <p:blipFill>
          <a:blip r:embed="rId2"/>
          <a:stretch>
            <a:fillRect/>
          </a:stretch>
        </p:blipFill>
        <p:spPr>
          <a:xfrm>
            <a:off x="2127504" y="342812"/>
            <a:ext cx="7552944" cy="3776472"/>
          </a:xfrm>
          <a:prstGeom prst="rect">
            <a:avLst/>
          </a:prstGeom>
        </p:spPr>
      </p:pic>
      <p:sp>
        <p:nvSpPr>
          <p:cNvPr id="5" name="TextBox 4">
            <a:extLst>
              <a:ext uri="{FF2B5EF4-FFF2-40B4-BE49-F238E27FC236}">
                <a16:creationId xmlns:a16="http://schemas.microsoft.com/office/drawing/2014/main" id="{586CC5B0-7D89-DC28-227E-6653AB26B4B2}"/>
              </a:ext>
            </a:extLst>
          </p:cNvPr>
          <p:cNvSpPr txBox="1"/>
          <p:nvPr/>
        </p:nvSpPr>
        <p:spPr>
          <a:xfrm>
            <a:off x="591312" y="4119284"/>
            <a:ext cx="11009376" cy="2185214"/>
          </a:xfrm>
          <a:prstGeom prst="rect">
            <a:avLst/>
          </a:prstGeom>
          <a:noFill/>
        </p:spPr>
        <p:txBody>
          <a:bodyPr wrap="square" rtlCol="0">
            <a:spAutoFit/>
          </a:bodyPr>
          <a:lstStyle/>
          <a:p>
            <a:r>
              <a:rPr lang="en-US" sz="2800" dirty="0"/>
              <a:t>Stringency Index in Sample Countries</a:t>
            </a:r>
          </a:p>
          <a:p>
            <a:endParaRPr lang="en-US" dirty="0"/>
          </a:p>
          <a:p>
            <a:r>
              <a:rPr lang="en-US" dirty="0"/>
              <a:t>Sample countries stringency index also presented a similar pattern throughout the the pandemic, with immediate introduction of strictive measures in the first semester of 2020, ranging index 40 to 80 during most of the period analyzed.</a:t>
            </a:r>
          </a:p>
          <a:p>
            <a:endParaRPr lang="en-US" dirty="0"/>
          </a:p>
          <a:p>
            <a:r>
              <a:rPr lang="en-US" dirty="0"/>
              <a:t>Canada averaged the same index as the other countries in the sample, contrasting to the smaller number of cases.</a:t>
            </a:r>
          </a:p>
        </p:txBody>
      </p:sp>
    </p:spTree>
    <p:extLst>
      <p:ext uri="{BB962C8B-B14F-4D97-AF65-F5344CB8AC3E}">
        <p14:creationId xmlns:p14="http://schemas.microsoft.com/office/powerpoint/2010/main" val="4128439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D3D814-A420-ACC3-FC25-7CF27CA416CD}"/>
              </a:ext>
            </a:extLst>
          </p:cNvPr>
          <p:cNvPicPr>
            <a:picLocks noChangeAspect="1"/>
          </p:cNvPicPr>
          <p:nvPr/>
        </p:nvPicPr>
        <p:blipFill>
          <a:blip r:embed="rId2"/>
          <a:stretch>
            <a:fillRect/>
          </a:stretch>
        </p:blipFill>
        <p:spPr>
          <a:xfrm>
            <a:off x="1953768" y="0"/>
            <a:ext cx="7772400" cy="3886200"/>
          </a:xfrm>
          <a:prstGeom prst="rect">
            <a:avLst/>
          </a:prstGeom>
        </p:spPr>
      </p:pic>
      <p:sp>
        <p:nvSpPr>
          <p:cNvPr id="5" name="TextBox 4">
            <a:extLst>
              <a:ext uri="{FF2B5EF4-FFF2-40B4-BE49-F238E27FC236}">
                <a16:creationId xmlns:a16="http://schemas.microsoft.com/office/drawing/2014/main" id="{B4A1D770-9869-CA8C-882B-A9B6BE7C8740}"/>
              </a:ext>
            </a:extLst>
          </p:cNvPr>
          <p:cNvSpPr txBox="1"/>
          <p:nvPr/>
        </p:nvSpPr>
        <p:spPr>
          <a:xfrm>
            <a:off x="591312" y="4192436"/>
            <a:ext cx="11009376" cy="2185214"/>
          </a:xfrm>
          <a:prstGeom prst="rect">
            <a:avLst/>
          </a:prstGeom>
          <a:noFill/>
        </p:spPr>
        <p:txBody>
          <a:bodyPr wrap="square" rtlCol="0">
            <a:spAutoFit/>
          </a:bodyPr>
          <a:lstStyle/>
          <a:p>
            <a:r>
              <a:rPr lang="en-US" sz="2800" dirty="0"/>
              <a:t>Number of Cases vs Stringency Index in the United States of America</a:t>
            </a:r>
          </a:p>
          <a:p>
            <a:endParaRPr lang="en-US" dirty="0"/>
          </a:p>
          <a:p>
            <a:r>
              <a:rPr lang="en-US" dirty="0"/>
              <a:t>Stringency Index was gradually reduced month by month.</a:t>
            </a:r>
          </a:p>
          <a:p>
            <a:r>
              <a:rPr lang="en-US" dirty="0"/>
              <a:t>Following an increase in the number of cases at the end of 2020, the stringency index was also increased, coinciding with a decrease in the number of cases.</a:t>
            </a:r>
          </a:p>
          <a:p>
            <a:r>
              <a:rPr lang="en-US" dirty="0"/>
              <a:t>In January 2022, case numbers spiked again, stringency index did not follow the trend this time, but still the number of cases quickly fell in the next few months.</a:t>
            </a:r>
          </a:p>
        </p:txBody>
      </p:sp>
    </p:spTree>
    <p:extLst>
      <p:ext uri="{BB962C8B-B14F-4D97-AF65-F5344CB8AC3E}">
        <p14:creationId xmlns:p14="http://schemas.microsoft.com/office/powerpoint/2010/main" val="4109019354"/>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 2013 - 2022</Template>
  <TotalTime>978</TotalTime>
  <Words>1375</Words>
  <Application>Microsoft Macintosh PowerPoint</Application>
  <PresentationFormat>Widescreen</PresentationFormat>
  <Paragraphs>124</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vt:lpstr>
      <vt:lpstr>Calibri</vt:lpstr>
      <vt:lpstr>Calibri Light</vt:lpstr>
      <vt:lpstr>Courier New</vt:lpstr>
      <vt:lpstr>Google Sans</vt:lpstr>
      <vt:lpstr>Symbol</vt:lpstr>
      <vt:lpstr>Office Theme</vt:lpstr>
      <vt:lpstr>PowerPoint Presentation</vt:lpstr>
      <vt:lpstr>Impacts of Covid19 Pandemic – Health and Social-Economics</vt:lpstr>
      <vt:lpstr>Hypothesis Testing and Statistical Tests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Hypothesis Testing</vt:lpstr>
      <vt:lpstr>Resources:</vt:lpstr>
      <vt:lpstr>Dependencies: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Gustavo Mendes Pinto</dc:creator>
  <cp:lastModifiedBy>John James</cp:lastModifiedBy>
  <cp:revision>16</cp:revision>
  <dcterms:created xsi:type="dcterms:W3CDTF">2023-02-13T23:36:06Z</dcterms:created>
  <dcterms:modified xsi:type="dcterms:W3CDTF">2023-02-15T00:12:11Z</dcterms:modified>
</cp:coreProperties>
</file>