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1"/>
  </p:notesMasterIdLst>
  <p:sldIdLst>
    <p:sldId id="256" r:id="rId2"/>
    <p:sldId id="258" r:id="rId3"/>
    <p:sldId id="269" r:id="rId4"/>
    <p:sldId id="264" r:id="rId5"/>
    <p:sldId id="265" r:id="rId6"/>
    <p:sldId id="266" r:id="rId7"/>
    <p:sldId id="270" r:id="rId8"/>
    <p:sldId id="267" r:id="rId9"/>
    <p:sldId id="263" r:id="rId10"/>
  </p:sldIdLst>
  <p:sldSz cx="9144000" cy="5143500" type="screen16x9"/>
  <p:notesSz cx="6858000" cy="9144000"/>
  <p:embeddedFontLst>
    <p:embeddedFont>
      <p:font typeface="Verdana" panose="020B0604030504040204" pitchFamily="34" charset="0"/>
      <p:regular r:id="rId12"/>
      <p:bold r:id="rId13"/>
      <p:italic r:id="rId14"/>
      <p:boldItalic r:id="rId15"/>
    </p:embeddedFont>
    <p:embeddedFont>
      <p:font typeface="Corbel" panose="020B050302020402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33"/>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28" autoAdjust="0"/>
  </p:normalViewPr>
  <p:slideViewPr>
    <p:cSldViewPr snapToGrid="0">
      <p:cViewPr varScale="1">
        <p:scale>
          <a:sx n="83" d="100"/>
          <a:sy n="83" d="100"/>
        </p:scale>
        <p:origin x="60" y="9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ani\Documents\TRABAJO%20CANAL%20CAPITAL\CANAL%20CAPITAL\PINAR\23.%20SEGUIMIENTO%20PINA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ani\Documents\TRABAJO%20CANAL%20CAPITAL\CANAL%20CAPITAL\PINAR\23.%20SEGUIMIENTO%20PINAR.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ani\Documents\TRABAJO%20CANAL%20CAPITAL\CANAL%20CAPITAL\PINAR\23.%20SEGUIMIENTO%20PINA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uani\Documents\TRABAJO%20CANAL%20CAPITAL\CANAL%20CAPITAL\PINAR\23.%20SEGUIMIENTO%20PINA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uani\Documents\TRABAJO%20CANAL%20CAPITAL\CANAL%20CAPITAL\PINAR\23.%20SEGUIMIENTO%20PINA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uani\Documents\TRABAJO%20CANAL%20CAPITAL\CANAL%20CAPITAL\PINAR\23.%20SEGUIMIENTO%20PINAR.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Hoja2!$C$10</c:f>
              <c:strCache>
                <c:ptCount val="1"/>
                <c:pt idx="0">
                  <c:v>Total Actividades</c:v>
                </c:pt>
              </c:strCache>
            </c:strRef>
          </c:tx>
          <c:spPr>
            <a:solidFill>
              <a:schemeClr val="accent2"/>
            </a:solidFill>
            <a:ln w="19050">
              <a:solidFill>
                <a:schemeClr val="lt1"/>
              </a:solidFill>
            </a:ln>
            <a:effectLst/>
          </c:spPr>
          <c:invertIfNegative val="0"/>
          <c:dPt>
            <c:idx val="0"/>
            <c:invertIfNegative val="0"/>
            <c:bubble3D val="0"/>
            <c:spPr>
              <a:solidFill>
                <a:srgbClr val="FF6600"/>
              </a:solidFill>
              <a:ln w="19050">
                <a:solidFill>
                  <a:schemeClr val="lt1"/>
                </a:solidFill>
              </a:ln>
              <a:effectLst/>
            </c:spPr>
          </c:dPt>
          <c:dPt>
            <c:idx val="1"/>
            <c:invertIfNegative val="0"/>
            <c:bubble3D val="0"/>
            <c:spPr>
              <a:solidFill>
                <a:srgbClr val="7030A0"/>
              </a:solidFill>
              <a:ln w="19050">
                <a:solidFill>
                  <a:schemeClr val="lt1"/>
                </a:solidFill>
              </a:ln>
              <a:effectLst/>
            </c:spPr>
          </c:dPt>
          <c:dLbls>
            <c:dLbl>
              <c:idx val="0"/>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15:layout>
                    <c:manualLayout>
                      <c:w val="0.27895694266872767"/>
                      <c:h val="0.15532190860450426"/>
                    </c:manualLayout>
                  </c15:layout>
                </c:ext>
              </c:extLst>
            </c:dLbl>
            <c:dLbl>
              <c:idx val="1"/>
              <c:layout>
                <c:manualLayout>
                  <c:x val="1.3684093541938893E-2"/>
                  <c:y val="-1.482663157127255E-2"/>
                </c:manualLayout>
              </c:layout>
              <c:spPr>
                <a:noFill/>
                <a:ln>
                  <a:noFill/>
                </a:ln>
                <a:effectLst/>
              </c:spPr>
              <c:txPr>
                <a:bodyPr rot="0" spcFirstLastPara="1" vertOverflow="ellipsis" vert="horz" wrap="square" lIns="38100" tIns="19050" rIns="38100" bIns="19050" anchor="ctr" anchorCtr="1">
                  <a:noAutofit/>
                </a:bodyPr>
                <a:lstStyle/>
                <a:p>
                  <a:pPr>
                    <a:defRPr sz="8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15:layout>
                    <c:manualLayout>
                      <c:w val="0.31554257507857192"/>
                      <c:h val="0.19024247681334197"/>
                    </c:manualLayout>
                  </c15:layout>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(Hoja2!$A$10,Hoja2!$C$10)</c:f>
              <c:strCache>
                <c:ptCount val="2"/>
                <c:pt idx="0">
                  <c:v>Desarrolladas</c:v>
                </c:pt>
                <c:pt idx="1">
                  <c:v>Total Actividades</c:v>
                </c:pt>
              </c:strCache>
            </c:strRef>
          </c:cat>
          <c:val>
            <c:numRef>
              <c:f>(Hoja2!$B$11,Hoja2!$D$11)</c:f>
              <c:numCache>
                <c:formatCode>0%</c:formatCode>
                <c:ptCount val="2"/>
                <c:pt idx="0">
                  <c:v>0.32222222222222219</c:v>
                </c:pt>
                <c:pt idx="1">
                  <c:v>0.67777777777777781</c:v>
                </c:pt>
              </c:numCache>
            </c:numRef>
          </c:val>
          <c:extLst xmlns:c16r2="http://schemas.microsoft.com/office/drawing/2015/06/chart">
            <c:ext xmlns:c16="http://schemas.microsoft.com/office/drawing/2014/chart" uri="{C3380CC4-5D6E-409C-BE32-E72D297353CC}">
              <c16:uniqueId val="{00000000-15F9-4806-A4FE-C82F0C491A59}"/>
            </c:ext>
          </c:extLst>
        </c:ser>
        <c:dLbls>
          <c:showLegendKey val="0"/>
          <c:showVal val="0"/>
          <c:showCatName val="0"/>
          <c:showSerName val="0"/>
          <c:showPercent val="0"/>
          <c:showBubbleSize val="0"/>
        </c:dLbls>
        <c:gapWidth val="100"/>
        <c:axId val="20569920"/>
        <c:axId val="318906128"/>
      </c:barChart>
      <c:catAx>
        <c:axId val="205699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crossAx val="318906128"/>
        <c:crosses val="autoZero"/>
        <c:auto val="1"/>
        <c:lblAlgn val="ctr"/>
        <c:lblOffset val="100"/>
        <c:noMultiLvlLbl val="0"/>
      </c:catAx>
      <c:valAx>
        <c:axId val="3189061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CO"/>
          </a:p>
        </c:txPr>
        <c:crossAx val="2056992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s-CO"/>
        </a:p>
      </c:txPr>
    </c:title>
    <c:autoTitleDeleted val="0"/>
    <c:plotArea>
      <c:layout>
        <c:manualLayout>
          <c:layoutTarget val="inner"/>
          <c:xMode val="edge"/>
          <c:yMode val="edge"/>
          <c:x val="0.17332930832798762"/>
          <c:y val="0.11694919429878506"/>
          <c:w val="0.6761093810227875"/>
          <c:h val="0.80504159598374969"/>
        </c:manualLayout>
      </c:layout>
      <c:doughnutChart>
        <c:varyColors val="1"/>
        <c:ser>
          <c:idx val="0"/>
          <c:order val="0"/>
          <c:tx>
            <c:strRef>
              <c:f>Hoja2!$C$10</c:f>
              <c:strCache>
                <c:ptCount val="1"/>
                <c:pt idx="0">
                  <c:v>Total Actividades</c:v>
                </c:pt>
              </c:strCache>
            </c:strRef>
          </c:tx>
          <c:dPt>
            <c:idx val="0"/>
            <c:bubble3D val="0"/>
            <c:spPr>
              <a:solidFill>
                <a:srgbClr val="FF6600"/>
              </a:solidFill>
              <a:ln>
                <a:noFill/>
              </a:ln>
              <a:effectLst>
                <a:outerShdw blurRad="254000" sx="102000" sy="102000" algn="ctr" rotWithShape="0">
                  <a:prstClr val="black">
                    <a:alpha val="20000"/>
                  </a:prstClr>
                </a:outerShdw>
              </a:effectLst>
            </c:spPr>
          </c:dPt>
          <c:dPt>
            <c:idx val="1"/>
            <c:bubble3D val="0"/>
            <c:spPr>
              <a:solidFill>
                <a:srgbClr val="7030A0"/>
              </a:solidFill>
              <a:ln>
                <a:noFill/>
              </a:ln>
              <a:effectLst>
                <a:outerShdw blurRad="254000" sx="102000" sy="102000" algn="ctr" rotWithShape="0">
                  <a:prstClr val="black">
                    <a:alpha val="20000"/>
                  </a:prstClr>
                </a:outerShdw>
              </a:effectLst>
            </c:spPr>
          </c:dPt>
          <c:dLbls>
            <c:delete val="1"/>
          </c:dLbls>
          <c:cat>
            <c:strRef>
              <c:f>(Hoja2!$A$10,Hoja2!$C$10)</c:f>
              <c:strCache>
                <c:ptCount val="2"/>
                <c:pt idx="0">
                  <c:v>Desarrolladas</c:v>
                </c:pt>
                <c:pt idx="1">
                  <c:v>Total Actividades</c:v>
                </c:pt>
              </c:strCache>
            </c:strRef>
          </c:cat>
          <c:val>
            <c:numRef>
              <c:f>(Hoja2!$B$11,Hoja2!$D$11)</c:f>
              <c:numCache>
                <c:formatCode>0%</c:formatCode>
                <c:ptCount val="2"/>
                <c:pt idx="0">
                  <c:v>0.32222222222222219</c:v>
                </c:pt>
                <c:pt idx="1">
                  <c:v>0.67777777777777781</c:v>
                </c:pt>
              </c:numCache>
            </c:numRef>
          </c:val>
          <c:extLst xmlns:c16r2="http://schemas.microsoft.com/office/drawing/2015/06/chart">
            <c:ext xmlns:c16="http://schemas.microsoft.com/office/drawing/2014/chart" uri="{C3380CC4-5D6E-409C-BE32-E72D297353CC}">
              <c16:uniqueId val="{00000000-15F9-4806-A4FE-C82F0C491A59}"/>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s-CO"/>
          </a:p>
        </c:txPr>
      </c:legendEntry>
      <c:legendEntry>
        <c:idx val="1"/>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s-CO"/>
          </a:p>
        </c:txPr>
      </c:legendEntry>
      <c:layout>
        <c:manualLayout>
          <c:xMode val="edge"/>
          <c:yMode val="edge"/>
          <c:x val="2.3080432642335971E-2"/>
          <c:y val="0.88955061524379497"/>
          <c:w val="0.93335345836006189"/>
          <c:h val="0.1104493847562050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CO"/>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solidFill>
        <a:schemeClr val="bg1"/>
      </a:solidFill>
      <a:round/>
    </a:ln>
    <a:effectLst/>
  </c:spPr>
  <c:txPr>
    <a:bodyPr/>
    <a:lstStyle/>
    <a:p>
      <a:pPr>
        <a:defRPr/>
      </a:pPr>
      <a:endParaRPr lang="es-CO"/>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8.1508691723152504E-2"/>
          <c:y val="8.2535548775732534E-2"/>
          <c:w val="0.88900207986662505"/>
          <c:h val="0.77341188716478759"/>
        </c:manualLayout>
      </c:layout>
      <c:barChart>
        <c:barDir val="col"/>
        <c:grouping val="stacked"/>
        <c:varyColors val="0"/>
        <c:ser>
          <c:idx val="0"/>
          <c:order val="0"/>
          <c:tx>
            <c:strRef>
              <c:f>'SEGUIMIENTO PINAR'!$F$3</c:f>
              <c:strCache>
                <c:ptCount val="1"/>
                <c:pt idx="0">
                  <c:v>CONSOLIDADO</c:v>
                </c:pt>
              </c:strCache>
            </c:strRef>
          </c:tx>
          <c:spPr>
            <a:solidFill>
              <a:srgbClr val="7030A0"/>
            </a:solidFill>
            <a:ln>
              <a:noFill/>
            </a:ln>
            <a:effectLst/>
          </c:spPr>
          <c:invertIfNegative val="0"/>
          <c:dPt>
            <c:idx val="0"/>
            <c:invertIfNegative val="0"/>
            <c:bubble3D val="0"/>
            <c:spPr>
              <a:solidFill>
                <a:srgbClr val="7030A0"/>
              </a:solidFill>
              <a:ln>
                <a:noFill/>
              </a:ln>
              <a:effectLst/>
            </c:spPr>
          </c:dPt>
          <c:dLbls>
            <c:dLbl>
              <c:idx val="0"/>
              <c:layout>
                <c:manualLayout>
                  <c:x val="0"/>
                  <c:y val="-0.15313592751451266"/>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0692359761703553E-2"/>
                  <c:y val="-0.26981091990652223"/>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3461798808517513E-3"/>
                  <c:y val="-0.38648591229853185"/>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solidFill>
                <a:srgbClr val="FFAB40">
                  <a:lumMod val="60000"/>
                  <a:lumOff val="40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s-CO"/>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numRef>
              <c:f>('SEGUIMIENTO PINAR'!$K$3,'SEGUIMIENTO PINAR'!$P$3,'SEGUIMIENTO PINAR'!$U$3,'SEGUIMIENTO PINAR'!$Z$3)</c:f>
              <c:numCache>
                <c:formatCode>General</c:formatCode>
                <c:ptCount val="4"/>
                <c:pt idx="0">
                  <c:v>2021</c:v>
                </c:pt>
                <c:pt idx="1">
                  <c:v>2022</c:v>
                </c:pt>
                <c:pt idx="2">
                  <c:v>2023</c:v>
                </c:pt>
                <c:pt idx="3">
                  <c:v>2024</c:v>
                </c:pt>
              </c:numCache>
            </c:numRef>
          </c:cat>
          <c:val>
            <c:numRef>
              <c:f>('SEGUIMIENTO PINAR'!$K$10,'SEGUIMIENTO PINAR'!$P$10,'SEGUIMIENTO PINAR'!$U$10,'SEGUIMIENTO PINAR'!$Z$10)</c:f>
              <c:numCache>
                <c:formatCode>0%</c:formatCode>
                <c:ptCount val="4"/>
                <c:pt idx="0">
                  <c:v>3.3333333333333333E-2</c:v>
                </c:pt>
                <c:pt idx="1">
                  <c:v>0.11666666666666665</c:v>
                </c:pt>
                <c:pt idx="2">
                  <c:v>0.20000000000000004</c:v>
                </c:pt>
                <c:pt idx="3">
                  <c:v>0</c:v>
                </c:pt>
              </c:numCache>
            </c:numRef>
          </c:val>
          <c:extLst xmlns:c16r2="http://schemas.microsoft.com/office/drawing/2015/06/chart">
            <c:ext xmlns:c16="http://schemas.microsoft.com/office/drawing/2014/chart" uri="{C3380CC4-5D6E-409C-BE32-E72D297353CC}">
              <c16:uniqueId val="{00000000-0235-48CB-B611-A0EC21B95B88}"/>
            </c:ext>
          </c:extLst>
        </c:ser>
        <c:dLbls>
          <c:dLblPos val="ctr"/>
          <c:showLegendKey val="0"/>
          <c:showVal val="1"/>
          <c:showCatName val="0"/>
          <c:showSerName val="0"/>
          <c:showPercent val="0"/>
          <c:showBubbleSize val="0"/>
        </c:dLbls>
        <c:gapWidth val="150"/>
        <c:overlap val="100"/>
        <c:axId val="353062592"/>
        <c:axId val="353062976"/>
      </c:barChart>
      <c:catAx>
        <c:axId val="35306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s-CO"/>
          </a:p>
        </c:txPr>
        <c:crossAx val="353062976"/>
        <c:crosses val="autoZero"/>
        <c:auto val="1"/>
        <c:lblAlgn val="ctr"/>
        <c:lblOffset val="100"/>
        <c:noMultiLvlLbl val="0"/>
      </c:catAx>
      <c:valAx>
        <c:axId val="3530629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CO"/>
          </a:p>
        </c:txPr>
        <c:crossAx val="35306259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1099786140758031"/>
          <c:y val="8.2535529296889912E-2"/>
          <c:w val="0.88900207986662505"/>
          <c:h val="0.77341188716478759"/>
        </c:manualLayout>
      </c:layout>
      <c:barChart>
        <c:barDir val="col"/>
        <c:grouping val="clustered"/>
        <c:varyColors val="0"/>
        <c:ser>
          <c:idx val="0"/>
          <c:order val="0"/>
          <c:tx>
            <c:strRef>
              <c:f>'SEGUIMIENTO PINAR'!$F$3</c:f>
              <c:strCache>
                <c:ptCount val="1"/>
                <c:pt idx="0">
                  <c:v>CONSOLIDADO</c:v>
                </c:pt>
              </c:strCache>
            </c:strRef>
          </c:tx>
          <c:spPr>
            <a:solidFill>
              <a:srgbClr val="FF6600">
                <a:alpha val="85000"/>
              </a:srgbClr>
            </a:solidFill>
            <a:ln w="9525" cap="flat" cmpd="sng" algn="ctr">
              <a:solidFill>
                <a:schemeClr val="lt1">
                  <a:alpha val="50000"/>
                </a:schemeClr>
              </a:solidFill>
              <a:round/>
            </a:ln>
            <a:effectLst/>
          </c:spPr>
          <c:invertIfNegative val="0"/>
          <c:dLbls>
            <c:dLbl>
              <c:idx val="0"/>
              <c:layout>
                <c:manualLayout>
                  <c:x val="0"/>
                  <c:y val="-1.402354257585604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7.2786982019609498E-3"/>
                  <c:y val="-2.077764742296336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1.199465202532736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solidFill>
                <a:srgbClr val="000000">
                  <a:lumMod val="65000"/>
                  <a:lumOff val="35000"/>
                  <a:alpha val="75000"/>
                </a:srgbClr>
              </a:solid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O"/>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15:showLeaderLines val="1"/>
                <c15:leaderLines>
                  <c:spPr>
                    <a:ln w="9525">
                      <a:solidFill>
                        <a:schemeClr val="dk1">
                          <a:lumMod val="50000"/>
                          <a:lumOff val="50000"/>
                        </a:schemeClr>
                      </a:solidFill>
                    </a:ln>
                    <a:effectLst/>
                  </c:spPr>
                </c15:leaderLines>
              </c:ext>
            </c:extLst>
          </c:dLbls>
          <c:cat>
            <c:numRef>
              <c:f>('SEGUIMIENTO PINAR'!$K$3,'SEGUIMIENTO PINAR'!$P$3,'SEGUIMIENTO PINAR'!$U$3,'SEGUIMIENTO PINAR'!$Z$3)</c:f>
              <c:numCache>
                <c:formatCode>General</c:formatCode>
                <c:ptCount val="4"/>
                <c:pt idx="0">
                  <c:v>2021</c:v>
                </c:pt>
                <c:pt idx="1">
                  <c:v>2022</c:v>
                </c:pt>
                <c:pt idx="2">
                  <c:v>2023</c:v>
                </c:pt>
                <c:pt idx="3">
                  <c:v>2024</c:v>
                </c:pt>
              </c:numCache>
            </c:numRef>
          </c:cat>
          <c:val>
            <c:numRef>
              <c:f>('SEGUIMIENTO PINAR'!$K$19,'SEGUIMIENTO PINAR'!$P$19,'SEGUIMIENTO PINAR'!$U$19,'SEGUIMIENTO PINAR'!$Z$19)</c:f>
              <c:numCache>
                <c:formatCode>0%</c:formatCode>
                <c:ptCount val="4"/>
                <c:pt idx="0">
                  <c:v>0.125</c:v>
                </c:pt>
                <c:pt idx="1">
                  <c:v>0.1125</c:v>
                </c:pt>
                <c:pt idx="2">
                  <c:v>1.2500000000000001E-2</c:v>
                </c:pt>
                <c:pt idx="3">
                  <c:v>0</c:v>
                </c:pt>
              </c:numCache>
            </c:numRef>
          </c:val>
          <c:extLst xmlns:c16r2="http://schemas.microsoft.com/office/drawing/2015/06/chart">
            <c:ext xmlns:c16="http://schemas.microsoft.com/office/drawing/2014/chart" uri="{C3380CC4-5D6E-409C-BE32-E72D297353CC}">
              <c16:uniqueId val="{00000000-38ED-4F42-A770-14D746CF5F70}"/>
            </c:ext>
          </c:extLst>
        </c:ser>
        <c:dLbls>
          <c:dLblPos val="inEnd"/>
          <c:showLegendKey val="0"/>
          <c:showVal val="1"/>
          <c:showCatName val="0"/>
          <c:showSerName val="0"/>
          <c:showPercent val="0"/>
          <c:showBubbleSize val="0"/>
        </c:dLbls>
        <c:gapWidth val="65"/>
        <c:axId val="353119072"/>
        <c:axId val="353135848"/>
      </c:barChart>
      <c:catAx>
        <c:axId val="3531190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1" i="0" u="none" strike="noStrike" kern="1200" cap="all" baseline="0">
                <a:solidFill>
                  <a:schemeClr val="dk1">
                    <a:lumMod val="75000"/>
                    <a:lumOff val="25000"/>
                  </a:schemeClr>
                </a:solidFill>
                <a:latin typeface="+mn-lt"/>
                <a:ea typeface="+mn-ea"/>
                <a:cs typeface="+mn-cs"/>
              </a:defRPr>
            </a:pPr>
            <a:endParaRPr lang="es-CO"/>
          </a:p>
        </c:txPr>
        <c:crossAx val="353135848"/>
        <c:crosses val="autoZero"/>
        <c:auto val="1"/>
        <c:lblAlgn val="ctr"/>
        <c:lblOffset val="100"/>
        <c:noMultiLvlLbl val="0"/>
      </c:catAx>
      <c:valAx>
        <c:axId val="35313584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3531190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dk1">
          <a:lumMod val="25000"/>
          <a:lumOff val="75000"/>
        </a:schemeClr>
      </a:solidFill>
      <a:round/>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08691723152504E-2"/>
          <c:y val="8.2535548775732534E-2"/>
          <c:w val="0.88900207986662505"/>
          <c:h val="0.77341188716478759"/>
        </c:manualLayout>
      </c:layout>
      <c:barChart>
        <c:barDir val="col"/>
        <c:grouping val="stacked"/>
        <c:varyColors val="0"/>
        <c:ser>
          <c:idx val="0"/>
          <c:order val="0"/>
          <c:tx>
            <c:strRef>
              <c:f>'SEGUIMIENTO PINAR'!$F$3</c:f>
              <c:strCache>
                <c:ptCount val="1"/>
                <c:pt idx="0">
                  <c:v>CONSOLIDADO</c:v>
                </c:pt>
              </c:strCache>
            </c:strRef>
          </c:tx>
          <c:spPr>
            <a:solidFill>
              <a:srgbClr val="7030A0"/>
            </a:solidFill>
            <a:ln>
              <a:noFill/>
            </a:ln>
            <a:effectLst/>
          </c:spPr>
          <c:invertIfNegative val="0"/>
          <c:dLbls>
            <c:dLbl>
              <c:idx val="0"/>
              <c:layout>
                <c:manualLayout>
                  <c:x val="-1.307189206116722E-2"/>
                  <c:y val="-0.11447809930299063"/>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071892061167132E-2"/>
                  <c:y val="-0.41021318916904975"/>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dk1">
                        <a:lumMod val="65000"/>
                        <a:lumOff val="35000"/>
                      </a:schemeClr>
                    </a:solidFill>
                    <a:latin typeface="+mn-lt"/>
                    <a:ea typeface="+mn-ea"/>
                    <a:cs typeface="+mn-cs"/>
                  </a:defRPr>
                </a:pPr>
                <a:endParaRPr lang="es-CO"/>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15:layout/>
                <c15:showLeaderLines val="1"/>
                <c15:leaderLines>
                  <c:spPr>
                    <a:ln w="9525">
                      <a:solidFill>
                        <a:schemeClr val="tx1">
                          <a:lumMod val="35000"/>
                          <a:lumOff val="65000"/>
                        </a:schemeClr>
                      </a:solidFill>
                    </a:ln>
                    <a:effectLst/>
                  </c:spPr>
                </c15:leaderLines>
              </c:ext>
            </c:extLst>
          </c:dLbls>
          <c:cat>
            <c:numRef>
              <c:f>('SEGUIMIENTO PINAR'!$K$3,'SEGUIMIENTO PINAR'!$P$3,'SEGUIMIENTO PINAR'!$U$3,'SEGUIMIENTO PINAR'!$Z$3)</c:f>
              <c:numCache>
                <c:formatCode>General</c:formatCode>
                <c:ptCount val="4"/>
                <c:pt idx="0">
                  <c:v>2021</c:v>
                </c:pt>
                <c:pt idx="1">
                  <c:v>2022</c:v>
                </c:pt>
                <c:pt idx="2">
                  <c:v>2023</c:v>
                </c:pt>
                <c:pt idx="3">
                  <c:v>2024</c:v>
                </c:pt>
              </c:numCache>
            </c:numRef>
          </c:cat>
          <c:val>
            <c:numRef>
              <c:f>('SEGUIMIENTO PINAR'!$K$29,'SEGUIMIENTO PINAR'!$P$29,'SEGUIMIENTO PINAR'!$U$29,'SEGUIMIENTO PINAR'!$Z$29)</c:f>
              <c:numCache>
                <c:formatCode>0%</c:formatCode>
                <c:ptCount val="4"/>
                <c:pt idx="0">
                  <c:v>4.4444444444444446E-2</c:v>
                </c:pt>
                <c:pt idx="1">
                  <c:v>0.4</c:v>
                </c:pt>
                <c:pt idx="2">
                  <c:v>0</c:v>
                </c:pt>
                <c:pt idx="3">
                  <c:v>0</c:v>
                </c:pt>
              </c:numCache>
            </c:numRef>
          </c:val>
          <c:extLst xmlns:c16r2="http://schemas.microsoft.com/office/drawing/2015/06/chart">
            <c:ext xmlns:c16="http://schemas.microsoft.com/office/drawing/2014/chart" uri="{C3380CC4-5D6E-409C-BE32-E72D297353CC}">
              <c16:uniqueId val="{00000000-E0E1-4628-91CB-98819F5DF41D}"/>
            </c:ext>
          </c:extLst>
        </c:ser>
        <c:dLbls>
          <c:dLblPos val="ctr"/>
          <c:showLegendKey val="0"/>
          <c:showVal val="1"/>
          <c:showCatName val="0"/>
          <c:showSerName val="0"/>
          <c:showPercent val="0"/>
          <c:showBubbleSize val="0"/>
        </c:dLbls>
        <c:gapWidth val="79"/>
        <c:overlap val="100"/>
        <c:axId val="352030536"/>
        <c:axId val="352027400"/>
      </c:barChart>
      <c:catAx>
        <c:axId val="352030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64" b="1" i="0" u="none" strike="noStrike" kern="1200" cap="all" spc="120" normalizeH="0" baseline="0">
                <a:solidFill>
                  <a:schemeClr val="tx1">
                    <a:lumMod val="65000"/>
                    <a:lumOff val="35000"/>
                  </a:schemeClr>
                </a:solidFill>
                <a:latin typeface="+mn-lt"/>
                <a:ea typeface="+mn-ea"/>
                <a:cs typeface="+mn-cs"/>
              </a:defRPr>
            </a:pPr>
            <a:endParaRPr lang="es-CO"/>
          </a:p>
        </c:txPr>
        <c:crossAx val="352027400"/>
        <c:crosses val="autoZero"/>
        <c:auto val="1"/>
        <c:lblAlgn val="ctr"/>
        <c:lblOffset val="100"/>
        <c:noMultiLvlLbl val="0"/>
      </c:catAx>
      <c:valAx>
        <c:axId val="352027400"/>
        <c:scaling>
          <c:orientation val="minMax"/>
        </c:scaling>
        <c:delete val="1"/>
        <c:axPos val="l"/>
        <c:numFmt formatCode="0%" sourceLinked="1"/>
        <c:majorTickMark val="none"/>
        <c:minorTickMark val="none"/>
        <c:tickLblPos val="nextTo"/>
        <c:crossAx val="35203053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Hoja2!$C$5</c:f>
              <c:strCache>
                <c:ptCount val="1"/>
                <c:pt idx="0">
                  <c:v>APLICATIVO GESTIÓN DOCUMENTAL</c:v>
                </c:pt>
              </c:strCache>
            </c:strRef>
          </c:tx>
          <c:spPr>
            <a:solidFill>
              <a:srgbClr val="7030A0"/>
            </a:solidFill>
            <a:ln>
              <a:noFill/>
            </a:ln>
            <a:effectLst/>
          </c:spPr>
          <c:invertIfNegative val="0"/>
          <c:dLbls>
            <c:spPr>
              <a:noFill/>
              <a:ln>
                <a:solidFill>
                  <a:srgbClr val="7030A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Hoja2!$F$4:$H$4</c:f>
              <c:numCache>
                <c:formatCode>General</c:formatCode>
                <c:ptCount val="3"/>
                <c:pt idx="0">
                  <c:v>2021</c:v>
                </c:pt>
                <c:pt idx="1">
                  <c:v>2022</c:v>
                </c:pt>
                <c:pt idx="2">
                  <c:v>2023</c:v>
                </c:pt>
              </c:numCache>
            </c:numRef>
          </c:cat>
          <c:val>
            <c:numRef>
              <c:f>Hoja2!$F$5:$H$5</c:f>
              <c:numCache>
                <c:formatCode>0%</c:formatCode>
                <c:ptCount val="3"/>
                <c:pt idx="0">
                  <c:v>3.3333333333333333E-2</c:v>
                </c:pt>
                <c:pt idx="1">
                  <c:v>0.11666666666666665</c:v>
                </c:pt>
                <c:pt idx="2">
                  <c:v>0.20000000000000004</c:v>
                </c:pt>
              </c:numCache>
            </c:numRef>
          </c:val>
          <c:extLst xmlns:c16r2="http://schemas.microsoft.com/office/drawing/2015/06/chart">
            <c:ext xmlns:c16="http://schemas.microsoft.com/office/drawing/2014/chart" uri="{C3380CC4-5D6E-409C-BE32-E72D297353CC}">
              <c16:uniqueId val="{00000005-5A53-4643-B12A-C37168CAC9DE}"/>
            </c:ext>
          </c:extLst>
        </c:ser>
        <c:ser>
          <c:idx val="2"/>
          <c:order val="1"/>
          <c:tx>
            <c:strRef>
              <c:f>Hoja2!$C$6</c:f>
              <c:strCache>
                <c:ptCount val="1"/>
                <c:pt idx="0">
                  <c:v>SISTEMA INTEGRADO DE CONSERVACIÓN</c:v>
                </c:pt>
              </c:strCache>
            </c:strRef>
          </c:tx>
          <c:spPr>
            <a:solidFill>
              <a:srgbClr val="FF6600"/>
            </a:solidFill>
            <a:ln>
              <a:noFill/>
            </a:ln>
            <a:effectLst/>
          </c:spPr>
          <c:invertIfNegative val="0"/>
          <c:dLbls>
            <c:spPr>
              <a:noFill/>
              <a:ln>
                <a:solidFill>
                  <a:srgbClr val="FF66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Hoja2!$F$4:$H$4</c:f>
              <c:numCache>
                <c:formatCode>General</c:formatCode>
                <c:ptCount val="3"/>
                <c:pt idx="0">
                  <c:v>2021</c:v>
                </c:pt>
                <c:pt idx="1">
                  <c:v>2022</c:v>
                </c:pt>
                <c:pt idx="2">
                  <c:v>2023</c:v>
                </c:pt>
              </c:numCache>
            </c:numRef>
          </c:cat>
          <c:val>
            <c:numRef>
              <c:f>Hoja2!$F$6:$H$6</c:f>
              <c:numCache>
                <c:formatCode>0%</c:formatCode>
                <c:ptCount val="3"/>
                <c:pt idx="0">
                  <c:v>0.125</c:v>
                </c:pt>
                <c:pt idx="1">
                  <c:v>0.1125</c:v>
                </c:pt>
                <c:pt idx="2">
                  <c:v>1.2500000000000001E-2</c:v>
                </c:pt>
              </c:numCache>
            </c:numRef>
          </c:val>
          <c:extLst xmlns:c16r2="http://schemas.microsoft.com/office/drawing/2015/06/chart">
            <c:ext xmlns:c16="http://schemas.microsoft.com/office/drawing/2014/chart" uri="{C3380CC4-5D6E-409C-BE32-E72D297353CC}">
              <c16:uniqueId val="{00000006-5A53-4643-B12A-C37168CAC9DE}"/>
            </c:ext>
          </c:extLst>
        </c:ser>
        <c:ser>
          <c:idx val="3"/>
          <c:order val="2"/>
          <c:tx>
            <c:strRef>
              <c:f>Hoja2!$C$7</c:f>
              <c:strCache>
                <c:ptCount val="1"/>
                <c:pt idx="0">
                  <c:v>ACTUALIZACIÓN DE TABLAS DE RETENCIÓN DOCUMENTAL</c:v>
                </c:pt>
              </c:strCache>
            </c:strRef>
          </c:tx>
          <c:spPr>
            <a:solidFill>
              <a:schemeClr val="accent4"/>
            </a:solidFill>
            <a:ln>
              <a:noFill/>
            </a:ln>
            <a:effectLst/>
          </c:spPr>
          <c:invertIfNegative val="0"/>
          <c:dPt>
            <c:idx val="0"/>
            <c:invertIfNegative val="0"/>
            <c:bubble3D val="0"/>
            <c:spPr>
              <a:solidFill>
                <a:srgbClr val="3333CC"/>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Hoja2!$F$4:$H$4</c:f>
              <c:numCache>
                <c:formatCode>General</c:formatCode>
                <c:ptCount val="3"/>
                <c:pt idx="0">
                  <c:v>2021</c:v>
                </c:pt>
                <c:pt idx="1">
                  <c:v>2022</c:v>
                </c:pt>
                <c:pt idx="2">
                  <c:v>2023</c:v>
                </c:pt>
              </c:numCache>
            </c:numRef>
          </c:cat>
          <c:val>
            <c:numRef>
              <c:f>Hoja2!$F$7:$H$7</c:f>
              <c:numCache>
                <c:formatCode>0%</c:formatCode>
                <c:ptCount val="3"/>
                <c:pt idx="0">
                  <c:v>4.4444444444444446E-2</c:v>
                </c:pt>
                <c:pt idx="1">
                  <c:v>0.4</c:v>
                </c:pt>
                <c:pt idx="2">
                  <c:v>0</c:v>
                </c:pt>
              </c:numCache>
            </c:numRef>
          </c:val>
          <c:extLst xmlns:c16r2="http://schemas.microsoft.com/office/drawing/2015/06/chart">
            <c:ext xmlns:c16="http://schemas.microsoft.com/office/drawing/2014/chart" uri="{C3380CC4-5D6E-409C-BE32-E72D297353CC}">
              <c16:uniqueId val="{00000007-5A53-4643-B12A-C37168CAC9DE}"/>
            </c:ext>
          </c:extLst>
        </c:ser>
        <c:ser>
          <c:idx val="4"/>
          <c:order val="3"/>
          <c:tx>
            <c:strRef>
              <c:f>Hoja2!$C$8</c:f>
              <c:strCache>
                <c:ptCount val="1"/>
                <c:pt idx="0">
                  <c:v>CAPACITACIONES GESTIÓN DOCUMENTAL</c:v>
                </c:pt>
              </c:strCache>
            </c:strRef>
          </c:tx>
          <c:spPr>
            <a:solidFill>
              <a:schemeClr val="accent5"/>
            </a:solidFill>
            <a:ln>
              <a:noFill/>
            </a:ln>
            <a:effectLst/>
          </c:spPr>
          <c:invertIfNegative val="0"/>
          <c:dLbls>
            <c:spPr>
              <a:noFill/>
              <a:ln>
                <a:solidFill>
                  <a:schemeClr val="accent5"/>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Hoja2!$F$4:$H$4</c:f>
              <c:numCache>
                <c:formatCode>General</c:formatCode>
                <c:ptCount val="3"/>
                <c:pt idx="0">
                  <c:v>2021</c:v>
                </c:pt>
                <c:pt idx="1">
                  <c:v>2022</c:v>
                </c:pt>
                <c:pt idx="2">
                  <c:v>2023</c:v>
                </c:pt>
              </c:numCache>
            </c:numRef>
          </c:cat>
          <c:val>
            <c:numRef>
              <c:f>Hoja2!$F$8:$H$8</c:f>
              <c:numCache>
                <c:formatCode>0%</c:formatCode>
                <c:ptCount val="3"/>
                <c:pt idx="0">
                  <c:v>0</c:v>
                </c:pt>
                <c:pt idx="1">
                  <c:v>0</c:v>
                </c:pt>
                <c:pt idx="2">
                  <c:v>0.4</c:v>
                </c:pt>
              </c:numCache>
            </c:numRef>
          </c:val>
          <c:extLst xmlns:c16r2="http://schemas.microsoft.com/office/drawing/2015/06/chart">
            <c:ext xmlns:c16="http://schemas.microsoft.com/office/drawing/2014/chart" uri="{C3380CC4-5D6E-409C-BE32-E72D297353CC}">
              <c16:uniqueId val="{00000008-5A53-4643-B12A-C37168CAC9DE}"/>
            </c:ext>
          </c:extLst>
        </c:ser>
        <c:ser>
          <c:idx val="5"/>
          <c:order val="4"/>
          <c:tx>
            <c:strRef>
              <c:f>Hoja2!$C$9</c:f>
              <c:strCache>
                <c:ptCount val="1"/>
                <c:pt idx="0">
                  <c:v>TRANSFERENCIAS SECUNDARIAS</c:v>
                </c:pt>
              </c:strCache>
            </c:strRef>
          </c:tx>
          <c:spPr>
            <a:solidFill>
              <a:schemeClr val="accent6"/>
            </a:solidFill>
            <a:ln>
              <a:noFill/>
            </a:ln>
            <a:effectLst/>
          </c:spPr>
          <c:invertIfNegative val="0"/>
          <c:dLbls>
            <c:spPr>
              <a:noFill/>
              <a:ln>
                <a:solidFill>
                  <a:srgbClr val="FFC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Hoja2!$F$4:$H$4</c:f>
              <c:numCache>
                <c:formatCode>General</c:formatCode>
                <c:ptCount val="3"/>
                <c:pt idx="0">
                  <c:v>2021</c:v>
                </c:pt>
                <c:pt idx="1">
                  <c:v>2022</c:v>
                </c:pt>
                <c:pt idx="2">
                  <c:v>2023</c:v>
                </c:pt>
              </c:numCache>
            </c:numRef>
          </c:cat>
          <c:val>
            <c:numRef>
              <c:f>Hoja2!$F$9:$H$9</c:f>
              <c:numCache>
                <c:formatCode>0%</c:formatCode>
                <c:ptCount val="3"/>
                <c:pt idx="0">
                  <c:v>0</c:v>
                </c:pt>
                <c:pt idx="1">
                  <c:v>0.17499999999999999</c:v>
                </c:pt>
                <c:pt idx="2">
                  <c:v>1.2500000000000001E-2</c:v>
                </c:pt>
              </c:numCache>
            </c:numRef>
          </c:val>
          <c:extLst xmlns:c16r2="http://schemas.microsoft.com/office/drawing/2015/06/chart">
            <c:ext xmlns:c16="http://schemas.microsoft.com/office/drawing/2014/chart" uri="{C3380CC4-5D6E-409C-BE32-E72D297353CC}">
              <c16:uniqueId val="{00000009-5A53-4643-B12A-C37168CAC9DE}"/>
            </c:ext>
          </c:extLst>
        </c:ser>
        <c:dLbls>
          <c:dLblPos val="outEnd"/>
          <c:showLegendKey val="0"/>
          <c:showVal val="1"/>
          <c:showCatName val="0"/>
          <c:showSerName val="0"/>
          <c:showPercent val="0"/>
          <c:showBubbleSize val="0"/>
        </c:dLbls>
        <c:gapWidth val="219"/>
        <c:overlap val="-27"/>
        <c:axId val="352029752"/>
        <c:axId val="352031712"/>
      </c:barChart>
      <c:catAx>
        <c:axId val="35202975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bg2"/>
                    </a:solidFill>
                    <a:latin typeface="+mn-lt"/>
                    <a:ea typeface="+mn-ea"/>
                    <a:cs typeface="+mn-cs"/>
                  </a:defRPr>
                </a:pPr>
                <a:r>
                  <a:rPr lang="es-CO" b="1">
                    <a:solidFill>
                      <a:schemeClr val="bg2"/>
                    </a:solidFill>
                  </a:rPr>
                  <a:t>VIGENCIAS</a:t>
                </a: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bg2"/>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s-CO"/>
          </a:p>
        </c:txPr>
        <c:crossAx val="352031712"/>
        <c:crosses val="autoZero"/>
        <c:auto val="1"/>
        <c:lblAlgn val="ctr"/>
        <c:lblOffset val="100"/>
        <c:noMultiLvlLbl val="0"/>
      </c:catAx>
      <c:valAx>
        <c:axId val="352031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avances de ejecución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520297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es-CO"/>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0.37304</cdr:x>
      <cdr:y>0.42567</cdr:y>
    </cdr:from>
    <cdr:to>
      <cdr:x>0.64749</cdr:x>
      <cdr:y>0.63362</cdr:y>
    </cdr:to>
    <cdr:sp macro="" textlink="">
      <cdr:nvSpPr>
        <cdr:cNvPr id="3" name="CuadroTexto 2"/>
        <cdr:cNvSpPr txBox="1"/>
      </cdr:nvSpPr>
      <cdr:spPr>
        <a:xfrm xmlns:a="http://schemas.openxmlformats.org/drawingml/2006/main">
          <a:off x="1087440" y="1123094"/>
          <a:ext cx="800057" cy="5486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CO" sz="1200" b="1" dirty="0" smtClean="0"/>
            <a:t>    32% avance</a:t>
          </a:r>
          <a:endParaRPr lang="es-CO" sz="1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5507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11289578a6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11289578a6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94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1289578a6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1289578a6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513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1289578a6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1289578a6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79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1289578a6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1289578a6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422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1289578a6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1289578a6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14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1289578a6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1289578a6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8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1289578a6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1289578a6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03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89578a66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89578a6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122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8"/>
          <p:cNvSpPr txBox="1"/>
          <p:nvPr/>
        </p:nvSpPr>
        <p:spPr>
          <a:xfrm>
            <a:off x="3700825" y="1585150"/>
            <a:ext cx="5897400" cy="12945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sz="4100" b="1">
                <a:solidFill>
                  <a:srgbClr val="FFFFFF"/>
                </a:solidFill>
              </a:rPr>
              <a:t>Título </a:t>
            </a:r>
            <a:endParaRPr sz="4100" b="1">
              <a:solidFill>
                <a:srgbClr val="FFFFFF"/>
              </a:solidFill>
            </a:endParaRPr>
          </a:p>
          <a:p>
            <a:pPr marL="0" lvl="0" indent="0" algn="l" rtl="0">
              <a:spcBef>
                <a:spcPts val="0"/>
              </a:spcBef>
              <a:spcAft>
                <a:spcPts val="0"/>
              </a:spcAft>
              <a:buNone/>
            </a:pPr>
            <a:r>
              <a:rPr lang="es" sz="4100" b="1">
                <a:solidFill>
                  <a:srgbClr val="FFFFFF"/>
                </a:solidFill>
              </a:rPr>
              <a:t>PRESENTACIÓN</a:t>
            </a:r>
            <a:endParaRPr sz="4100" b="1">
              <a:solidFill>
                <a:srgbClr val="FFFFFF"/>
              </a:solidFill>
            </a:endParaRPr>
          </a:p>
        </p:txBody>
      </p:sp>
      <p:sp>
        <p:nvSpPr>
          <p:cNvPr id="23" name="Google Shape;23;p8"/>
          <p:cNvSpPr txBox="1"/>
          <p:nvPr/>
        </p:nvSpPr>
        <p:spPr>
          <a:xfrm>
            <a:off x="3790525" y="2827150"/>
            <a:ext cx="4085700"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b="1">
                <a:solidFill>
                  <a:srgbClr val="FFFFFF"/>
                </a:solidFill>
              </a:rPr>
              <a:t>Subtítulo si se requiere</a:t>
            </a:r>
            <a:endParaRPr sz="2400" b="1">
              <a:solidFill>
                <a:srgbClr val="FFFFFF"/>
              </a:solidFill>
            </a:endParaRPr>
          </a:p>
        </p:txBody>
      </p:sp>
      <p:sp>
        <p:nvSpPr>
          <p:cNvPr id="24" name="Google Shape;24;p8"/>
          <p:cNvSpPr txBox="1"/>
          <p:nvPr/>
        </p:nvSpPr>
        <p:spPr>
          <a:xfrm>
            <a:off x="3790525" y="3298075"/>
            <a:ext cx="51117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000" b="1">
                <a:solidFill>
                  <a:schemeClr val="lt1"/>
                </a:solidFill>
              </a:rPr>
              <a:t>__</a:t>
            </a:r>
            <a:endParaRPr sz="1000" b="1">
              <a:solidFill>
                <a:schemeClr val="lt1"/>
              </a:solidFill>
            </a:endParaRPr>
          </a:p>
          <a:p>
            <a:pPr marL="0" lvl="0" indent="0" algn="l" rtl="0">
              <a:spcBef>
                <a:spcPts val="0"/>
              </a:spcBef>
              <a:spcAft>
                <a:spcPts val="0"/>
              </a:spcAft>
              <a:buNone/>
            </a:pPr>
            <a:endParaRPr sz="1000" b="1">
              <a:solidFill>
                <a:schemeClr val="lt1"/>
              </a:solidFill>
            </a:endParaRPr>
          </a:p>
          <a:p>
            <a:pPr marL="0" lvl="0" indent="0" algn="l" rtl="0">
              <a:spcBef>
                <a:spcPts val="0"/>
              </a:spcBef>
              <a:spcAft>
                <a:spcPts val="0"/>
              </a:spcAft>
              <a:buNone/>
            </a:pPr>
            <a:r>
              <a:rPr lang="es" sz="1000" b="1">
                <a:solidFill>
                  <a:srgbClr val="FFFFFF"/>
                </a:solidFill>
              </a:rPr>
              <a:t>NOMBRE DEPENDENCIA  / 2023</a:t>
            </a:r>
            <a:endParaRPr sz="10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Google Shape;37;p10"/>
          <p:cNvSpPr txBox="1"/>
          <p:nvPr/>
        </p:nvSpPr>
        <p:spPr>
          <a:xfrm>
            <a:off x="1381388" y="781547"/>
            <a:ext cx="6642024"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Avances Plan Institucional de Archivos Pinar </a:t>
            </a:r>
            <a:endParaRPr sz="2000" b="1" dirty="0">
              <a:solidFill>
                <a:srgbClr val="261D36"/>
              </a:solidFill>
            </a:endParaRPr>
          </a:p>
        </p:txBody>
      </p:sp>
      <p:sp>
        <p:nvSpPr>
          <p:cNvPr id="39" name="Google Shape;39;p10"/>
          <p:cNvSpPr txBox="1"/>
          <p:nvPr/>
        </p:nvSpPr>
        <p:spPr>
          <a:xfrm>
            <a:off x="5678421" y="1411100"/>
            <a:ext cx="26454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dirty="0">
              <a:solidFill>
                <a:srgbClr val="261D36"/>
              </a:solidFill>
            </a:endParaRPr>
          </a:p>
        </p:txBody>
      </p:sp>
      <p:sp>
        <p:nvSpPr>
          <p:cNvPr id="40" name="Google Shape;40;p10"/>
          <p:cNvSpPr/>
          <p:nvPr/>
        </p:nvSpPr>
        <p:spPr>
          <a:xfrm>
            <a:off x="806041" y="781547"/>
            <a:ext cx="485700" cy="485700"/>
          </a:xfrm>
          <a:prstGeom prst="ellipse">
            <a:avLst/>
          </a:prstGeom>
          <a:solidFill>
            <a:srgbClr val="F31E6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100" b="1" dirty="0">
                <a:solidFill>
                  <a:srgbClr val="FFFFFF"/>
                </a:solidFill>
              </a:rPr>
              <a:t>A</a:t>
            </a:r>
            <a:endParaRPr sz="2100" b="1" dirty="0">
              <a:solidFill>
                <a:srgbClr val="FFFFFF"/>
              </a:solidFill>
            </a:endParaRPr>
          </a:p>
        </p:txBody>
      </p:sp>
      <p:sp>
        <p:nvSpPr>
          <p:cNvPr id="42" name="Google Shape;42;p10"/>
          <p:cNvSpPr txBox="1"/>
          <p:nvPr/>
        </p:nvSpPr>
        <p:spPr>
          <a:xfrm>
            <a:off x="6083700" y="165325"/>
            <a:ext cx="3060300" cy="2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700" b="1" dirty="0">
                <a:solidFill>
                  <a:srgbClr val="261D36"/>
                </a:solidFill>
              </a:rPr>
              <a:t>NOMBRE DEPENDENCIA  / </a:t>
            </a:r>
            <a:r>
              <a:rPr lang="es" sz="700" dirty="0">
                <a:solidFill>
                  <a:srgbClr val="261D36"/>
                </a:solidFill>
              </a:rPr>
              <a:t>/ Nombre de la presentación   </a:t>
            </a:r>
            <a:endParaRPr sz="700" dirty="0">
              <a:solidFill>
                <a:srgbClr val="261D36"/>
              </a:solidFill>
            </a:endParaRPr>
          </a:p>
        </p:txBody>
      </p:sp>
      <p:sp>
        <p:nvSpPr>
          <p:cNvPr id="6" name="CuadroTexto 5"/>
          <p:cNvSpPr txBox="1"/>
          <p:nvPr/>
        </p:nvSpPr>
        <p:spPr>
          <a:xfrm>
            <a:off x="1265616" y="4162538"/>
            <a:ext cx="6568803" cy="523220"/>
          </a:xfrm>
          <a:prstGeom prst="rect">
            <a:avLst/>
          </a:prstGeom>
          <a:noFill/>
        </p:spPr>
        <p:txBody>
          <a:bodyPr wrap="square" rtlCol="0">
            <a:spAutoFit/>
          </a:bodyPr>
          <a:lstStyle/>
          <a:p>
            <a:r>
              <a:rPr lang="es-CO" dirty="0" smtClean="0">
                <a:latin typeface="Arial" panose="020B0604020202020204" pitchFamily="34" charset="0"/>
                <a:ea typeface="Verdana" panose="020B0604030504040204" pitchFamily="34" charset="0"/>
                <a:cs typeface="Arial" panose="020B0604020202020204" pitchFamily="34" charset="0"/>
              </a:rPr>
              <a:t>A </a:t>
            </a:r>
            <a:r>
              <a:rPr lang="es-CO" dirty="0">
                <a:latin typeface="Arial" panose="020B0604020202020204" pitchFamily="34" charset="0"/>
                <a:ea typeface="Verdana" panose="020B0604030504040204" pitchFamily="34" charset="0"/>
                <a:cs typeface="Arial" panose="020B0604020202020204" pitchFamily="34" charset="0"/>
              </a:rPr>
              <a:t>la fecha </a:t>
            </a:r>
            <a:r>
              <a:rPr lang="es-CO" dirty="0" smtClean="0">
                <a:latin typeface="Arial" panose="020B0604020202020204" pitchFamily="34" charset="0"/>
                <a:ea typeface="Verdana" panose="020B0604030504040204" pitchFamily="34" charset="0"/>
                <a:cs typeface="Arial" panose="020B0604020202020204" pitchFamily="34" charset="0"/>
              </a:rPr>
              <a:t>se </a:t>
            </a:r>
            <a:r>
              <a:rPr lang="es-CO" dirty="0">
                <a:latin typeface="Arial" panose="020B0604020202020204" pitchFamily="34" charset="0"/>
                <a:ea typeface="Verdana" panose="020B0604030504040204" pitchFamily="34" charset="0"/>
                <a:cs typeface="Arial" panose="020B0604020202020204" pitchFamily="34" charset="0"/>
              </a:rPr>
              <a:t>ejecutaron las actividades programadas, teniendo como porcentaje de avance del </a:t>
            </a:r>
            <a:r>
              <a:rPr lang="es-CO" dirty="0" smtClean="0">
                <a:latin typeface="Arial" panose="020B0604020202020204" pitchFamily="34" charset="0"/>
                <a:ea typeface="Verdana" panose="020B0604030504040204" pitchFamily="34" charset="0"/>
                <a:cs typeface="Arial" panose="020B0604020202020204" pitchFamily="34" charset="0"/>
              </a:rPr>
              <a:t>32% de actividades realizadas.</a:t>
            </a:r>
            <a:endParaRPr lang="es-CO" dirty="0"/>
          </a:p>
        </p:txBody>
      </p:sp>
      <p:graphicFrame>
        <p:nvGraphicFramePr>
          <p:cNvPr id="16" name="Gráfico 15">
            <a:extLst>
              <a:ext uri="{FF2B5EF4-FFF2-40B4-BE49-F238E27FC236}">
                <a16:creationId xmlns="" xmlns:xdr="http://schemas.openxmlformats.org/drawingml/2006/spreadsheetDrawing" xmlns:a16="http://schemas.microsoft.com/office/drawing/2014/main" xmlns:lc="http://schemas.openxmlformats.org/drawingml/2006/lockedCanvas" id="{ED46892D-7D3C-1174-4B6D-ED02841CAA68}"/>
              </a:ext>
            </a:extLst>
          </p:cNvPr>
          <p:cNvGraphicFramePr>
            <a:graphicFrameLocks/>
          </p:cNvGraphicFramePr>
          <p:nvPr>
            <p:extLst>
              <p:ext uri="{D42A27DB-BD31-4B8C-83A1-F6EECF244321}">
                <p14:modId xmlns:p14="http://schemas.microsoft.com/office/powerpoint/2010/main" val="1453297847"/>
              </p:ext>
            </p:extLst>
          </p:nvPr>
        </p:nvGraphicFramePr>
        <p:xfrm>
          <a:off x="4702400" y="1387847"/>
          <a:ext cx="3248297" cy="25696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Gráfico 17">
            <a:extLst>
              <a:ext uri="{FF2B5EF4-FFF2-40B4-BE49-F238E27FC236}">
                <a16:creationId xmlns="" xmlns:xdr="http://schemas.openxmlformats.org/drawingml/2006/spreadsheetDrawing" xmlns:a16="http://schemas.microsoft.com/office/drawing/2014/main" xmlns:lc="http://schemas.openxmlformats.org/drawingml/2006/lockedCanvas" id="{ED46892D-7D3C-1174-4B6D-ED02841CAA68}"/>
              </a:ext>
            </a:extLst>
          </p:cNvPr>
          <p:cNvGraphicFramePr>
            <a:graphicFrameLocks/>
          </p:cNvGraphicFramePr>
          <p:nvPr>
            <p:extLst>
              <p:ext uri="{D42A27DB-BD31-4B8C-83A1-F6EECF244321}">
                <p14:modId xmlns:p14="http://schemas.microsoft.com/office/powerpoint/2010/main" val="3914063653"/>
              </p:ext>
            </p:extLst>
          </p:nvPr>
        </p:nvGraphicFramePr>
        <p:xfrm>
          <a:off x="1299839" y="1411100"/>
          <a:ext cx="2915110" cy="26383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Google Shape;37;p10"/>
          <p:cNvSpPr txBox="1"/>
          <p:nvPr/>
        </p:nvSpPr>
        <p:spPr>
          <a:xfrm>
            <a:off x="1381388" y="781547"/>
            <a:ext cx="6642024"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Proyecto Aplicativo Gestión Documental</a:t>
            </a:r>
            <a:endParaRPr sz="2000" b="1" dirty="0">
              <a:solidFill>
                <a:srgbClr val="261D36"/>
              </a:solidFill>
            </a:endParaRPr>
          </a:p>
        </p:txBody>
      </p:sp>
      <p:sp>
        <p:nvSpPr>
          <p:cNvPr id="39" name="Google Shape;39;p10"/>
          <p:cNvSpPr txBox="1"/>
          <p:nvPr/>
        </p:nvSpPr>
        <p:spPr>
          <a:xfrm>
            <a:off x="5922261" y="1726038"/>
            <a:ext cx="26454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dirty="0">
              <a:solidFill>
                <a:srgbClr val="261D36"/>
              </a:solidFill>
            </a:endParaRPr>
          </a:p>
        </p:txBody>
      </p:sp>
      <p:sp>
        <p:nvSpPr>
          <p:cNvPr id="42" name="Google Shape;42;p10"/>
          <p:cNvSpPr txBox="1"/>
          <p:nvPr/>
        </p:nvSpPr>
        <p:spPr>
          <a:xfrm>
            <a:off x="6083700" y="165325"/>
            <a:ext cx="3060300" cy="2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700" b="1" dirty="0">
                <a:solidFill>
                  <a:srgbClr val="261D36"/>
                </a:solidFill>
              </a:rPr>
              <a:t>NOMBRE DEPENDENCIA  / </a:t>
            </a:r>
            <a:r>
              <a:rPr lang="es" sz="700" dirty="0">
                <a:solidFill>
                  <a:srgbClr val="261D36"/>
                </a:solidFill>
              </a:rPr>
              <a:t>/ Nombre de la presentación   </a:t>
            </a:r>
            <a:endParaRPr sz="700" dirty="0">
              <a:solidFill>
                <a:srgbClr val="261D36"/>
              </a:solidFill>
            </a:endParaRPr>
          </a:p>
        </p:txBody>
      </p:sp>
      <p:graphicFrame>
        <p:nvGraphicFramePr>
          <p:cNvPr id="12" name="Gráfico 11">
            <a:extLst>
              <a:ext uri="{FF2B5EF4-FFF2-40B4-BE49-F238E27FC236}">
                <a16:creationId xmlns="" xmlns:xdr="http://schemas.openxmlformats.org/drawingml/2006/spreadsheetDrawing" xmlns:a16="http://schemas.microsoft.com/office/drawing/2014/main" xmlns:lc="http://schemas.openxmlformats.org/drawingml/2006/lockedCanvas" id="{AECEDDDD-DE45-FA80-323F-A9F3B588C63E}"/>
              </a:ext>
            </a:extLst>
          </p:cNvPr>
          <p:cNvGraphicFramePr>
            <a:graphicFrameLocks/>
          </p:cNvGraphicFramePr>
          <p:nvPr>
            <p:extLst>
              <p:ext uri="{D42A27DB-BD31-4B8C-83A1-F6EECF244321}">
                <p14:modId xmlns:p14="http://schemas.microsoft.com/office/powerpoint/2010/main" val="97505752"/>
              </p:ext>
            </p:extLst>
          </p:nvPr>
        </p:nvGraphicFramePr>
        <p:xfrm>
          <a:off x="6192133" y="1573129"/>
          <a:ext cx="2375528" cy="1741590"/>
        </p:xfrm>
        <a:graphic>
          <a:graphicData uri="http://schemas.openxmlformats.org/drawingml/2006/chart">
            <c:chart xmlns:c="http://schemas.openxmlformats.org/drawingml/2006/chart" xmlns:r="http://schemas.openxmlformats.org/officeDocument/2006/relationships" r:id="rId3"/>
          </a:graphicData>
        </a:graphic>
      </p:graphicFrame>
      <p:pic>
        <p:nvPicPr>
          <p:cNvPr id="8" name="Imagen 7"/>
          <p:cNvPicPr>
            <a:picLocks noChangeAspect="1"/>
          </p:cNvPicPr>
          <p:nvPr/>
        </p:nvPicPr>
        <p:blipFill>
          <a:blip r:embed="rId4"/>
          <a:stretch>
            <a:fillRect/>
          </a:stretch>
        </p:blipFill>
        <p:spPr>
          <a:xfrm>
            <a:off x="387464" y="1519870"/>
            <a:ext cx="5534797" cy="1848108"/>
          </a:xfrm>
          <a:prstGeom prst="rect">
            <a:avLst/>
          </a:prstGeom>
        </p:spPr>
      </p:pic>
      <p:sp>
        <p:nvSpPr>
          <p:cNvPr id="10" name="CuadroTexto 9"/>
          <p:cNvSpPr txBox="1"/>
          <p:nvPr/>
        </p:nvSpPr>
        <p:spPr>
          <a:xfrm>
            <a:off x="638285" y="3905903"/>
            <a:ext cx="6975565" cy="523220"/>
          </a:xfrm>
          <a:prstGeom prst="rect">
            <a:avLst/>
          </a:prstGeom>
          <a:noFill/>
        </p:spPr>
        <p:txBody>
          <a:bodyPr wrap="square" rtlCol="0">
            <a:spAutoFit/>
          </a:bodyPr>
          <a:lstStyle/>
          <a:p>
            <a:r>
              <a:rPr lang="es-CO" dirty="0" smtClean="0"/>
              <a:t>Se a realizado un avance en la gestión del aplicativo de gestión documental de 6 actividades se han realizado 3 que corresponden al 35% ejecutado</a:t>
            </a:r>
            <a:endParaRPr lang="es-CO" dirty="0"/>
          </a:p>
        </p:txBody>
      </p:sp>
    </p:spTree>
    <p:extLst>
      <p:ext uri="{BB962C8B-B14F-4D97-AF65-F5344CB8AC3E}">
        <p14:creationId xmlns:p14="http://schemas.microsoft.com/office/powerpoint/2010/main" val="333792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0"/>
          <p:cNvSpPr txBox="1">
            <a:spLocks noGrp="1"/>
          </p:cNvSpPr>
          <p:nvPr>
            <p:ph type="subTitle" idx="4294967295"/>
          </p:nvPr>
        </p:nvSpPr>
        <p:spPr>
          <a:xfrm>
            <a:off x="668000" y="4188822"/>
            <a:ext cx="7761897" cy="385063"/>
          </a:xfrm>
          <a:prstGeom prst="rect">
            <a:avLst/>
          </a:prstGeom>
        </p:spPr>
        <p:txBody>
          <a:bodyPr spcFirstLastPara="1" wrap="square" lIns="91425" tIns="91425" rIns="91425" bIns="91425" anchor="t" anchorCtr="0">
            <a:noAutofit/>
          </a:bodyPr>
          <a:lstStyle/>
          <a:p>
            <a:pPr marL="0" lvl="0" indent="0">
              <a:lnSpc>
                <a:spcPct val="100000"/>
              </a:lnSpc>
              <a:buNone/>
            </a:pPr>
            <a:r>
              <a:rPr lang="es-CO" sz="1400" dirty="0" smtClean="0">
                <a:solidFill>
                  <a:schemeClr val="tx1"/>
                </a:solidFill>
              </a:rPr>
              <a:t>Se a realizado un avance de 3 actividades en la implementación del sistema integrado de conservación que corresponde al 25 % ejecutado</a:t>
            </a:r>
            <a:endParaRPr sz="1400" dirty="0">
              <a:solidFill>
                <a:schemeClr val="tx1"/>
              </a:solidFill>
            </a:endParaRPr>
          </a:p>
        </p:txBody>
      </p:sp>
      <p:sp>
        <p:nvSpPr>
          <p:cNvPr id="39" name="Google Shape;39;p10"/>
          <p:cNvSpPr txBox="1"/>
          <p:nvPr/>
        </p:nvSpPr>
        <p:spPr>
          <a:xfrm>
            <a:off x="5678421" y="1411100"/>
            <a:ext cx="26454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dirty="0">
              <a:solidFill>
                <a:srgbClr val="261D36"/>
              </a:solidFill>
            </a:endParaRPr>
          </a:p>
        </p:txBody>
      </p:sp>
      <p:sp>
        <p:nvSpPr>
          <p:cNvPr id="42" name="Google Shape;42;p10"/>
          <p:cNvSpPr txBox="1"/>
          <p:nvPr/>
        </p:nvSpPr>
        <p:spPr>
          <a:xfrm>
            <a:off x="6083700" y="165325"/>
            <a:ext cx="3060300" cy="2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700" b="1" dirty="0">
                <a:solidFill>
                  <a:srgbClr val="261D36"/>
                </a:solidFill>
              </a:rPr>
              <a:t>NOMBRE DEPENDENCIA  / </a:t>
            </a:r>
            <a:r>
              <a:rPr lang="es" sz="700" dirty="0">
                <a:solidFill>
                  <a:srgbClr val="261D36"/>
                </a:solidFill>
              </a:rPr>
              <a:t>/ Nombre de la presentación   </a:t>
            </a:r>
            <a:endParaRPr sz="700" dirty="0">
              <a:solidFill>
                <a:srgbClr val="261D36"/>
              </a:solidFill>
            </a:endParaRPr>
          </a:p>
        </p:txBody>
      </p:sp>
      <p:sp>
        <p:nvSpPr>
          <p:cNvPr id="16" name="Google Shape;37;p10"/>
          <p:cNvSpPr txBox="1"/>
          <p:nvPr/>
        </p:nvSpPr>
        <p:spPr>
          <a:xfrm>
            <a:off x="1451057" y="632139"/>
            <a:ext cx="6642024"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Proyecto Sistema de Integrado de Conservación</a:t>
            </a:r>
            <a:endParaRPr sz="2000" b="1" dirty="0">
              <a:solidFill>
                <a:srgbClr val="261D36"/>
              </a:solidFill>
            </a:endParaRPr>
          </a:p>
        </p:txBody>
      </p:sp>
      <p:graphicFrame>
        <p:nvGraphicFramePr>
          <p:cNvPr id="20" name="Gráfico 19">
            <a:extLst>
              <a:ext uri="{FF2B5EF4-FFF2-40B4-BE49-F238E27FC236}">
                <a16:creationId xmlns="" xmlns:xdr="http://schemas.openxmlformats.org/drawingml/2006/spreadsheetDrawing" xmlns:a16="http://schemas.microsoft.com/office/drawing/2014/main" xmlns:lc="http://schemas.openxmlformats.org/drawingml/2006/lockedCanvas" id="{9D7AD1DB-9F0B-4BC9-8721-F76DD34AE0AC}"/>
              </a:ext>
            </a:extLst>
          </p:cNvPr>
          <p:cNvGraphicFramePr>
            <a:graphicFrameLocks/>
          </p:cNvGraphicFramePr>
          <p:nvPr>
            <p:extLst>
              <p:ext uri="{D42A27DB-BD31-4B8C-83A1-F6EECF244321}">
                <p14:modId xmlns:p14="http://schemas.microsoft.com/office/powerpoint/2010/main" val="3171158597"/>
              </p:ext>
            </p:extLst>
          </p:nvPr>
        </p:nvGraphicFramePr>
        <p:xfrm>
          <a:off x="668000" y="1661268"/>
          <a:ext cx="2853298" cy="2067213"/>
        </p:xfrm>
        <a:graphic>
          <a:graphicData uri="http://schemas.openxmlformats.org/drawingml/2006/chart">
            <c:chart xmlns:c="http://schemas.openxmlformats.org/drawingml/2006/chart" xmlns:r="http://schemas.openxmlformats.org/officeDocument/2006/relationships" r:id="rId3"/>
          </a:graphicData>
        </a:graphic>
      </p:graphicFrame>
      <p:pic>
        <p:nvPicPr>
          <p:cNvPr id="7" name="Imagen 6"/>
          <p:cNvPicPr>
            <a:picLocks noChangeAspect="1"/>
          </p:cNvPicPr>
          <p:nvPr/>
        </p:nvPicPr>
        <p:blipFill>
          <a:blip r:embed="rId4"/>
          <a:stretch>
            <a:fillRect/>
          </a:stretch>
        </p:blipFill>
        <p:spPr>
          <a:xfrm>
            <a:off x="2972659" y="1661268"/>
            <a:ext cx="5544324" cy="2067213"/>
          </a:xfrm>
          <a:prstGeom prst="rect">
            <a:avLst/>
          </a:prstGeom>
        </p:spPr>
      </p:pic>
    </p:spTree>
    <p:extLst>
      <p:ext uri="{BB962C8B-B14F-4D97-AF65-F5344CB8AC3E}">
        <p14:creationId xmlns:p14="http://schemas.microsoft.com/office/powerpoint/2010/main" val="149476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42" name="Google Shape;42;p10"/>
          <p:cNvSpPr txBox="1"/>
          <p:nvPr/>
        </p:nvSpPr>
        <p:spPr>
          <a:xfrm>
            <a:off x="6083700" y="165325"/>
            <a:ext cx="3060300" cy="2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700" b="1" dirty="0">
                <a:solidFill>
                  <a:srgbClr val="261D36"/>
                </a:solidFill>
              </a:rPr>
              <a:t>NOMBRE DEPENDENCIA  / </a:t>
            </a:r>
            <a:r>
              <a:rPr lang="es" sz="700" dirty="0">
                <a:solidFill>
                  <a:srgbClr val="261D36"/>
                </a:solidFill>
              </a:rPr>
              <a:t>/ Nombre de la presentación   </a:t>
            </a:r>
            <a:endParaRPr sz="700" dirty="0">
              <a:solidFill>
                <a:srgbClr val="261D36"/>
              </a:solidFill>
            </a:endParaRPr>
          </a:p>
        </p:txBody>
      </p:sp>
      <p:sp>
        <p:nvSpPr>
          <p:cNvPr id="9" name="Google Shape;37;p10"/>
          <p:cNvSpPr txBox="1"/>
          <p:nvPr/>
        </p:nvSpPr>
        <p:spPr>
          <a:xfrm>
            <a:off x="940526" y="632139"/>
            <a:ext cx="7383295"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Proyecto Actualización de Tablas de Retención Documental</a:t>
            </a:r>
            <a:endParaRPr sz="2000" b="1" dirty="0">
              <a:solidFill>
                <a:srgbClr val="261D36"/>
              </a:solidFill>
            </a:endParaRPr>
          </a:p>
        </p:txBody>
      </p:sp>
      <p:pic>
        <p:nvPicPr>
          <p:cNvPr id="3" name="Imagen 2"/>
          <p:cNvPicPr>
            <a:picLocks noChangeAspect="1"/>
          </p:cNvPicPr>
          <p:nvPr/>
        </p:nvPicPr>
        <p:blipFill>
          <a:blip r:embed="rId3"/>
          <a:stretch>
            <a:fillRect/>
          </a:stretch>
        </p:blipFill>
        <p:spPr>
          <a:xfrm>
            <a:off x="539376" y="1714250"/>
            <a:ext cx="5544324" cy="2219635"/>
          </a:xfrm>
          <a:prstGeom prst="rect">
            <a:avLst/>
          </a:prstGeom>
        </p:spPr>
      </p:pic>
      <p:sp>
        <p:nvSpPr>
          <p:cNvPr id="11" name="Google Shape;36;p10"/>
          <p:cNvSpPr txBox="1">
            <a:spLocks/>
          </p:cNvSpPr>
          <p:nvPr/>
        </p:nvSpPr>
        <p:spPr>
          <a:xfrm>
            <a:off x="668000" y="4188822"/>
            <a:ext cx="7761897" cy="38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es-ES" sz="1400" dirty="0" smtClean="0">
                <a:solidFill>
                  <a:schemeClr val="tx1"/>
                </a:solidFill>
              </a:rPr>
              <a:t>Se a realizado un avance de 4 actividades / 9 actividades en la actualización de las tablas de retención documental que corresponde al 44 % ejecutado</a:t>
            </a:r>
            <a:endParaRPr lang="es-ES" sz="1400" dirty="0">
              <a:solidFill>
                <a:schemeClr val="tx1"/>
              </a:solidFill>
            </a:endParaRPr>
          </a:p>
        </p:txBody>
      </p:sp>
      <p:graphicFrame>
        <p:nvGraphicFramePr>
          <p:cNvPr id="12" name="Gráfico 11">
            <a:extLst>
              <a:ext uri="{FF2B5EF4-FFF2-40B4-BE49-F238E27FC236}">
                <a16:creationId xmlns="" xmlns:xdr="http://schemas.openxmlformats.org/drawingml/2006/spreadsheetDrawing" xmlns:a16="http://schemas.microsoft.com/office/drawing/2014/main" xmlns:lc="http://schemas.openxmlformats.org/drawingml/2006/lockedCanvas" id="{EC64EE80-9576-45D7-A82C-F2B801864613}"/>
              </a:ext>
            </a:extLst>
          </p:cNvPr>
          <p:cNvGraphicFramePr>
            <a:graphicFrameLocks/>
          </p:cNvGraphicFramePr>
          <p:nvPr>
            <p:extLst>
              <p:ext uri="{D42A27DB-BD31-4B8C-83A1-F6EECF244321}">
                <p14:modId xmlns:p14="http://schemas.microsoft.com/office/powerpoint/2010/main" val="2686227991"/>
              </p:ext>
            </p:extLst>
          </p:nvPr>
        </p:nvGraphicFramePr>
        <p:xfrm>
          <a:off x="5971740" y="1714250"/>
          <a:ext cx="2884878" cy="25839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4541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9" name="Google Shape;39;p10"/>
          <p:cNvSpPr txBox="1"/>
          <p:nvPr/>
        </p:nvSpPr>
        <p:spPr>
          <a:xfrm>
            <a:off x="5678421" y="1411100"/>
            <a:ext cx="26454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dirty="0">
              <a:solidFill>
                <a:srgbClr val="261D36"/>
              </a:solidFill>
            </a:endParaRPr>
          </a:p>
        </p:txBody>
      </p:sp>
      <p:sp>
        <p:nvSpPr>
          <p:cNvPr id="42" name="Google Shape;42;p10"/>
          <p:cNvSpPr txBox="1"/>
          <p:nvPr/>
        </p:nvSpPr>
        <p:spPr>
          <a:xfrm>
            <a:off x="6083700" y="165325"/>
            <a:ext cx="3060300" cy="2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700" b="1" dirty="0">
                <a:solidFill>
                  <a:srgbClr val="261D36"/>
                </a:solidFill>
              </a:rPr>
              <a:t>NOMBRE DEPENDENCIA  / </a:t>
            </a:r>
            <a:r>
              <a:rPr lang="es" sz="700" dirty="0">
                <a:solidFill>
                  <a:srgbClr val="261D36"/>
                </a:solidFill>
              </a:rPr>
              <a:t>/ Nombre de la presentación   </a:t>
            </a:r>
            <a:endParaRPr sz="700" dirty="0">
              <a:solidFill>
                <a:srgbClr val="261D36"/>
              </a:solidFill>
            </a:endParaRPr>
          </a:p>
        </p:txBody>
      </p:sp>
      <p:sp>
        <p:nvSpPr>
          <p:cNvPr id="8" name="Google Shape;37;p10"/>
          <p:cNvSpPr txBox="1"/>
          <p:nvPr/>
        </p:nvSpPr>
        <p:spPr>
          <a:xfrm>
            <a:off x="940526" y="632139"/>
            <a:ext cx="7383295"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Proyecto Capacitaciones Gestión Documental</a:t>
            </a:r>
            <a:endParaRPr sz="2000" b="1" dirty="0">
              <a:solidFill>
                <a:srgbClr val="261D36"/>
              </a:solidFill>
            </a:endParaRPr>
          </a:p>
        </p:txBody>
      </p:sp>
      <p:sp>
        <p:nvSpPr>
          <p:cNvPr id="9" name="Google Shape;36;p10"/>
          <p:cNvSpPr txBox="1">
            <a:spLocks/>
          </p:cNvSpPr>
          <p:nvPr/>
        </p:nvSpPr>
        <p:spPr>
          <a:xfrm>
            <a:off x="751224" y="3652959"/>
            <a:ext cx="7761897" cy="38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es-ES" sz="1400" dirty="0" smtClean="0">
                <a:solidFill>
                  <a:schemeClr val="tx1"/>
                </a:solidFill>
              </a:rPr>
              <a:t>Se ha realizado un avance del en las capacitaciones cada vigencia se envía el cronograma de capacitaciones que brinda el área de gestión documental para el PIC de 5 actividades se han realizado 2 actividades</a:t>
            </a:r>
            <a:r>
              <a:rPr lang="es-ES" sz="1400" dirty="0">
                <a:solidFill>
                  <a:schemeClr val="tx1"/>
                </a:solidFill>
              </a:rPr>
              <a:t> </a:t>
            </a:r>
            <a:r>
              <a:rPr lang="es-ES" sz="1400" dirty="0" smtClean="0">
                <a:solidFill>
                  <a:schemeClr val="tx1"/>
                </a:solidFill>
              </a:rPr>
              <a:t>el cual corresponde al 40 % ejecutado</a:t>
            </a:r>
            <a:endParaRPr lang="es-ES" sz="1400" dirty="0">
              <a:solidFill>
                <a:schemeClr val="tx1"/>
              </a:solidFill>
            </a:endParaRPr>
          </a:p>
        </p:txBody>
      </p:sp>
      <p:pic>
        <p:nvPicPr>
          <p:cNvPr id="2" name="Imagen 1"/>
          <p:cNvPicPr>
            <a:picLocks noChangeAspect="1"/>
          </p:cNvPicPr>
          <p:nvPr/>
        </p:nvPicPr>
        <p:blipFill>
          <a:blip r:embed="rId3"/>
          <a:stretch>
            <a:fillRect/>
          </a:stretch>
        </p:blipFill>
        <p:spPr>
          <a:xfrm>
            <a:off x="1086491" y="1798346"/>
            <a:ext cx="6079092" cy="1467367"/>
          </a:xfrm>
          <a:prstGeom prst="rect">
            <a:avLst/>
          </a:prstGeom>
        </p:spPr>
      </p:pic>
    </p:spTree>
    <p:extLst>
      <p:ext uri="{BB962C8B-B14F-4D97-AF65-F5344CB8AC3E}">
        <p14:creationId xmlns:p14="http://schemas.microsoft.com/office/powerpoint/2010/main" val="286510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9" name="Google Shape;39;p10"/>
          <p:cNvSpPr txBox="1"/>
          <p:nvPr/>
        </p:nvSpPr>
        <p:spPr>
          <a:xfrm>
            <a:off x="5678421" y="1411100"/>
            <a:ext cx="26454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dirty="0">
              <a:solidFill>
                <a:srgbClr val="261D36"/>
              </a:solidFill>
            </a:endParaRPr>
          </a:p>
        </p:txBody>
      </p:sp>
      <p:sp>
        <p:nvSpPr>
          <p:cNvPr id="42" name="Google Shape;42;p10"/>
          <p:cNvSpPr txBox="1"/>
          <p:nvPr/>
        </p:nvSpPr>
        <p:spPr>
          <a:xfrm>
            <a:off x="6083700" y="165325"/>
            <a:ext cx="3060300" cy="2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700" b="1" dirty="0">
                <a:solidFill>
                  <a:srgbClr val="261D36"/>
                </a:solidFill>
              </a:rPr>
              <a:t>NOMBRE DEPENDENCIA  / </a:t>
            </a:r>
            <a:r>
              <a:rPr lang="es" sz="700" dirty="0">
                <a:solidFill>
                  <a:srgbClr val="261D36"/>
                </a:solidFill>
              </a:rPr>
              <a:t>/ Nombre de la presentación   </a:t>
            </a:r>
            <a:endParaRPr sz="700" dirty="0">
              <a:solidFill>
                <a:srgbClr val="261D36"/>
              </a:solidFill>
            </a:endParaRPr>
          </a:p>
        </p:txBody>
      </p:sp>
      <p:sp>
        <p:nvSpPr>
          <p:cNvPr id="7" name="Google Shape;37;p10"/>
          <p:cNvSpPr txBox="1"/>
          <p:nvPr/>
        </p:nvSpPr>
        <p:spPr>
          <a:xfrm>
            <a:off x="940526" y="632139"/>
            <a:ext cx="7383295"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Proyecto Transferencias Secundarias</a:t>
            </a:r>
            <a:endParaRPr sz="2000" b="1" dirty="0">
              <a:solidFill>
                <a:srgbClr val="261D36"/>
              </a:solidFill>
            </a:endParaRPr>
          </a:p>
        </p:txBody>
      </p:sp>
      <p:sp>
        <p:nvSpPr>
          <p:cNvPr id="8" name="Google Shape;36;p10"/>
          <p:cNvSpPr txBox="1">
            <a:spLocks/>
          </p:cNvSpPr>
          <p:nvPr/>
        </p:nvSpPr>
        <p:spPr>
          <a:xfrm>
            <a:off x="751224" y="3709850"/>
            <a:ext cx="7761897" cy="38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es-ES" sz="1400" dirty="0" smtClean="0">
                <a:solidFill>
                  <a:schemeClr val="tx1"/>
                </a:solidFill>
              </a:rPr>
              <a:t>Para la vigencia 2022 se realizo mesa técnica con el archivo de Bogotá donde dio los parámetros que debía cumplir las transferencias secundarias por lo cual se tuvo que retomar las actividades desde cero y se ha realizado 2 actividades de 8 en total. Que corresponde al 19 % ejecutado.</a:t>
            </a:r>
            <a:endParaRPr lang="es-ES" sz="1400" dirty="0">
              <a:solidFill>
                <a:schemeClr val="tx1"/>
              </a:solidFill>
            </a:endParaRPr>
          </a:p>
        </p:txBody>
      </p:sp>
      <p:pic>
        <p:nvPicPr>
          <p:cNvPr id="2" name="Imagen 1"/>
          <p:cNvPicPr>
            <a:picLocks noChangeAspect="1"/>
          </p:cNvPicPr>
          <p:nvPr/>
        </p:nvPicPr>
        <p:blipFill>
          <a:blip r:embed="rId3"/>
          <a:stretch>
            <a:fillRect/>
          </a:stretch>
        </p:blipFill>
        <p:spPr>
          <a:xfrm>
            <a:off x="1225347" y="1642289"/>
            <a:ext cx="5889555" cy="1770915"/>
          </a:xfrm>
          <a:prstGeom prst="rect">
            <a:avLst/>
          </a:prstGeom>
        </p:spPr>
      </p:pic>
    </p:spTree>
    <p:extLst>
      <p:ext uri="{BB962C8B-B14F-4D97-AF65-F5344CB8AC3E}">
        <p14:creationId xmlns:p14="http://schemas.microsoft.com/office/powerpoint/2010/main" val="178192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 xmlns:xdr="http://schemas.openxmlformats.org/drawingml/2006/spreadsheetDrawing" xmlns:a16="http://schemas.microsoft.com/office/drawing/2014/main" xmlns:lc="http://schemas.openxmlformats.org/drawingml/2006/lockedCanvas" id="{E57A1857-6CE4-A2C4-5FB6-7015F3D2FE6E}"/>
              </a:ext>
            </a:extLst>
          </p:cNvPr>
          <p:cNvGraphicFramePr>
            <a:graphicFrameLocks/>
          </p:cNvGraphicFramePr>
          <p:nvPr>
            <p:extLst>
              <p:ext uri="{D42A27DB-BD31-4B8C-83A1-F6EECF244321}">
                <p14:modId xmlns:p14="http://schemas.microsoft.com/office/powerpoint/2010/main" val="2368729873"/>
              </p:ext>
            </p:extLst>
          </p:nvPr>
        </p:nvGraphicFramePr>
        <p:xfrm>
          <a:off x="548640" y="1387847"/>
          <a:ext cx="8106714" cy="3460830"/>
        </p:xfrm>
        <a:graphic>
          <a:graphicData uri="http://schemas.openxmlformats.org/drawingml/2006/chart">
            <c:chart xmlns:c="http://schemas.openxmlformats.org/drawingml/2006/chart" xmlns:r="http://schemas.openxmlformats.org/officeDocument/2006/relationships" r:id="rId2"/>
          </a:graphicData>
        </a:graphic>
      </p:graphicFrame>
      <p:sp>
        <p:nvSpPr>
          <p:cNvPr id="3" name="Google Shape;37;p10"/>
          <p:cNvSpPr txBox="1"/>
          <p:nvPr/>
        </p:nvSpPr>
        <p:spPr>
          <a:xfrm>
            <a:off x="940526" y="632139"/>
            <a:ext cx="7383295"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b="1" dirty="0" smtClean="0">
                <a:solidFill>
                  <a:srgbClr val="261D36"/>
                </a:solidFill>
              </a:rPr>
              <a:t>Consolidado General del avance del PINAR</a:t>
            </a:r>
            <a:endParaRPr sz="2000" b="1" dirty="0">
              <a:solidFill>
                <a:srgbClr val="261D36"/>
              </a:solidFill>
            </a:endParaRPr>
          </a:p>
        </p:txBody>
      </p:sp>
    </p:spTree>
    <p:extLst>
      <p:ext uri="{BB962C8B-B14F-4D97-AF65-F5344CB8AC3E}">
        <p14:creationId xmlns:p14="http://schemas.microsoft.com/office/powerpoint/2010/main" val="325363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2917225" y="2433450"/>
            <a:ext cx="3226800" cy="733800"/>
          </a:xfrm>
          <a:prstGeom prst="rect">
            <a:avLst/>
          </a:prstGeom>
          <a:solidFill>
            <a:srgbClr val="FFFFFF"/>
          </a:solidFill>
          <a:ln>
            <a:noFill/>
          </a:ln>
        </p:spPr>
        <p:txBody>
          <a:bodyPr spcFirstLastPara="1" wrap="square" lIns="180000" tIns="180000" rIns="252000" bIns="180000" anchor="ctr" anchorCtr="0">
            <a:noAutofit/>
          </a:bodyPr>
          <a:lstStyle/>
          <a:p>
            <a:pPr marL="0" lvl="0" indent="3600" algn="ctr" rtl="0">
              <a:lnSpc>
                <a:spcPct val="115000"/>
              </a:lnSpc>
              <a:spcBef>
                <a:spcPts val="1800"/>
              </a:spcBef>
              <a:spcAft>
                <a:spcPts val="0"/>
              </a:spcAft>
              <a:buClr>
                <a:schemeClr val="dk1"/>
              </a:buClr>
              <a:buSzPts val="1100"/>
              <a:buFont typeface="Arial"/>
              <a:buNone/>
            </a:pPr>
            <a:r>
              <a:rPr lang="es" sz="4500">
                <a:solidFill>
                  <a:srgbClr val="261D36"/>
                </a:solidFill>
              </a:rPr>
              <a:t>[</a:t>
            </a:r>
            <a:r>
              <a:rPr lang="es" sz="4500" b="1">
                <a:solidFill>
                  <a:srgbClr val="261D36"/>
                </a:solidFill>
              </a:rPr>
              <a:t> Gracias</a:t>
            </a:r>
            <a:r>
              <a:rPr lang="es" sz="4500" b="1">
                <a:solidFill>
                  <a:srgbClr val="261D36"/>
                </a:solidFill>
                <a:latin typeface="Corbel"/>
                <a:ea typeface="Corbel"/>
                <a:cs typeface="Corbel"/>
                <a:sym typeface="Corbel"/>
              </a:rPr>
              <a:t> </a:t>
            </a:r>
            <a:r>
              <a:rPr lang="es" sz="4500">
                <a:solidFill>
                  <a:srgbClr val="261D36"/>
                </a:solidFill>
              </a:rPr>
              <a:t>]</a:t>
            </a:r>
            <a:endParaRPr sz="4500">
              <a:solidFill>
                <a:srgbClr val="E3E3E3"/>
              </a:solidFill>
              <a:highlight>
                <a:srgbClr val="1F1F1F"/>
              </a:highlight>
              <a:latin typeface="Roboto"/>
              <a:ea typeface="Roboto"/>
              <a:cs typeface="Roboto"/>
              <a:sym typeface="Roboto"/>
            </a:endParaRPr>
          </a:p>
          <a:p>
            <a:pPr marL="0" lvl="0" indent="3600" algn="ctr" rtl="0">
              <a:lnSpc>
                <a:spcPct val="90000"/>
              </a:lnSpc>
              <a:spcBef>
                <a:spcPts val="400"/>
              </a:spcBef>
              <a:spcAft>
                <a:spcPts val="0"/>
              </a:spcAft>
              <a:buNone/>
            </a:pPr>
            <a:endParaRPr sz="4800" b="1">
              <a:solidFill>
                <a:srgbClr val="261D36"/>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312</Words>
  <Application>Microsoft Office PowerPoint</Application>
  <PresentationFormat>Presentación en pantalla (16:9)</PresentationFormat>
  <Paragraphs>41</Paragraphs>
  <Slides>9</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Verdana</vt:lpstr>
      <vt:lpstr>Arial</vt:lpstr>
      <vt:lpstr>Corbel</vt:lpstr>
      <vt:lpstr>Roboto</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Yenni Marcela mendez gonzalez</dc:creator>
  <cp:lastModifiedBy>Cuenta Microsoft</cp:lastModifiedBy>
  <cp:revision>25</cp:revision>
  <dcterms:modified xsi:type="dcterms:W3CDTF">2023-04-19T23:34:59Z</dcterms:modified>
</cp:coreProperties>
</file>