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44"/>
  </p:notesMasterIdLst>
  <p:sldIdLst>
    <p:sldId id="256" r:id="rId7"/>
    <p:sldId id="258" r:id="rId8"/>
    <p:sldId id="257" r:id="rId9"/>
    <p:sldId id="271" r:id="rId10"/>
    <p:sldId id="272" r:id="rId11"/>
    <p:sldId id="273" r:id="rId12"/>
    <p:sldId id="286" r:id="rId13"/>
    <p:sldId id="288" r:id="rId14"/>
    <p:sldId id="334" r:id="rId15"/>
    <p:sldId id="317" r:id="rId16"/>
    <p:sldId id="291" r:id="rId17"/>
    <p:sldId id="308" r:id="rId18"/>
    <p:sldId id="296" r:id="rId19"/>
    <p:sldId id="309" r:id="rId20"/>
    <p:sldId id="297" r:id="rId21"/>
    <p:sldId id="298" r:id="rId22"/>
    <p:sldId id="302" r:id="rId23"/>
    <p:sldId id="327" r:id="rId24"/>
    <p:sldId id="320" r:id="rId25"/>
    <p:sldId id="322" r:id="rId26"/>
    <p:sldId id="318" r:id="rId27"/>
    <p:sldId id="292" r:id="rId28"/>
    <p:sldId id="310" r:id="rId29"/>
    <p:sldId id="329" r:id="rId30"/>
    <p:sldId id="304" r:id="rId31"/>
    <p:sldId id="326" r:id="rId32"/>
    <p:sldId id="303" r:id="rId33"/>
    <p:sldId id="333" r:id="rId34"/>
    <p:sldId id="324" r:id="rId35"/>
    <p:sldId id="331" r:id="rId36"/>
    <p:sldId id="319" r:id="rId37"/>
    <p:sldId id="294" r:id="rId38"/>
    <p:sldId id="305" r:id="rId39"/>
    <p:sldId id="328" r:id="rId40"/>
    <p:sldId id="313" r:id="rId41"/>
    <p:sldId id="325" r:id="rId42"/>
    <p:sldId id="323" r:id="rId43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6424" autoAdjust="0"/>
  </p:normalViewPr>
  <p:slideViewPr>
    <p:cSldViewPr>
      <p:cViewPr varScale="1">
        <p:scale>
          <a:sx n="79" d="100"/>
          <a:sy n="79" d="100"/>
        </p:scale>
        <p:origin x="-11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894"/>
    </p:cViewPr>
  </p:outlineViewPr>
  <p:notesTextViewPr>
    <p:cViewPr>
      <p:scale>
        <a:sx n="100" d="100"/>
        <a:sy n="100" d="100"/>
      </p:scale>
      <p:origin x="0" y="36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21CB883-1B9C-457E-841F-4C4732E73B9B}" type="datetimeFigureOut">
              <a:rPr lang="fr-FR"/>
              <a:pPr>
                <a:defRPr/>
              </a:pPr>
              <a:t>24/04/2013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ADD43538-F2B8-4170-9133-0FD8294564E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928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Delfi</a:t>
            </a:r>
            <a:r>
              <a:rPr lang="fr-FR" dirty="0" smtClean="0"/>
              <a:t>/EU-Spirit/WSM: qualité des réponses</a:t>
            </a:r>
            <a:r>
              <a:rPr lang="fr-FR" baseline="0" dirty="0" smtClean="0"/>
              <a:t> (heure de </a:t>
            </a:r>
            <a:r>
              <a:rPr lang="fr-FR" baseline="0" dirty="0" err="1" smtClean="0"/>
              <a:t>départ%demande</a:t>
            </a:r>
            <a:r>
              <a:rPr lang="fr-FR" baseline="0" dirty="0" smtClean="0"/>
              <a:t>…) liée au performance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D43538-F2B8-4170-9133-0FD8294564E2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218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</a:t>
            </a:r>
            <a:r>
              <a:rPr lang="fr-FR" baseline="0" dirty="0" smtClean="0"/>
              <a:t> noter: fraicheur des données à prendre en compte dans ce système centralisé: permettre de simplement mettre à jour cette base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D43538-F2B8-4170-9133-0FD8294564E2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114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rabattement « vélo » propose n paramètres différents dans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navitia</a:t>
            </a:r>
            <a:r>
              <a:rPr lang="fr-FR" baseline="0" dirty="0" smtClean="0"/>
              <a:t>, idem côté </a:t>
            </a:r>
            <a:r>
              <a:rPr lang="fr-FR" baseline="0" dirty="0" err="1" smtClean="0"/>
              <a:t>Cityway</a:t>
            </a:r>
            <a:r>
              <a:rPr lang="fr-FR" baseline="0" dirty="0" smtClean="0"/>
              <a:t>: on ne peut pas présenter la pléthore de paramètre au voyageur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D43538-F2B8-4170-9133-0FD8294564E2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384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Idée: remonter les itinéraire au fur et à mesure:</a:t>
            </a:r>
            <a:r>
              <a:rPr lang="fr-FR" baseline="0" dirty="0" smtClean="0"/>
              <a:t> potentiellement la WSM remonte en premier des itinéraire, puis </a:t>
            </a:r>
            <a:r>
              <a:rPr lang="fr-FR" baseline="0" dirty="0" err="1" smtClean="0"/>
              <a:t>delfi</a:t>
            </a:r>
            <a:r>
              <a:rPr lang="fr-FR" baseline="0" dirty="0" smtClean="0"/>
              <a:t> vient ajouter des résultats plus pertinent: impact sur le protocole!</a:t>
            </a:r>
          </a:p>
          <a:p>
            <a:r>
              <a:rPr lang="fr-FR" baseline="0" dirty="0" err="1" smtClean="0"/>
              <a:t>Décorreler</a:t>
            </a:r>
            <a:r>
              <a:rPr lang="fr-FR" baseline="0" dirty="0" smtClean="0"/>
              <a:t> le SIM du territoire: le SIM est un système uniquement. Du coup, depuis une coordonnée, on peut adresser plusieurs SIM. Du coup dans la matrice de trace, on part de A vers B, on a plusieurs solution: SIM1 local à A et B ou SIM1 puis SIM2 car B appartient à SIM1 et SIM2</a:t>
            </a:r>
          </a:p>
          <a:p>
            <a:r>
              <a:rPr lang="fr-FR" baseline="0" dirty="0" smtClean="0"/>
              <a:t>Voir à calculer automatiquement les points de transitions? On utilise la méthode du WSM pour initier </a:t>
            </a:r>
            <a:r>
              <a:rPr lang="fr-FR" baseline="0" smtClean="0"/>
              <a:t>la méta-base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D43538-F2B8-4170-9133-0FD8294564E2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245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pourrait traiter les arrêts de manière « nationale » comme des POI issus d’OSM. A voir</a:t>
            </a:r>
            <a:r>
              <a:rPr lang="fr-FR" baseline="0" dirty="0" smtClean="0"/>
              <a:t> dans un second temps.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D43538-F2B8-4170-9133-0FD8294564E2}" type="slidenum">
              <a:rPr lang="fr-FR" smtClean="0"/>
              <a:pPr>
                <a:defRPr/>
              </a:pPr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307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EF2BF-029F-8E4D-B8B4-E9437B6C8EF3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00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A62CE-9C1F-4B39-9F46-158F347AB6B0}" type="datetimeFigureOut">
              <a:rPr lang="fr-FR"/>
              <a:pPr>
                <a:defRPr/>
              </a:pPr>
              <a:t>24/04/2013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448CA-334A-4BF0-9082-1C3B6B1E4D4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83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3AF8F-D429-4DA4-BA29-4F312357A640}" type="datetimeFigureOut">
              <a:rPr lang="fr-FR"/>
              <a:pPr>
                <a:defRPr/>
              </a:pPr>
              <a:t>24/04/2013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B8122-3D94-4BB0-AEC0-71939B00751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55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0A8D3-E36B-4C7B-B894-3093AFB61608}" type="datetimeFigureOut">
              <a:rPr lang="fr-FR"/>
              <a:pPr>
                <a:defRPr/>
              </a:pPr>
              <a:t>24/04/2013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9CA46-3BAB-4934-8148-939472B0AEE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02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9C0FF-D72E-47F5-9CE3-2BAEA2CDA8B1}" type="datetimeFigureOut">
              <a:rPr lang="fr-FR"/>
              <a:pPr>
                <a:defRPr/>
              </a:pPr>
              <a:t>24/04/2013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5AF14-29F5-4D84-A314-78448793ECB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09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12806-75D1-4E76-803B-9A24FD0FEF71}" type="datetimeFigureOut">
              <a:rPr lang="fr-FR"/>
              <a:pPr>
                <a:defRPr/>
              </a:pPr>
              <a:t>24/04/2013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44CD4-29C3-49F9-AA92-51B51BA940B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64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B23FD-B0C7-42F0-8A76-A8308292E9FB}" type="datetimeFigureOut">
              <a:rPr lang="fr-FR"/>
              <a:pPr>
                <a:defRPr/>
              </a:pPr>
              <a:t>24/04/2013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EB0DA-BFCE-471D-9C0D-503030A9C46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512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5E68C-6730-4A8D-95C6-B475C7DE5744}" type="datetimeFigureOut">
              <a:rPr lang="fr-FR"/>
              <a:pPr>
                <a:defRPr/>
              </a:pPr>
              <a:t>24/04/2013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DB9CD-9B7E-4631-AD35-E62736BA05F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05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3ACAD-D1CA-4650-AD99-DC4F71EBEB01}" type="datetimeFigureOut">
              <a:rPr lang="fr-FR"/>
              <a:pPr>
                <a:defRPr/>
              </a:pPr>
              <a:t>24/04/2013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88EF9-1324-46FC-90BF-BE289471341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02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DC03A-0FC6-4C7A-B745-FFDECFBDB6E4}" type="datetimeFigureOut">
              <a:rPr lang="fr-FR"/>
              <a:pPr>
                <a:defRPr/>
              </a:pPr>
              <a:t>24/04/2013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A3772-283B-4B00-977D-A5618787F9A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38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1282B-7AF3-4321-93F8-DA1EBF42AF4E}" type="datetimeFigureOut">
              <a:rPr lang="fr-FR"/>
              <a:pPr>
                <a:defRPr/>
              </a:pPr>
              <a:t>24/04/2013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11BAC-A33A-47A3-8C52-9A24BA0016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75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EDA35-BE2B-4519-AC77-1EF0CF12A692}" type="datetimeFigureOut">
              <a:rPr lang="fr-FR"/>
              <a:pPr>
                <a:defRPr/>
              </a:pPr>
              <a:t>24/04/2013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F2D0-3C67-416F-9079-0D0F8F051CF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97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3401074-3392-419C-B306-3F1AD3BD9CA8}" type="datetimeFigureOut">
              <a:rPr lang="fr-FR"/>
              <a:pPr>
                <a:defRPr/>
              </a:pPr>
              <a:t>24/04/2013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B2B282F-CFB5-4EED-A93B-10EFA78D5D1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labs.canaltp.fr/2012/10/horaires-de-transport-en-commun-open-data-et-open-servic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APII-SIM</a:t>
            </a: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683568" y="3429000"/>
            <a:ext cx="7704856" cy="1752600"/>
          </a:xfrm>
        </p:spPr>
        <p:txBody>
          <a:bodyPr/>
          <a:lstStyle/>
          <a:p>
            <a:r>
              <a:rPr lang="fr-FR" dirty="0" smtClean="0"/>
              <a:t>Protocole standardisé pour une recherche d’itinéraire distribuée</a:t>
            </a:r>
          </a:p>
          <a:p>
            <a:pPr lvl="1"/>
            <a:r>
              <a:rPr lang="fr-FR" dirty="0" smtClean="0"/>
              <a:t>Formalisation des besoins utilisateurs</a:t>
            </a:r>
          </a:p>
          <a:p>
            <a:pPr lvl="1"/>
            <a:r>
              <a:rPr lang="fr-FR" dirty="0" smtClean="0"/>
              <a:t>et Identification des contraintes techniques</a:t>
            </a:r>
          </a:p>
        </p:txBody>
      </p:sp>
      <p:pic>
        <p:nvPicPr>
          <p:cNvPr id="20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779463"/>
            <a:ext cx="1951037" cy="5032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765175"/>
            <a:ext cx="1644650" cy="682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643" y="5661248"/>
            <a:ext cx="1074737" cy="646113"/>
          </a:xfrm>
          <a:prstGeom prst="rect">
            <a:avLst/>
          </a:prstGeom>
          <a:solidFill>
            <a:srgbClr val="FFFFFF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 bwMode="auto">
          <a:xfrm>
            <a:off x="305277" y="2267888"/>
            <a:ext cx="8574081" cy="4410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55669" tIns="27834" rIns="55669" bIns="27834" numCol="1" rtlCol="0" anchor="t" anchorCtr="0" compatLnSpc="1">
            <a:prstTxWarp prst="textNoShape">
              <a:avLst/>
            </a:prstTxWarp>
          </a:bodyPr>
          <a:lstStyle/>
          <a:p>
            <a:pPr defTabSz="556687" eaLnBrk="0" hangingPunct="0"/>
            <a:endParaRPr lang="fr-FR" sz="1700">
              <a:solidFill>
                <a:schemeClr val="tx1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Sommaire</a:t>
            </a:r>
            <a:endParaRPr lang="fr-FR" dirty="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Rappel des caractéristiques</a:t>
            </a:r>
          </a:p>
          <a:p>
            <a:r>
              <a:rPr lang="fr-FR" dirty="0"/>
              <a:t>Ergonomie </a:t>
            </a:r>
          </a:p>
          <a:p>
            <a:r>
              <a:rPr lang="fr-FR" dirty="0"/>
              <a:t>Algorithme</a:t>
            </a:r>
          </a:p>
          <a:p>
            <a:r>
              <a:rPr lang="fr-FR" dirty="0"/>
              <a:t>Administration</a:t>
            </a:r>
          </a:p>
          <a:p>
            <a:r>
              <a:rPr lang="fr-FR" dirty="0"/>
              <a:t>Pour aller plus loin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vbvfbfb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86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Saisie de la requête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Besoin voyageur</a:t>
            </a:r>
          </a:p>
          <a:p>
            <a:pPr lvl="1"/>
            <a:r>
              <a:rPr lang="fr-FR" dirty="0" smtClean="0"/>
              <a:t>Saisie du formulaire et en particulier des points de départ et arrivée</a:t>
            </a:r>
          </a:p>
          <a:p>
            <a:pPr lvl="2"/>
            <a:r>
              <a:rPr lang="fr-FR" dirty="0" smtClean="0"/>
              <a:t>Aucun des systèmes n’est satisfaisant</a:t>
            </a:r>
          </a:p>
          <a:p>
            <a:pPr lvl="2"/>
            <a:r>
              <a:rPr lang="fr-FR" dirty="0" smtClean="0"/>
              <a:t>Minimiser le nombre de champs afin de simplifier cette saisie</a:t>
            </a:r>
          </a:p>
          <a:p>
            <a:pPr lvl="1"/>
            <a:r>
              <a:rPr lang="fr-FR" dirty="0" smtClean="0"/>
              <a:t>Homogénéité des réponses proposées </a:t>
            </a:r>
          </a:p>
          <a:p>
            <a:pPr lvl="2"/>
            <a:r>
              <a:rPr lang="fr-FR" dirty="0" smtClean="0"/>
              <a:t>Que ce soit des lieux sur le SIM local ou sur un SIM distant</a:t>
            </a:r>
          </a:p>
          <a:p>
            <a:pPr lvl="2"/>
            <a:r>
              <a:rPr lang="fr-FR" dirty="0" smtClean="0"/>
              <a:t>Usage de POI locaux, d’une base arrêt nationale</a:t>
            </a:r>
          </a:p>
        </p:txBody>
      </p:sp>
    </p:spTree>
    <p:extLst>
      <p:ext uri="{BB962C8B-B14F-4D97-AF65-F5344CB8AC3E}">
        <p14:creationId xmlns:p14="http://schemas.microsoft.com/office/powerpoint/2010/main" val="323789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Saisie de la requête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Contraintes techniques</a:t>
            </a:r>
          </a:p>
          <a:p>
            <a:pPr lvl="1"/>
            <a:r>
              <a:rPr lang="fr-FR" dirty="0" smtClean="0"/>
              <a:t>Champs unique et </a:t>
            </a:r>
            <a:r>
              <a:rPr lang="fr-FR" dirty="0" err="1" smtClean="0"/>
              <a:t>autocompletion</a:t>
            </a:r>
            <a:r>
              <a:rPr lang="fr-FR" dirty="0" smtClean="0"/>
              <a:t>: </a:t>
            </a:r>
            <a:r>
              <a:rPr lang="fr-FR" dirty="0" smtClean="0"/>
              <a:t>proposition d'une </a:t>
            </a:r>
            <a:r>
              <a:rPr lang="fr-FR" dirty="0" smtClean="0"/>
              <a:t>recherche non répartie</a:t>
            </a:r>
          </a:p>
          <a:p>
            <a:pPr marL="800100" lvl="2" indent="0">
              <a:buNone/>
            </a:pPr>
            <a:r>
              <a:rPr lang="fr-FR" i="1" dirty="0" smtClean="0"/>
              <a:t>En effet, dans le cadre de l’auto-</a:t>
            </a:r>
            <a:r>
              <a:rPr lang="fr-FR" i="1" dirty="0" err="1" smtClean="0"/>
              <a:t>completion</a:t>
            </a:r>
            <a:r>
              <a:rPr lang="fr-FR" i="1" dirty="0" smtClean="0"/>
              <a:t>, le méta-système ne connait pas à l’avance les systèmes locaux de départ et d’arrivée: il doit donc référencer l’ensemble des adresses</a:t>
            </a:r>
          </a:p>
          <a:p>
            <a:pPr marL="800100" lvl="2" indent="0">
              <a:buNone/>
            </a:pPr>
            <a:endParaRPr lang="fr-FR" i="1" dirty="0" smtClean="0"/>
          </a:p>
          <a:p>
            <a:pPr lvl="1"/>
            <a:r>
              <a:rPr lang="fr-FR" dirty="0" smtClean="0"/>
              <a:t>Base adresse nationale, arrêts et POI locaux</a:t>
            </a:r>
          </a:p>
          <a:p>
            <a:pPr lvl="2"/>
            <a:r>
              <a:rPr lang="fr-FR" dirty="0" smtClean="0"/>
              <a:t>Issue d’OSM dans le cadre du proto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5596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Rabattement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Besoin</a:t>
            </a:r>
          </a:p>
          <a:p>
            <a:pPr lvl="1"/>
            <a:r>
              <a:rPr lang="fr-FR" dirty="0" smtClean="0"/>
              <a:t>Rappel: représente les modes utilisés pour rejoindre l’offre de transport TC</a:t>
            </a:r>
          </a:p>
          <a:p>
            <a:pPr lvl="1"/>
            <a:r>
              <a:rPr lang="fr-FR" dirty="0" smtClean="0"/>
              <a:t>La marche à pied est gérée </a:t>
            </a:r>
            <a:r>
              <a:rPr lang="fr-FR" i="1" dirty="0" smtClean="0"/>
              <a:t>a priori </a:t>
            </a:r>
            <a:r>
              <a:rPr lang="fr-FR" dirty="0" smtClean="0"/>
              <a:t>dans tous les systèmes locaux</a:t>
            </a:r>
          </a:p>
          <a:p>
            <a:pPr lvl="1"/>
            <a:r>
              <a:rPr lang="fr-FR" dirty="0" smtClean="0"/>
              <a:t>Rabattements évolués à prendre en </a:t>
            </a:r>
            <a:r>
              <a:rPr lang="fr-FR" dirty="0" err="1" smtClean="0"/>
              <a:t>compt</a:t>
            </a:r>
            <a:endParaRPr lang="fr-FR" dirty="0" smtClean="0"/>
          </a:p>
          <a:p>
            <a:pPr lvl="2"/>
            <a:r>
              <a:rPr lang="fr-FR" dirty="0" smtClean="0"/>
              <a:t>Gestion des TAD</a:t>
            </a:r>
          </a:p>
          <a:p>
            <a:pPr lvl="2"/>
            <a:r>
              <a:rPr lang="fr-FR" dirty="0" smtClean="0"/>
              <a:t>Gestion du VLS/vélo</a:t>
            </a:r>
          </a:p>
          <a:p>
            <a:pPr lvl="2"/>
            <a:r>
              <a:rPr lang="fr-FR" dirty="0" smtClean="0"/>
              <a:t>Gestion du covoiturage</a:t>
            </a:r>
            <a:r>
              <a:rPr lang="fr-FR" baseline="0" dirty="0" smtClean="0"/>
              <a:t> local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5507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Rabattement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smtClean="0"/>
              <a:t>Contraintes techniques</a:t>
            </a:r>
          </a:p>
          <a:p>
            <a:pPr lvl="1"/>
            <a:r>
              <a:rPr lang="fr-FR" sz="2400" dirty="0" smtClean="0"/>
              <a:t>Nécessite le </a:t>
            </a:r>
            <a:r>
              <a:rPr lang="fr-FR" sz="2400" u="sng" dirty="0" smtClean="0"/>
              <a:t>pilotage des rabattements</a:t>
            </a:r>
            <a:r>
              <a:rPr lang="fr-FR" sz="2400" dirty="0" smtClean="0"/>
              <a:t> évolués "au départ uniquement", "à l’arrivée uniquement" par le </a:t>
            </a:r>
            <a:r>
              <a:rPr lang="fr-FR" sz="2400" dirty="0" err="1" smtClean="0"/>
              <a:t>meta</a:t>
            </a:r>
            <a:r>
              <a:rPr lang="fr-FR" sz="2400" dirty="0" smtClean="0"/>
              <a:t>-système</a:t>
            </a:r>
          </a:p>
          <a:p>
            <a:pPr lvl="2"/>
            <a:r>
              <a:rPr lang="fr-FR" sz="2000" dirty="0" smtClean="0"/>
              <a:t>Si le système local ne propose pas l’accès à ce pilotage, ces rabattements ne seront pas proposés</a:t>
            </a:r>
          </a:p>
          <a:p>
            <a:pPr lvl="1"/>
            <a:endParaRPr lang="fr-FR" sz="2400" dirty="0" smtClean="0"/>
          </a:p>
          <a:p>
            <a:pPr lvl="1"/>
            <a:r>
              <a:rPr lang="fr-FR" sz="2400" dirty="0" smtClean="0"/>
              <a:t>Nécessite l’harmonisation de ces rabattements</a:t>
            </a:r>
          </a:p>
          <a:p>
            <a:pPr lvl="2"/>
            <a:r>
              <a:rPr lang="fr-FR" sz="2000" dirty="0" smtClean="0"/>
              <a:t>Par exemple: « Vélo: au départ/à </a:t>
            </a:r>
            <a:r>
              <a:rPr lang="fr-FR" sz="2000" dirty="0" smtClean="0"/>
              <a:t>l’arrivée/trajet/aucun</a:t>
            </a:r>
            <a:r>
              <a:rPr lang="fr-FR" sz="2000" dirty="0" smtClean="0"/>
              <a:t> »</a:t>
            </a:r>
          </a:p>
          <a:p>
            <a:pPr lvl="2"/>
            <a:r>
              <a:rPr lang="fr-FR" sz="2000" dirty="0"/>
              <a:t>Délégation d’un fonctionnement par défaut de ces rabattements au SIM </a:t>
            </a:r>
            <a:r>
              <a:rPr lang="fr-FR" sz="2000" dirty="0" smtClean="0"/>
              <a:t>local</a:t>
            </a:r>
            <a:endParaRPr lang="fr-FR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66452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/>
              <a:t>Paramètres de calculs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Besoin</a:t>
            </a:r>
          </a:p>
          <a:p>
            <a:pPr lvl="1"/>
            <a:r>
              <a:rPr lang="fr-FR" dirty="0" smtClean="0"/>
              <a:t>Choix des modes </a:t>
            </a:r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Contraintes techniques</a:t>
            </a:r>
          </a:p>
          <a:p>
            <a:pPr lvl="1"/>
            <a:r>
              <a:rPr lang="fr-FR" dirty="0" smtClean="0"/>
              <a:t>Pour gérer la multi-modalité mise à disposition localement, il est nécessaire d’harmoniser les modes</a:t>
            </a:r>
          </a:p>
          <a:p>
            <a:pPr lvl="1"/>
            <a:r>
              <a:rPr lang="fr-FR" dirty="0" smtClean="0"/>
              <a:t>Utilisation de la liste exhaustive de mode </a:t>
            </a:r>
            <a:r>
              <a:rPr lang="fr-FR" dirty="0" smtClean="0"/>
              <a:t>NETEX</a:t>
            </a:r>
            <a:endParaRPr lang="fr-FR" i="1" dirty="0" smtClean="0"/>
          </a:p>
        </p:txBody>
      </p:sp>
    </p:spTree>
    <p:extLst>
      <p:ext uri="{BB962C8B-B14F-4D97-AF65-F5344CB8AC3E}">
        <p14:creationId xmlns:p14="http://schemas.microsoft.com/office/powerpoint/2010/main" val="272743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mtClean="0"/>
              <a:t>Paramètres de calculs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Besoin</a:t>
            </a:r>
          </a:p>
          <a:p>
            <a:pPr lvl="1"/>
            <a:r>
              <a:rPr lang="fr-FR" dirty="0" smtClean="0"/>
              <a:t>Accessibilité</a:t>
            </a:r>
          </a:p>
          <a:p>
            <a:pPr lvl="0"/>
            <a:r>
              <a:rPr lang="fr-FR" dirty="0" smtClean="0"/>
              <a:t>Contrainte technique</a:t>
            </a:r>
          </a:p>
          <a:p>
            <a:pPr lvl="1"/>
            <a:r>
              <a:rPr lang="fr-FR" dirty="0" smtClean="0"/>
              <a:t>Suivant la même démarche que celle des rabattements, un paramètre simple « prise en compte de l’accessibilité UFR »</a:t>
            </a:r>
          </a:p>
          <a:p>
            <a:pPr lvl="1"/>
            <a:r>
              <a:rPr lang="fr-FR" dirty="0" smtClean="0"/>
              <a:t>C’est le SIM local qui doit adapter sa configuration à ce critère </a:t>
            </a:r>
            <a:r>
              <a:rPr lang="fr-FR" dirty="0" smtClean="0"/>
              <a:t>simple</a:t>
            </a:r>
          </a:p>
          <a:p>
            <a:pPr lvl="1"/>
            <a:r>
              <a:rPr lang="fr-FR" dirty="0" smtClean="0"/>
              <a:t>Classification et terminologie NETEX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899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de calculs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Besoin</a:t>
            </a:r>
          </a:p>
          <a:p>
            <a:pPr lvl="1"/>
            <a:r>
              <a:rPr lang="fr-FR" dirty="0" smtClean="0"/>
              <a:t>Compatibilité avec les fonctionnalités majeures des SIM locaux</a:t>
            </a:r>
          </a:p>
          <a:p>
            <a:pPr lvl="2"/>
            <a:r>
              <a:rPr lang="fr-FR" dirty="0" smtClean="0"/>
              <a:t>CO2: en restitution seulement pas en paramètre</a:t>
            </a:r>
          </a:p>
          <a:p>
            <a:pPr lvl="2"/>
            <a:r>
              <a:rPr lang="fr-FR" dirty="0" smtClean="0"/>
              <a:t>Prix: possibilité de remonter des éléments permettant d'interroger un calculateur tarifaire annexe (zones, réseaux...)</a:t>
            </a:r>
            <a:endParaRPr lang="fr-FR" dirty="0" smtClean="0"/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Perturbations </a:t>
            </a:r>
            <a:endParaRPr lang="fr-FR" sz="2400" dirty="0" smtClean="0">
              <a:effectLst/>
            </a:endParaRPr>
          </a:p>
          <a:p>
            <a:pPr lvl="2"/>
            <a:r>
              <a:rPr lang="fr-FR" dirty="0" smtClean="0"/>
              <a:t>Temps réel: en restitution uniquement</a:t>
            </a:r>
            <a:endParaRPr lang="fr-FR" dirty="0" smtClean="0">
              <a:solidFill>
                <a:srgbClr val="FF0000"/>
              </a:solidFill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066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de calculs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Contraintes techniques</a:t>
            </a:r>
          </a:p>
          <a:p>
            <a:pPr lvl="1"/>
            <a:r>
              <a:rPr lang="fr-FR" dirty="0" smtClean="0"/>
              <a:t>CO2: la règle est simple</a:t>
            </a:r>
          </a:p>
          <a:p>
            <a:pPr lvl="1"/>
            <a:r>
              <a:rPr lang="fr-FR" dirty="0" smtClean="0"/>
              <a:t>Prix: </a:t>
            </a:r>
            <a:r>
              <a:rPr lang="fr-FR" dirty="0" smtClean="0"/>
              <a:t>la multi-modalité ne pourra pas être gérée</a:t>
            </a:r>
          </a:p>
          <a:p>
            <a:pPr lvl="1"/>
            <a:r>
              <a:rPr lang="fr-FR" dirty="0" smtClean="0"/>
              <a:t>Perturbation: les itinéraires de contournement ne pourront pas être implémentés</a:t>
            </a:r>
          </a:p>
          <a:p>
            <a:pPr lvl="1"/>
            <a:r>
              <a:rPr lang="fr-FR" dirty="0" smtClean="0"/>
              <a:t>Temps réel: la diversité de mode de gestion ne permet pas une implémentation sereine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508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la feuille de route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Besoin</a:t>
            </a:r>
          </a:p>
          <a:p>
            <a:pPr lvl="1"/>
            <a:r>
              <a:rPr lang="fr-FR" dirty="0" smtClean="0"/>
              <a:t>Le méta-système présente la feuille de route en tirant parti du maximum d’information à disposition</a:t>
            </a:r>
            <a:endParaRPr lang="fr-FR" dirty="0"/>
          </a:p>
          <a:p>
            <a:pPr lvl="2"/>
            <a:r>
              <a:rPr lang="fr-FR" dirty="0" smtClean="0"/>
              <a:t>Le </a:t>
            </a:r>
            <a:r>
              <a:rPr lang="fr-FR" dirty="0" err="1" smtClean="0"/>
              <a:t>meta</a:t>
            </a:r>
            <a:r>
              <a:rPr lang="fr-FR" dirty="0" smtClean="0"/>
              <a:t>-système s’adapte au maximum aux capacités de chacun des sous-systèmes</a:t>
            </a:r>
          </a:p>
        </p:txBody>
      </p:sp>
    </p:spTree>
    <p:extLst>
      <p:ext uri="{BB962C8B-B14F-4D97-AF65-F5344CB8AC3E}">
        <p14:creationId xmlns:p14="http://schemas.microsoft.com/office/powerpoint/2010/main" val="224562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 bwMode="auto">
          <a:xfrm>
            <a:off x="305277" y="1691824"/>
            <a:ext cx="8574081" cy="4410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55669" tIns="27834" rIns="55669" bIns="27834" numCol="1" rtlCol="0" anchor="t" anchorCtr="0" compatLnSpc="1">
            <a:prstTxWarp prst="textNoShape">
              <a:avLst/>
            </a:prstTxWarp>
          </a:bodyPr>
          <a:lstStyle/>
          <a:p>
            <a:pPr defTabSz="556687" eaLnBrk="0" hangingPunct="0"/>
            <a:endParaRPr lang="fr-FR" sz="1700">
              <a:solidFill>
                <a:schemeClr val="tx1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Sommaire</a:t>
            </a:r>
            <a:endParaRPr lang="fr-FR" dirty="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Rappel des caractéristiques</a:t>
            </a:r>
          </a:p>
          <a:p>
            <a:r>
              <a:rPr lang="fr-FR" dirty="0"/>
              <a:t>Ergonomie </a:t>
            </a:r>
          </a:p>
          <a:p>
            <a:r>
              <a:rPr lang="fr-FR" dirty="0"/>
              <a:t>Algorithme</a:t>
            </a:r>
          </a:p>
          <a:p>
            <a:r>
              <a:rPr lang="fr-FR" dirty="0"/>
              <a:t>Administration</a:t>
            </a:r>
          </a:p>
          <a:p>
            <a:r>
              <a:rPr lang="fr-FR" dirty="0"/>
              <a:t>Pour aller plus loin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vbvfbfb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95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/>
              <a:t>Présentation de la feuille de route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Contraintes techniques</a:t>
            </a:r>
          </a:p>
          <a:p>
            <a:pPr lvl="1"/>
            <a:r>
              <a:rPr lang="fr-FR" dirty="0" smtClean="0"/>
              <a:t>Les intégrateurs peuvent être </a:t>
            </a:r>
          </a:p>
          <a:p>
            <a:pPr lvl="2"/>
            <a:r>
              <a:rPr lang="fr-FR" dirty="0" smtClean="0"/>
              <a:t>Les régions</a:t>
            </a:r>
          </a:p>
          <a:p>
            <a:pPr lvl="2"/>
            <a:r>
              <a:rPr lang="fr-FR" dirty="0" smtClean="0"/>
              <a:t>Des partenaires privés </a:t>
            </a:r>
            <a:r>
              <a:rPr lang="fr-FR" dirty="0"/>
              <a:t>(</a:t>
            </a:r>
            <a:r>
              <a:rPr lang="fr-FR" dirty="0" smtClean="0"/>
              <a:t>ex: Mappy.com)</a:t>
            </a:r>
          </a:p>
          <a:p>
            <a:pPr lvl="2"/>
            <a:r>
              <a:rPr lang="fr-FR" dirty="0" smtClean="0"/>
              <a:t>Des </a:t>
            </a:r>
            <a:r>
              <a:rPr lang="fr-FR" dirty="0" err="1" smtClean="0"/>
              <a:t>réutilisateurs</a:t>
            </a:r>
            <a:r>
              <a:rPr lang="fr-FR" dirty="0" smtClean="0"/>
              <a:t> (</a:t>
            </a:r>
            <a:r>
              <a:rPr lang="fr-FR" dirty="0" err="1" smtClean="0"/>
              <a:t>opendata</a:t>
            </a:r>
            <a:r>
              <a:rPr lang="fr-FR" dirty="0" smtClean="0"/>
              <a:t>/</a:t>
            </a:r>
            <a:r>
              <a:rPr lang="fr-FR" dirty="0" err="1" smtClean="0"/>
              <a:t>openservice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L’interface doit rester simple, souple et universelle</a:t>
            </a:r>
          </a:p>
          <a:p>
            <a:pPr lvl="2"/>
            <a:r>
              <a:rPr lang="fr-FR" dirty="0" smtClean="0"/>
              <a:t>La feuille de route est constituée d’étapes reliée par un mode</a:t>
            </a:r>
          </a:p>
          <a:p>
            <a:pPr lvl="3"/>
            <a:r>
              <a:rPr lang="fr-FR" dirty="0" smtClean="0"/>
              <a:t>Le détail d’une étape est optionnel et peut différer selon les SIM, les modes</a:t>
            </a:r>
          </a:p>
          <a:p>
            <a:pPr lvl="3"/>
            <a:r>
              <a:rPr lang="fr-FR" dirty="0" smtClean="0"/>
              <a:t>Le type d’étape peut être « Attente / Marche / TC / Attente dans le bus / … »</a:t>
            </a:r>
          </a:p>
        </p:txBody>
      </p:sp>
    </p:spTree>
    <p:extLst>
      <p:ext uri="{BB962C8B-B14F-4D97-AF65-F5344CB8AC3E}">
        <p14:creationId xmlns:p14="http://schemas.microsoft.com/office/powerpoint/2010/main" val="418959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 bwMode="auto">
          <a:xfrm>
            <a:off x="305277" y="2843952"/>
            <a:ext cx="8574081" cy="4410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55669" tIns="27834" rIns="55669" bIns="27834" numCol="1" rtlCol="0" anchor="t" anchorCtr="0" compatLnSpc="1">
            <a:prstTxWarp prst="textNoShape">
              <a:avLst/>
            </a:prstTxWarp>
          </a:bodyPr>
          <a:lstStyle/>
          <a:p>
            <a:pPr defTabSz="556687" eaLnBrk="0" hangingPunct="0"/>
            <a:endParaRPr lang="fr-FR" sz="1700">
              <a:solidFill>
                <a:schemeClr val="tx1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Rappel des caractéristiques</a:t>
            </a:r>
          </a:p>
          <a:p>
            <a:r>
              <a:rPr lang="fr-FR" dirty="0"/>
              <a:t>Ergonomie </a:t>
            </a:r>
          </a:p>
          <a:p>
            <a:r>
              <a:rPr lang="fr-FR" dirty="0"/>
              <a:t>Algorithme</a:t>
            </a:r>
          </a:p>
          <a:p>
            <a:r>
              <a:rPr lang="fr-FR" dirty="0"/>
              <a:t>Administration</a:t>
            </a:r>
          </a:p>
          <a:p>
            <a:r>
              <a:rPr lang="fr-FR" dirty="0"/>
              <a:t>Pour aller plus loin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vbvfbfb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24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de calcul local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Besoin</a:t>
            </a:r>
          </a:p>
          <a:p>
            <a:pPr lvl="1"/>
            <a:r>
              <a:rPr lang="fr-FR" dirty="0" smtClean="0"/>
              <a:t>Maitrise de la qualité des réponses par les SIM locaux</a:t>
            </a:r>
          </a:p>
          <a:p>
            <a:pPr lvl="2"/>
            <a:r>
              <a:rPr lang="fr-FR" dirty="0" smtClean="0"/>
              <a:t>Prise en compte de certains particularisme locaux (lieux et durées de correspondance, report modal…)</a:t>
            </a:r>
          </a:p>
          <a:p>
            <a:pPr lvl="2"/>
            <a:r>
              <a:rPr lang="fr-FR" dirty="0" smtClean="0"/>
              <a:t>Contrôle du service de calcul</a:t>
            </a:r>
          </a:p>
          <a:p>
            <a:pPr lvl="2"/>
            <a:r>
              <a:rPr lang="fr-FR" dirty="0" smtClean="0"/>
              <a:t>Contrôle de l’utilisation des données</a:t>
            </a:r>
          </a:p>
          <a:p>
            <a:pPr lvl="3"/>
            <a:r>
              <a:rPr lang="fr-FR" dirty="0" smtClean="0"/>
              <a:t>Open data vs Open service </a:t>
            </a:r>
            <a:r>
              <a:rPr lang="fr-FR" dirty="0" smtClean="0">
                <a:hlinkClick r:id="rId2"/>
              </a:rPr>
              <a:t>http://labs.canaltp.fr/2012/10/horaires-de-transport-en-commun-open-data-et-open-service</a:t>
            </a:r>
            <a:r>
              <a:rPr lang="fr-FR" dirty="0" smtClean="0"/>
              <a:t>  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4603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de calcul</a:t>
            </a:r>
            <a:r>
              <a:rPr lang="fr-FR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local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Contraintes techniques</a:t>
            </a:r>
          </a:p>
          <a:p>
            <a:pPr lvl="1"/>
            <a:r>
              <a:rPr lang="fr-FR" dirty="0" smtClean="0"/>
              <a:t>Gestion des calculs </a:t>
            </a:r>
            <a:r>
              <a:rPr lang="fr-FR" dirty="0" smtClean="0"/>
              <a:t>[1:n] pour </a:t>
            </a:r>
            <a:r>
              <a:rPr lang="fr-FR" dirty="0" smtClean="0"/>
              <a:t>la qualité des résultats (</a:t>
            </a:r>
            <a:r>
              <a:rPr lang="fr-FR" dirty="0" err="1" smtClean="0"/>
              <a:t>delfi</a:t>
            </a:r>
            <a:r>
              <a:rPr lang="fr-FR" dirty="0" smtClean="0"/>
              <a:t>)</a:t>
            </a:r>
          </a:p>
          <a:p>
            <a:pPr lvl="1"/>
            <a:r>
              <a:rPr lang="fr-FR" dirty="0"/>
              <a:t>Géolocalisation de toutes les données</a:t>
            </a:r>
          </a:p>
          <a:p>
            <a:pPr lvl="1">
              <a:defRPr/>
            </a:pPr>
            <a:r>
              <a:rPr lang="fr-FR" dirty="0"/>
              <a:t>Au niveau du point de transition, </a:t>
            </a:r>
            <a:r>
              <a:rPr lang="fr-FR" dirty="0" smtClean="0"/>
              <a:t>les correspondances sont redéfinies </a:t>
            </a:r>
            <a:r>
              <a:rPr lang="fr-FR" dirty="0"/>
              <a:t>par le </a:t>
            </a:r>
            <a:r>
              <a:rPr lang="fr-FR" dirty="0" err="1" smtClean="0"/>
              <a:t>meta</a:t>
            </a:r>
            <a:r>
              <a:rPr lang="fr-FR" dirty="0" smtClean="0"/>
              <a:t>-système</a:t>
            </a:r>
          </a:p>
        </p:txBody>
      </p:sp>
    </p:spTree>
    <p:extLst>
      <p:ext uri="{BB962C8B-B14F-4D97-AF65-F5344CB8AC3E}">
        <p14:creationId xmlns:p14="http://schemas.microsoft.com/office/powerpoint/2010/main" val="263018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mtClean="0"/>
              <a:t>Algorithme de calcul local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Contraintes techniques (suite)</a:t>
            </a:r>
          </a:p>
          <a:p>
            <a:pPr lvl="1"/>
            <a:r>
              <a:rPr lang="fr-FR" smtClean="0"/>
              <a:t>Les particularismes locaux sont de la responsabilité des SIM locaux</a:t>
            </a:r>
          </a:p>
          <a:p>
            <a:pPr lvl="1"/>
            <a:r>
              <a:rPr lang="fr-FR" smtClean="0"/>
              <a:t>Homogénéité des réponses locales à la charge du SIM local</a:t>
            </a:r>
          </a:p>
          <a:p>
            <a:pPr lvl="2"/>
            <a:r>
              <a:rPr lang="fr-FR" smtClean="0"/>
              <a:t>Contexte d’interrogation différent entre l’intégration du SIM local dans le méta-système et l’intégration du SIM local dans un autre site</a:t>
            </a:r>
          </a:p>
          <a:p>
            <a:pPr lvl="2"/>
            <a:r>
              <a:rPr lang="fr-FR" smtClean="0"/>
              <a:t>Le SIM local, s’il veut des réponses cohérentes, doit exposer des paramètres identiques</a:t>
            </a:r>
          </a:p>
          <a:p>
            <a:pPr lvl="1"/>
            <a:endParaRPr lang="fr-FR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277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/>
              <a:t>Algorithme de calcul central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Besoin</a:t>
            </a:r>
          </a:p>
          <a:p>
            <a:pPr lvl="1"/>
            <a:r>
              <a:rPr lang="fr-FR" dirty="0" smtClean="0"/>
              <a:t>Privilégier les résultats par rapport à la performance</a:t>
            </a:r>
          </a:p>
          <a:p>
            <a:pPr lvl="2"/>
            <a:r>
              <a:rPr lang="fr-FR" dirty="0" smtClean="0"/>
              <a:t>Transfrontaliers</a:t>
            </a:r>
          </a:p>
          <a:p>
            <a:pPr lvl="2"/>
            <a:r>
              <a:rPr lang="fr-FR" dirty="0" smtClean="0"/>
              <a:t>Multi-longue distance</a:t>
            </a:r>
          </a:p>
          <a:p>
            <a:pPr lvl="1"/>
            <a:r>
              <a:rPr lang="fr-FR" sz="2400" dirty="0"/>
              <a:t>itinéraire entre 2 SIM « presque » frontaliers (traversant un 3ème)</a:t>
            </a:r>
          </a:p>
          <a:p>
            <a:pPr lvl="2"/>
            <a:r>
              <a:rPr lang="fr-FR" sz="2000" dirty="0"/>
              <a:t>Ex: Lorraine &gt; Baden-</a:t>
            </a:r>
            <a:r>
              <a:rPr lang="fr-FR" sz="2000" dirty="0" err="1"/>
              <a:t>Vurtenberg</a:t>
            </a:r>
            <a:r>
              <a:rPr lang="fr-FR" sz="2000" dirty="0"/>
              <a:t> via la Sarre</a:t>
            </a:r>
          </a:p>
          <a:p>
            <a:pPr lvl="1"/>
            <a:r>
              <a:rPr lang="fr-FR" dirty="0" smtClean="0"/>
              <a:t>Valider les connexions entre les différentes offres locales et longues distances (cas de Beauvais)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270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/>
              <a:t>Algorithme de calcul central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Contrainte technique</a:t>
            </a:r>
          </a:p>
          <a:p>
            <a:pPr lvl="1"/>
            <a:r>
              <a:rPr lang="fr-FR" dirty="0" smtClean="0"/>
              <a:t>Revient à considérer le longue distance comme un SIM standard </a:t>
            </a:r>
          </a:p>
          <a:p>
            <a:pPr lvl="2"/>
            <a:r>
              <a:rPr lang="fr-FR" dirty="0" smtClean="0"/>
              <a:t>Plusieurs « successions de SIM » pour répondre à une OD (matrice de trace de SIM à SIM à n dimensions)</a:t>
            </a:r>
          </a:p>
          <a:p>
            <a:pPr lvl="3"/>
            <a:r>
              <a:rPr lang="fr-FR" dirty="0" smtClean="0"/>
              <a:t>Banalise le SIM intermédiaire (pas forcément longue distance)</a:t>
            </a:r>
          </a:p>
          <a:p>
            <a:pPr lvl="3"/>
            <a:r>
              <a:rPr lang="fr-FR" dirty="0" smtClean="0"/>
              <a:t>Ouverture du système vers du Covoiturage longue distance</a:t>
            </a:r>
          </a:p>
          <a:p>
            <a:pPr lvl="4"/>
            <a:r>
              <a:rPr lang="fr-FR" dirty="0" smtClean="0"/>
              <a:t>Sous réserve que le SIM covoiturage gère également des horaires</a:t>
            </a:r>
          </a:p>
          <a:p>
            <a:pPr lvl="1"/>
            <a:r>
              <a:rPr lang="fr-FR" dirty="0"/>
              <a:t>Les SIM longue distance doivent proposer une évaluation des correspondances entre gares parisienne</a:t>
            </a:r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1265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de calcul central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0" fontAlgn="base" hangingPunct="0"/>
            <a:r>
              <a:rPr lang="fr-FR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Matrice de trace exemple (</a:t>
            </a:r>
            <a:r>
              <a:rPr lang="fr-FR" sz="3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itinéraire depuis "colonne" vers "ligne"</a:t>
            </a:r>
            <a:r>
              <a:rPr lang="fr-FR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fr-FR" dirty="0" smtClean="0"/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581668"/>
              </p:ext>
            </p:extLst>
          </p:nvPr>
        </p:nvGraphicFramePr>
        <p:xfrm>
          <a:off x="323528" y="2708920"/>
          <a:ext cx="8568950" cy="3672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790"/>
                <a:gridCol w="1713790"/>
                <a:gridCol w="1713790"/>
                <a:gridCol w="1713790"/>
                <a:gridCol w="1713790"/>
              </a:tblGrid>
              <a:tr h="73448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SIM </a:t>
                      </a:r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fr-FR" dirty="0" smtClean="0"/>
                        <a:t> (longue distance)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SIM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SIM 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SIM 3</a:t>
                      </a:r>
                      <a:endParaRPr lang="fr-FR" dirty="0"/>
                    </a:p>
                  </a:txBody>
                  <a:tcPr/>
                </a:tc>
              </a:tr>
              <a:tr h="7344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SIM </a:t>
                      </a:r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(longue distance)</a:t>
                      </a:r>
                      <a:endParaRPr lang="fr-F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Direct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fr-FR" dirty="0" smtClean="0"/>
                        <a:t>&gt;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fr-FR" dirty="0" smtClean="0"/>
                        <a:t>&gt; 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fr-FR" dirty="0" smtClean="0"/>
                        <a:t>&gt; 3</a:t>
                      </a:r>
                      <a:endParaRPr lang="fr-FR" dirty="0"/>
                    </a:p>
                  </a:txBody>
                  <a:tcPr/>
                </a:tc>
              </a:tr>
              <a:tr h="73448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SIM 1</a:t>
                      </a:r>
                      <a:endParaRPr lang="fr-F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 &gt; </a:t>
                      </a:r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Direct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 &gt; 2</a:t>
                      </a:r>
                    </a:p>
                    <a:p>
                      <a:r>
                        <a:rPr lang="fr-FR" dirty="0" smtClean="0"/>
                        <a:t>1</a:t>
                      </a:r>
                      <a:r>
                        <a:rPr lang="fr-FR" baseline="0" dirty="0" smtClean="0"/>
                        <a:t> &gt; </a:t>
                      </a:r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fr-FR" baseline="0" dirty="0" smtClean="0"/>
                        <a:t>&gt; 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 &gt; 2 &gt; 3</a:t>
                      </a:r>
                    </a:p>
                    <a:p>
                      <a:r>
                        <a:rPr lang="fr-FR" dirty="0" smtClean="0"/>
                        <a:t>1</a:t>
                      </a:r>
                      <a:r>
                        <a:rPr lang="fr-FR" baseline="0" dirty="0" smtClean="0"/>
                        <a:t> &gt; </a:t>
                      </a:r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fr-FR" baseline="0" dirty="0" smtClean="0"/>
                        <a:t>&gt; 3</a:t>
                      </a:r>
                      <a:endParaRPr lang="fr-FR" dirty="0"/>
                    </a:p>
                  </a:txBody>
                  <a:tcPr/>
                </a:tc>
              </a:tr>
              <a:tr h="73448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SIM 2</a:t>
                      </a:r>
                      <a:endParaRPr lang="fr-F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 &gt; </a:t>
                      </a:r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 &gt; 1</a:t>
                      </a:r>
                    </a:p>
                    <a:p>
                      <a:r>
                        <a:rPr lang="fr-FR" dirty="0" smtClean="0"/>
                        <a:t>2</a:t>
                      </a:r>
                      <a:r>
                        <a:rPr lang="fr-FR" baseline="0" dirty="0" smtClean="0"/>
                        <a:t> &gt; </a:t>
                      </a:r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fr-FR" baseline="0" dirty="0" smtClean="0"/>
                        <a:t>&gt; 1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Direct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 &gt; 3</a:t>
                      </a:r>
                      <a:endParaRPr lang="fr-FR" dirty="0"/>
                    </a:p>
                  </a:txBody>
                  <a:tcPr/>
                </a:tc>
              </a:tr>
              <a:tr h="73448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SIM 3</a:t>
                      </a:r>
                      <a:endParaRPr lang="fr-F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 &gt; </a:t>
                      </a:r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 &gt; 2 &gt; 1</a:t>
                      </a:r>
                    </a:p>
                    <a:p>
                      <a:r>
                        <a:rPr lang="fr-FR" dirty="0" smtClean="0"/>
                        <a:t>3 &gt; </a:t>
                      </a:r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fr-FR" dirty="0" smtClean="0"/>
                        <a:t>&gt;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 &gt; 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Direct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Virage 4"/>
          <p:cNvSpPr/>
          <p:nvPr/>
        </p:nvSpPr>
        <p:spPr>
          <a:xfrm>
            <a:off x="1309912" y="2780928"/>
            <a:ext cx="669800" cy="576064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26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de calcul central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0" fontAlgn="base" hangingPunct="0"/>
            <a:r>
              <a:rPr lang="fr-FR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 exemple</a:t>
            </a:r>
            <a:endParaRPr lang="fr-FR" sz="3200" dirty="0" smtClean="0">
              <a:effectLst/>
            </a:endParaRPr>
          </a:p>
          <a:p>
            <a:pPr lvl="1" rtl="0" eaLnBrk="0" fontAlgn="base" hangingPunct="0"/>
            <a:r>
              <a:rPr lang="fr-F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Lorraine vers Luxembourg</a:t>
            </a:r>
          </a:p>
          <a:p>
            <a:pPr lvl="2" rtl="0" eaLnBrk="0" fontAlgn="base" hangingPunct="0"/>
            <a:r>
              <a:rPr lang="fr-FR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direct, par la Sarre, par le longue distance ferré…</a:t>
            </a:r>
            <a:endParaRPr lang="fr-FR" dirty="0" smtClean="0">
              <a:effectLst/>
            </a:endParaRPr>
          </a:p>
          <a:p>
            <a:pPr lvl="1"/>
            <a:r>
              <a:rPr lang="fr-FR" dirty="0" smtClean="0"/>
              <a:t>Prise en comte de plusieurs SIM intermédiaires</a:t>
            </a:r>
          </a:p>
          <a:p>
            <a:pPr lvl="2"/>
            <a:r>
              <a:rPr lang="fr-FR" dirty="0" smtClean="0"/>
              <a:t>Aérien / Cars longues distances / Cars régionaux en transfrontalier</a:t>
            </a:r>
          </a:p>
          <a:p>
            <a:pPr lvl="2"/>
            <a:r>
              <a:rPr lang="fr-FR" dirty="0" smtClean="0"/>
              <a:t>Prise en compte d’offres alternatives</a:t>
            </a:r>
          </a:p>
          <a:p>
            <a:pPr lvl="3"/>
            <a:r>
              <a:rPr lang="fr-FR" dirty="0" smtClean="0"/>
              <a:t>Aérien « </a:t>
            </a:r>
            <a:r>
              <a:rPr lang="fr-FR" dirty="0" err="1" smtClean="0"/>
              <a:t>low</a:t>
            </a:r>
            <a:r>
              <a:rPr lang="fr-FR" dirty="0" smtClean="0"/>
              <a:t> </a:t>
            </a:r>
            <a:r>
              <a:rPr lang="fr-FR" dirty="0" err="1" smtClean="0"/>
              <a:t>cost</a:t>
            </a:r>
            <a:r>
              <a:rPr lang="fr-FR" dirty="0" smtClean="0"/>
              <a:t> » (Beauvais, Châlons-en-Champagne…)</a:t>
            </a:r>
          </a:p>
          <a:p>
            <a:pPr lvl="3"/>
            <a:r>
              <a:rPr lang="fr-FR" dirty="0" smtClean="0"/>
              <a:t>Cars longues distances</a:t>
            </a:r>
          </a:p>
          <a:p>
            <a:pPr lvl="3"/>
            <a:r>
              <a:rPr lang="fr-FR" dirty="0" smtClean="0"/>
              <a:t>Offre </a:t>
            </a:r>
            <a:r>
              <a:rPr lang="fr-FR" dirty="0" err="1" smtClean="0"/>
              <a:t>Ouigo</a:t>
            </a:r>
            <a:r>
              <a:rPr lang="fr-FR" dirty="0" smtClean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098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Algorithme de calcul central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Contraintes techniques (suite)</a:t>
            </a:r>
          </a:p>
          <a:p>
            <a:pPr lvl="1"/>
            <a:r>
              <a:rPr lang="fr-FR" dirty="0" smtClean="0"/>
              <a:t>Limitations acceptables</a:t>
            </a:r>
          </a:p>
          <a:p>
            <a:pPr lvl="2"/>
            <a:r>
              <a:rPr lang="fr-FR" dirty="0" smtClean="0"/>
              <a:t>2 algorithmes à implémenter?</a:t>
            </a:r>
          </a:p>
          <a:p>
            <a:pPr lvl="3"/>
            <a:r>
              <a:rPr lang="fr-FR" dirty="0" smtClean="0"/>
              <a:t>Gestion d’une répartition sur 2 ou 3 SIM où tous les SIM offrent des isochrones n:m et des points de transitions</a:t>
            </a:r>
          </a:p>
          <a:p>
            <a:pPr lvl="3"/>
            <a:r>
              <a:rPr lang="fr-FR" dirty="0" smtClean="0"/>
              <a:t>Gestion d’une répartition sur 2 ou 3 SIM dont un est sans point de transition, et sans isochrone n:m (SIM X-Y)</a:t>
            </a:r>
          </a:p>
          <a:p>
            <a:pPr lvl="2"/>
            <a:r>
              <a:rPr lang="fr-FR" dirty="0" smtClean="0"/>
              <a:t>Favoriser la simplicité à intégrer vs la qualité des résultats?</a:t>
            </a:r>
          </a:p>
        </p:txBody>
      </p:sp>
    </p:spTree>
    <p:extLst>
      <p:ext uri="{BB962C8B-B14F-4D97-AF65-F5344CB8AC3E}">
        <p14:creationId xmlns:p14="http://schemas.microsoft.com/office/powerpoint/2010/main" val="409963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Rappel des caractéristiques de l’existant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 smtClean="0"/>
              <a:t>Delfi</a:t>
            </a:r>
            <a:endParaRPr lang="fr-FR" sz="2400" dirty="0" smtClean="0"/>
          </a:p>
          <a:p>
            <a:pPr lvl="1"/>
            <a:r>
              <a:rPr lang="fr-FR" sz="2000" dirty="0" smtClean="0"/>
              <a:t>Positif</a:t>
            </a:r>
          </a:p>
          <a:p>
            <a:pPr lvl="2"/>
            <a:r>
              <a:rPr lang="fr-FR" sz="1800" dirty="0" smtClean="0"/>
              <a:t>Qualité des résultats</a:t>
            </a:r>
          </a:p>
          <a:p>
            <a:pPr lvl="2"/>
            <a:r>
              <a:rPr lang="fr-FR" sz="1800" dirty="0" smtClean="0"/>
              <a:t>Pas de dépendance vis-à-vis du composeur d’itinéraire</a:t>
            </a:r>
          </a:p>
          <a:p>
            <a:pPr lvl="2"/>
            <a:r>
              <a:rPr lang="fr-FR" sz="1800" dirty="0" smtClean="0"/>
              <a:t>Maitrise du résultat local dans la réponse finale (choix des points de transitions, des correspondances associées et de l’itinéraire local)</a:t>
            </a:r>
          </a:p>
          <a:p>
            <a:pPr lvl="2"/>
            <a:r>
              <a:rPr lang="fr-FR" sz="1800" dirty="0" smtClean="0"/>
              <a:t>Possibilité de mettre en relation 2 SIM frontaliers sans utiliser le longue distance</a:t>
            </a:r>
          </a:p>
          <a:p>
            <a:pPr lvl="1"/>
            <a:r>
              <a:rPr lang="fr-FR" sz="2000" dirty="0" smtClean="0"/>
              <a:t>Négatif</a:t>
            </a:r>
          </a:p>
          <a:p>
            <a:pPr lvl="2"/>
            <a:r>
              <a:rPr lang="fr-FR" sz="1800" dirty="0" smtClean="0"/>
              <a:t>Performance</a:t>
            </a:r>
          </a:p>
          <a:p>
            <a:pPr lvl="2"/>
            <a:r>
              <a:rPr lang="fr-FR" sz="1800" dirty="0" smtClean="0"/>
              <a:t>Evolutivité</a:t>
            </a:r>
          </a:p>
          <a:p>
            <a:pPr lvl="2"/>
            <a:r>
              <a:rPr lang="fr-FR" sz="1800" dirty="0" smtClean="0"/>
              <a:t>Complexité des échanges des points de transitions</a:t>
            </a:r>
          </a:p>
          <a:p>
            <a:pPr lvl="2"/>
            <a:r>
              <a:rPr lang="fr-FR" sz="1800" dirty="0" smtClean="0"/>
              <a:t>Coût de mise en œuvre du composeur</a:t>
            </a:r>
          </a:p>
          <a:p>
            <a:pPr lvl="2"/>
            <a:r>
              <a:rPr lang="fr-FR" sz="1800" dirty="0" smtClean="0"/>
              <a:t>Pas de maitrise sur les résultats de différentes implémentation du composeur</a:t>
            </a:r>
          </a:p>
        </p:txBody>
      </p:sp>
    </p:spTree>
    <p:extLst>
      <p:ext uri="{BB962C8B-B14F-4D97-AF65-F5344CB8AC3E}">
        <p14:creationId xmlns:p14="http://schemas.microsoft.com/office/powerpoint/2010/main" val="56274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Algorithme de calcul central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Contraintes techniques (suite)</a:t>
            </a:r>
          </a:p>
          <a:p>
            <a:pPr lvl="1"/>
            <a:r>
              <a:rPr lang="fr-FR" dirty="0" smtClean="0"/>
              <a:t>Correspondances dans Paris estimées (le STIF n’expose pas son API isochrone n:m)</a:t>
            </a:r>
          </a:p>
          <a:p>
            <a:pPr lvl="2"/>
            <a:r>
              <a:rPr lang="fr-FR" dirty="0" smtClean="0"/>
              <a:t>Les recherches qui s’appuient sur le STIF seront d’une moindre qualité (par exemple entre l’Oise et le STIF)</a:t>
            </a:r>
          </a:p>
        </p:txBody>
      </p:sp>
    </p:spTree>
    <p:extLst>
      <p:ext uri="{BB962C8B-B14F-4D97-AF65-F5344CB8AC3E}">
        <p14:creationId xmlns:p14="http://schemas.microsoft.com/office/powerpoint/2010/main" val="2663115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 bwMode="auto">
          <a:xfrm>
            <a:off x="305277" y="3420016"/>
            <a:ext cx="8574081" cy="4410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55669" tIns="27834" rIns="55669" bIns="27834" numCol="1" rtlCol="0" anchor="t" anchorCtr="0" compatLnSpc="1">
            <a:prstTxWarp prst="textNoShape">
              <a:avLst/>
            </a:prstTxWarp>
          </a:bodyPr>
          <a:lstStyle/>
          <a:p>
            <a:pPr defTabSz="556687" eaLnBrk="0" hangingPunct="0"/>
            <a:endParaRPr lang="fr-FR" sz="1700">
              <a:solidFill>
                <a:schemeClr val="tx1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Sommaire</a:t>
            </a:r>
            <a:endParaRPr lang="fr-FR" dirty="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Rappel des caractéristiques</a:t>
            </a:r>
          </a:p>
          <a:p>
            <a:r>
              <a:rPr lang="fr-FR" dirty="0"/>
              <a:t>Ergonomie </a:t>
            </a:r>
          </a:p>
          <a:p>
            <a:r>
              <a:rPr lang="fr-FR" dirty="0"/>
              <a:t>Algorithme</a:t>
            </a:r>
          </a:p>
          <a:p>
            <a:r>
              <a:rPr lang="fr-FR" dirty="0"/>
              <a:t>Administration</a:t>
            </a:r>
          </a:p>
          <a:p>
            <a:r>
              <a:rPr lang="fr-FR" dirty="0"/>
              <a:t>Pour aller plus loin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vbvfbfb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67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Administration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SIM participants au système distribué portent une partie du coût</a:t>
            </a:r>
          </a:p>
          <a:p>
            <a:pPr lvl="1"/>
            <a:r>
              <a:rPr lang="fr-FR" dirty="0" smtClean="0"/>
              <a:t>Coût de mise en place : simplicité de l’API interne</a:t>
            </a:r>
          </a:p>
          <a:p>
            <a:pPr lvl="1"/>
            <a:r>
              <a:rPr lang="fr-FR" dirty="0" smtClean="0"/>
              <a:t>Coût d’exploitation : simplicité d’administration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Besoin</a:t>
            </a:r>
          </a:p>
          <a:p>
            <a:pPr lvl="1"/>
            <a:r>
              <a:rPr lang="fr-FR" dirty="0" smtClean="0"/>
              <a:t>Les partenaires sont très attentifs à ces coûts et souhaiteront les contrôler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1484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Administration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Contraintes techniques</a:t>
            </a:r>
          </a:p>
          <a:p>
            <a:pPr lvl="1"/>
            <a:r>
              <a:rPr lang="fr-FR" dirty="0" smtClean="0"/>
              <a:t>Coût de mise en place</a:t>
            </a:r>
          </a:p>
          <a:p>
            <a:pPr lvl="2"/>
            <a:r>
              <a:rPr lang="fr-FR" dirty="0" smtClean="0"/>
              <a:t>Simplifier les interfaces internes pour permettre d’intégrer les systèmes existants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Éviter aux SIM locaux de devoir ré-implémenter leurs algorithmes</a:t>
            </a:r>
            <a:endParaRPr lang="fr-FR" sz="2400" dirty="0" smtClean="0">
              <a:effectLst/>
            </a:endParaRPr>
          </a:p>
          <a:p>
            <a:pPr lvl="1"/>
            <a:r>
              <a:rPr lang="fr-FR" dirty="0" smtClean="0"/>
              <a:t>Coût d’exploitation</a:t>
            </a:r>
          </a:p>
          <a:p>
            <a:pPr lvl="2"/>
            <a:r>
              <a:rPr lang="fr-FR" dirty="0" smtClean="0"/>
              <a:t>Simplifier l’administration dédiée au </a:t>
            </a:r>
            <a:r>
              <a:rPr lang="fr-FR" dirty="0" err="1" smtClean="0"/>
              <a:t>meta</a:t>
            </a:r>
            <a:r>
              <a:rPr lang="fr-FR" dirty="0" smtClean="0"/>
              <a:t>-système. Par ex: </a:t>
            </a:r>
            <a:r>
              <a:rPr lang="fr-FR" dirty="0"/>
              <a:t>la base adresse </a:t>
            </a:r>
            <a:r>
              <a:rPr lang="fr-FR" dirty="0" smtClean="0"/>
              <a:t>pour la lexico peut être directement récupérée d’OSM.</a:t>
            </a:r>
          </a:p>
          <a:p>
            <a:pPr lvl="2"/>
            <a:r>
              <a:rPr lang="fr-FR" dirty="0" smtClean="0"/>
              <a:t>Simplifier l’analyse d’anomalie (gestion de « traces »)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2664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Administration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Simplification de l’inscription</a:t>
            </a:r>
          </a:p>
          <a:p>
            <a:pPr lvl="0"/>
            <a:r>
              <a:rPr lang="fr-FR" dirty="0" smtClean="0"/>
              <a:t>Simplification de</a:t>
            </a:r>
            <a:r>
              <a:rPr lang="fr-FR" baseline="0" dirty="0" smtClean="0"/>
              <a:t> l’intégration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Retour d’expérience CHOUETTE </a:t>
            </a:r>
          </a:p>
          <a:p>
            <a:pPr lvl="2"/>
            <a:r>
              <a:rPr lang="fr-FR" dirty="0" smtClean="0"/>
              <a:t>Mise en place d’une plateforme d’intégration simple et fédératrice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fr-FR" sz="2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pour les futurs SIM partenaires</a:t>
            </a:r>
            <a:endParaRPr lang="fr-FR" sz="2000" dirty="0" smtClean="0">
              <a:effectLst/>
            </a:endParaRPr>
          </a:p>
          <a:p>
            <a:pPr lvl="3"/>
            <a:r>
              <a:rPr lang="fr-FR" dirty="0" smtClean="0"/>
              <a:t>Pour les intégrateurs</a:t>
            </a:r>
          </a:p>
          <a:p>
            <a:pPr lvl="2"/>
            <a:r>
              <a:rPr lang="fr-FR" dirty="0" smtClean="0"/>
              <a:t>Permet de tester sans déclencher l’inscription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2534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Déploiement d’un SIM local</a:t>
            </a:r>
            <a:endParaRPr lang="fr-FR" noProof="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Spécificités géographiques</a:t>
            </a:r>
          </a:p>
          <a:p>
            <a:pPr lvl="1"/>
            <a:r>
              <a:rPr lang="fr-FR" dirty="0" smtClean="0"/>
              <a:t>Le découpage territorial des SIM</a:t>
            </a:r>
          </a:p>
          <a:p>
            <a:pPr lvl="2"/>
            <a:r>
              <a:rPr lang="fr-FR" dirty="0" smtClean="0"/>
              <a:t>Accompagnement des SIM à l’administration de leur système au sein d’un système national</a:t>
            </a:r>
          </a:p>
          <a:p>
            <a:pPr lvl="3"/>
            <a:r>
              <a:rPr lang="fr-FR" dirty="0" smtClean="0"/>
              <a:t>SIM régionaux, départementaux, de bassin de vie</a:t>
            </a:r>
          </a:p>
          <a:p>
            <a:pPr lvl="3"/>
            <a:r>
              <a:rPr lang="fr-FR" dirty="0" smtClean="0"/>
              <a:t>SIM urbains</a:t>
            </a:r>
          </a:p>
          <a:p>
            <a:pPr lvl="1"/>
            <a:r>
              <a:rPr lang="fr-FR" dirty="0" smtClean="0"/>
              <a:t>Quelques territoires mieux connectés à leur région limitrophe / région administrative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E7D9D9-CFBA-6E47-A61B-2CD5F31DC05B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07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 bwMode="auto">
          <a:xfrm>
            <a:off x="305277" y="3996080"/>
            <a:ext cx="8574081" cy="4410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55669" tIns="27834" rIns="55669" bIns="27834" numCol="1" rtlCol="0" anchor="t" anchorCtr="0" compatLnSpc="1">
            <a:prstTxWarp prst="textNoShape">
              <a:avLst/>
            </a:prstTxWarp>
          </a:bodyPr>
          <a:lstStyle/>
          <a:p>
            <a:pPr defTabSz="556687" eaLnBrk="0" hangingPunct="0"/>
            <a:endParaRPr lang="fr-FR" sz="1700">
              <a:solidFill>
                <a:schemeClr val="tx1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Rappel des caractéristiques</a:t>
            </a:r>
          </a:p>
          <a:p>
            <a:r>
              <a:rPr lang="fr-FR" dirty="0" smtClean="0"/>
              <a:t>Ergonomie </a:t>
            </a:r>
          </a:p>
          <a:p>
            <a:r>
              <a:rPr lang="fr-FR" dirty="0" smtClean="0"/>
              <a:t>Algorithme</a:t>
            </a:r>
          </a:p>
          <a:p>
            <a:r>
              <a:rPr lang="fr-FR" dirty="0" smtClean="0"/>
              <a:t>Administration</a:t>
            </a:r>
          </a:p>
          <a:p>
            <a:r>
              <a:rPr lang="fr-FR" dirty="0" smtClean="0"/>
              <a:t>Pour aller plus loin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vbvfbfb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 smtClean="0"/>
              <a:pPr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29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voir plus loin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</a:t>
            </a:r>
            <a:r>
              <a:rPr lang="fr-FR" dirty="0"/>
              <a:t>méta-système </a:t>
            </a:r>
            <a:r>
              <a:rPr lang="fr-FR" dirty="0" smtClean="0"/>
              <a:t>capable d’adresser </a:t>
            </a:r>
            <a:r>
              <a:rPr lang="fr-FR" dirty="0"/>
              <a:t>un </a:t>
            </a:r>
            <a:r>
              <a:rPr lang="fr-FR" dirty="0" smtClean="0"/>
              <a:t>« SIM X-Y » est en mesure de </a:t>
            </a:r>
            <a:r>
              <a:rPr lang="fr-FR" dirty="0"/>
              <a:t>mettre en relation différents méta système</a:t>
            </a:r>
          </a:p>
          <a:p>
            <a:pPr lvl="1"/>
            <a:r>
              <a:rPr lang="fr-FR" dirty="0" smtClean="0"/>
              <a:t>Exemple entre GB et Allemagne</a:t>
            </a:r>
          </a:p>
          <a:p>
            <a:pPr lvl="2"/>
            <a:r>
              <a:rPr lang="fr-FR" dirty="0" smtClean="0"/>
              <a:t>Le « super </a:t>
            </a:r>
            <a:r>
              <a:rPr lang="fr-FR" dirty="0" err="1" smtClean="0"/>
              <a:t>meta</a:t>
            </a:r>
            <a:r>
              <a:rPr lang="fr-FR" dirty="0" smtClean="0"/>
              <a:t>-système » détermine l’utilisation</a:t>
            </a:r>
          </a:p>
          <a:p>
            <a:pPr lvl="3"/>
            <a:r>
              <a:rPr lang="fr-FR" dirty="0" smtClean="0"/>
              <a:t>De </a:t>
            </a:r>
            <a:r>
              <a:rPr lang="fr-FR" dirty="0"/>
              <a:t>transport-direct au départ </a:t>
            </a:r>
            <a:endParaRPr lang="fr-FR" dirty="0" smtClean="0"/>
          </a:p>
          <a:p>
            <a:pPr lvl="3"/>
            <a:r>
              <a:rPr lang="fr-FR" dirty="0" smtClean="0"/>
              <a:t>De </a:t>
            </a:r>
            <a:r>
              <a:rPr lang="fr-FR" dirty="0" err="1" smtClean="0"/>
              <a:t>delfi</a:t>
            </a:r>
            <a:r>
              <a:rPr lang="fr-FR" dirty="0" smtClean="0"/>
              <a:t> </a:t>
            </a:r>
            <a:r>
              <a:rPr lang="fr-FR" dirty="0"/>
              <a:t>en arrivée</a:t>
            </a:r>
          </a:p>
          <a:p>
            <a:pPr lvl="2"/>
            <a:r>
              <a:rPr lang="fr-FR" dirty="0" smtClean="0"/>
              <a:t>Il lance un calcul </a:t>
            </a:r>
            <a:r>
              <a:rPr lang="fr-FR" dirty="0"/>
              <a:t>n:m </a:t>
            </a:r>
            <a:r>
              <a:rPr lang="fr-FR" dirty="0" smtClean="0"/>
              <a:t>(super-points de transitions et super-longue distance) entre ces </a:t>
            </a:r>
            <a:r>
              <a:rPr lang="fr-FR" dirty="0"/>
              <a:t>2 régions</a:t>
            </a:r>
          </a:p>
          <a:p>
            <a:pPr lvl="2"/>
            <a:r>
              <a:rPr lang="fr-FR" dirty="0"/>
              <a:t>Transport-direct en X,Y pour finaliser le départ</a:t>
            </a:r>
          </a:p>
          <a:p>
            <a:pPr lvl="2"/>
            <a:r>
              <a:rPr lang="fr-FR" dirty="0" err="1"/>
              <a:t>Delfi</a:t>
            </a:r>
            <a:r>
              <a:rPr lang="fr-FR" dirty="0"/>
              <a:t> en X,Y pour finaliser l’arrivée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36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Rappel des caractéristiques de l’existant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EU spirit</a:t>
            </a:r>
          </a:p>
          <a:p>
            <a:pPr lvl="1"/>
            <a:r>
              <a:rPr lang="fr-FR" dirty="0" smtClean="0"/>
              <a:t>Positif </a:t>
            </a:r>
          </a:p>
          <a:p>
            <a:pPr lvl="2"/>
            <a:r>
              <a:rPr lang="fr-FR" dirty="0" smtClean="0"/>
              <a:t>Performance</a:t>
            </a:r>
          </a:p>
          <a:p>
            <a:pPr lvl="2"/>
            <a:r>
              <a:rPr lang="fr-FR" dirty="0" err="1" smtClean="0"/>
              <a:t>Multi-serveur</a:t>
            </a:r>
            <a:r>
              <a:rPr lang="fr-FR" dirty="0" smtClean="0"/>
              <a:t> longue distance</a:t>
            </a:r>
          </a:p>
          <a:p>
            <a:pPr lvl="2"/>
            <a:r>
              <a:rPr lang="fr-FR" dirty="0" smtClean="0"/>
              <a:t>Maitrise de l’itinéraire local dans la réponse finale</a:t>
            </a:r>
          </a:p>
          <a:p>
            <a:pPr lvl="1"/>
            <a:r>
              <a:rPr lang="fr-FR" dirty="0" smtClean="0"/>
              <a:t>Négatif</a:t>
            </a:r>
          </a:p>
          <a:p>
            <a:pPr lvl="2"/>
            <a:r>
              <a:rPr lang="fr-FR" dirty="0" smtClean="0"/>
              <a:t>Qualité des résultats</a:t>
            </a:r>
          </a:p>
          <a:p>
            <a:pPr lvl="2"/>
            <a:r>
              <a:rPr lang="fr-FR" dirty="0" smtClean="0"/>
              <a:t>Dépendance vis-à-vis de l’acteur unique du composeur d’itinéraire</a:t>
            </a:r>
          </a:p>
          <a:p>
            <a:pPr lvl="2"/>
            <a:r>
              <a:rPr lang="fr-FR" dirty="0" smtClean="0"/>
              <a:t>En pratique la maitrise des points de transitions est relative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22007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Rappel des caractéristiques de l’existant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smtClean="0"/>
              <a:t>WSM</a:t>
            </a:r>
          </a:p>
          <a:p>
            <a:pPr lvl="1"/>
            <a:r>
              <a:rPr lang="fr-FR" sz="2400" dirty="0" smtClean="0"/>
              <a:t>Positif</a:t>
            </a:r>
          </a:p>
          <a:p>
            <a:pPr lvl="2"/>
            <a:r>
              <a:rPr lang="fr-FR" sz="2000" dirty="0" smtClean="0"/>
              <a:t>Performance</a:t>
            </a:r>
          </a:p>
          <a:p>
            <a:pPr lvl="2"/>
            <a:r>
              <a:rPr lang="fr-FR" sz="2000" dirty="0" smtClean="0"/>
              <a:t>Peu de </a:t>
            </a:r>
            <a:r>
              <a:rPr lang="fr-FR" sz="2000" dirty="0" err="1" smtClean="0"/>
              <a:t>pré-requis</a:t>
            </a:r>
            <a:r>
              <a:rPr lang="fr-FR" sz="2000" dirty="0" smtClean="0"/>
              <a:t> sur le serveur local</a:t>
            </a:r>
          </a:p>
          <a:p>
            <a:pPr lvl="3"/>
            <a:r>
              <a:rPr lang="fr-FR" sz="1800" dirty="0" smtClean="0"/>
              <a:t>Recherche de coordonnée à coordonnée simplement</a:t>
            </a:r>
          </a:p>
          <a:p>
            <a:pPr lvl="3"/>
            <a:r>
              <a:rPr lang="fr-FR" sz="1800" dirty="0" smtClean="0"/>
              <a:t>Pas de gestion des points de transitions</a:t>
            </a:r>
          </a:p>
          <a:p>
            <a:pPr lvl="3"/>
            <a:r>
              <a:rPr lang="fr-FR" sz="1800" dirty="0" smtClean="0"/>
              <a:t>Ne nécessite pas de capacités isochrone dans le système local</a:t>
            </a:r>
          </a:p>
          <a:p>
            <a:pPr lvl="1"/>
            <a:r>
              <a:rPr lang="fr-FR" sz="2400" dirty="0" smtClean="0"/>
              <a:t>Négatif</a:t>
            </a:r>
          </a:p>
          <a:p>
            <a:pPr lvl="2"/>
            <a:r>
              <a:rPr lang="fr-FR" sz="2000" dirty="0" smtClean="0"/>
              <a:t>Qualité des résultats</a:t>
            </a:r>
          </a:p>
          <a:p>
            <a:pPr lvl="2"/>
            <a:r>
              <a:rPr lang="fr-FR" sz="2000" dirty="0" smtClean="0"/>
              <a:t>Un seul serveur longue distance &gt; extension possible?</a:t>
            </a:r>
          </a:p>
          <a:p>
            <a:pPr lvl="2"/>
            <a:r>
              <a:rPr lang="fr-FR" sz="2000" dirty="0" smtClean="0"/>
              <a:t>Dépendance vis-à-vis de l’acteur unique du composeur d’itinéraire</a:t>
            </a:r>
          </a:p>
          <a:p>
            <a:pPr lvl="2"/>
            <a:r>
              <a:rPr lang="fr-FR" sz="2000" dirty="0" smtClean="0"/>
              <a:t>La maitrise des points de transitions est centralisée</a:t>
            </a:r>
          </a:p>
          <a:p>
            <a:pPr lvl="2"/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82848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Rappel des caractéristiques de l’existant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Transport-direct</a:t>
            </a:r>
          </a:p>
          <a:p>
            <a:pPr lvl="1"/>
            <a:r>
              <a:rPr lang="fr-FR" smtClean="0"/>
              <a:t>Positif</a:t>
            </a:r>
          </a:p>
          <a:p>
            <a:pPr lvl="2"/>
            <a:r>
              <a:rPr lang="fr-FR" smtClean="0"/>
              <a:t>Performance</a:t>
            </a:r>
          </a:p>
          <a:p>
            <a:pPr lvl="2"/>
            <a:r>
              <a:rPr lang="fr-FR" smtClean="0"/>
              <a:t>Qualité des résultats</a:t>
            </a:r>
          </a:p>
          <a:p>
            <a:pPr lvl="2"/>
            <a:r>
              <a:rPr lang="fr-FR" smtClean="0"/>
              <a:t>Couverture fonctionnelle</a:t>
            </a:r>
          </a:p>
          <a:p>
            <a:pPr lvl="1"/>
            <a:r>
              <a:rPr lang="fr-FR" smtClean="0"/>
              <a:t>Négatif</a:t>
            </a:r>
          </a:p>
          <a:p>
            <a:pPr lvl="2"/>
            <a:r>
              <a:rPr lang="fr-FR" smtClean="0"/>
              <a:t>Pré-requis pour l’intégration des serveurs locaux</a:t>
            </a:r>
          </a:p>
          <a:p>
            <a:pPr lvl="2"/>
            <a:r>
              <a:rPr lang="fr-FR" smtClean="0"/>
              <a:t>Administration des serveurs locaux multipliée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5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Rappel des caractéristiques de l’existant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263597"/>
              </p:ext>
            </p:extLst>
          </p:nvPr>
        </p:nvGraphicFramePr>
        <p:xfrm>
          <a:off x="611560" y="1625230"/>
          <a:ext cx="7992887" cy="5160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0"/>
                <a:gridCol w="1080122"/>
                <a:gridCol w="1080120"/>
                <a:gridCol w="1152128"/>
                <a:gridCol w="1080120"/>
                <a:gridCol w="1224136"/>
                <a:gridCol w="1008111"/>
              </a:tblGrid>
              <a:tr h="576064">
                <a:tc>
                  <a:txBody>
                    <a:bodyPr/>
                    <a:lstStyle/>
                    <a:p>
                      <a:endParaRPr lang="fr-F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err="1" smtClean="0"/>
                        <a:t>delfi</a:t>
                      </a:r>
                      <a:endParaRPr lang="fr-F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smtClean="0"/>
                        <a:t>EU-Spirit</a:t>
                      </a:r>
                      <a:endParaRPr lang="fr-F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smtClean="0"/>
                        <a:t>WSM</a:t>
                      </a:r>
                      <a:endParaRPr lang="fr-F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smtClean="0"/>
                        <a:t>Transport Direct</a:t>
                      </a:r>
                      <a:endParaRPr lang="fr-F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smtClean="0"/>
                        <a:t>Centralisé</a:t>
                      </a:r>
                      <a:endParaRPr lang="fr-F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smtClean="0"/>
                        <a:t>APII-SIM</a:t>
                      </a:r>
                    </a:p>
                    <a:p>
                      <a:r>
                        <a:rPr lang="fr-FR" sz="1600" b="1" dirty="0" smtClean="0"/>
                        <a:t>(cible</a:t>
                      </a:r>
                      <a:r>
                        <a:rPr lang="fr-FR" sz="1600" b="1" dirty="0" smtClean="0"/>
                        <a:t>)</a:t>
                      </a:r>
                    </a:p>
                  </a:txBody>
                  <a:tcPr/>
                </a:tc>
              </a:tr>
              <a:tr h="536386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Qualité globale de la réponse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++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-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+  mais pas de personnalisation locale du calcul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+</a:t>
                      </a:r>
                      <a:endParaRPr lang="fr-FR" sz="1100" dirty="0"/>
                    </a:p>
                  </a:txBody>
                  <a:tcPr/>
                </a:tc>
              </a:tr>
              <a:tr h="536386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Maitrise locale des points/temps de transition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+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+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--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+</a:t>
                      </a:r>
                      <a:endParaRPr lang="fr-FR" sz="1100" dirty="0"/>
                    </a:p>
                  </a:txBody>
                  <a:tcPr/>
                </a:tc>
              </a:tr>
              <a:tr h="536386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Evaluation de solution sans longue distance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+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--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--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+</a:t>
                      </a:r>
                      <a:endParaRPr lang="fr-FR" sz="1100" dirty="0"/>
                    </a:p>
                  </a:txBody>
                  <a:tcPr/>
                </a:tc>
              </a:tr>
              <a:tr h="536386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Prise en compte de plusieurs longue distance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-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++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--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+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+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+</a:t>
                      </a:r>
                      <a:endParaRPr lang="fr-FR" sz="1100" dirty="0"/>
                    </a:p>
                  </a:txBody>
                  <a:tcPr/>
                </a:tc>
              </a:tr>
              <a:tr h="536386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Ergonomie (capacités lexicographique)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-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-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-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-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+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+</a:t>
                      </a:r>
                      <a:endParaRPr lang="fr-FR" sz="1100" dirty="0"/>
                    </a:p>
                  </a:txBody>
                  <a:tcPr/>
                </a:tc>
              </a:tr>
              <a:tr h="536386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Performance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--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+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+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+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+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Compromis</a:t>
                      </a:r>
                      <a:r>
                        <a:rPr lang="fr-FR" sz="1100" baseline="0" dirty="0" smtClean="0"/>
                        <a:t> avec la qualité</a:t>
                      </a:r>
                      <a:endParaRPr lang="fr-FR" sz="1100" dirty="0"/>
                    </a:p>
                  </a:txBody>
                  <a:tcPr/>
                </a:tc>
              </a:tr>
              <a:tr h="536386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Administration </a:t>
                      </a:r>
                      <a:r>
                        <a:rPr lang="fr-FR" sz="1100" dirty="0" smtClean="0"/>
                        <a:t>locale (facilité)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+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+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++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-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-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+</a:t>
                      </a:r>
                      <a:endParaRPr lang="fr-FR" sz="1100" dirty="0"/>
                    </a:p>
                  </a:txBody>
                  <a:tcPr/>
                </a:tc>
              </a:tr>
              <a:tr h="536386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Administration </a:t>
                      </a:r>
                      <a:r>
                        <a:rPr lang="fr-FR" sz="1100" dirty="0" smtClean="0"/>
                        <a:t>centrale (facilité)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++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+</a:t>
                      </a:r>
                      <a:endParaRPr lang="fr-FR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48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Axes d’amélioration possibles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652846"/>
              </p:ext>
            </p:extLst>
          </p:nvPr>
        </p:nvGraphicFramePr>
        <p:xfrm>
          <a:off x="611560" y="1384901"/>
          <a:ext cx="7992887" cy="549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0"/>
                <a:gridCol w="1080122"/>
                <a:gridCol w="1080120"/>
                <a:gridCol w="1152128"/>
                <a:gridCol w="1080120"/>
                <a:gridCol w="1224136"/>
                <a:gridCol w="1008111"/>
              </a:tblGrid>
              <a:tr h="576064">
                <a:tc>
                  <a:txBody>
                    <a:bodyPr/>
                    <a:lstStyle/>
                    <a:p>
                      <a:endParaRPr lang="fr-F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err="1" smtClean="0"/>
                        <a:t>delfi</a:t>
                      </a:r>
                      <a:endParaRPr lang="fr-F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smtClean="0"/>
                        <a:t>EU-Spirit</a:t>
                      </a:r>
                      <a:endParaRPr lang="fr-F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smtClean="0"/>
                        <a:t>WSM</a:t>
                      </a:r>
                      <a:endParaRPr lang="fr-F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smtClean="0"/>
                        <a:t>Transport Direct</a:t>
                      </a:r>
                      <a:endParaRPr lang="fr-F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smtClean="0"/>
                        <a:t>Centralisé</a:t>
                      </a:r>
                      <a:endParaRPr lang="fr-F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 smtClean="0"/>
                        <a:t>APII-SIM</a:t>
                      </a:r>
                      <a:endParaRPr lang="fr-FR" sz="1600" b="1" dirty="0" smtClean="0"/>
                    </a:p>
                    <a:p>
                      <a:r>
                        <a:rPr lang="fr-FR" sz="1600" b="1" dirty="0" smtClean="0"/>
                        <a:t>(cible)</a:t>
                      </a:r>
                      <a:endParaRPr lang="fr-FR" sz="1600" b="1" dirty="0"/>
                    </a:p>
                  </a:txBody>
                  <a:tcPr/>
                </a:tc>
              </a:tr>
              <a:tr h="536386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Qualité globale de la réponse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OK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Non améliorable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Non améliorable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Pas de personnalisation locale du calcul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?</a:t>
                      </a:r>
                      <a:endParaRPr lang="fr-FR" sz="1100" dirty="0"/>
                    </a:p>
                  </a:txBody>
                  <a:tcPr/>
                </a:tc>
              </a:tr>
              <a:tr h="536386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Maitrise locale des points/temps de transition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OK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Maitrise locale; contrainte dans le projet existant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Non améliorable: maitrise centrale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?</a:t>
                      </a:r>
                      <a:endParaRPr lang="fr-FR" sz="1100" dirty="0"/>
                    </a:p>
                  </a:txBody>
                  <a:tcPr/>
                </a:tc>
              </a:tr>
              <a:tr h="536386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Evaluation de solution sans longue distance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OK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Officiellement</a:t>
                      </a:r>
                      <a:r>
                        <a:rPr lang="fr-FR" sz="1100" baseline="0" dirty="0" smtClean="0"/>
                        <a:t> décrit, réellement inutilisable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Améliorable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?</a:t>
                      </a:r>
                      <a:endParaRPr lang="fr-FR" sz="1100" dirty="0"/>
                    </a:p>
                  </a:txBody>
                  <a:tcPr/>
                </a:tc>
              </a:tr>
              <a:tr h="536386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Prise en compte de plusieurs longue distance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Améliorable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OK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Améliorable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OK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Alourdit l’administration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?</a:t>
                      </a:r>
                      <a:endParaRPr lang="fr-FR" sz="1100" dirty="0"/>
                    </a:p>
                  </a:txBody>
                  <a:tcPr/>
                </a:tc>
              </a:tr>
              <a:tr h="536386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Ergonomie</a:t>
                      </a:r>
                    </a:p>
                    <a:p>
                      <a:r>
                        <a:rPr lang="fr-FR" sz="1100" dirty="0" smtClean="0"/>
                        <a:t>(capacités lexicographique)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Améliorable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Améliorable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Améliorable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Améliorable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OK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?</a:t>
                      </a:r>
                      <a:endParaRPr lang="fr-FR" sz="1100" dirty="0"/>
                    </a:p>
                  </a:txBody>
                  <a:tcPr/>
                </a:tc>
              </a:tr>
              <a:tr h="536386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Performance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Partiellement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OK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OK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OK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OK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Compromis</a:t>
                      </a:r>
                      <a:r>
                        <a:rPr lang="fr-FR" sz="1100" baseline="0" dirty="0" smtClean="0"/>
                        <a:t> avec la qualité</a:t>
                      </a:r>
                      <a:endParaRPr lang="fr-FR" sz="1100" dirty="0"/>
                    </a:p>
                  </a:txBody>
                  <a:tcPr/>
                </a:tc>
              </a:tr>
              <a:tr h="536386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Administration </a:t>
                      </a:r>
                      <a:r>
                        <a:rPr lang="fr-FR" sz="1100" dirty="0" smtClean="0"/>
                        <a:t>locale (facilité)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Coûts </a:t>
                      </a:r>
                      <a:r>
                        <a:rPr lang="fr-FR" sz="1100" dirty="0" err="1" smtClean="0"/>
                        <a:t>in-compressibles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Coûts </a:t>
                      </a:r>
                      <a:r>
                        <a:rPr lang="fr-FR" sz="1100" dirty="0" err="1" smtClean="0"/>
                        <a:t>in-compressibles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OK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Coûts </a:t>
                      </a:r>
                      <a:r>
                        <a:rPr lang="fr-FR" sz="1100" dirty="0" err="1" smtClean="0"/>
                        <a:t>in-compressibles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Coûts </a:t>
                      </a:r>
                      <a:r>
                        <a:rPr lang="fr-FR" sz="1100" dirty="0" err="1" smtClean="0"/>
                        <a:t>in-compressibles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Optimiser !</a:t>
                      </a:r>
                      <a:endParaRPr lang="fr-FR" sz="1100" dirty="0"/>
                    </a:p>
                  </a:txBody>
                  <a:tcPr/>
                </a:tc>
              </a:tr>
              <a:tr h="536386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Administration </a:t>
                      </a:r>
                      <a:r>
                        <a:rPr lang="fr-FR" sz="1100" dirty="0" smtClean="0"/>
                        <a:t>centrale</a:t>
                      </a:r>
                      <a:r>
                        <a:rPr lang="fr-FR" sz="1100" baseline="0" dirty="0" smtClean="0"/>
                        <a:t> </a:t>
                      </a:r>
                      <a:r>
                        <a:rPr lang="fr-FR" sz="1100" dirty="0" smtClean="0"/>
                        <a:t>(facilité)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Coûts </a:t>
                      </a:r>
                      <a:r>
                        <a:rPr lang="fr-FR" sz="1100" dirty="0" err="1" smtClean="0"/>
                        <a:t>in-compressibles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Coûts </a:t>
                      </a:r>
                      <a:r>
                        <a:rPr lang="fr-FR" sz="1100" dirty="0" err="1" smtClean="0"/>
                        <a:t>in-compressibles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OK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Coûts </a:t>
                      </a:r>
                      <a:r>
                        <a:rPr lang="fr-FR" sz="1100" dirty="0" err="1" smtClean="0"/>
                        <a:t>in-compressibles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Coûts </a:t>
                      </a:r>
                      <a:r>
                        <a:rPr lang="fr-FR" sz="1100" dirty="0" err="1" smtClean="0"/>
                        <a:t>in-compressibles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?</a:t>
                      </a:r>
                      <a:endParaRPr lang="fr-FR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5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Axes d’amélioration possibles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Les aspects liés au protocole de dialogue ne sont pas résumés ici (principalement SOAP pour </a:t>
            </a:r>
            <a:r>
              <a:rPr lang="fr-FR" dirty="0" err="1" smtClean="0"/>
              <a:t>Delfi</a:t>
            </a:r>
            <a:r>
              <a:rPr lang="fr-FR" dirty="0" smtClean="0"/>
              <a:t>/EU-Spirit, et </a:t>
            </a:r>
            <a:r>
              <a:rPr lang="fr-FR" dirty="0" smtClean="0"/>
              <a:t>http/XML </a:t>
            </a:r>
            <a:r>
              <a:rPr lang="fr-FR" dirty="0" smtClean="0"/>
              <a:t>pour </a:t>
            </a:r>
            <a:r>
              <a:rPr lang="fr-FR" dirty="0" err="1" smtClean="0"/>
              <a:t>Journeyweb</a:t>
            </a:r>
            <a:r>
              <a:rPr lang="fr-FR" dirty="0" smtClean="0"/>
              <a:t>).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Des améliorations sont toutefois recommandées pour renforcer les performances, diminuer les coûts de fonctionnement et simplifier la mise en œuvre du protocole.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531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c6b5260-11ec-45bb-a9e3-70439a8faf0d">X4TACEKHER45-211-24</_dlc_DocId>
    <_dlc_DocIdUrl xmlns="5c6b5260-11ec-45bb-a9e3-70439a8faf0d">
      <Url>http://sharepoint.canaltp.fr/DirPP/produits/_layouts/DocIdRedir.aspx?ID=X4TACEKHER45-211-24</Url>
      <Description>X4TACEKHER45-211-24</Description>
    </_dlc_DocIdUrl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98D9DDD976B842B5E7E426F1685179" ma:contentTypeVersion="0" ma:contentTypeDescription="Crée un document." ma:contentTypeScope="" ma:versionID="5d617f28b12f6abe096a5458a06b82c0">
  <xsd:schema xmlns:xsd="http://www.w3.org/2001/XMLSchema" xmlns:xs="http://www.w3.org/2001/XMLSchema" xmlns:p="http://schemas.microsoft.com/office/2006/metadata/properties" xmlns:ns2="5c6b5260-11ec-45bb-a9e3-70439a8faf0d" targetNamespace="http://schemas.microsoft.com/office/2006/metadata/properties" ma:root="true" ma:fieldsID="e0e766c7c4d40b61ec9fb9c60f4b271d" ns2:_="">
    <xsd:import namespace="5c6b5260-11ec-45bb-a9e3-70439a8faf0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6b5260-11ec-45bb-a9e3-70439a8faf0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eur d’ID de document" ma:description="Valeur de l’ID de document affecté à cet élément." ma:internalName="_dlc_DocId" ma:readOnly="true">
      <xsd:simpleType>
        <xsd:restriction base="dms:Text"/>
      </xsd:simpleType>
    </xsd:element>
    <xsd:element name="_dlc_DocIdUrl" ma:index="9" nillable="true" ma:displayName="ID de document" ma:description="Lien permanent vers ce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Conserver l’ID" ma:description="Conserver l’ID lors de l’ajout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0CBEBC-0F42-42A5-975C-84DD98002FE7}"/>
</file>

<file path=customXml/itemProps2.xml><?xml version="1.0" encoding="utf-8"?>
<ds:datastoreItem xmlns:ds="http://schemas.openxmlformats.org/officeDocument/2006/customXml" ds:itemID="{8CEFF0BB-BE33-4575-B3E0-E6B9DDFCC011}"/>
</file>

<file path=customXml/itemProps3.xml><?xml version="1.0" encoding="utf-8"?>
<ds:datastoreItem xmlns:ds="http://schemas.openxmlformats.org/officeDocument/2006/customXml" ds:itemID="{FC84D587-1D24-4717-818C-1E3B280A9B4B}"/>
</file>

<file path=customXml/itemProps4.xml><?xml version="1.0" encoding="utf-8"?>
<ds:datastoreItem xmlns:ds="http://schemas.openxmlformats.org/officeDocument/2006/customXml" ds:itemID="{B391EA3F-E42A-4729-8A6D-9FE0CD21BFE7}"/>
</file>

<file path=customXml/itemProps5.xml><?xml version="1.0" encoding="utf-8"?>
<ds:datastoreItem xmlns:ds="http://schemas.openxmlformats.org/officeDocument/2006/customXml" ds:itemID="{33FE9ED7-6880-48D0-A20C-A3663A17DF33}"/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1868</Words>
  <Application>Microsoft Office PowerPoint</Application>
  <PresentationFormat>Affichage à l'écran (4:3)</PresentationFormat>
  <Paragraphs>433</Paragraphs>
  <Slides>37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38" baseType="lpstr">
      <vt:lpstr>Thème Office</vt:lpstr>
      <vt:lpstr>APII-SIM</vt:lpstr>
      <vt:lpstr>Sommaire</vt:lpstr>
      <vt:lpstr>Rappel des caractéristiques de l’existant</vt:lpstr>
      <vt:lpstr>Rappel des caractéristiques de l’existant</vt:lpstr>
      <vt:lpstr>Rappel des caractéristiques de l’existant</vt:lpstr>
      <vt:lpstr>Rappel des caractéristiques de l’existant</vt:lpstr>
      <vt:lpstr>Rappel des caractéristiques de l’existant</vt:lpstr>
      <vt:lpstr>Axes d’amélioration possibles</vt:lpstr>
      <vt:lpstr>Axes d’amélioration possibles</vt:lpstr>
      <vt:lpstr>Sommaire</vt:lpstr>
      <vt:lpstr>Saisie de la requête</vt:lpstr>
      <vt:lpstr>Saisie de la requête</vt:lpstr>
      <vt:lpstr>Rabattement</vt:lpstr>
      <vt:lpstr>Rabattement</vt:lpstr>
      <vt:lpstr>Paramètres de calculs</vt:lpstr>
      <vt:lpstr>Paramètres de calculs</vt:lpstr>
      <vt:lpstr>Paramètres de calculs</vt:lpstr>
      <vt:lpstr>Paramètres de calculs</vt:lpstr>
      <vt:lpstr>Présentation de la feuille de route</vt:lpstr>
      <vt:lpstr>Présentation de la feuille de route</vt:lpstr>
      <vt:lpstr>Sommaire</vt:lpstr>
      <vt:lpstr>Algorithme de calcul local</vt:lpstr>
      <vt:lpstr>Algorithme de calcul local</vt:lpstr>
      <vt:lpstr>Algorithme de calcul local</vt:lpstr>
      <vt:lpstr>Algorithme de calcul central</vt:lpstr>
      <vt:lpstr>Algorithme de calcul central</vt:lpstr>
      <vt:lpstr>Algorithme de calcul central</vt:lpstr>
      <vt:lpstr>Algorithme de calcul central</vt:lpstr>
      <vt:lpstr>Algorithme de calcul central</vt:lpstr>
      <vt:lpstr>Algorithme de calcul central</vt:lpstr>
      <vt:lpstr>Sommaire</vt:lpstr>
      <vt:lpstr>Administration</vt:lpstr>
      <vt:lpstr>Administration</vt:lpstr>
      <vt:lpstr>Administration</vt:lpstr>
      <vt:lpstr>Déploiement d’un SIM local</vt:lpstr>
      <vt:lpstr>Sommaire</vt:lpstr>
      <vt:lpstr>Pour voir plus loin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APII-SIM</dc:title>
  <dc:creator>lbriant</dc:creator>
  <cp:lastModifiedBy>Stephan Simart</cp:lastModifiedBy>
  <cp:revision>145</cp:revision>
  <dcterms:created xsi:type="dcterms:W3CDTF">2012-11-19T16:43:44Z</dcterms:created>
  <dcterms:modified xsi:type="dcterms:W3CDTF">2013-04-24T15:56:38Z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X4TACEKHER45-211-1</vt:lpwstr>
  </property>
  <property fmtid="{D5CDD505-2E9C-101B-9397-08002B2CF9AE}" pid="3" name="_dlc_DocIdItemGuid">
    <vt:lpwstr>7032d404-8b22-4e90-804a-fc970fb9a9c9</vt:lpwstr>
  </property>
  <property fmtid="{D5CDD505-2E9C-101B-9397-08002B2CF9AE}" pid="4" name="_dlc_DocIdUrl">
    <vt:lpwstr>http://sharepoint.canaltp.fr/DirPP/produits/_layouts/DocIdRedir.aspx?ID=X4TACEKHER45-211-1, X4TACEKHER45-211-1</vt:lpwstr>
  </property>
  <property fmtid="{D5CDD505-2E9C-101B-9397-08002B2CF9AE}" pid="5" name="ContentTypeId">
    <vt:lpwstr>0x0101007398D9DDD976B842B5E7E426F1685179</vt:lpwstr>
  </property>
</Properties>
</file>