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0.xml" ContentType="application/vnd.openxmlformats-officedocument.presentationml.slide+xml"/>
  <Override PartName="/ppt/presentation.xml" ContentType="application/vnd.openxmlformats-officedocument.presentationml.presentation.main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1.xml" ContentType="application/vnd.openxmlformats-officedocument.presentationml.slide+xml"/>
  <Override PartName="/ppt/slides/slide43.xml" ContentType="application/vnd.openxmlformats-officedocument.presentationml.slide+xml"/>
  <Override PartName="/ppt/slides/slide53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2.xml" ContentType="application/vnd.openxmlformats-officedocument.presentationml.slide+xml"/>
  <Override PartName="/ppt/slides/slide56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64"/>
  </p:notesMasterIdLst>
  <p:handoutMasterIdLst>
    <p:handoutMasterId r:id="rId65"/>
  </p:handoutMasterIdLst>
  <p:sldIdLst>
    <p:sldId id="256" r:id="rId4"/>
    <p:sldId id="325" r:id="rId5"/>
    <p:sldId id="299" r:id="rId6"/>
    <p:sldId id="301" r:id="rId7"/>
    <p:sldId id="324" r:id="rId8"/>
    <p:sldId id="302" r:id="rId9"/>
    <p:sldId id="259" r:id="rId10"/>
    <p:sldId id="323" r:id="rId11"/>
    <p:sldId id="285" r:id="rId12"/>
    <p:sldId id="260" r:id="rId13"/>
    <p:sldId id="271" r:id="rId14"/>
    <p:sldId id="261" r:id="rId15"/>
    <p:sldId id="266" r:id="rId16"/>
    <p:sldId id="277" r:id="rId17"/>
    <p:sldId id="280" r:id="rId18"/>
    <p:sldId id="279" r:id="rId19"/>
    <p:sldId id="281" r:id="rId20"/>
    <p:sldId id="278" r:id="rId21"/>
    <p:sldId id="296" r:id="rId22"/>
    <p:sldId id="291" r:id="rId23"/>
    <p:sldId id="292" r:id="rId24"/>
    <p:sldId id="293" r:id="rId25"/>
    <p:sldId id="263" r:id="rId26"/>
    <p:sldId id="336" r:id="rId27"/>
    <p:sldId id="272" r:id="rId28"/>
    <p:sldId id="264" r:id="rId29"/>
    <p:sldId id="335" r:id="rId30"/>
    <p:sldId id="326" r:id="rId31"/>
    <p:sldId id="269" r:id="rId32"/>
    <p:sldId id="287" r:id="rId33"/>
    <p:sldId id="286" r:id="rId34"/>
    <p:sldId id="288" r:id="rId35"/>
    <p:sldId id="274" r:id="rId36"/>
    <p:sldId id="290" r:id="rId37"/>
    <p:sldId id="289" r:id="rId38"/>
    <p:sldId id="339" r:id="rId39"/>
    <p:sldId id="341" r:id="rId40"/>
    <p:sldId id="298" r:id="rId41"/>
    <p:sldId id="337" r:id="rId42"/>
    <p:sldId id="338" r:id="rId43"/>
    <p:sldId id="327" r:id="rId44"/>
    <p:sldId id="309" r:id="rId45"/>
    <p:sldId id="310" r:id="rId46"/>
    <p:sldId id="311" r:id="rId47"/>
    <p:sldId id="312" r:id="rId48"/>
    <p:sldId id="313" r:id="rId49"/>
    <p:sldId id="340" r:id="rId50"/>
    <p:sldId id="328" r:id="rId51"/>
    <p:sldId id="275" r:id="rId52"/>
    <p:sldId id="276" r:id="rId53"/>
    <p:sldId id="283" r:id="rId54"/>
    <p:sldId id="331" r:id="rId55"/>
    <p:sldId id="332" r:id="rId56"/>
    <p:sldId id="284" r:id="rId57"/>
    <p:sldId id="342" r:id="rId58"/>
    <p:sldId id="343" r:id="rId59"/>
    <p:sldId id="344" r:id="rId60"/>
    <p:sldId id="330" r:id="rId61"/>
    <p:sldId id="319" r:id="rId62"/>
    <p:sldId id="320" r:id="rId63"/>
  </p:sldIdLst>
  <p:sldSz cx="16203613" cy="10077450"/>
  <p:notesSz cx="6797675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2CD500"/>
    <a:srgbClr val="35FF00"/>
    <a:srgbClr val="797A7A"/>
    <a:srgbClr val="4496BC"/>
    <a:srgbClr val="3A7BA6"/>
    <a:srgbClr val="009999"/>
    <a:srgbClr val="FF7B15"/>
    <a:srgbClr val="AAB9B9"/>
    <a:srgbClr val="1E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7" autoAdjust="0"/>
  </p:normalViewPr>
  <p:slideViewPr>
    <p:cSldViewPr>
      <p:cViewPr>
        <p:scale>
          <a:sx n="66" d="100"/>
          <a:sy n="66" d="100"/>
        </p:scale>
        <p:origin x="-360" y="-84"/>
      </p:cViewPr>
      <p:guideLst>
        <p:guide orient="horz" pos="3174"/>
        <p:guide pos="5103"/>
      </p:guideLst>
    </p:cSldViewPr>
  </p:slideViewPr>
  <p:outlineViewPr>
    <p:cViewPr>
      <p:scale>
        <a:sx n="33" d="100"/>
        <a:sy n="33" d="100"/>
      </p:scale>
      <p:origin x="0" y="585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38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7B15"/>
                </a:solidFill>
                <a:latin typeface="Trebuchet MS" charset="0"/>
              </a:defRPr>
            </a:lvl1pPr>
          </a:lstStyle>
          <a:p>
            <a:r>
              <a:rPr lang="fr-FR"/>
              <a:t>17/01/2010</a:t>
            </a:r>
            <a:endParaRPr lang="fr-FR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BBD558-53EE-3F40-9155-475EEFB9A3C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92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744538"/>
            <a:ext cx="59848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5EF2BF-029F-8E4D-B8B4-E9437B6C8EF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75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934" y="2590800"/>
            <a:ext cx="15698266" cy="1676400"/>
          </a:xfrm>
        </p:spPr>
        <p:txBody>
          <a:bodyPr/>
          <a:lstStyle>
            <a:lvl1pPr algn="ctr">
              <a:defRPr sz="5400"/>
            </a:lvl1pPr>
          </a:lstStyle>
          <a:p>
            <a:pPr lvl="0"/>
            <a:r>
              <a:rPr lang="fr-FR" noProof="0" dirty="0" smtClean="0"/>
              <a:t>Cliquez et modifiez le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934" y="4822825"/>
            <a:ext cx="15698266" cy="1655763"/>
          </a:xfrm>
        </p:spPr>
        <p:txBody>
          <a:bodyPr lIns="150172" tIns="75086" rIns="150172" bIns="75086"/>
          <a:lstStyle>
            <a:lvl1pPr marL="0" indent="0" algn="ctr">
              <a:buFontTx/>
              <a:buNone/>
              <a:defRPr sz="3200">
                <a:solidFill>
                  <a:srgbClr val="797A7A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9324" y="6767513"/>
            <a:ext cx="1570505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0172" tIns="75086" rIns="150172" bIns="75086" numCol="1" anchor="t" anchorCtr="0" compatLnSpc="1">
            <a:prstTxWarp prst="textNoShape">
              <a:avLst/>
            </a:prstTxWarp>
          </a:bodyPr>
          <a:lstStyle>
            <a:lvl1pPr algn="ctr" defTabSz="1501775">
              <a:defRPr sz="1600" b="1">
                <a:solidFill>
                  <a:srgbClr val="FF7B15"/>
                </a:solidFill>
                <a:latin typeface="+mn-lt"/>
              </a:defRPr>
            </a:lvl1pPr>
          </a:lstStyle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02E1E6-CD0A-1643-B7C4-30EC91267DCC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6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1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2288838" y="214313"/>
            <a:ext cx="3914775" cy="90011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750" y="214313"/>
            <a:ext cx="11596688" cy="90011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24E21E-2FCF-D74A-A119-0D35891784F7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6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E7D9D9-CFBA-6E47-A61B-2CD5F31DC05B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6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9525" y="6475413"/>
            <a:ext cx="13773150" cy="2001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79525" y="4271963"/>
            <a:ext cx="13773150" cy="2203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A8F3A4-42AF-8145-B3B5-7F0AC34C0D11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6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7556500" cy="756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48650" y="1654175"/>
            <a:ext cx="7558088" cy="756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E06C7-EDCB-FE4A-A472-3ED4B5090B28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7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1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5" y="403225"/>
            <a:ext cx="14584363" cy="16795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9625" y="2255838"/>
            <a:ext cx="7159625" cy="9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09625" y="3195638"/>
            <a:ext cx="7159625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31188" y="2255838"/>
            <a:ext cx="7162800" cy="9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31188" y="3195638"/>
            <a:ext cx="7162800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8A80C-7087-C546-917F-FC26071DD033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9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51A6FB-6C9D-F74D-AD51-3490C4520CFA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5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2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8A526E-525B-1548-90BD-8895E9E3B9D9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4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5" y="401638"/>
            <a:ext cx="5330825" cy="17065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35713" y="401638"/>
            <a:ext cx="9058275" cy="8601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9625" y="2108200"/>
            <a:ext cx="5330825" cy="6894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4A952-4666-DF46-9E4A-355C27FFF5A4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7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6588" y="7054850"/>
            <a:ext cx="9721850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76588" y="900113"/>
            <a:ext cx="9721850" cy="604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76588" y="7886700"/>
            <a:ext cx="9721850" cy="1182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B1EE25-5996-6749-8229-660C82DFCD1B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7" name="Picture 3" descr="C:\Documents and Settings\ssimart\Bureau\LogoCanalT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670" y="9367040"/>
            <a:ext cx="3702848" cy="4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4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9038" y="214313"/>
            <a:ext cx="15014575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0172" tIns="75086" rIns="150172" bIns="7508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15266988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1200" tIns="75600" rIns="151200" bIns="75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1606" y="9502775"/>
            <a:ext cx="367240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0172" tIns="75086" rIns="150172" bIns="75086" numCol="1" anchor="t" anchorCtr="0" compatLnSpc="1">
            <a:prstTxWarp prst="textNoShape">
              <a:avLst/>
            </a:prstTxWarp>
          </a:bodyPr>
          <a:lstStyle>
            <a:lvl1pPr algn="ctr" defTabSz="1501775">
              <a:defRPr sz="1600" b="1">
                <a:solidFill>
                  <a:srgbClr val="009999"/>
                </a:solidFill>
                <a:latin typeface="+mn-lt"/>
              </a:defRPr>
            </a:lvl1pPr>
          </a:lstStyle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582775" y="9502775"/>
            <a:ext cx="162083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50172" tIns="75086" rIns="150172" bIns="75086" numCol="1" anchor="t" anchorCtr="0" compatLnSpc="1">
            <a:prstTxWarp prst="textNoShape">
              <a:avLst/>
            </a:prstTxWarp>
          </a:bodyPr>
          <a:lstStyle>
            <a:lvl1pPr algn="ctr" defTabSz="1501775">
              <a:defRPr sz="1600" b="1">
                <a:solidFill>
                  <a:srgbClr val="009999"/>
                </a:solidFill>
                <a:latin typeface="+mn-lt"/>
              </a:defRPr>
            </a:lvl1pPr>
          </a:lstStyle>
          <a:p>
            <a:fld id="{4C1E4535-8D98-D241-B588-BF45CED7FAE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Calibri" pitchFamily="34" charset="0"/>
          <a:ea typeface="+mj-ea"/>
          <a:cs typeface="Calibri" pitchFamily="34" charset="0"/>
        </a:defRPr>
      </a:lvl1pPr>
      <a:lvl2pPr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2pPr>
      <a:lvl3pPr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3pPr>
      <a:lvl4pPr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4pPr>
      <a:lvl5pPr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5pPr>
      <a:lvl6pPr marL="457200"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6pPr>
      <a:lvl7pPr marL="914400"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7pPr>
      <a:lvl8pPr marL="1371600"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8pPr>
      <a:lvl9pPr marL="1828800" algn="l" defTabSz="1501775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4496BC"/>
          </a:solidFill>
          <a:latin typeface="Trebuchet MS" charset="0"/>
          <a:ea typeface="ＭＳ Ｐゴシック" charset="0"/>
        </a:defRPr>
      </a:lvl9pPr>
    </p:titleStyle>
    <p:bodyStyle>
      <a:lvl1pPr marL="563563" indent="-563563" algn="l" defTabSz="1501775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4000" b="1">
          <a:solidFill>
            <a:srgbClr val="4496BC"/>
          </a:solidFill>
          <a:latin typeface="Calibri" pitchFamily="34" charset="0"/>
          <a:ea typeface="+mn-ea"/>
          <a:cs typeface="Calibri" pitchFamily="34" charset="0"/>
        </a:defRPr>
      </a:lvl1pPr>
      <a:lvl2pPr marL="1220788" indent="-469900" algn="l" defTabSz="1501775" rtl="0" eaLnBrk="1" fontAlgn="base" hangingPunct="1">
        <a:spcBef>
          <a:spcPct val="20000"/>
        </a:spcBef>
        <a:spcAft>
          <a:spcPct val="0"/>
        </a:spcAft>
        <a:buClr>
          <a:srgbClr val="FF7B15"/>
        </a:buClr>
        <a:buFont typeface="Wingdings" charset="0"/>
        <a:buChar char="§"/>
        <a:defRPr sz="3600">
          <a:solidFill>
            <a:srgbClr val="797A7A"/>
          </a:solidFill>
          <a:latin typeface="Calibri" pitchFamily="34" charset="0"/>
          <a:ea typeface="+mn-ea"/>
          <a:cs typeface="Calibri" pitchFamily="34" charset="0"/>
        </a:defRPr>
      </a:lvl2pPr>
      <a:lvl3pPr marL="1981200" indent="-479425" algn="l" defTabSz="1501775" rtl="0" eaLnBrk="1" fontAlgn="base" hangingPunct="1">
        <a:spcBef>
          <a:spcPct val="20000"/>
        </a:spcBef>
        <a:spcAft>
          <a:spcPct val="0"/>
        </a:spcAft>
        <a:buClr>
          <a:srgbClr val="FF7B15"/>
        </a:buClr>
        <a:buSzPct val="80000"/>
        <a:buFont typeface="Wingdings" charset="0"/>
        <a:buChar char="è"/>
        <a:defRPr sz="2800" b="0">
          <a:solidFill>
            <a:srgbClr val="797A7A"/>
          </a:solidFill>
          <a:latin typeface="Calibri" pitchFamily="34" charset="0"/>
          <a:ea typeface="+mn-ea"/>
          <a:cs typeface="Calibri" pitchFamily="34" charset="0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Clr>
          <a:srgbClr val="797A7A"/>
        </a:buClr>
        <a:buSzPct val="80000"/>
        <a:buFont typeface="Wingdings" charset="0"/>
        <a:buChar char="è"/>
        <a:defRPr sz="2400" b="1">
          <a:solidFill>
            <a:srgbClr val="009999"/>
          </a:solidFill>
          <a:latin typeface="Calibri" pitchFamily="34" charset="0"/>
          <a:ea typeface="+mn-ea"/>
          <a:cs typeface="Calibri" pitchFamily="34" charset="0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Trebuchet MS Bold" charset="0"/>
          <a:ea typeface="+mn-ea"/>
        </a:defRPr>
      </a:lvl5pPr>
      <a:lvl6pPr marL="3835400" indent="-374650" algn="l" defTabSz="1501775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Trebuchet MS Bold" charset="0"/>
          <a:ea typeface="+mn-ea"/>
        </a:defRPr>
      </a:lvl6pPr>
      <a:lvl7pPr marL="4292600" indent="-374650" algn="l" defTabSz="1501775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Trebuchet MS Bold" charset="0"/>
          <a:ea typeface="+mn-ea"/>
        </a:defRPr>
      </a:lvl7pPr>
      <a:lvl8pPr marL="4749800" indent="-374650" algn="l" defTabSz="1501775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Trebuchet MS Bold" charset="0"/>
          <a:ea typeface="+mn-ea"/>
        </a:defRPr>
      </a:lvl8pPr>
      <a:lvl9pPr marL="5207000" indent="-374650" algn="l" defTabSz="1501775" rtl="0" eaLnBrk="1" fontAlgn="base" hangingPunct="1">
        <a:spcBef>
          <a:spcPct val="20000"/>
        </a:spcBef>
        <a:spcAft>
          <a:spcPct val="0"/>
        </a:spcAft>
        <a:buChar char="»"/>
        <a:defRPr sz="3300">
          <a:solidFill>
            <a:schemeClr val="tx1"/>
          </a:solidFill>
          <a:latin typeface="Trebuchet MS Bold" charset="0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52934" y="4606925"/>
            <a:ext cx="15698266" cy="1655763"/>
          </a:xfrm>
        </p:spPr>
        <p:txBody>
          <a:bodyPr/>
          <a:lstStyle/>
          <a:p>
            <a:r>
              <a:rPr lang="fr-FR" sz="2800" smtClean="0"/>
              <a:t>Recherche d’itinéraire distribuée</a:t>
            </a:r>
            <a:endParaRPr lang="fr-FR" sz="2800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52934" y="2590800"/>
            <a:ext cx="15698266" cy="1676400"/>
          </a:xfrm>
        </p:spPr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10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Introduction 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Solution sans serveur RI centralisé</a:t>
            </a:r>
          </a:p>
          <a:p>
            <a:pPr lvl="1"/>
            <a:r>
              <a:rPr lang="fr-FR" smtClean="0"/>
              <a:t>Un “serveur passif” (local) peut se doter du “composeur d’itinéraire” et devenir “serveur actif”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2" name="Image 1" descr="Delfi Schema Distrib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98" y="4822701"/>
            <a:ext cx="6269222" cy="3744416"/>
          </a:xfrm>
          <a:prstGeom prst="rect">
            <a:avLst/>
          </a:prstGeom>
        </p:spPr>
      </p:pic>
      <p:pic>
        <p:nvPicPr>
          <p:cNvPr id="3" name="Image 2" descr="Delfi Schema Distribution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2" y="4750693"/>
            <a:ext cx="6624736" cy="3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11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Introduction 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smtClean="0"/>
          </a:p>
          <a:p>
            <a:r>
              <a:rPr lang="fr-FR" smtClean="0"/>
              <a:t>Couverture de la spécification</a:t>
            </a:r>
          </a:p>
          <a:p>
            <a:pPr lvl="1"/>
            <a:r>
              <a:rPr lang="fr-FR" smtClean="0"/>
              <a:t>Un méta-modèle</a:t>
            </a:r>
          </a:p>
          <a:p>
            <a:pPr lvl="1"/>
            <a:r>
              <a:rPr lang="fr-FR" smtClean="0"/>
              <a:t>Les API des serveurs passifs (SIM locaux)</a:t>
            </a:r>
          </a:p>
          <a:p>
            <a:pPr lvl="1"/>
            <a:r>
              <a:rPr lang="fr-FR" smtClean="0"/>
              <a:t>Mise en oeuvre de l’algorithme à travers ces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1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12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 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 Méta-modèle</a:t>
            </a:r>
          </a:p>
          <a:p>
            <a:pPr lvl="1"/>
            <a:r>
              <a:rPr lang="fr-FR" smtClean="0"/>
              <a:t>Définition des arrêts de transition</a:t>
            </a:r>
          </a:p>
          <a:p>
            <a:pPr lvl="1"/>
            <a:r>
              <a:rPr lang="fr-FR" smtClean="0"/>
              <a:t>Définition d’un découpage territorial “rigide” (région / agglomération)</a:t>
            </a:r>
          </a:p>
          <a:p>
            <a:pPr lvl="1"/>
            <a:endParaRPr lang="fr-FR" smtClean="0"/>
          </a:p>
          <a:p>
            <a:r>
              <a:rPr lang="fr-FR" smtClean="0"/>
              <a:t>L’API des “serveurs passifs” (SOAP) </a:t>
            </a:r>
          </a:p>
          <a:p>
            <a:pPr lvl="1"/>
            <a:r>
              <a:rPr lang="fr-FR" smtClean="0"/>
              <a:t>Arrêt-arrêt, porte à porte (13/16), POI (partiel)</a:t>
            </a:r>
          </a:p>
          <a:p>
            <a:pPr lvl="1"/>
            <a:r>
              <a:rPr lang="fr-FR" smtClean="0"/>
              <a:t>Sélection des arrêts de transition</a:t>
            </a:r>
          </a:p>
          <a:p>
            <a:pPr lvl="2"/>
            <a:r>
              <a:rPr lang="fr-FR" smtClean="0"/>
              <a:t>Sélection de tous les arrêts de transition</a:t>
            </a:r>
          </a:p>
          <a:p>
            <a:pPr lvl="2"/>
            <a:r>
              <a:rPr lang="fr-FR" smtClean="0"/>
              <a:t>Possibilité d’alimenter une partie du méta-modèle</a:t>
            </a:r>
          </a:p>
          <a:p>
            <a:pPr lvl="1"/>
            <a:r>
              <a:rPr lang="fr-FR" smtClean="0"/>
              <a:t>RI n-m avec ou sans détail, </a:t>
            </a:r>
          </a:p>
          <a:p>
            <a:pPr lvl="1"/>
            <a:r>
              <a:rPr lang="fr-FR" smtClean="0"/>
              <a:t>Evaluation des correspondances </a:t>
            </a:r>
          </a:p>
          <a:p>
            <a:pPr lvl="2"/>
            <a:r>
              <a:rPr lang="fr-FR" smtClean="0"/>
              <a:t>Par les serveurs locaux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239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à coins arrondis 55"/>
          <p:cNvSpPr/>
          <p:nvPr/>
        </p:nvSpPr>
        <p:spPr bwMode="auto">
          <a:xfrm>
            <a:off x="612974" y="6838925"/>
            <a:ext cx="9505056" cy="16561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Serveur  </a:t>
            </a:r>
            <a:r>
              <a:rPr kumimoji="0" lang="fr-FR" sz="2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local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Rectangle à coins arrondis 52"/>
          <p:cNvSpPr/>
          <p:nvPr/>
        </p:nvSpPr>
        <p:spPr bwMode="auto">
          <a:xfrm>
            <a:off x="540966" y="4174629"/>
            <a:ext cx="9721080" cy="16561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Serveur Actif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13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fr-FR" smtClean="0"/>
              <a:t>Mise en oeuvre de la localisation départ / arrivée</a:t>
            </a:r>
          </a:p>
          <a:p>
            <a:pPr marL="0" indent="0" algn="r" defTabSz="914400" eaLnBrk="0" hangingPunct="0">
              <a:spcBef>
                <a:spcPct val="0"/>
              </a:spcBef>
              <a:buNone/>
            </a:pPr>
            <a:endParaRPr lang="fr-FR" sz="2000" b="0" kern="1200" dirty="0">
              <a:solidFill>
                <a:schemeClr val="tx1"/>
              </a:solidFill>
              <a:latin typeface="Arial"/>
              <a:ea typeface="ＭＳ Ｐゴシック" charset="0"/>
            </a:endParaRP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6733654" y="3238525"/>
            <a:ext cx="3960440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</a:rPr>
              <a:t>Envoi des saisies « utilisateur »</a:t>
            </a: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720986" y="4390653"/>
            <a:ext cx="835292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Sélection dans la table </a:t>
            </a:r>
            <a:r>
              <a:rPr lang="fr-FR" sz="2000" err="1" smtClean="0">
                <a:latin typeface="Arial"/>
              </a:rPr>
              <a:t>MetaCity</a:t>
            </a:r>
            <a:r>
              <a:rPr lang="fr-FR" sz="2000" smtClean="0">
                <a:latin typeface="Arial"/>
              </a:rPr>
              <a:t> (méta-modèle) en filtrant sur la saisie</a:t>
            </a:r>
            <a:endParaRPr lang="fr-FR" sz="2000">
              <a:latin typeface="Arial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2413174" y="5110733"/>
            <a:ext cx="496855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Retourne une liste de choix à l’utilisateur</a:t>
            </a:r>
            <a:endParaRPr lang="fr-FR" sz="2000">
              <a:latin typeface="Arial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025242" y="6118845"/>
            <a:ext cx="374441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Envoi du choix de l’utilisateur</a:t>
            </a:r>
            <a:endParaRPr lang="fr-FR" sz="2000">
              <a:latin typeface="Arial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0986" y="7126957"/>
            <a:ext cx="835292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Sélection dans les tables City, </a:t>
            </a:r>
            <a:r>
              <a:rPr lang="fr-FR" sz="2000" err="1" smtClean="0">
                <a:latin typeface="Arial"/>
              </a:rPr>
              <a:t>ProviderCode</a:t>
            </a:r>
            <a:r>
              <a:rPr lang="fr-FR" sz="2000" smtClean="0">
                <a:latin typeface="Arial"/>
              </a:rPr>
              <a:t>, </a:t>
            </a:r>
            <a:r>
              <a:rPr lang="fr-FR" sz="2000" err="1" smtClean="0">
                <a:latin typeface="Arial"/>
              </a:rPr>
              <a:t>Address</a:t>
            </a:r>
            <a:r>
              <a:rPr lang="fr-FR" sz="2000" smtClean="0">
                <a:latin typeface="Arial"/>
              </a:rPr>
              <a:t>  (méta-modèle)</a:t>
            </a:r>
            <a:endParaRPr lang="fr-FR" sz="2000">
              <a:latin typeface="Arial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2413174" y="7847037"/>
            <a:ext cx="496855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Retourne la localité sélectionnée</a:t>
            </a:r>
            <a:endParaRPr lang="fr-FR" sz="2000">
              <a:latin typeface="Arial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8569858" y="2590453"/>
            <a:ext cx="288032" cy="28803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1126142" y="4390653"/>
            <a:ext cx="374441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smtClean="0">
                <a:latin typeface="Arial"/>
              </a:rPr>
              <a:t>Même diagramme de flux </a:t>
            </a:r>
            <a:endParaRPr lang="fr-FR" sz="2000">
              <a:latin typeface="Arial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4753434" y="8900973"/>
            <a:ext cx="288032" cy="28803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4645422" y="8796233"/>
            <a:ext cx="504056" cy="504056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0" name="Connecteur droit avec flèche 19"/>
          <p:cNvCxnSpPr/>
          <p:nvPr/>
        </p:nvCxnSpPr>
        <p:spPr bwMode="auto">
          <a:xfrm>
            <a:off x="8713874" y="2878485"/>
            <a:ext cx="0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avec flèche 22"/>
          <p:cNvCxnSpPr>
            <a:stCxn id="2" idx="2"/>
            <a:endCxn id="26" idx="0"/>
          </p:cNvCxnSpPr>
          <p:nvPr/>
        </p:nvCxnSpPr>
        <p:spPr bwMode="auto">
          <a:xfrm>
            <a:off x="8713874" y="3742581"/>
            <a:ext cx="0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7849778" y="4030613"/>
            <a:ext cx="1728192" cy="720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2" name="Connecteur droit avec flèche 31"/>
          <p:cNvCxnSpPr>
            <a:stCxn id="26" idx="2"/>
            <a:endCxn id="7" idx="0"/>
          </p:cNvCxnSpPr>
          <p:nvPr/>
        </p:nvCxnSpPr>
        <p:spPr bwMode="auto">
          <a:xfrm flipH="1">
            <a:off x="4897450" y="4102621"/>
            <a:ext cx="3816424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Connecteur droit avec flèche 35"/>
          <p:cNvCxnSpPr>
            <a:stCxn id="7" idx="2"/>
            <a:endCxn id="8" idx="0"/>
          </p:cNvCxnSpPr>
          <p:nvPr/>
        </p:nvCxnSpPr>
        <p:spPr bwMode="auto">
          <a:xfrm>
            <a:off x="4897450" y="4894709"/>
            <a:ext cx="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cteur droit avec flèche 38"/>
          <p:cNvCxnSpPr>
            <a:stCxn id="8" idx="2"/>
            <a:endCxn id="9" idx="0"/>
          </p:cNvCxnSpPr>
          <p:nvPr/>
        </p:nvCxnSpPr>
        <p:spPr bwMode="auto">
          <a:xfrm>
            <a:off x="4897450" y="5614789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/>
          <p:cNvCxnSpPr>
            <a:stCxn id="9" idx="2"/>
            <a:endCxn id="10" idx="0"/>
          </p:cNvCxnSpPr>
          <p:nvPr/>
        </p:nvCxnSpPr>
        <p:spPr bwMode="auto">
          <a:xfrm>
            <a:off x="4897450" y="6622901"/>
            <a:ext cx="0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eur droit avec flèche 44"/>
          <p:cNvCxnSpPr>
            <a:stCxn id="10" idx="2"/>
            <a:endCxn id="13" idx="0"/>
          </p:cNvCxnSpPr>
          <p:nvPr/>
        </p:nvCxnSpPr>
        <p:spPr bwMode="auto">
          <a:xfrm>
            <a:off x="4897450" y="7631013"/>
            <a:ext cx="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Connecteur droit avec flèche 48"/>
          <p:cNvCxnSpPr>
            <a:stCxn id="13" idx="2"/>
            <a:endCxn id="17" idx="0"/>
          </p:cNvCxnSpPr>
          <p:nvPr/>
        </p:nvCxnSpPr>
        <p:spPr bwMode="auto">
          <a:xfrm>
            <a:off x="4897450" y="8351093"/>
            <a:ext cx="0" cy="445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Connecteur droit avec flèche 51"/>
          <p:cNvCxnSpPr>
            <a:stCxn id="26" idx="2"/>
            <a:endCxn id="15" idx="0"/>
          </p:cNvCxnSpPr>
          <p:nvPr/>
        </p:nvCxnSpPr>
        <p:spPr bwMode="auto">
          <a:xfrm>
            <a:off x="8713874" y="4102621"/>
            <a:ext cx="4284476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23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14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Mise en oeuvre de la recherche distribuée</a:t>
            </a:r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V="1">
            <a:off x="1477070" y="2518445"/>
            <a:ext cx="0" cy="5112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1477070" y="7631013"/>
            <a:ext cx="79208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1549078" y="24464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temps</a:t>
            </a:r>
            <a:endParaRPr lang="fr-FR" sz="2000"/>
          </a:p>
        </p:txBody>
      </p:sp>
      <p:sp>
        <p:nvSpPr>
          <p:cNvPr id="13" name="ZoneTexte 12"/>
          <p:cNvSpPr txBox="1"/>
          <p:nvPr/>
        </p:nvSpPr>
        <p:spPr>
          <a:xfrm>
            <a:off x="8821886" y="715889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espace</a:t>
            </a:r>
            <a:endParaRPr lang="fr-FR" sz="2000"/>
          </a:p>
        </p:txBody>
      </p:sp>
      <p:cxnSp>
        <p:nvCxnSpPr>
          <p:cNvPr id="12" name="Connecteur droit 11"/>
          <p:cNvCxnSpPr/>
          <p:nvPr/>
        </p:nvCxnSpPr>
        <p:spPr bwMode="auto">
          <a:xfrm flipV="1">
            <a:off x="212514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 flipV="1">
            <a:off x="356530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 flipV="1">
            <a:off x="464542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 flipV="1">
            <a:off x="622959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V="1">
            <a:off x="766975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ZoneTexte 20"/>
          <p:cNvSpPr txBox="1"/>
          <p:nvPr/>
        </p:nvSpPr>
        <p:spPr>
          <a:xfrm>
            <a:off x="1621086" y="777502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origine</a:t>
            </a:r>
            <a:endParaRPr lang="fr-FR" sz="2000"/>
          </a:p>
        </p:txBody>
      </p:sp>
      <p:sp>
        <p:nvSpPr>
          <p:cNvPr id="22" name="ZoneTexte 21"/>
          <p:cNvSpPr txBox="1"/>
          <p:nvPr/>
        </p:nvSpPr>
        <p:spPr>
          <a:xfrm>
            <a:off x="3349278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</a:t>
            </a:r>
            <a:endParaRPr lang="fr-FR" sz="2000"/>
          </a:p>
        </p:txBody>
      </p:sp>
      <p:sp>
        <p:nvSpPr>
          <p:cNvPr id="23" name="ZoneTexte 22"/>
          <p:cNvSpPr txBox="1"/>
          <p:nvPr/>
        </p:nvSpPr>
        <p:spPr>
          <a:xfrm>
            <a:off x="4501406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013574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C</a:t>
            </a:r>
            <a:endParaRPr lang="fr-FR" sz="2000"/>
          </a:p>
        </p:txBody>
      </p:sp>
      <p:sp>
        <p:nvSpPr>
          <p:cNvPr id="25" name="ZoneTexte 24"/>
          <p:cNvSpPr txBox="1"/>
          <p:nvPr/>
        </p:nvSpPr>
        <p:spPr>
          <a:xfrm>
            <a:off x="7093694" y="777502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destination</a:t>
            </a:r>
            <a:endParaRPr lang="fr-FR" sz="2000"/>
          </a:p>
        </p:txBody>
      </p:sp>
      <p:sp>
        <p:nvSpPr>
          <p:cNvPr id="19" name="ZoneTexte 18"/>
          <p:cNvSpPr txBox="1"/>
          <p:nvPr/>
        </p:nvSpPr>
        <p:spPr>
          <a:xfrm>
            <a:off x="8605862" y="2734469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Cas d’usage « recherche sur 3 SIM »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- A, B: points de transition SIM 1, SIM 2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- C: </a:t>
            </a:r>
            <a:r>
              <a:rPr lang="fr-FR" dirty="0">
                <a:latin typeface="Calibri" pitchFamily="34" charset="0"/>
                <a:cs typeface="Calibri" pitchFamily="34" charset="0"/>
              </a:rPr>
              <a:t>point de transition SIM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2, </a:t>
            </a:r>
            <a:r>
              <a:rPr lang="fr-FR" dirty="0">
                <a:latin typeface="Calibri" pitchFamily="34" charset="0"/>
                <a:cs typeface="Calibri" pitchFamily="34" charset="0"/>
              </a:rPr>
              <a:t>SIM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3</a:t>
            </a:r>
          </a:p>
          <a:p>
            <a:pPr marL="457200" indent="-457200">
              <a:buFontTx/>
              <a:buChar char="-"/>
            </a:pPr>
            <a:endParaRPr lang="fr-FR" dirty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Phase 1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3 recherches « non détaillées » en « départ à »</a:t>
            </a:r>
            <a:endParaRPr lang="fr-FR" dirty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20405" y="691093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3454015" y="649851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4527592" y="5614789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2028782" y="619085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3467108" y="6190853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4540685" y="5182741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6124861" y="5686797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6124861" y="467868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6124861" y="4174629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565021" y="3526557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9" name="Connecteur droit 28"/>
          <p:cNvCxnSpPr>
            <a:stCxn id="26" idx="6"/>
            <a:endCxn id="30" idx="2"/>
          </p:cNvCxnSpPr>
          <p:nvPr/>
        </p:nvCxnSpPr>
        <p:spPr bwMode="auto">
          <a:xfrm flipV="1">
            <a:off x="2236429" y="6606525"/>
            <a:ext cx="1217586" cy="412420"/>
          </a:xfrm>
          <a:prstGeom prst="line">
            <a:avLst/>
          </a:prstGeom>
          <a:solidFill>
            <a:srgbClr val="3366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1" name="Connecteur droit 40"/>
          <p:cNvCxnSpPr>
            <a:stCxn id="32" idx="6"/>
            <a:endCxn id="31" idx="2"/>
          </p:cNvCxnSpPr>
          <p:nvPr/>
        </p:nvCxnSpPr>
        <p:spPr bwMode="auto">
          <a:xfrm flipV="1">
            <a:off x="2244806" y="5722801"/>
            <a:ext cx="2282786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42"/>
          <p:cNvCxnSpPr>
            <a:stCxn id="33" idx="6"/>
            <a:endCxn id="35" idx="2"/>
          </p:cNvCxnSpPr>
          <p:nvPr/>
        </p:nvCxnSpPr>
        <p:spPr bwMode="auto">
          <a:xfrm flipV="1">
            <a:off x="3683132" y="5794809"/>
            <a:ext cx="2441729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eur droit 44"/>
          <p:cNvCxnSpPr>
            <a:stCxn id="34" idx="6"/>
            <a:endCxn id="36" idx="3"/>
          </p:cNvCxnSpPr>
          <p:nvPr/>
        </p:nvCxnSpPr>
        <p:spPr bwMode="auto">
          <a:xfrm flipV="1">
            <a:off x="4756709" y="4863073"/>
            <a:ext cx="1399788" cy="427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necteur droit 46"/>
          <p:cNvCxnSpPr>
            <a:stCxn id="37" idx="7"/>
            <a:endCxn id="38" idx="2"/>
          </p:cNvCxnSpPr>
          <p:nvPr/>
        </p:nvCxnSpPr>
        <p:spPr bwMode="auto">
          <a:xfrm flipV="1">
            <a:off x="6309249" y="3634569"/>
            <a:ext cx="1255772" cy="571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CD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83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15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Mise en oeuvre de la recherche distribuée</a:t>
            </a:r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V="1">
            <a:off x="1477070" y="2518445"/>
            <a:ext cx="0" cy="5112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1477070" y="7631013"/>
            <a:ext cx="79208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1549078" y="24464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temps</a:t>
            </a:r>
            <a:endParaRPr lang="fr-FR" sz="2000"/>
          </a:p>
        </p:txBody>
      </p:sp>
      <p:sp>
        <p:nvSpPr>
          <p:cNvPr id="13" name="ZoneTexte 12"/>
          <p:cNvSpPr txBox="1"/>
          <p:nvPr/>
        </p:nvSpPr>
        <p:spPr>
          <a:xfrm>
            <a:off x="8821886" y="715889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espace</a:t>
            </a:r>
            <a:endParaRPr lang="fr-FR" sz="2000"/>
          </a:p>
        </p:txBody>
      </p:sp>
      <p:cxnSp>
        <p:nvCxnSpPr>
          <p:cNvPr id="12" name="Connecteur droit 11"/>
          <p:cNvCxnSpPr/>
          <p:nvPr/>
        </p:nvCxnSpPr>
        <p:spPr bwMode="auto">
          <a:xfrm flipV="1">
            <a:off x="212514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 flipV="1">
            <a:off x="356530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 flipV="1">
            <a:off x="464542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 flipV="1">
            <a:off x="622959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V="1">
            <a:off x="766975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ZoneTexte 20"/>
          <p:cNvSpPr txBox="1"/>
          <p:nvPr/>
        </p:nvSpPr>
        <p:spPr>
          <a:xfrm>
            <a:off x="1621086" y="777502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origine</a:t>
            </a:r>
            <a:endParaRPr lang="fr-FR" sz="2000"/>
          </a:p>
        </p:txBody>
      </p:sp>
      <p:sp>
        <p:nvSpPr>
          <p:cNvPr id="22" name="ZoneTexte 21"/>
          <p:cNvSpPr txBox="1"/>
          <p:nvPr/>
        </p:nvSpPr>
        <p:spPr>
          <a:xfrm>
            <a:off x="3349278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</a:t>
            </a:r>
            <a:endParaRPr lang="fr-FR" sz="2000"/>
          </a:p>
        </p:txBody>
      </p:sp>
      <p:sp>
        <p:nvSpPr>
          <p:cNvPr id="23" name="ZoneTexte 22"/>
          <p:cNvSpPr txBox="1"/>
          <p:nvPr/>
        </p:nvSpPr>
        <p:spPr>
          <a:xfrm>
            <a:off x="4501406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013574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C</a:t>
            </a:r>
            <a:endParaRPr lang="fr-FR" sz="2000"/>
          </a:p>
        </p:txBody>
      </p:sp>
      <p:sp>
        <p:nvSpPr>
          <p:cNvPr id="25" name="ZoneTexte 24"/>
          <p:cNvSpPr txBox="1"/>
          <p:nvPr/>
        </p:nvSpPr>
        <p:spPr>
          <a:xfrm>
            <a:off x="7093694" y="777502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destination</a:t>
            </a:r>
            <a:endParaRPr lang="fr-FR" sz="2000"/>
          </a:p>
        </p:txBody>
      </p:sp>
      <p:sp>
        <p:nvSpPr>
          <p:cNvPr id="19" name="ZoneTexte 18"/>
          <p:cNvSpPr txBox="1"/>
          <p:nvPr/>
        </p:nvSpPr>
        <p:spPr>
          <a:xfrm>
            <a:off x="8605862" y="2734469"/>
            <a:ext cx="691276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Calibri" pitchFamily="34" charset="0"/>
                <a:cs typeface="Calibri" pitchFamily="34" charset="0"/>
              </a:rPr>
              <a:t>Cas d’usage « recherche sur 3 SIM »</a:t>
            </a:r>
          </a:p>
          <a:p>
            <a:endParaRPr lang="fr-FR">
              <a:latin typeface="Calibri" pitchFamily="34" charset="0"/>
              <a:cs typeface="Calibri" pitchFamily="34" charset="0"/>
            </a:endParaRPr>
          </a:p>
          <a:p>
            <a:r>
              <a:rPr lang="fr-FR" smtClean="0">
                <a:latin typeface="Calibri" pitchFamily="34" charset="0"/>
                <a:cs typeface="Calibri" pitchFamily="34" charset="0"/>
              </a:rPr>
              <a:t>- A, B: points de transition SIM 1, SIM 2</a:t>
            </a:r>
          </a:p>
          <a:p>
            <a:r>
              <a:rPr lang="fr-FR" smtClean="0">
                <a:latin typeface="Calibri" pitchFamily="34" charset="0"/>
                <a:cs typeface="Calibri" pitchFamily="34" charset="0"/>
              </a:rPr>
              <a:t>- C: </a:t>
            </a:r>
            <a:r>
              <a:rPr lang="fr-FR">
                <a:latin typeface="Calibri" pitchFamily="34" charset="0"/>
                <a:cs typeface="Calibri" pitchFamily="34" charset="0"/>
              </a:rPr>
              <a:t>point de transition SIM 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2, </a:t>
            </a:r>
            <a:r>
              <a:rPr lang="fr-FR">
                <a:latin typeface="Calibri" pitchFamily="34" charset="0"/>
                <a:cs typeface="Calibri" pitchFamily="34" charset="0"/>
              </a:rPr>
              <a:t>SIM 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3</a:t>
            </a:r>
          </a:p>
          <a:p>
            <a:pPr marL="457200" indent="-457200">
              <a:buFontTx/>
              <a:buChar char="-"/>
            </a:pPr>
            <a:endParaRPr lang="fr-FR">
              <a:latin typeface="Calibri" pitchFamily="34" charset="0"/>
              <a:cs typeface="Calibri" pitchFamily="34" charset="0"/>
            </a:endParaRPr>
          </a:p>
          <a:p>
            <a:r>
              <a:rPr lang="fr-FR" smtClean="0">
                <a:latin typeface="Calibri" pitchFamily="34" charset="0"/>
                <a:cs typeface="Calibri" pitchFamily="34" charset="0"/>
              </a:rPr>
              <a:t>Phase 1</a:t>
            </a:r>
          </a:p>
          <a:p>
            <a:r>
              <a:rPr lang="fr-FR" smtClean="0">
                <a:latin typeface="Calibri" pitchFamily="34" charset="0"/>
                <a:cs typeface="Calibri" pitchFamily="34" charset="0"/>
              </a:rPr>
              <a:t>3 recherches </a:t>
            </a:r>
            <a:r>
              <a:rPr lang="fr-FR">
                <a:latin typeface="Calibri" pitchFamily="34" charset="0"/>
                <a:cs typeface="Calibri" pitchFamily="34" charset="0"/>
              </a:rPr>
              <a:t>en « départ à »</a:t>
            </a:r>
            <a:endParaRPr lang="fr-FR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ingdings" charset="2"/>
              <a:buChar char="ü"/>
            </a:pPr>
            <a:r>
              <a:rPr lang="fr-FR" smtClean="0">
                <a:latin typeface="Calibri" pitchFamily="34" charset="0"/>
                <a:cs typeface="Calibri" pitchFamily="34" charset="0"/>
              </a:rPr>
              <a:t>la 1° en « non détaillées », de type 1:n</a:t>
            </a:r>
          </a:p>
          <a:p>
            <a:pPr marL="457200" indent="-457200">
              <a:buFont typeface="Wingdings" charset="2"/>
              <a:buChar char="ü"/>
            </a:pPr>
            <a:r>
              <a:rPr lang="fr-FR">
                <a:latin typeface="Calibri" pitchFamily="34" charset="0"/>
                <a:cs typeface="Calibri" pitchFamily="34" charset="0"/>
              </a:rPr>
              <a:t>la 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2° </a:t>
            </a:r>
            <a:r>
              <a:rPr lang="fr-FR">
                <a:latin typeface="Calibri" pitchFamily="34" charset="0"/>
                <a:cs typeface="Calibri" pitchFamily="34" charset="0"/>
              </a:rPr>
              <a:t>en « non détaillées », de type </a:t>
            </a:r>
            <a:r>
              <a:rPr lang="fr-FR" err="1" smtClean="0">
                <a:latin typeface="Calibri" pitchFamily="34" charset="0"/>
                <a:cs typeface="Calibri" pitchFamily="34" charset="0"/>
              </a:rPr>
              <a:t>n:m</a:t>
            </a:r>
            <a:endParaRPr lang="fr-FR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ingdings" charset="2"/>
              <a:buChar char="ü"/>
            </a:pPr>
            <a:r>
              <a:rPr lang="fr-FR">
                <a:latin typeface="Calibri" pitchFamily="34" charset="0"/>
                <a:cs typeface="Calibri" pitchFamily="34" charset="0"/>
              </a:rPr>
              <a:t>l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a 3° en « détaillé », de type m:1</a:t>
            </a:r>
            <a:endParaRPr lang="fr-FR">
              <a:latin typeface="Calibri" pitchFamily="34" charset="0"/>
              <a:cs typeface="Calibri" pitchFamily="34" charset="0"/>
            </a:endParaRPr>
          </a:p>
          <a:p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20405" y="691093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3454015" y="649851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3467108" y="6190853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6124861" y="5686797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6124861" y="4174629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565021" y="3526557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9" name="Connecteur droit 28"/>
          <p:cNvCxnSpPr>
            <a:stCxn id="26" idx="6"/>
            <a:endCxn id="30" idx="2"/>
          </p:cNvCxnSpPr>
          <p:nvPr/>
        </p:nvCxnSpPr>
        <p:spPr bwMode="auto">
          <a:xfrm flipV="1">
            <a:off x="2236429" y="6606525"/>
            <a:ext cx="1217586" cy="412420"/>
          </a:xfrm>
          <a:prstGeom prst="line">
            <a:avLst/>
          </a:prstGeom>
          <a:solidFill>
            <a:srgbClr val="3366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3" name="Connecteur droit 42"/>
          <p:cNvCxnSpPr>
            <a:stCxn id="33" idx="6"/>
            <a:endCxn id="35" idx="2"/>
          </p:cNvCxnSpPr>
          <p:nvPr/>
        </p:nvCxnSpPr>
        <p:spPr bwMode="auto">
          <a:xfrm flipV="1">
            <a:off x="3683132" y="5794809"/>
            <a:ext cx="2441729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necteur droit 46"/>
          <p:cNvCxnSpPr>
            <a:stCxn id="37" idx="7"/>
            <a:endCxn id="38" idx="2"/>
          </p:cNvCxnSpPr>
          <p:nvPr/>
        </p:nvCxnSpPr>
        <p:spPr bwMode="auto">
          <a:xfrm flipV="1">
            <a:off x="6309249" y="3634569"/>
            <a:ext cx="1255772" cy="571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CD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Ellipse 31"/>
          <p:cNvSpPr/>
          <p:nvPr/>
        </p:nvSpPr>
        <p:spPr bwMode="auto">
          <a:xfrm>
            <a:off x="2557190" y="6118845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4861446" y="5398765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alibri" pitchFamily="34" charset="0"/>
                <a:cs typeface="Calibri" pitchFamily="34" charset="0"/>
              </a:rPr>
              <a:t>2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6589638" y="3382541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mtClean="0">
                <a:latin typeface="Calibri" pitchFamily="34" charset="0"/>
                <a:cs typeface="Calibri" pitchFamily="34" charset="0"/>
              </a:rPr>
              <a:t>3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Connecteur droit 38"/>
          <p:cNvCxnSpPr>
            <a:stCxn id="26" idx="2"/>
          </p:cNvCxnSpPr>
          <p:nvPr/>
        </p:nvCxnSpPr>
        <p:spPr bwMode="auto">
          <a:xfrm flipH="1">
            <a:off x="1477071" y="7018945"/>
            <a:ext cx="543334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ZoneTexte 43"/>
          <p:cNvSpPr txBox="1"/>
          <p:nvPr/>
        </p:nvSpPr>
        <p:spPr>
          <a:xfrm>
            <a:off x="828998" y="683892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 smtClean="0"/>
              <a:t>t</a:t>
            </a:r>
            <a:r>
              <a:rPr lang="fr-FR" sz="2000" baseline="-25000" err="1" smtClean="0"/>
              <a:t>A</a:t>
            </a:r>
            <a:endParaRPr lang="fr-FR" sz="2000" baseline="-25000"/>
          </a:p>
        </p:txBody>
      </p:sp>
    </p:spTree>
    <p:extLst>
      <p:ext uri="{BB962C8B-B14F-4D97-AF65-F5344CB8AC3E}">
        <p14:creationId xmlns:p14="http://schemas.microsoft.com/office/powerpoint/2010/main" val="3769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16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Mise en oeuvre de la recherche distribuée</a:t>
            </a:r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V="1">
            <a:off x="1477070" y="2518445"/>
            <a:ext cx="0" cy="5112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1477070" y="7631013"/>
            <a:ext cx="79208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1549078" y="24464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temps</a:t>
            </a:r>
            <a:endParaRPr lang="fr-FR" sz="2000"/>
          </a:p>
        </p:txBody>
      </p:sp>
      <p:sp>
        <p:nvSpPr>
          <p:cNvPr id="13" name="ZoneTexte 12"/>
          <p:cNvSpPr txBox="1"/>
          <p:nvPr/>
        </p:nvSpPr>
        <p:spPr>
          <a:xfrm>
            <a:off x="8821886" y="715889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espace</a:t>
            </a:r>
            <a:endParaRPr lang="fr-FR" sz="2000"/>
          </a:p>
        </p:txBody>
      </p:sp>
      <p:cxnSp>
        <p:nvCxnSpPr>
          <p:cNvPr id="12" name="Connecteur droit 11"/>
          <p:cNvCxnSpPr/>
          <p:nvPr/>
        </p:nvCxnSpPr>
        <p:spPr bwMode="auto">
          <a:xfrm flipV="1">
            <a:off x="212514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 flipV="1">
            <a:off x="356530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 flipV="1">
            <a:off x="464542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 flipV="1">
            <a:off x="622959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V="1">
            <a:off x="766975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ZoneTexte 20"/>
          <p:cNvSpPr txBox="1"/>
          <p:nvPr/>
        </p:nvSpPr>
        <p:spPr>
          <a:xfrm>
            <a:off x="1621086" y="777502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origine</a:t>
            </a:r>
            <a:endParaRPr lang="fr-FR" sz="2000"/>
          </a:p>
        </p:txBody>
      </p:sp>
      <p:sp>
        <p:nvSpPr>
          <p:cNvPr id="22" name="ZoneTexte 21"/>
          <p:cNvSpPr txBox="1"/>
          <p:nvPr/>
        </p:nvSpPr>
        <p:spPr>
          <a:xfrm>
            <a:off x="3349278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</a:t>
            </a:r>
            <a:endParaRPr lang="fr-FR" sz="2000"/>
          </a:p>
        </p:txBody>
      </p:sp>
      <p:sp>
        <p:nvSpPr>
          <p:cNvPr id="23" name="ZoneTexte 22"/>
          <p:cNvSpPr txBox="1"/>
          <p:nvPr/>
        </p:nvSpPr>
        <p:spPr>
          <a:xfrm>
            <a:off x="4501406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013574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C</a:t>
            </a:r>
            <a:endParaRPr lang="fr-FR" sz="2000"/>
          </a:p>
        </p:txBody>
      </p:sp>
      <p:sp>
        <p:nvSpPr>
          <p:cNvPr id="25" name="ZoneTexte 24"/>
          <p:cNvSpPr txBox="1"/>
          <p:nvPr/>
        </p:nvSpPr>
        <p:spPr>
          <a:xfrm>
            <a:off x="7093694" y="777502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destination</a:t>
            </a:r>
            <a:endParaRPr lang="fr-FR" sz="2000"/>
          </a:p>
        </p:txBody>
      </p:sp>
      <p:sp>
        <p:nvSpPr>
          <p:cNvPr id="19" name="ZoneTexte 18"/>
          <p:cNvSpPr txBox="1"/>
          <p:nvPr/>
        </p:nvSpPr>
        <p:spPr>
          <a:xfrm>
            <a:off x="8749878" y="4444658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alibri" pitchFamily="34" charset="0"/>
                <a:cs typeface="Calibri" pitchFamily="34" charset="0"/>
              </a:rPr>
              <a:t>Phase 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2</a:t>
            </a:r>
            <a:endParaRPr lang="fr-FR">
              <a:latin typeface="Calibri" pitchFamily="34" charset="0"/>
              <a:cs typeface="Calibri" pitchFamily="34" charset="0"/>
            </a:endParaRPr>
          </a:p>
          <a:p>
            <a:r>
              <a:rPr lang="fr-FR" smtClean="0">
                <a:latin typeface="Calibri" pitchFamily="34" charset="0"/>
                <a:cs typeface="Calibri" pitchFamily="34" charset="0"/>
              </a:rPr>
              <a:t>2 </a:t>
            </a:r>
            <a:r>
              <a:rPr lang="fr-FR">
                <a:latin typeface="Calibri" pitchFamily="34" charset="0"/>
                <a:cs typeface="Calibri" pitchFamily="34" charset="0"/>
              </a:rPr>
              <a:t>recherches « non détaillées » en « départ à </a:t>
            </a:r>
            <a:r>
              <a:rPr lang="fr-FR" smtClean="0">
                <a:latin typeface="Calibri" pitchFamily="34" charset="0"/>
                <a:cs typeface="Calibri" pitchFamily="34" charset="0"/>
              </a:rPr>
              <a:t>» </a:t>
            </a:r>
          </a:p>
          <a:p>
            <a:pPr marL="457200" indent="-457200">
              <a:buFont typeface="Wingdings" charset="2"/>
              <a:buChar char="ü"/>
            </a:pPr>
            <a:r>
              <a:rPr lang="fr-FR" smtClean="0">
                <a:latin typeface="Calibri" pitchFamily="34" charset="0"/>
                <a:cs typeface="Calibri" pitchFamily="34" charset="0"/>
              </a:rPr>
              <a:t>l’une de type </a:t>
            </a:r>
            <a:r>
              <a:rPr lang="fr-FR" err="1" smtClean="0">
                <a:latin typeface="Calibri" pitchFamily="34" charset="0"/>
                <a:cs typeface="Calibri" pitchFamily="34" charset="0"/>
              </a:rPr>
              <a:t>n:m</a:t>
            </a:r>
            <a:endParaRPr lang="fr-FR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Wingdings" charset="2"/>
              <a:buChar char="ü"/>
            </a:pPr>
            <a:r>
              <a:rPr lang="fr-FR" smtClean="0">
                <a:latin typeface="Calibri" pitchFamily="34" charset="0"/>
                <a:cs typeface="Calibri" pitchFamily="34" charset="0"/>
              </a:rPr>
              <a:t>l’autre de type n:1</a:t>
            </a:r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20405" y="691093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3454015" y="649851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4527592" y="5614789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2028782" y="619085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3467108" y="6190853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4540685" y="5182741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6124861" y="5686797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6124861" y="467868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6124861" y="4174629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565021" y="3526557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9" name="Connecteur droit 28"/>
          <p:cNvCxnSpPr>
            <a:stCxn id="26" idx="6"/>
            <a:endCxn id="30" idx="2"/>
          </p:cNvCxnSpPr>
          <p:nvPr/>
        </p:nvCxnSpPr>
        <p:spPr bwMode="auto">
          <a:xfrm flipV="1">
            <a:off x="2236429" y="6606525"/>
            <a:ext cx="1217586" cy="412420"/>
          </a:xfrm>
          <a:prstGeom prst="line">
            <a:avLst/>
          </a:prstGeom>
          <a:solidFill>
            <a:srgbClr val="3366FF"/>
          </a:solidFill>
          <a:ln w="9525" cap="flat" cmpd="sng" algn="ctr">
            <a:solidFill>
              <a:srgbClr val="0080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41" name="Connecteur droit 40"/>
          <p:cNvCxnSpPr>
            <a:stCxn id="32" idx="6"/>
            <a:endCxn id="31" idx="2"/>
          </p:cNvCxnSpPr>
          <p:nvPr/>
        </p:nvCxnSpPr>
        <p:spPr bwMode="auto">
          <a:xfrm flipV="1">
            <a:off x="2244806" y="5722801"/>
            <a:ext cx="2282786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42"/>
          <p:cNvCxnSpPr>
            <a:stCxn id="33" idx="6"/>
            <a:endCxn id="35" idx="2"/>
          </p:cNvCxnSpPr>
          <p:nvPr/>
        </p:nvCxnSpPr>
        <p:spPr bwMode="auto">
          <a:xfrm flipV="1">
            <a:off x="3683132" y="5794809"/>
            <a:ext cx="2441729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eur droit 44"/>
          <p:cNvCxnSpPr>
            <a:stCxn id="34" idx="6"/>
            <a:endCxn id="36" idx="3"/>
          </p:cNvCxnSpPr>
          <p:nvPr/>
        </p:nvCxnSpPr>
        <p:spPr bwMode="auto">
          <a:xfrm flipV="1">
            <a:off x="4756709" y="4863073"/>
            <a:ext cx="1399788" cy="427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necteur droit 46"/>
          <p:cNvCxnSpPr>
            <a:stCxn id="37" idx="7"/>
            <a:endCxn id="38" idx="2"/>
          </p:cNvCxnSpPr>
          <p:nvPr/>
        </p:nvCxnSpPr>
        <p:spPr bwMode="auto">
          <a:xfrm flipV="1">
            <a:off x="6309249" y="3634569"/>
            <a:ext cx="1255772" cy="571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CD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Connecteur droit 6"/>
          <p:cNvCxnSpPr>
            <a:stCxn id="37" idx="2"/>
          </p:cNvCxnSpPr>
          <p:nvPr/>
        </p:nvCxnSpPr>
        <p:spPr bwMode="auto">
          <a:xfrm flipH="1">
            <a:off x="1477070" y="4282641"/>
            <a:ext cx="4647791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cteur droit 41"/>
          <p:cNvCxnSpPr>
            <a:stCxn id="34" idx="2"/>
          </p:cNvCxnSpPr>
          <p:nvPr/>
        </p:nvCxnSpPr>
        <p:spPr bwMode="auto">
          <a:xfrm flipH="1">
            <a:off x="1477070" y="5290753"/>
            <a:ext cx="3063615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ZoneTexte 43"/>
          <p:cNvSpPr txBox="1"/>
          <p:nvPr/>
        </p:nvSpPr>
        <p:spPr>
          <a:xfrm>
            <a:off x="973014" y="4102621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 smtClean="0"/>
              <a:t>t</a:t>
            </a:r>
            <a:r>
              <a:rPr lang="fr-FR" sz="2000" baseline="-25000" err="1" smtClean="0"/>
              <a:t>C</a:t>
            </a:r>
            <a:endParaRPr lang="fr-FR" sz="2000" baseline="-25000"/>
          </a:p>
        </p:txBody>
      </p:sp>
      <p:sp>
        <p:nvSpPr>
          <p:cNvPr id="46" name="ZoneTexte 45"/>
          <p:cNvSpPr txBox="1"/>
          <p:nvPr/>
        </p:nvSpPr>
        <p:spPr>
          <a:xfrm>
            <a:off x="973014" y="511073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 smtClean="0"/>
              <a:t>t</a:t>
            </a:r>
            <a:r>
              <a:rPr lang="fr-FR" sz="2000" baseline="-25000" err="1" smtClean="0"/>
              <a:t>B</a:t>
            </a:r>
            <a:endParaRPr lang="fr-FR" sz="2000" baseline="-25000"/>
          </a:p>
        </p:txBody>
      </p:sp>
      <p:sp>
        <p:nvSpPr>
          <p:cNvPr id="40" name="Ellipse 39"/>
          <p:cNvSpPr/>
          <p:nvPr/>
        </p:nvSpPr>
        <p:spPr bwMode="auto">
          <a:xfrm>
            <a:off x="5005462" y="4534669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alibri" pitchFamily="34" charset="0"/>
                <a:cs typeface="Calibri" pitchFamily="34" charset="0"/>
              </a:rPr>
              <a:t>4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Ellipse 47"/>
          <p:cNvSpPr/>
          <p:nvPr/>
        </p:nvSpPr>
        <p:spPr bwMode="auto">
          <a:xfrm>
            <a:off x="2629198" y="5542781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mtClean="0">
                <a:latin typeface="Calibri" pitchFamily="34" charset="0"/>
                <a:cs typeface="Calibri" pitchFamily="34" charset="0"/>
              </a:rPr>
              <a:t>5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973014" y="604683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t</a:t>
            </a:r>
            <a:r>
              <a:rPr lang="fr-FR" sz="2000" smtClean="0"/>
              <a:t>’</a:t>
            </a:r>
            <a:r>
              <a:rPr lang="fr-FR" sz="2000" baseline="-25000" smtClean="0"/>
              <a:t>A</a:t>
            </a:r>
            <a:endParaRPr lang="fr-FR" sz="2000" baseline="-25000"/>
          </a:p>
        </p:txBody>
      </p:sp>
      <p:cxnSp>
        <p:nvCxnSpPr>
          <p:cNvPr id="50" name="Connecteur droit 49"/>
          <p:cNvCxnSpPr/>
          <p:nvPr/>
        </p:nvCxnSpPr>
        <p:spPr bwMode="auto">
          <a:xfrm flipH="1">
            <a:off x="1477070" y="6334869"/>
            <a:ext cx="543334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Connecteur droit 50"/>
          <p:cNvCxnSpPr/>
          <p:nvPr/>
        </p:nvCxnSpPr>
        <p:spPr bwMode="auto">
          <a:xfrm flipH="1">
            <a:off x="1477071" y="7018945"/>
            <a:ext cx="543334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ZoneTexte 51"/>
          <p:cNvSpPr txBox="1"/>
          <p:nvPr/>
        </p:nvSpPr>
        <p:spPr>
          <a:xfrm>
            <a:off x="1045022" y="683892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err="1" smtClean="0"/>
              <a:t>t</a:t>
            </a:r>
            <a:r>
              <a:rPr lang="fr-FR" sz="2000" baseline="-25000" err="1" smtClean="0"/>
              <a:t>A</a:t>
            </a:r>
            <a:endParaRPr lang="fr-FR" sz="2000" baseline="-25000"/>
          </a:p>
        </p:txBody>
      </p:sp>
    </p:spTree>
    <p:extLst>
      <p:ext uri="{BB962C8B-B14F-4D97-AF65-F5344CB8AC3E}">
        <p14:creationId xmlns:p14="http://schemas.microsoft.com/office/powerpoint/2010/main" val="39944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17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Mise en oeuvre de la recherche distribuée</a:t>
            </a:r>
          </a:p>
          <a:p>
            <a:pPr marL="0" indent="0">
              <a:buNone/>
            </a:pPr>
            <a:endParaRPr lang="fr-FR" dirty="0" smtClean="0"/>
          </a:p>
        </p:txBody>
      </p:sp>
      <p:cxnSp>
        <p:nvCxnSpPr>
          <p:cNvPr id="3" name="Connecteur droit avec flèche 2"/>
          <p:cNvCxnSpPr/>
          <p:nvPr/>
        </p:nvCxnSpPr>
        <p:spPr bwMode="auto">
          <a:xfrm flipV="1">
            <a:off x="1477070" y="2518445"/>
            <a:ext cx="0" cy="5112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1477070" y="7631013"/>
            <a:ext cx="79208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ZoneTexte 9"/>
          <p:cNvSpPr txBox="1"/>
          <p:nvPr/>
        </p:nvSpPr>
        <p:spPr>
          <a:xfrm>
            <a:off x="1549078" y="24464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temps</a:t>
            </a:r>
            <a:endParaRPr lang="fr-FR" sz="2000"/>
          </a:p>
        </p:txBody>
      </p:sp>
      <p:sp>
        <p:nvSpPr>
          <p:cNvPr id="13" name="ZoneTexte 12"/>
          <p:cNvSpPr txBox="1"/>
          <p:nvPr/>
        </p:nvSpPr>
        <p:spPr>
          <a:xfrm>
            <a:off x="8821886" y="715889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espace</a:t>
            </a:r>
            <a:endParaRPr lang="fr-FR" sz="2000"/>
          </a:p>
        </p:txBody>
      </p:sp>
      <p:cxnSp>
        <p:nvCxnSpPr>
          <p:cNvPr id="12" name="Connecteur droit 11"/>
          <p:cNvCxnSpPr/>
          <p:nvPr/>
        </p:nvCxnSpPr>
        <p:spPr bwMode="auto">
          <a:xfrm flipV="1">
            <a:off x="212514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 flipV="1">
            <a:off x="356530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 flipV="1">
            <a:off x="4645422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 flipV="1">
            <a:off x="622959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V="1">
            <a:off x="7669758" y="3310533"/>
            <a:ext cx="0" cy="43204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ZoneTexte 20"/>
          <p:cNvSpPr txBox="1"/>
          <p:nvPr/>
        </p:nvSpPr>
        <p:spPr>
          <a:xfrm>
            <a:off x="1621086" y="777502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origine</a:t>
            </a:r>
            <a:endParaRPr lang="fr-FR" sz="2000"/>
          </a:p>
        </p:txBody>
      </p:sp>
      <p:sp>
        <p:nvSpPr>
          <p:cNvPr id="22" name="ZoneTexte 21"/>
          <p:cNvSpPr txBox="1"/>
          <p:nvPr/>
        </p:nvSpPr>
        <p:spPr>
          <a:xfrm>
            <a:off x="3349278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</a:t>
            </a:r>
            <a:endParaRPr lang="fr-FR" sz="2000"/>
          </a:p>
        </p:txBody>
      </p:sp>
      <p:sp>
        <p:nvSpPr>
          <p:cNvPr id="23" name="ZoneTexte 22"/>
          <p:cNvSpPr txBox="1"/>
          <p:nvPr/>
        </p:nvSpPr>
        <p:spPr>
          <a:xfrm>
            <a:off x="4501406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013574" y="7775029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C</a:t>
            </a:r>
            <a:endParaRPr lang="fr-FR" sz="2000"/>
          </a:p>
        </p:txBody>
      </p:sp>
      <p:sp>
        <p:nvSpPr>
          <p:cNvPr id="25" name="ZoneTexte 24"/>
          <p:cNvSpPr txBox="1"/>
          <p:nvPr/>
        </p:nvSpPr>
        <p:spPr>
          <a:xfrm>
            <a:off x="7093694" y="777502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destination</a:t>
            </a:r>
            <a:endParaRPr lang="fr-FR" sz="2000"/>
          </a:p>
        </p:txBody>
      </p:sp>
      <p:sp>
        <p:nvSpPr>
          <p:cNvPr id="19" name="ZoneTexte 18"/>
          <p:cNvSpPr txBox="1"/>
          <p:nvPr/>
        </p:nvSpPr>
        <p:spPr>
          <a:xfrm>
            <a:off x="8749878" y="5110733"/>
            <a:ext cx="698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itchFamily="34" charset="0"/>
                <a:cs typeface="Calibri" pitchFamily="34" charset="0"/>
              </a:rPr>
              <a:t>Phase 3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fr-FR" dirty="0">
                <a:latin typeface="Calibri" pitchFamily="34" charset="0"/>
                <a:cs typeface="Calibri" pitchFamily="34" charset="0"/>
              </a:rPr>
              <a:t>recherches «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détaillées</a:t>
            </a:r>
            <a:r>
              <a:rPr lang="fr-FR" dirty="0">
                <a:latin typeface="Calibri" pitchFamily="34" charset="0"/>
                <a:cs typeface="Calibri" pitchFamily="34" charset="0"/>
              </a:rPr>
              <a:t> 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» de type 1:1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4527592" y="5614789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2028782" y="6190853"/>
            <a:ext cx="216024" cy="216024"/>
          </a:xfrm>
          <a:prstGeom prst="ellipse">
            <a:avLst/>
          </a:prstGeom>
          <a:solidFill>
            <a:srgbClr val="0080FF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4540685" y="5182741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6124861" y="467868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6124861" y="4174629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565021" y="3526557"/>
            <a:ext cx="216024" cy="216024"/>
          </a:xfrm>
          <a:prstGeom prst="ellipse">
            <a:avLst/>
          </a:prstGeom>
          <a:solidFill>
            <a:srgbClr val="2CD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1" name="Connecteur droit 40"/>
          <p:cNvCxnSpPr>
            <a:stCxn id="32" idx="6"/>
            <a:endCxn id="31" idx="2"/>
          </p:cNvCxnSpPr>
          <p:nvPr/>
        </p:nvCxnSpPr>
        <p:spPr bwMode="auto">
          <a:xfrm flipV="1">
            <a:off x="2244806" y="5722801"/>
            <a:ext cx="2282786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cteur droit 44"/>
          <p:cNvCxnSpPr>
            <a:stCxn id="34" idx="6"/>
            <a:endCxn id="36" idx="3"/>
          </p:cNvCxnSpPr>
          <p:nvPr/>
        </p:nvCxnSpPr>
        <p:spPr bwMode="auto">
          <a:xfrm flipV="1">
            <a:off x="4756709" y="4863073"/>
            <a:ext cx="1399788" cy="427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Connecteur droit 46"/>
          <p:cNvCxnSpPr>
            <a:stCxn id="37" idx="7"/>
            <a:endCxn id="38" idx="2"/>
          </p:cNvCxnSpPr>
          <p:nvPr/>
        </p:nvCxnSpPr>
        <p:spPr bwMode="auto">
          <a:xfrm flipV="1">
            <a:off x="6309249" y="3634569"/>
            <a:ext cx="1255772" cy="5716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2CD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Connecteur droit avec flèche 6"/>
          <p:cNvCxnSpPr/>
          <p:nvPr/>
        </p:nvCxnSpPr>
        <p:spPr bwMode="auto">
          <a:xfrm flipH="1" flipV="1">
            <a:off x="5797550" y="5110733"/>
            <a:ext cx="280831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onnecteur droit avec flèche 39"/>
          <p:cNvCxnSpPr/>
          <p:nvPr/>
        </p:nvCxnSpPr>
        <p:spPr bwMode="auto">
          <a:xfrm flipH="1">
            <a:off x="3781326" y="5902821"/>
            <a:ext cx="4824536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Ellipse 32"/>
          <p:cNvSpPr/>
          <p:nvPr/>
        </p:nvSpPr>
        <p:spPr bwMode="auto">
          <a:xfrm>
            <a:off x="2629198" y="5542781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mtClean="0">
                <a:latin typeface="Calibri" pitchFamily="34" charset="0"/>
                <a:cs typeface="Calibri" pitchFamily="34" charset="0"/>
              </a:rPr>
              <a:t>6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5077470" y="4534669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latin typeface="Calibri" pitchFamily="34" charset="0"/>
                <a:cs typeface="Calibri" pitchFamily="34" charset="0"/>
              </a:rPr>
              <a:t>7</a:t>
            </a: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73014" y="604683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t</a:t>
            </a:r>
            <a:r>
              <a:rPr lang="fr-FR" sz="2000" smtClean="0"/>
              <a:t>’</a:t>
            </a:r>
            <a:r>
              <a:rPr lang="fr-FR" sz="2000" baseline="-25000" smtClean="0"/>
              <a:t>A</a:t>
            </a:r>
            <a:endParaRPr lang="fr-FR" sz="2000" baseline="-25000"/>
          </a:p>
        </p:txBody>
      </p:sp>
      <p:cxnSp>
        <p:nvCxnSpPr>
          <p:cNvPr id="42" name="Connecteur droit 41"/>
          <p:cNvCxnSpPr/>
          <p:nvPr/>
        </p:nvCxnSpPr>
        <p:spPr bwMode="auto">
          <a:xfrm flipH="1">
            <a:off x="1477070" y="6334869"/>
            <a:ext cx="543334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23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Organisation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Mise en place</a:t>
            </a:r>
          </a:p>
          <a:p>
            <a:pPr lvl="1"/>
            <a:r>
              <a:rPr lang="fr-FR" smtClean="0"/>
              <a:t>Extrait de la présentation de Wolfgang Schroeder (NVBW) au GART le 24/09/2009</a:t>
            </a:r>
          </a:p>
          <a:p>
            <a:endParaRPr lang="fr-FR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6072" y="5038874"/>
            <a:ext cx="4391025" cy="3888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6072" y="3454549"/>
            <a:ext cx="5545138" cy="1223962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400" err="1" smtClean="0">
                <a:latin typeface="Arial"/>
              </a:rPr>
              <a:t>Comité</a:t>
            </a:r>
            <a:r>
              <a:rPr lang="de-DE" sz="2400" smtClean="0">
                <a:latin typeface="Arial"/>
              </a:rPr>
              <a:t> </a:t>
            </a:r>
            <a:r>
              <a:rPr lang="de-DE" sz="2400" err="1" smtClean="0">
                <a:latin typeface="Arial"/>
              </a:rPr>
              <a:t>Directeur</a:t>
            </a:r>
            <a:endParaRPr lang="de-DE" sz="2400">
              <a:latin typeface="Arial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37510" y="5110311"/>
            <a:ext cx="4248150" cy="1944638"/>
          </a:xfrm>
          <a:prstGeom prst="rect">
            <a:avLst/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2400" err="1"/>
              <a:t>Assemblée</a:t>
            </a:r>
            <a:r>
              <a:rPr lang="de-DE" sz="2400"/>
              <a:t> des </a:t>
            </a:r>
            <a:r>
              <a:rPr lang="de-DE" sz="2400" err="1"/>
              <a:t>administrateurs</a:t>
            </a:r>
            <a:r>
              <a:rPr lang="de-DE" sz="2400"/>
              <a:t> </a:t>
            </a:r>
            <a:endParaRPr lang="de-DE" sz="2400" smtClean="0"/>
          </a:p>
          <a:p>
            <a:pPr algn="ctr"/>
            <a:r>
              <a:rPr lang="de-DE" sz="2400" smtClean="0"/>
              <a:t>des </a:t>
            </a:r>
            <a:r>
              <a:rPr lang="de-DE" sz="2400"/>
              <a:t>SIMs des </a:t>
            </a:r>
            <a:r>
              <a:rPr lang="de-DE" sz="2400" err="1" smtClean="0"/>
              <a:t>états</a:t>
            </a:r>
            <a:endParaRPr lang="de-DE" sz="2400" smtClean="0"/>
          </a:p>
          <a:p>
            <a:pPr algn="ctr"/>
            <a:r>
              <a:rPr lang="de-DE" sz="2400" smtClean="0"/>
              <a:t> </a:t>
            </a:r>
            <a:r>
              <a:rPr lang="de-DE" sz="2400"/>
              <a:t>et de la Deutsche Bahn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437510" y="7414716"/>
            <a:ext cx="576262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300" b="1"/>
              <a:t>LDA 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58235" y="7414716"/>
            <a:ext cx="576262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300" b="1"/>
              <a:t>LDA 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77372" y="7414716"/>
            <a:ext cx="576263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300" b="1"/>
              <a:t>LDA 3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98097" y="7414716"/>
            <a:ext cx="576263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300" b="1"/>
              <a:t>LDA 4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190608" y="5110733"/>
            <a:ext cx="792163" cy="3816424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400" b="1"/>
              <a:t>DELFI-</a:t>
            </a:r>
            <a:br>
              <a:rPr lang="de-DE" sz="1400" b="1"/>
            </a:br>
            <a:r>
              <a:rPr lang="de-DE" sz="1400" b="1"/>
              <a:t>Service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109397" y="7414716"/>
            <a:ext cx="576263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300" b="1"/>
              <a:t>LDA 17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661472" y="5181749"/>
            <a:ext cx="1655763" cy="288925"/>
          </a:xfrm>
          <a:prstGeom prst="rect">
            <a:avLst/>
          </a:prstGeom>
          <a:solidFill>
            <a:srgbClr val="00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Kernteam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031485" y="4749949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724847" y="7054627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447160" y="7054627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66297" y="7054627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885435" y="7054627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9398322" y="7054627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758808" y="5758011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8318822" y="7775079"/>
            <a:ext cx="67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800" b="1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9201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19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Organisation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Comité Directeur</a:t>
            </a:r>
          </a:p>
          <a:p>
            <a:endParaRPr lang="fr-FR" smtClean="0"/>
          </a:p>
          <a:p>
            <a:r>
              <a:rPr lang="fr-FR" smtClean="0"/>
              <a:t>17 membres</a:t>
            </a:r>
          </a:p>
          <a:p>
            <a:pPr lvl="1"/>
            <a:r>
              <a:rPr lang="fr-FR" smtClean="0"/>
              <a:t>1 représentant par état fédéral (16 personnes)</a:t>
            </a:r>
          </a:p>
          <a:p>
            <a:pPr lvl="1"/>
            <a:r>
              <a:rPr lang="fr-FR" smtClean="0"/>
              <a:t>1 représentant de la Deutsche Bahn</a:t>
            </a:r>
          </a:p>
          <a:p>
            <a:pPr lvl="1">
              <a:buFontTx/>
              <a:buChar char="-"/>
            </a:pPr>
            <a:endParaRPr lang="fr-FR" smtClean="0">
              <a:latin typeface="Arial"/>
              <a:cs typeface="Arial"/>
            </a:endParaRPr>
          </a:p>
          <a:p>
            <a:r>
              <a:rPr lang="fr-FR" smtClean="0"/>
              <a:t>Sont invités à participer aux réunions</a:t>
            </a:r>
          </a:p>
          <a:p>
            <a:pPr lvl="1"/>
            <a:r>
              <a:rPr lang="fr-FR" smtClean="0"/>
              <a:t>1 représentant des administrateurs des SIMs des états fédéraux</a:t>
            </a:r>
          </a:p>
          <a:p>
            <a:pPr lvl="1"/>
            <a:r>
              <a:rPr lang="fr-FR" smtClean="0"/>
              <a:t>1 représentant du VDV (organisation des entreprises de transports en commun)</a:t>
            </a:r>
          </a:p>
          <a:p>
            <a:pPr lvl="1"/>
            <a:r>
              <a:rPr lang="fr-FR" smtClean="0"/>
              <a:t>1 représentant du ministère fédéral des transports</a:t>
            </a:r>
            <a:endParaRPr lang="fr-FR" smtClean="0">
              <a:latin typeface="Arial"/>
              <a:cs typeface="Arial"/>
            </a:endParaRPr>
          </a:p>
          <a:p>
            <a:pPr lvl="1">
              <a:buFontTx/>
              <a:buChar char="-"/>
            </a:pPr>
            <a:endParaRPr lang="fr-FR" smtClean="0">
              <a:latin typeface="Arial"/>
              <a:cs typeface="Arial"/>
            </a:endParaRPr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257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1654349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Sommaire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dirty="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Delfi</a:t>
            </a:r>
            <a:endParaRPr lang="fr-FR" sz="3200" dirty="0" smtClean="0"/>
          </a:p>
          <a:p>
            <a:pPr lvl="1">
              <a:buFont typeface="Arial"/>
              <a:buChar char="•"/>
            </a:pPr>
            <a:r>
              <a:rPr lang="fr-FR" sz="3200" dirty="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dirty="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JourneyWeb</a:t>
            </a:r>
            <a:endParaRPr lang="fr-FR" sz="3200" dirty="0" smtClean="0"/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Comparatif </a:t>
            </a:r>
          </a:p>
        </p:txBody>
      </p:sp>
    </p:spTree>
    <p:extLst>
      <p:ext uri="{BB962C8B-B14F-4D97-AF65-F5344CB8AC3E}">
        <p14:creationId xmlns:p14="http://schemas.microsoft.com/office/powerpoint/2010/main" val="28518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20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Organisation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Assemblée des administrateurs des SIM des états et de la Deutche Bahn</a:t>
            </a:r>
          </a:p>
          <a:p>
            <a:r>
              <a:rPr lang="fr-FR" smtClean="0"/>
              <a:t>Rôle</a:t>
            </a:r>
          </a:p>
          <a:p>
            <a:pPr lvl="1"/>
            <a:r>
              <a:rPr lang="fr-FR" smtClean="0"/>
              <a:t>surveiller le fonctionnement du système</a:t>
            </a:r>
          </a:p>
          <a:p>
            <a:pPr lvl="1"/>
            <a:r>
              <a:rPr lang="fr-FR" smtClean="0"/>
              <a:t>décisions techniques</a:t>
            </a:r>
          </a:p>
          <a:p>
            <a:pPr lvl="1"/>
            <a:r>
              <a:rPr lang="fr-FR" smtClean="0"/>
              <a:t>coordination des administrateurs des SIMs</a:t>
            </a:r>
          </a:p>
          <a:p>
            <a:pPr lvl="1"/>
            <a:r>
              <a:rPr lang="fr-FR" smtClean="0"/>
              <a:t>mise-en-place et contrôle du Kernteam</a:t>
            </a:r>
          </a:p>
          <a:p>
            <a:pPr lvl="1"/>
            <a:r>
              <a:rPr lang="fr-FR" smtClean="0"/>
              <a:t>contrôle du „DELFI-Service“</a:t>
            </a:r>
          </a:p>
          <a:p>
            <a:pPr lvl="1">
              <a:buFont typeface="Lucida Grande"/>
              <a:buChar char="-"/>
            </a:pPr>
            <a:endParaRPr lang="fr-FR" sz="3200" smtClean="0">
              <a:solidFill>
                <a:srgbClr val="797A7A"/>
              </a:solidFill>
            </a:endParaRPr>
          </a:p>
          <a:p>
            <a:r>
              <a:rPr lang="fr-FR" smtClean="0"/>
              <a:t>Le Kernteam „noyeau dur“</a:t>
            </a:r>
          </a:p>
          <a:p>
            <a:pPr lvl="1"/>
            <a:r>
              <a:rPr lang="fr-FR" smtClean="0"/>
              <a:t>composé de 5 membres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811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21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Organisation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Delfi-service</a:t>
            </a:r>
          </a:p>
          <a:p>
            <a:pPr lvl="1"/>
            <a:r>
              <a:rPr lang="fr-FR" smtClean="0"/>
              <a:t>C‘est un prestataire choisi par le Comité Directeur de DELFI</a:t>
            </a:r>
          </a:p>
          <a:p>
            <a:endParaRPr lang="fr-FR" smtClean="0"/>
          </a:p>
          <a:p>
            <a:r>
              <a:rPr lang="fr-FR" smtClean="0"/>
              <a:t>Rôle:</a:t>
            </a:r>
          </a:p>
          <a:p>
            <a:pPr lvl="1"/>
            <a:r>
              <a:rPr lang="fr-FR" smtClean="0"/>
              <a:t>surveiller la qualité du système (fonctionnement des SIMs, qualité des résultats)</a:t>
            </a:r>
          </a:p>
          <a:p>
            <a:pPr lvl="1"/>
            <a:r>
              <a:rPr lang="fr-FR" smtClean="0"/>
              <a:t>gérer les données globales (MetaData)</a:t>
            </a:r>
          </a:p>
          <a:p>
            <a:pPr lvl="1"/>
            <a:r>
              <a:rPr lang="fr-FR" smtClean="0"/>
              <a:t>donner des conseils au „Kernteam“</a:t>
            </a:r>
          </a:p>
          <a:p>
            <a:pPr lvl="1"/>
            <a:r>
              <a:rPr lang="fr-FR" smtClean="0"/>
              <a:t>participer à la solution de problèmes techniques</a:t>
            </a:r>
          </a:p>
          <a:p>
            <a:pPr lvl="1"/>
            <a:r>
              <a:rPr lang="fr-FR" smtClean="0"/>
              <a:t>participer au développement du système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914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22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Financement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Composant central</a:t>
            </a:r>
          </a:p>
          <a:p>
            <a:pPr lvl="1"/>
            <a:r>
              <a:rPr lang="fr-FR" smtClean="0"/>
              <a:t>par tous les états et la Deutsche Bahn</a:t>
            </a:r>
          </a:p>
          <a:p>
            <a:pPr lvl="1"/>
            <a:r>
              <a:rPr lang="fr-FR" smtClean="0"/>
              <a:t>pour DELFI-Service</a:t>
            </a:r>
          </a:p>
          <a:p>
            <a:pPr lvl="1"/>
            <a:r>
              <a:rPr lang="fr-FR" smtClean="0"/>
              <a:t>pour le développement de l‘interface selon les décisions du Comité Directeur</a:t>
            </a:r>
          </a:p>
          <a:p>
            <a:pPr marL="563563" lvl="1" indent="-563563">
              <a:buBlip>
                <a:blip r:embed="rId2"/>
              </a:buBlip>
            </a:pPr>
            <a:endParaRPr lang="fr-FR" sz="4000" b="1" smtClean="0">
              <a:solidFill>
                <a:srgbClr val="4496BC"/>
              </a:solidFill>
            </a:endParaRPr>
          </a:p>
          <a:p>
            <a:r>
              <a:rPr lang="fr-FR" smtClean="0"/>
              <a:t>Travaux nécessaires pour les serveurs/SIMs des états</a:t>
            </a:r>
          </a:p>
          <a:p>
            <a:pPr lvl="1"/>
            <a:r>
              <a:rPr lang="fr-FR" smtClean="0"/>
              <a:t>par chaque état et la Deutsche Bahn</a:t>
            </a:r>
          </a:p>
          <a:p>
            <a:pPr lvl="1"/>
            <a:r>
              <a:rPr lang="fr-FR" smtClean="0"/>
              <a:t>chaque état décide si et quand son SIM sera adapté au capacités théoriques du système</a:t>
            </a:r>
          </a:p>
          <a:p>
            <a:pPr lvl="1">
              <a:buFont typeface="Lucida Grande"/>
              <a:buChar char="-"/>
            </a:pPr>
            <a:endParaRPr lang="fr-FR" smtClean="0"/>
          </a:p>
          <a:p>
            <a:pPr lvl="1">
              <a:buFont typeface="Lucida Grande"/>
              <a:buChar char="-"/>
            </a:pPr>
            <a:endParaRPr lang="fr-FR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64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23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La coordination</a:t>
            </a:r>
          </a:p>
          <a:p>
            <a:pPr lvl="1"/>
            <a:r>
              <a:rPr lang="fr-FR" smtClean="0"/>
              <a:t>Le processus de la collecte n’est pas décrit</a:t>
            </a:r>
          </a:p>
          <a:p>
            <a:pPr lvl="2"/>
            <a:r>
              <a:rPr lang="fr-FR" smtClean="0"/>
              <a:t>Controler/Qualifier que les SIM transmettent les bons arrêts de transition =&gt; ce sont les données sensibles pour les calculs</a:t>
            </a:r>
          </a:p>
          <a:p>
            <a:pPr lvl="2"/>
            <a:r>
              <a:rPr lang="fr-FR" smtClean="0"/>
              <a:t>Par contre l’API a préu une interface d’alimentation au niveau de chaque SIM</a:t>
            </a:r>
          </a:p>
          <a:p>
            <a:pPr lvl="1"/>
            <a:r>
              <a:rPr lang="fr-FR" smtClean="0"/>
              <a:t>Pas de controle sur la mise en réseau des SIM</a:t>
            </a:r>
          </a:p>
          <a:p>
            <a:pPr lvl="2"/>
            <a:r>
              <a:rPr lang="fr-FR" smtClean="0"/>
              <a:t>Evolution à prévoir dans le méta-modèle</a:t>
            </a:r>
          </a:p>
          <a:p>
            <a:r>
              <a:rPr lang="fr-FR" smtClean="0"/>
              <a:t>Le serveur “longue distance”</a:t>
            </a:r>
          </a:p>
          <a:p>
            <a:pPr lvl="1"/>
            <a:r>
              <a:rPr lang="fr-FR" smtClean="0"/>
              <a:t>Passage à plusieurs “longues distances” </a:t>
            </a:r>
          </a:p>
          <a:p>
            <a:pPr lvl="2"/>
            <a:r>
              <a:rPr lang="fr-FR" smtClean="0"/>
              <a:t>Evolution à prévoir pour que les transitions deviennent relatives</a:t>
            </a:r>
          </a:p>
          <a:p>
            <a:pPr lvl="1"/>
            <a:r>
              <a:rPr lang="fr-FR" smtClean="0"/>
              <a:t>Cas d’usage de “SIM adjacents” : recherche sans “longue distance”</a:t>
            </a:r>
          </a:p>
          <a:p>
            <a:pPr lvl="2"/>
            <a:r>
              <a:rPr lang="fr-FR" smtClean="0"/>
              <a:t>Simplification du calcul non décrite, mais possible</a:t>
            </a:r>
          </a:p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55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24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8" name="Image 7" descr="sim_ad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2" y="2086397"/>
            <a:ext cx="7091828" cy="5688632"/>
          </a:xfrm>
          <a:prstGeom prst="rect">
            <a:avLst/>
          </a:prstGeom>
        </p:spPr>
      </p:pic>
      <p:pic>
        <p:nvPicPr>
          <p:cNvPr id="9" name="Image 8" descr="sim_adj_l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3" y="2302421"/>
            <a:ext cx="7436645" cy="561662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49078" y="799105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97A7A"/>
                </a:solidFill>
                <a:latin typeface="Calibri"/>
                <a:cs typeface="Calibri"/>
              </a:rPr>
              <a:t>Solution sans longue distance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005462" y="151033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797A7A"/>
                </a:solidFill>
                <a:latin typeface="Calibri"/>
                <a:cs typeface="Calibri"/>
              </a:rPr>
              <a:t>Cas d’usage des SIM adjacents</a:t>
            </a:r>
            <a:endParaRPr lang="fr-FR" sz="3600" dirty="0">
              <a:solidFill>
                <a:srgbClr val="797A7A"/>
              </a:solidFill>
              <a:latin typeface="Calibri"/>
              <a:cs typeface="Calibri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613974" y="7919045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797A7A"/>
                </a:solidFill>
                <a:latin typeface="Calibri"/>
                <a:cs typeface="Calibri"/>
              </a:rPr>
              <a:t>Solution </a:t>
            </a:r>
            <a:r>
              <a:rPr lang="fr-FR" sz="3600" dirty="0" smtClean="0">
                <a:solidFill>
                  <a:srgbClr val="797A7A"/>
                </a:solidFill>
                <a:latin typeface="Calibri"/>
                <a:cs typeface="Calibri"/>
              </a:rPr>
              <a:t>avec longue </a:t>
            </a:r>
            <a:r>
              <a:rPr lang="fr-FR" sz="3600" dirty="0">
                <a:solidFill>
                  <a:srgbClr val="797A7A"/>
                </a:solidFill>
                <a:latin typeface="Calibri"/>
                <a:cs typeface="Calibri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0207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25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r-FR" smtClean="0"/>
          </a:p>
          <a:p>
            <a:r>
              <a:rPr lang="fr-FR" smtClean="0"/>
              <a:t>L’API de calculs</a:t>
            </a:r>
          </a:p>
          <a:p>
            <a:pPr lvl="1"/>
            <a:r>
              <a:rPr lang="fr-FR" smtClean="0"/>
              <a:t>Couplage fort entre les arrêts et le découpage administratif</a:t>
            </a:r>
          </a:p>
          <a:p>
            <a:pPr lvl="2"/>
            <a:r>
              <a:rPr lang="fr-FR" smtClean="0"/>
              <a:t>Pas forcément adapté à la diversité du périmètre géographique des SIM</a:t>
            </a:r>
          </a:p>
          <a:p>
            <a:pPr lvl="1"/>
            <a:r>
              <a:rPr lang="fr-FR" smtClean="0"/>
              <a:t>Modélisation perfectible (en retard sur l’API simple, JourneyWeb, …)</a:t>
            </a:r>
          </a:p>
          <a:p>
            <a:pPr lvl="2"/>
            <a:r>
              <a:rPr lang="fr-FR" smtClean="0"/>
              <a:t>Pas de mécanisme de point d’extension</a:t>
            </a:r>
          </a:p>
          <a:p>
            <a:pPr lvl="2">
              <a:buFontTx/>
              <a:buChar char="-"/>
            </a:pPr>
            <a:endParaRPr lang="fr-FR" smtClean="0"/>
          </a:p>
          <a:p>
            <a:r>
              <a:rPr lang="fr-FR" smtClean="0"/>
              <a:t>Ergonomie de la sélection du départ - arrivée</a:t>
            </a:r>
          </a:p>
          <a:p>
            <a:pPr lvl="1"/>
            <a:r>
              <a:rPr lang="fr-FR" smtClean="0"/>
              <a:t>Saisie en 2 temps dès lors qu’un point est situé sur un SIM distant</a:t>
            </a:r>
          </a:p>
          <a:p>
            <a:pPr marL="1501775" lvl="2" indent="0">
              <a:buNone/>
            </a:pPr>
            <a:endParaRPr lang="fr-FR" smtClean="0"/>
          </a:p>
          <a:p>
            <a:pPr lvl="2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869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26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r-FR" smtClean="0"/>
          </a:p>
          <a:p>
            <a:r>
              <a:rPr lang="fr-FR" smtClean="0"/>
              <a:t>Le volume de requêtes et temps de calcul</a:t>
            </a:r>
          </a:p>
          <a:p>
            <a:pPr lvl="1"/>
            <a:r>
              <a:rPr lang="fr-FR" smtClean="0"/>
              <a:t>Cas de 2 SIM non adjacents =&gt; nombre important de requêtes</a:t>
            </a:r>
          </a:p>
          <a:p>
            <a:pPr lvl="1"/>
            <a:r>
              <a:rPr lang="fr-FR" smtClean="0"/>
              <a:t>Des évolutions sont possibles pour</a:t>
            </a:r>
          </a:p>
          <a:p>
            <a:pPr lvl="2"/>
            <a:r>
              <a:rPr lang="fr-FR" smtClean="0"/>
              <a:t>Économiser 1 requête en phase 3</a:t>
            </a:r>
          </a:p>
          <a:p>
            <a:pPr lvl="2"/>
            <a:r>
              <a:rPr lang="fr-FR" smtClean="0"/>
              <a:t>Simplifier les 2 dernières requêtes (qui donnent le détail) =&gt; utiliser un cache</a:t>
            </a:r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pPr marL="0" indent="0">
              <a:buNone/>
            </a:pPr>
            <a:endParaRPr lang="fr-FR" smtClean="0"/>
          </a:p>
          <a:p>
            <a:pPr lvl="1">
              <a:buFontTx/>
              <a:buChar char="-"/>
            </a:pPr>
            <a:endParaRPr lang="fr-FR" smtClean="0"/>
          </a:p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82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Delfi</a:t>
            </a:r>
            <a:r>
              <a:rPr lang="fr-FR" dirty="0" smtClean="0"/>
              <a:t>: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Qualité des résultats de la recherche d’itinéraire</a:t>
            </a:r>
          </a:p>
          <a:p>
            <a:pPr lvl="1"/>
            <a:r>
              <a:rPr lang="fr-FR" dirty="0" smtClean="0"/>
              <a:t>Indépendance des SIM </a:t>
            </a:r>
          </a:p>
          <a:p>
            <a:pPr lvl="2"/>
            <a:r>
              <a:rPr lang="fr-FR" dirty="0" smtClean="0"/>
              <a:t>Possibilité pour le SIM d’implémenter son serveur actif</a:t>
            </a:r>
          </a:p>
          <a:p>
            <a:pPr lvl="2"/>
            <a:r>
              <a:rPr lang="fr-FR" dirty="0" smtClean="0"/>
              <a:t>Possibilité </a:t>
            </a:r>
            <a:r>
              <a:rPr lang="fr-FR" dirty="0"/>
              <a:t>pour le SIM </a:t>
            </a:r>
            <a:r>
              <a:rPr lang="fr-FR" dirty="0" smtClean="0"/>
              <a:t>de proposer des itinéraires vers ses SIM adjacents sans longue distance</a:t>
            </a:r>
          </a:p>
          <a:p>
            <a:r>
              <a:rPr lang="fr-FR" dirty="0" smtClean="0"/>
              <a:t>Limitations</a:t>
            </a:r>
            <a:endParaRPr lang="fr-FR" dirty="0"/>
          </a:p>
          <a:p>
            <a:pPr lvl="1"/>
            <a:r>
              <a:rPr lang="fr-FR" dirty="0"/>
              <a:t>Temps de traitement et volumétrie des flux réseaux importants</a:t>
            </a:r>
          </a:p>
          <a:p>
            <a:pPr lvl="1"/>
            <a:r>
              <a:rPr lang="fr-FR" dirty="0"/>
              <a:t>Complexité de mise en œuvre </a:t>
            </a:r>
            <a:r>
              <a:rPr lang="fr-FR" dirty="0" smtClean="0"/>
              <a:t>(</a:t>
            </a:r>
            <a:r>
              <a:rPr lang="fr-FR" dirty="0"/>
              <a:t>le SIM local déploie un composeur d’itinéraire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Points d’amélioration</a:t>
            </a:r>
          </a:p>
          <a:p>
            <a:pPr lvl="1"/>
            <a:r>
              <a:rPr lang="fr-FR" dirty="0" smtClean="0"/>
              <a:t>Ergonomie de la recherche des</a:t>
            </a:r>
            <a:r>
              <a:rPr lang="fr-FR" baseline="0" dirty="0" smtClean="0"/>
              <a:t> points d’entrée et sortie </a:t>
            </a:r>
            <a:endParaRPr lang="fr-FR" dirty="0" smtClean="0"/>
          </a:p>
          <a:p>
            <a:pPr lvl="1"/>
            <a:r>
              <a:rPr lang="fr-FR" dirty="0" smtClean="0"/>
              <a:t>Niveau d’exigence requis pour l’administration du méta-</a:t>
            </a:r>
            <a:r>
              <a:rPr lang="fr-FR" dirty="0" err="1" smtClean="0"/>
              <a:t>systéme</a:t>
            </a:r>
            <a:endParaRPr lang="fr-FR" dirty="0" smtClean="0"/>
          </a:p>
          <a:p>
            <a:pPr lvl="2"/>
            <a:r>
              <a:rPr lang="fr-FR" dirty="0" smtClean="0"/>
              <a:t>Impact fort de la qualités des </a:t>
            </a:r>
            <a:r>
              <a:rPr lang="fr-FR" dirty="0" err="1" smtClean="0"/>
              <a:t>méta-données</a:t>
            </a:r>
            <a:r>
              <a:rPr lang="fr-FR" dirty="0" smtClean="0"/>
              <a:t> (transitions) sur la qualité du résultat final</a:t>
            </a:r>
          </a:p>
          <a:p>
            <a:pPr lvl="1"/>
            <a:r>
              <a:rPr lang="fr-FR" dirty="0" smtClean="0"/>
              <a:t>Ajout d’autres longues distances</a:t>
            </a:r>
          </a:p>
          <a:p>
            <a:pPr lvl="1"/>
            <a:r>
              <a:rPr lang="fr-FR" dirty="0" smtClean="0"/>
              <a:t>Performances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9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4174629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Sommaire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Delfi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JourneyWeb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Comparatif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41684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29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introduction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3900" smtClean="0"/>
              <a:t>1998 à 2001: Projet européen de R&amp;D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Mise en service sur le Web en 2000</a:t>
            </a:r>
          </a:p>
          <a:p>
            <a:pPr>
              <a:lnSpc>
                <a:spcPct val="80000"/>
              </a:lnSpc>
            </a:pPr>
            <a:endParaRPr lang="fr-FR" sz="3300" b="1" smtClean="0">
              <a:solidFill>
                <a:srgbClr val="4496BC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3900" smtClean="0"/>
              <a:t>2009 : “EU-Spirit-XML”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Mise en compatibilité </a:t>
            </a:r>
            <a:r>
              <a:rPr lang="fr-FR" b="1" smtClean="0"/>
              <a:t>Delfi</a:t>
            </a:r>
            <a:r>
              <a:rPr lang="fr-FR" smtClean="0"/>
              <a:t> (passage à SOAP/XML)</a:t>
            </a:r>
          </a:p>
          <a:p>
            <a:pPr>
              <a:lnSpc>
                <a:spcPct val="80000"/>
              </a:lnSpc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Aujourd’hui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Les participants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3 serveurs “longues distances”</a:t>
            </a:r>
          </a:p>
          <a:p>
            <a:pPr lvl="2">
              <a:lnSpc>
                <a:spcPct val="80000"/>
              </a:lnSpc>
            </a:pPr>
            <a:r>
              <a:rPr lang="fr-FR" sz="3000" smtClean="0"/>
              <a:t>Avion, Ferry, Train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Fréquentation</a:t>
            </a:r>
          </a:p>
          <a:p>
            <a:pPr lvl="2">
              <a:lnSpc>
                <a:spcPct val="80000"/>
              </a:lnSpc>
            </a:pPr>
            <a:r>
              <a:rPr lang="fr-FR" sz="3000" smtClean="0"/>
              <a:t>700 requêtes / mois (*)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2" name="Image 1" descr="Capture d’écran 2013-02-25 à 23.59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26" y="5542781"/>
            <a:ext cx="3289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 smtClean="0">
                <a:solidFill>
                  <a:srgbClr val="4496BC"/>
                </a:solidFill>
                <a:effectLst/>
                <a:latin typeface="+mj-lt"/>
                <a:ea typeface="+mj-ea"/>
                <a:cs typeface="+mj-cs"/>
              </a:rPr>
              <a:t>Deux principes éprouvés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centralisé</a:t>
            </a:r>
          </a:p>
          <a:p>
            <a:pPr lvl="1"/>
            <a:r>
              <a:rPr lang="fr-FR" dirty="0" smtClean="0"/>
              <a:t>L’</a:t>
            </a:r>
            <a:r>
              <a:rPr lang="fr-FR" dirty="0" err="1" smtClean="0"/>
              <a:t>inter-opérabilité</a:t>
            </a:r>
            <a:r>
              <a:rPr lang="fr-FR" dirty="0" smtClean="0"/>
              <a:t> </a:t>
            </a:r>
            <a:r>
              <a:rPr lang="fr-FR" dirty="0"/>
              <a:t>se fait par échange de </a:t>
            </a:r>
            <a:r>
              <a:rPr lang="fr-FR" dirty="0" smtClean="0"/>
              <a:t>données</a:t>
            </a:r>
          </a:p>
          <a:p>
            <a:pPr lvl="2"/>
            <a:r>
              <a:rPr lang="fr-FR" dirty="0" smtClean="0"/>
              <a:t>L’ajout d’un nouveau réseau est simplifiée</a:t>
            </a:r>
          </a:p>
          <a:p>
            <a:pPr lvl="1"/>
            <a:r>
              <a:rPr lang="fr-FR" dirty="0" smtClean="0"/>
              <a:t>Une seule entité administre </a:t>
            </a:r>
            <a:r>
              <a:rPr lang="fr-FR" dirty="0"/>
              <a:t>l’ensemble du système</a:t>
            </a:r>
          </a:p>
          <a:p>
            <a:pPr lvl="2"/>
            <a:r>
              <a:rPr lang="fr-FR" dirty="0"/>
              <a:t>Nécessite une équipe dédiée et </a:t>
            </a:r>
            <a:r>
              <a:rPr lang="fr-FR" dirty="0" smtClean="0"/>
              <a:t>rodée</a:t>
            </a:r>
          </a:p>
          <a:p>
            <a:pPr lvl="2"/>
            <a:r>
              <a:rPr lang="fr-FR" dirty="0" smtClean="0"/>
              <a:t>Les résultats sont cohérents entre tous les médias</a:t>
            </a:r>
            <a:endParaRPr lang="fr-FR" dirty="0"/>
          </a:p>
          <a:p>
            <a:pPr lvl="1"/>
            <a:r>
              <a:rPr lang="fr-FR" dirty="0" smtClean="0"/>
              <a:t>Les </a:t>
            </a:r>
            <a:r>
              <a:rPr lang="fr-FR" dirty="0"/>
              <a:t>performances sont directement liées à </a:t>
            </a:r>
            <a:r>
              <a:rPr lang="fr-FR" dirty="0" smtClean="0"/>
              <a:t>l’algorithme</a:t>
            </a:r>
          </a:p>
          <a:p>
            <a:pPr lvl="2"/>
            <a:r>
              <a:rPr lang="fr-FR" dirty="0" smtClean="0"/>
              <a:t>Estimation</a:t>
            </a:r>
            <a:r>
              <a:rPr lang="fr-FR" dirty="0"/>
              <a:t>: 200ms / itinéraire sur les algorithmes </a:t>
            </a:r>
            <a:r>
              <a:rPr lang="fr-FR" dirty="0" smtClean="0"/>
              <a:t>existants</a:t>
            </a:r>
          </a:p>
          <a:p>
            <a:pPr lvl="1"/>
            <a:r>
              <a:rPr lang="fr-FR" dirty="0"/>
              <a:t>Exemple de mise en place</a:t>
            </a:r>
          </a:p>
          <a:p>
            <a:pPr lvl="2"/>
            <a:r>
              <a:rPr lang="fr-FR" dirty="0" err="1"/>
              <a:t>Gofas</a:t>
            </a:r>
            <a:r>
              <a:rPr lang="fr-FR" dirty="0"/>
              <a:t> (Suisse) http://</a:t>
            </a:r>
            <a:r>
              <a:rPr lang="fr-FR" dirty="0" smtClean="0"/>
              <a:t>www.sbb.ch</a:t>
            </a:r>
            <a:endParaRPr lang="fr-FR" dirty="0"/>
          </a:p>
          <a:p>
            <a:pPr lvl="2"/>
            <a:r>
              <a:rPr lang="fr-FR" dirty="0"/>
              <a:t>9292 </a:t>
            </a:r>
            <a:r>
              <a:rPr lang="fr-FR" dirty="0" smtClean="0"/>
              <a:t>(Pays-Bas) </a:t>
            </a:r>
            <a:endParaRPr lang="fr-FR" dirty="0"/>
          </a:p>
          <a:p>
            <a:pPr lvl="2"/>
            <a:r>
              <a:rPr lang="fr-FR" dirty="0" smtClean="0"/>
              <a:t>Ile </a:t>
            </a:r>
            <a:r>
              <a:rPr lang="fr-FR" dirty="0"/>
              <a:t>de France - </a:t>
            </a:r>
            <a:r>
              <a:rPr lang="fr-FR" dirty="0" smtClean="0"/>
              <a:t>volume </a:t>
            </a:r>
            <a:r>
              <a:rPr lang="fr-FR" dirty="0"/>
              <a:t>de données équivalent à la moitié de l’ensemble des données nationale dans un système centralisé.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6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30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3900" smtClean="0"/>
              <a:t>Solution basée sur un serveur actif centralisé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Seul le serveur central peut accéder aux serveurs passifs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Un fournisseur de serveur passif n’a pas les moyens d’en faire un serveur actif =&gt; situation de dépendance</a:t>
            </a:r>
          </a:p>
          <a:p>
            <a:pPr>
              <a:buFontTx/>
              <a:buNone/>
            </a:pPr>
            <a:endParaRPr lang="fr-FR" smtClean="0"/>
          </a:p>
          <a:p>
            <a:pPr marL="0" indent="0">
              <a:buNone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2" name="Image 1" descr="Archie glob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06" y="4678685"/>
            <a:ext cx="6382087" cy="40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31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 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3900" smtClean="0"/>
              <a:t>Couverture de la spécification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 méta-modèle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format propriétaire, accessible du seul serveur central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périmètre : celui Delfi avec une gestion multi-serveur “longue distance”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Les API des serveurs passifs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Une partie des API de Delfi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Mise en oeuvre d’un algorithme simplifié 	</a:t>
            </a:r>
          </a:p>
          <a:p>
            <a:pPr marL="0" indent="0">
              <a:buNone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2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32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3900" smtClean="0"/>
              <a:t>Processus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Identification des points de transitions (n, m)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Estimation des temps sur les tronçons des SIM locaux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Calcul sur le longue distance en n, m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Calcul en parallèle des trajets sur les tronçons des SIM locaux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Si c’est compatible avec le trajet longue distance =&gt; renvoi de l’itinéraire global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Sinon reprise du processus avec un autre solution longue distance</a:t>
            </a:r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70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33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 </a:t>
            </a:r>
          </a:p>
        </p:txBody>
      </p:sp>
      <p:pic>
        <p:nvPicPr>
          <p:cNvPr id="6" name="Image 5" descr="Capture d’écran 2013-02-26 à 00.1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120900"/>
            <a:ext cx="154559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34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 </a:t>
            </a:r>
          </a:p>
        </p:txBody>
      </p:sp>
      <p:pic>
        <p:nvPicPr>
          <p:cNvPr id="3" name="Image 2" descr="Capture d’écran 2013-02-26 à 00.1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148209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35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Spécifications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 </a:t>
            </a:r>
          </a:p>
        </p:txBody>
      </p:sp>
      <p:pic>
        <p:nvPicPr>
          <p:cNvPr id="2" name="Image 1" descr="Capture d’écran 2013-02-26 à 00.1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993900"/>
            <a:ext cx="150241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36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Organisation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Organisation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Centralisée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Propre à l’opérateur qui gère le méta-système</a:t>
            </a:r>
          </a:p>
          <a:p>
            <a:pPr lvl="1">
              <a:lnSpc>
                <a:spcPct val="8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909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37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EU-Spirit: Financement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Ouvert à de nouveaux membres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Abonnement annuel entre 9 000 € et 14 000 € pour la maintenance du système distribué et du longue distance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Frais d’adhésion de 10 000 € pour un nouveau SIM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Coût de mise en place d’interface au niveau local / région pour connecter le calculateur d’un SIM (25 000 € environ)</a:t>
            </a:r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766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 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Rapidité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Limite fortement le nombre de calculs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Gain significatif dans le temps de calcul</a:t>
            </a:r>
          </a:p>
          <a:p>
            <a:pPr marL="750888" lvl="1" indent="0">
              <a:buNone/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Solution approximative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 processus peut passer à côté d’itinéraires qui arrivent plus tôt à destination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La sélection du trajet longue distance se base sur une estimation arbitraire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940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39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EU-Spirit : Analyse et critique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3900" smtClean="0"/>
              <a:t>Les API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Les API étant communes avec Delfi, les limitations sont les mêmes à ce niveau</a:t>
            </a:r>
          </a:p>
          <a:p>
            <a:pPr lvl="1">
              <a:lnSpc>
                <a:spcPct val="80000"/>
              </a:lnSpc>
            </a:pPr>
            <a:endParaRPr lang="fr-FR" smtClean="0"/>
          </a:p>
          <a:p>
            <a:pPr>
              <a:lnSpc>
                <a:spcPct val="80000"/>
              </a:lnSpc>
            </a:pPr>
            <a:r>
              <a:rPr lang="fr-FR" sz="3900" smtClean="0"/>
              <a:t>L’ergonomie de la saisie départ / arrivée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Identique à Delfi mais plus dommageable en contexte international</a:t>
            </a:r>
            <a:endParaRPr lang="fr-FR" dirty="0" smtClean="0"/>
          </a:p>
        </p:txBody>
      </p:sp>
      <p:pic>
        <p:nvPicPr>
          <p:cNvPr id="6" name="Image 5" descr="Capture d’écran 2013-02-21 à 16.1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38" y="5830812"/>
            <a:ext cx="3930790" cy="2860664"/>
          </a:xfrm>
          <a:prstGeom prst="rect">
            <a:avLst/>
          </a:prstGeom>
        </p:spPr>
      </p:pic>
      <p:pic>
        <p:nvPicPr>
          <p:cNvPr id="7" name="Image 6" descr="Capture d’écran 2013-02-21 à 16.1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98" y="5758805"/>
            <a:ext cx="4176464" cy="29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smtClean="0">
                <a:solidFill>
                  <a:srgbClr val="4496BC"/>
                </a:solidFill>
                <a:effectLst/>
                <a:latin typeface="+mj-lt"/>
                <a:ea typeface="+mj-ea"/>
                <a:cs typeface="+mj-cs"/>
              </a:rPr>
              <a:t>Deux principes éprouvés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Systèmes répartis</a:t>
            </a:r>
          </a:p>
          <a:p>
            <a:pPr lvl="1"/>
            <a:r>
              <a:rPr lang="fr-FR" dirty="0" smtClean="0"/>
              <a:t>L’</a:t>
            </a:r>
            <a:r>
              <a:rPr lang="fr-FR" dirty="0" err="1" smtClean="0"/>
              <a:t>inter-opérabilité</a:t>
            </a:r>
            <a:r>
              <a:rPr lang="fr-FR" dirty="0" smtClean="0"/>
              <a:t> </a:t>
            </a:r>
            <a:r>
              <a:rPr lang="fr-FR" dirty="0"/>
              <a:t>se fait par échange de service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de protocole</a:t>
            </a:r>
          </a:p>
          <a:p>
            <a:pPr lvl="2"/>
            <a:r>
              <a:rPr lang="fr-FR" dirty="0" err="1"/>
              <a:t>Delfi</a:t>
            </a:r>
            <a:endParaRPr lang="fr-FR" dirty="0"/>
          </a:p>
          <a:p>
            <a:pPr lvl="2"/>
            <a:r>
              <a:rPr lang="fr-FR" dirty="0"/>
              <a:t>EU-Spirit</a:t>
            </a:r>
          </a:p>
          <a:p>
            <a:pPr lvl="2"/>
            <a:r>
              <a:rPr lang="fr-FR" dirty="0"/>
              <a:t>WSM</a:t>
            </a:r>
          </a:p>
          <a:p>
            <a:pPr lvl="2"/>
            <a:r>
              <a:rPr lang="fr-FR" dirty="0" err="1" smtClean="0"/>
              <a:t>JourneyWeb</a:t>
            </a:r>
            <a:endParaRPr lang="fr-FR" dirty="0" smtClean="0"/>
          </a:p>
          <a:p>
            <a:pPr lvl="1"/>
            <a:r>
              <a:rPr lang="fr-FR" dirty="0"/>
              <a:t>Un </a:t>
            </a:r>
            <a:r>
              <a:rPr lang="fr-FR" dirty="0" smtClean="0"/>
              <a:t>administrateur est nécessaire pour chaque service local</a:t>
            </a:r>
            <a:endParaRPr lang="fr-FR" dirty="0"/>
          </a:p>
          <a:p>
            <a:pPr lvl="1"/>
            <a:r>
              <a:rPr lang="fr-FR" dirty="0"/>
              <a:t>Distinction entre la fiabilité globale et la fiabilité locale</a:t>
            </a:r>
          </a:p>
          <a:p>
            <a:pPr lvl="2">
              <a:defRPr/>
            </a:pPr>
            <a:r>
              <a:rPr lang="fr-FR" dirty="0"/>
              <a:t>Le SLA technique est équivalent au SLA d’un système centralisé, mais il faut ajouter les erreurs « de couverture du service » lorsqu’un des systèmes locaux ne répond plus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4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EU Spirit :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Base établie</a:t>
            </a:r>
          </a:p>
          <a:p>
            <a:pPr lvl="1"/>
            <a:r>
              <a:rPr lang="fr-FR" dirty="0" smtClean="0"/>
              <a:t>Performances bien meilleures</a:t>
            </a:r>
          </a:p>
          <a:p>
            <a:pPr lvl="1"/>
            <a:r>
              <a:rPr lang="fr-FR" dirty="0" smtClean="0"/>
              <a:t>Plusieurs longues distances</a:t>
            </a:r>
          </a:p>
          <a:p>
            <a:pPr lvl="1"/>
            <a:r>
              <a:rPr lang="fr-FR" dirty="0" smtClean="0"/>
              <a:t>Assez simple à mettre en œuvre (pour un SIM partenaire)</a:t>
            </a:r>
          </a:p>
          <a:p>
            <a:pPr lvl="2"/>
            <a:r>
              <a:rPr lang="fr-FR" dirty="0" smtClean="0"/>
              <a:t>Pas d’implémentation du composeur d’itinéraire par un SIM partenaire</a:t>
            </a:r>
          </a:p>
          <a:p>
            <a:pPr marL="750888" lvl="1" indent="0">
              <a:buNone/>
            </a:pPr>
            <a:endParaRPr lang="fr-FR" dirty="0" smtClean="0"/>
          </a:p>
          <a:p>
            <a:r>
              <a:rPr lang="fr-FR" dirty="0" smtClean="0"/>
              <a:t>Limitations</a:t>
            </a:r>
          </a:p>
          <a:p>
            <a:pPr lvl="1"/>
            <a:r>
              <a:rPr lang="fr-FR" dirty="0" smtClean="0"/>
              <a:t>Pas de possibilité de calcul entre SIM adjacents sans longue distance</a:t>
            </a:r>
            <a:endParaRPr lang="fr-FR" dirty="0"/>
          </a:p>
          <a:p>
            <a:pPr lvl="1"/>
            <a:r>
              <a:rPr lang="fr-FR" dirty="0"/>
              <a:t>Approximation (sauf si compensé par une administration plus </a:t>
            </a:r>
            <a:r>
              <a:rPr lang="fr-FR" dirty="0" smtClean="0"/>
              <a:t>poussée mais couteuse)</a:t>
            </a:r>
          </a:p>
          <a:p>
            <a:pPr lvl="1"/>
            <a:r>
              <a:rPr lang="fr-FR" dirty="0" smtClean="0"/>
              <a:t>L’opérateur du système central (</a:t>
            </a:r>
            <a:r>
              <a:rPr lang="fr-FR" dirty="0" err="1" smtClean="0"/>
              <a:t>HaCon</a:t>
            </a:r>
            <a:r>
              <a:rPr lang="fr-FR" dirty="0" smtClean="0"/>
              <a:t>) pilote seul </a:t>
            </a:r>
            <a:r>
              <a:rPr lang="fr-FR" dirty="0"/>
              <a:t>sans visibilité pour les </a:t>
            </a:r>
            <a:r>
              <a:rPr lang="fr-FR" dirty="0" smtClean="0"/>
              <a:t>SIM</a:t>
            </a:r>
          </a:p>
          <a:p>
            <a:endParaRPr lang="fr-FR" dirty="0"/>
          </a:p>
          <a:p>
            <a:r>
              <a:rPr lang="fr-FR" dirty="0" smtClean="0"/>
              <a:t>Points d’amélioration</a:t>
            </a:r>
          </a:p>
          <a:p>
            <a:pPr lvl="1"/>
            <a:r>
              <a:rPr lang="fr-FR" dirty="0" smtClean="0"/>
              <a:t>Ergonomie de la recherche des</a:t>
            </a:r>
            <a:r>
              <a:rPr lang="fr-FR" baseline="0" dirty="0" smtClean="0"/>
              <a:t> points d’entrée et sortie </a:t>
            </a:r>
            <a:endParaRPr lang="fr-FR" dirty="0" smtClean="0"/>
          </a:p>
          <a:p>
            <a:pPr lvl="1"/>
            <a:r>
              <a:rPr lang="fr-FR" dirty="0" smtClean="0"/>
              <a:t>Complexité d’administration sur les itinéraires transfrontalier</a:t>
            </a:r>
          </a:p>
          <a:p>
            <a:pPr lvl="1"/>
            <a:r>
              <a:rPr lang="fr-FR" dirty="0"/>
              <a:t>Heuristiques sur tous trajets autres que ceux du longue distance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4750693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41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Sommaire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Delfi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JourneyWeb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Comparatif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1464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13574" y="1654175"/>
            <a:ext cx="9793164" cy="7561263"/>
          </a:xfrm>
        </p:spPr>
        <p:txBody>
          <a:bodyPr/>
          <a:lstStyle/>
          <a:p>
            <a:pPr rtl="0" eaLnBrk="1" latinLnBrk="0" hangingPunct="1"/>
            <a:r>
              <a:rPr lang="fr-FR" sz="3200" b="1" dirty="0" smtClean="0">
                <a:solidFill>
                  <a:srgbClr val="4496BC"/>
                </a:solidFill>
                <a:effectLst/>
              </a:rPr>
              <a:t>Mise en place </a:t>
            </a:r>
          </a:p>
          <a:p>
            <a:pPr lvl="1"/>
            <a:r>
              <a:rPr lang="fr-FR" sz="2800" dirty="0" smtClean="0"/>
              <a:t>initialement </a:t>
            </a:r>
            <a:r>
              <a:rPr lang="fr-FR" sz="2800" dirty="0"/>
              <a:t>pour voyages-sncf.com</a:t>
            </a:r>
          </a:p>
          <a:p>
            <a:pPr lvl="1" latinLnBrk="0"/>
            <a:r>
              <a:rPr lang="fr-FR" sz="2800" dirty="0"/>
              <a:t>prévu sur ter-sncf.com avant fin 2013</a:t>
            </a:r>
          </a:p>
          <a:p>
            <a:pPr rtl="0" eaLnBrk="1" latinLnBrk="0" hangingPunct="1"/>
            <a:r>
              <a:rPr lang="fr-FR" sz="3200" dirty="0"/>
              <a:t>Utilisé de façon « bridée » sur www.mappy.com</a:t>
            </a:r>
          </a:p>
          <a:p>
            <a:pPr rtl="0" eaLnBrk="1" latinLnBrk="0" hangingPunct="1"/>
            <a:r>
              <a:rPr lang="fr-FR" sz="3200" dirty="0"/>
              <a:t>Un système national contient les données</a:t>
            </a:r>
          </a:p>
          <a:p>
            <a:pPr lvl="1"/>
            <a:r>
              <a:rPr lang="fr-FR" sz="2800" dirty="0"/>
              <a:t>Grandes lignes</a:t>
            </a:r>
          </a:p>
          <a:p>
            <a:pPr lvl="1"/>
            <a:r>
              <a:rPr lang="fr-FR" sz="2800" dirty="0"/>
              <a:t>Régionales</a:t>
            </a:r>
          </a:p>
          <a:p>
            <a:pPr lvl="1"/>
            <a:r>
              <a:rPr lang="fr-FR" sz="2800" dirty="0"/>
              <a:t>Aériennes</a:t>
            </a:r>
          </a:p>
          <a:p>
            <a:pPr marL="563563" marR="0" indent="-563563" algn="l" defTabSz="15017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fr-FR" sz="3200" dirty="0"/>
              <a:t>L’administration est simplifiée</a:t>
            </a:r>
          </a:p>
          <a:p>
            <a:pPr marR="0" lvl="1">
              <a:lnSpc>
                <a:spcPct val="100000"/>
              </a:lnSpc>
              <a:tabLst/>
              <a:defRPr/>
            </a:pPr>
            <a:r>
              <a:rPr lang="fr-FR" sz="2800" dirty="0"/>
              <a:t>Peu d’administration nationale</a:t>
            </a:r>
          </a:p>
          <a:p>
            <a:pPr marR="0" lvl="1">
              <a:lnSpc>
                <a:spcPct val="100000"/>
              </a:lnSpc>
              <a:tabLst/>
              <a:defRPr/>
            </a:pPr>
            <a:r>
              <a:rPr lang="fr-FR" sz="2800" dirty="0"/>
              <a:t>Pas de base centralisée</a:t>
            </a:r>
          </a:p>
          <a:p>
            <a:pPr marR="0" lvl="1">
              <a:lnSpc>
                <a:spcPct val="100000"/>
              </a:lnSpc>
              <a:tabLst/>
              <a:defRPr/>
            </a:pPr>
            <a:r>
              <a:rPr lang="fr-FR" sz="2800" dirty="0"/>
              <a:t>Peu d’exigences locales</a:t>
            </a:r>
          </a:p>
          <a:p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5" name="Picture 3" descr="C:\DOCUME~1\ssimart\LOCALS~1\Temp\Rar$DR21.938\maquette-resultat3-all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1" y="1418491"/>
            <a:ext cx="5150047" cy="786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9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 - Spécifications</a:t>
            </a:r>
            <a:endParaRPr lang="fr-FR" dirty="0"/>
          </a:p>
        </p:txBody>
      </p:sp>
      <p:sp>
        <p:nvSpPr>
          <p:cNvPr id="35" name="Espace réservé du contenu 34"/>
          <p:cNvSpPr>
            <a:spLocks noGrp="1"/>
          </p:cNvSpPr>
          <p:nvPr>
            <p:ph idx="1"/>
          </p:nvPr>
        </p:nvSpPr>
        <p:spPr>
          <a:xfrm>
            <a:off x="810181" y="2351407"/>
            <a:ext cx="14583252" cy="1676295"/>
          </a:xfrm>
        </p:spPr>
        <p:txBody>
          <a:bodyPr>
            <a:noAutofit/>
          </a:bodyPr>
          <a:lstStyle/>
          <a:p>
            <a:r>
              <a:rPr lang="fr-FR" sz="3300" dirty="0"/>
              <a:t>A partir d’un point de </a:t>
            </a:r>
            <a:r>
              <a:rPr lang="fr-FR" sz="3300" dirty="0" smtClean="0"/>
              <a:t>départ</a:t>
            </a:r>
          </a:p>
          <a:p>
            <a:pPr lvl="1"/>
            <a:r>
              <a:rPr lang="fr-FR" sz="2900" dirty="0" smtClean="0"/>
              <a:t>Le </a:t>
            </a:r>
            <a:r>
              <a:rPr lang="fr-FR" sz="2900" dirty="0"/>
              <a:t>système national recherche tous les points </a:t>
            </a:r>
            <a:r>
              <a:rPr lang="fr-FR" sz="2900" dirty="0" smtClean="0"/>
              <a:t>référencés </a:t>
            </a:r>
            <a:r>
              <a:rPr lang="fr-FR" sz="2900" dirty="0"/>
              <a:t>dans son propre système et qui sont accessibles (rayon </a:t>
            </a:r>
            <a:r>
              <a:rPr lang="fr-FR" sz="2900" dirty="0" smtClean="0"/>
              <a:t>d’accroche depuis le point de départ)</a:t>
            </a:r>
            <a:endParaRPr lang="fr-FR" sz="2900" dirty="0"/>
          </a:p>
          <a:p>
            <a:pPr lvl="1"/>
            <a:r>
              <a:rPr lang="fr-FR" sz="3000" dirty="0"/>
              <a:t>Nuage A de points</a:t>
            </a:r>
          </a:p>
          <a:p>
            <a:pPr lvl="0"/>
            <a:r>
              <a:rPr lang="fr-FR" sz="3300" dirty="0"/>
              <a:t>De même sur la destination</a:t>
            </a:r>
          </a:p>
          <a:p>
            <a:pPr lvl="1"/>
            <a:r>
              <a:rPr lang="fr-FR" sz="3000" dirty="0"/>
              <a:t>Nuage B de points</a:t>
            </a:r>
          </a:p>
        </p:txBody>
      </p:sp>
      <p:sp>
        <p:nvSpPr>
          <p:cNvPr id="62" name="Nuage 61"/>
          <p:cNvSpPr/>
          <p:nvPr/>
        </p:nvSpPr>
        <p:spPr>
          <a:xfrm>
            <a:off x="700909" y="5830813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3" name="Nuage 62"/>
          <p:cNvSpPr/>
          <p:nvPr/>
        </p:nvSpPr>
        <p:spPr>
          <a:xfrm>
            <a:off x="11036645" y="6042437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4" name="Organigramme : Jonction de sommaire 63"/>
          <p:cNvSpPr/>
          <p:nvPr/>
        </p:nvSpPr>
        <p:spPr>
          <a:xfrm>
            <a:off x="2598727" y="7322285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5" name="Organigramme : Jonction de sommaire 64"/>
          <p:cNvSpPr/>
          <p:nvPr/>
        </p:nvSpPr>
        <p:spPr>
          <a:xfrm>
            <a:off x="12934463" y="7467693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3171927" y="6195341"/>
            <a:ext cx="81016" cy="1058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789122" y="8523200"/>
            <a:ext cx="81016" cy="1058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14400875" y="6512776"/>
            <a:ext cx="81016" cy="1058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13252460" y="7253459"/>
            <a:ext cx="81016" cy="1058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11674655" y="8099953"/>
            <a:ext cx="81016" cy="1058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 -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système national calcule</a:t>
            </a:r>
            <a:r>
              <a:rPr lang="fr-FR" baseline="0" dirty="0" smtClean="0"/>
              <a:t> </a:t>
            </a:r>
            <a:r>
              <a:rPr lang="fr-FR" dirty="0" smtClean="0"/>
              <a:t>tous les itinéraires depuis tous les points du nuage</a:t>
            </a:r>
            <a:r>
              <a:rPr lang="fr-FR" baseline="0" dirty="0" smtClean="0"/>
              <a:t> A vers tous les </a:t>
            </a:r>
            <a:r>
              <a:rPr lang="fr-FR" dirty="0"/>
              <a:t>points du nuage B</a:t>
            </a:r>
          </a:p>
        </p:txBody>
      </p:sp>
      <p:sp>
        <p:nvSpPr>
          <p:cNvPr id="22" name="Nuage 21"/>
          <p:cNvSpPr/>
          <p:nvPr/>
        </p:nvSpPr>
        <p:spPr>
          <a:xfrm>
            <a:off x="700909" y="5830813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23" name="Nuage 22"/>
          <p:cNvSpPr/>
          <p:nvPr/>
        </p:nvSpPr>
        <p:spPr>
          <a:xfrm>
            <a:off x="11036645" y="6042437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24" name="Connecteur en arc 23"/>
          <p:cNvCxnSpPr/>
          <p:nvPr/>
        </p:nvCxnSpPr>
        <p:spPr>
          <a:xfrm>
            <a:off x="3252943" y="6301153"/>
            <a:ext cx="11228948" cy="230285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/>
          <p:nvPr/>
        </p:nvCxnSpPr>
        <p:spPr>
          <a:xfrm flipV="1">
            <a:off x="2870140" y="7335725"/>
            <a:ext cx="10463336" cy="1293289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/>
          <p:nvPr/>
        </p:nvCxnSpPr>
        <p:spPr>
          <a:xfrm flipV="1">
            <a:off x="2870138" y="8205764"/>
            <a:ext cx="8804516" cy="423247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rc 26"/>
          <p:cNvCxnSpPr/>
          <p:nvPr/>
        </p:nvCxnSpPr>
        <p:spPr>
          <a:xfrm>
            <a:off x="3252943" y="6301153"/>
            <a:ext cx="10080533" cy="1034571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/>
          <p:cNvCxnSpPr/>
          <p:nvPr/>
        </p:nvCxnSpPr>
        <p:spPr>
          <a:xfrm>
            <a:off x="3252943" y="6301153"/>
            <a:ext cx="8421711" cy="19046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/>
          <p:nvPr/>
        </p:nvCxnSpPr>
        <p:spPr>
          <a:xfrm flipV="1">
            <a:off x="2870140" y="6531438"/>
            <a:ext cx="11611751" cy="2097573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ganigramme : Jonction de sommaire 29"/>
          <p:cNvSpPr/>
          <p:nvPr/>
        </p:nvSpPr>
        <p:spPr>
          <a:xfrm>
            <a:off x="2598727" y="7322285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31" name="Organigramme : Jonction de sommaire 30"/>
          <p:cNvSpPr/>
          <p:nvPr/>
        </p:nvSpPr>
        <p:spPr>
          <a:xfrm>
            <a:off x="12934463" y="7467693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7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</a:t>
            </a:r>
            <a:r>
              <a:rPr lang="fr-FR" dirty="0"/>
              <a:t> - Spécifications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choisit les meilleurs solutions et en déduit les itinéraires locaux à </a:t>
            </a:r>
            <a:r>
              <a:rPr lang="fr-FR" dirty="0" smtClean="0"/>
              <a:t>lancer</a:t>
            </a:r>
          </a:p>
          <a:p>
            <a:pPr lvl="1"/>
            <a:r>
              <a:rPr lang="fr-FR" dirty="0" smtClean="0"/>
              <a:t>Depuis </a:t>
            </a:r>
            <a:r>
              <a:rPr lang="fr-FR" dirty="0"/>
              <a:t>le point de départ vers les points intéressants du nuage A</a:t>
            </a:r>
          </a:p>
          <a:p>
            <a:pPr lvl="1">
              <a:defRPr/>
            </a:pPr>
            <a:r>
              <a:rPr lang="fr-FR" dirty="0"/>
              <a:t>Depuis le point de destination vers les points intéressants du nuage B</a:t>
            </a:r>
          </a:p>
        </p:txBody>
      </p:sp>
      <p:sp>
        <p:nvSpPr>
          <p:cNvPr id="12" name="Nuage 11"/>
          <p:cNvSpPr/>
          <p:nvPr/>
        </p:nvSpPr>
        <p:spPr>
          <a:xfrm>
            <a:off x="700909" y="5830813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13" name="Nuage 12"/>
          <p:cNvSpPr/>
          <p:nvPr/>
        </p:nvSpPr>
        <p:spPr>
          <a:xfrm>
            <a:off x="11036645" y="6042437"/>
            <a:ext cx="4338457" cy="3009822"/>
          </a:xfrm>
          <a:prstGeom prst="cloud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4" name="Connecteur en arc 13"/>
          <p:cNvCxnSpPr/>
          <p:nvPr/>
        </p:nvCxnSpPr>
        <p:spPr>
          <a:xfrm>
            <a:off x="3252943" y="6301153"/>
            <a:ext cx="11228948" cy="230285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/>
          <p:nvPr/>
        </p:nvCxnSpPr>
        <p:spPr>
          <a:xfrm flipV="1">
            <a:off x="2870140" y="7335725"/>
            <a:ext cx="10463336" cy="1293289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/>
          <p:nvPr/>
        </p:nvCxnSpPr>
        <p:spPr>
          <a:xfrm>
            <a:off x="3252943" y="6301153"/>
            <a:ext cx="10080533" cy="1034571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>
                <a:alpha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0" idx="0"/>
          </p:cNvCxnSpPr>
          <p:nvPr/>
        </p:nvCxnSpPr>
        <p:spPr>
          <a:xfrm rot="5400000" flipH="1" flipV="1">
            <a:off x="2483123" y="6552466"/>
            <a:ext cx="1021130" cy="518509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>
                <a:alpha val="60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20" idx="4"/>
          </p:cNvCxnSpPr>
          <p:nvPr/>
        </p:nvCxnSpPr>
        <p:spPr>
          <a:xfrm rot="16200000" flipH="1">
            <a:off x="2261454" y="8020325"/>
            <a:ext cx="1081667" cy="13571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>
                <a:alpha val="60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ganigramme : Jonction de sommaire 19"/>
          <p:cNvSpPr/>
          <p:nvPr/>
        </p:nvSpPr>
        <p:spPr>
          <a:xfrm>
            <a:off x="2598727" y="7322285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30" name="Connecteur en arc 29"/>
          <p:cNvCxnSpPr>
            <a:stCxn id="21" idx="0"/>
          </p:cNvCxnSpPr>
          <p:nvPr/>
        </p:nvCxnSpPr>
        <p:spPr>
          <a:xfrm rot="5400000" flipH="1" flipV="1">
            <a:off x="13129120" y="7263336"/>
            <a:ext cx="145409" cy="263310"/>
          </a:xfrm>
          <a:prstGeom prst="curvedConnector2">
            <a:avLst/>
          </a:prstGeom>
          <a:ln w="31750">
            <a:solidFill>
              <a:srgbClr val="FF0000">
                <a:alpha val="60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21" idx="6"/>
          </p:cNvCxnSpPr>
          <p:nvPr/>
        </p:nvCxnSpPr>
        <p:spPr>
          <a:xfrm flipV="1">
            <a:off x="13205874" y="6531444"/>
            <a:ext cx="1276020" cy="104878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>
                <a:alpha val="60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Jonction de sommaire 20"/>
          <p:cNvSpPr/>
          <p:nvPr/>
        </p:nvSpPr>
        <p:spPr>
          <a:xfrm>
            <a:off x="12934463" y="7467693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7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 -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Organisation: tout à mettre en place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Mais on peut récupérer certaines</a:t>
            </a:r>
            <a:r>
              <a:rPr lang="fr-FR" baseline="0" dirty="0" smtClean="0"/>
              <a:t> idées de l’algorithmes</a:t>
            </a:r>
            <a:endParaRPr lang="fr-FR" dirty="0"/>
          </a:p>
          <a:p>
            <a:r>
              <a:rPr lang="fr-FR" dirty="0"/>
              <a:t>Comparatif avec </a:t>
            </a:r>
            <a:r>
              <a:rPr lang="fr-FR" dirty="0" smtClean="0"/>
              <a:t>EU-Spirit</a:t>
            </a:r>
          </a:p>
          <a:p>
            <a:pPr lvl="1"/>
            <a:r>
              <a:rPr lang="fr-FR" sz="4000" dirty="0" smtClean="0"/>
              <a:t>Limitation: </a:t>
            </a:r>
            <a:r>
              <a:rPr lang="fr-FR" sz="4000" dirty="0"/>
              <a:t>sélection des points d’entrée en 2 </a:t>
            </a:r>
            <a:r>
              <a:rPr lang="fr-FR" sz="4000" dirty="0" smtClean="0"/>
              <a:t>temps</a:t>
            </a:r>
          </a:p>
          <a:p>
            <a:pPr lvl="2"/>
            <a:r>
              <a:rPr lang="fr-FR" sz="3200" dirty="0" smtClean="0"/>
              <a:t>1</a:t>
            </a:r>
            <a:r>
              <a:rPr lang="fr-FR" sz="3200" baseline="30000" dirty="0" smtClean="0"/>
              <a:t>ère</a:t>
            </a:r>
            <a:r>
              <a:rPr lang="fr-FR" sz="3200" dirty="0" smtClean="0"/>
              <a:t> étape: </a:t>
            </a:r>
            <a:r>
              <a:rPr lang="fr-FR" sz="3200" dirty="0"/>
              <a:t>s</a:t>
            </a:r>
            <a:r>
              <a:rPr lang="fr-FR" sz="3200" dirty="0" smtClean="0"/>
              <a:t>aisie de la "Commune" (détermination </a:t>
            </a:r>
            <a:r>
              <a:rPr lang="fr-FR" sz="3200" dirty="0"/>
              <a:t>le calculateur </a:t>
            </a:r>
            <a:r>
              <a:rPr lang="fr-FR" sz="3200" dirty="0" smtClean="0"/>
              <a:t>local), </a:t>
            </a:r>
          </a:p>
          <a:p>
            <a:pPr lvl="2"/>
            <a:r>
              <a:rPr lang="fr-FR" sz="3200" dirty="0" smtClean="0"/>
              <a:t>2</a:t>
            </a:r>
            <a:r>
              <a:rPr lang="fr-FR" sz="3200" baseline="30000" dirty="0" smtClean="0"/>
              <a:t>ème</a:t>
            </a:r>
            <a:r>
              <a:rPr lang="fr-FR" sz="3200" dirty="0" smtClean="0"/>
              <a:t> étape: saisie de l’adresse sur le calculateur local</a:t>
            </a:r>
            <a:endParaRPr lang="fr-FR" sz="3200" dirty="0"/>
          </a:p>
          <a:p>
            <a:pPr lvl="1"/>
            <a:r>
              <a:rPr lang="fr-FR" sz="4000" dirty="0" smtClean="0"/>
              <a:t>Détermination des </a:t>
            </a:r>
            <a:r>
              <a:rPr lang="fr-FR" sz="4000" dirty="0"/>
              <a:t>points de transition </a:t>
            </a:r>
            <a:endParaRPr lang="fr-FR" sz="4000" dirty="0" smtClean="0"/>
          </a:p>
          <a:p>
            <a:pPr lvl="2"/>
            <a:r>
              <a:rPr lang="fr-FR" sz="3200" dirty="0" smtClean="0"/>
              <a:t>WSM: calcule d’abord l’architecture </a:t>
            </a:r>
            <a:r>
              <a:rPr lang="fr-FR" sz="3200" dirty="0"/>
              <a:t>globale du trajet </a:t>
            </a:r>
            <a:r>
              <a:rPr lang="fr-FR" sz="3200" dirty="0" smtClean="0"/>
              <a:t>sur le serveur longue distance en déterminant automatiquement les nuages de points de départ/d’arrivée</a:t>
            </a:r>
            <a:endParaRPr lang="fr-FR" sz="3200" dirty="0"/>
          </a:p>
          <a:p>
            <a:pPr lvl="2"/>
            <a:r>
              <a:rPr lang="fr-FR" sz="3200" dirty="0" smtClean="0"/>
              <a:t>EU-Spirit: interroge les serveurs locaux pour déterminer les nuages de points de départ et d’arrivée avant d’utiliser le serveur longue distance</a:t>
            </a:r>
            <a:endParaRPr lang="fr-FR" sz="3200" dirty="0"/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WSM :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/>
              <a:t>Globalement</a:t>
            </a:r>
          </a:p>
          <a:p>
            <a:pPr lvl="1">
              <a:defRPr/>
            </a:pPr>
            <a:r>
              <a:rPr lang="fr-FR" dirty="0" smtClean="0"/>
              <a:t>Une synthèse identique à la celle de EU-Spirit (avantages et limitations)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Spécificités</a:t>
            </a:r>
          </a:p>
          <a:p>
            <a:pPr lvl="1">
              <a:defRPr/>
            </a:pPr>
            <a:r>
              <a:rPr lang="fr-FR" dirty="0" smtClean="0"/>
              <a:t>Simplicité de mise en œuvre </a:t>
            </a:r>
            <a:r>
              <a:rPr lang="fr-FR" dirty="0"/>
              <a:t>pour le SIM local </a:t>
            </a:r>
            <a:endParaRPr lang="fr-FR" dirty="0" smtClean="0"/>
          </a:p>
          <a:p>
            <a:pPr lvl="2">
              <a:defRPr/>
            </a:pPr>
            <a:r>
              <a:rPr lang="fr-FR" dirty="0" smtClean="0"/>
              <a:t>Seul le calcul d’itinéraire de coordonnées à coordonnées est nécessaire (pas n:m)</a:t>
            </a:r>
          </a:p>
          <a:p>
            <a:pPr lvl="1">
              <a:defRPr/>
            </a:pPr>
            <a:r>
              <a:rPr lang="fr-FR" dirty="0" smtClean="0"/>
              <a:t>Simplicité d’administration pour le SIM local </a:t>
            </a:r>
          </a:p>
          <a:p>
            <a:pPr lvl="2">
              <a:defRPr/>
            </a:pPr>
            <a:r>
              <a:rPr lang="fr-FR" dirty="0" smtClean="0"/>
              <a:t>Le SIM local ne fournit pas de points de transition</a:t>
            </a:r>
          </a:p>
          <a:p>
            <a:pPr lvl="1">
              <a:defRPr/>
            </a:pPr>
            <a:r>
              <a:rPr lang="fr-FR" dirty="0" smtClean="0"/>
              <a:t>Mais le SIM local n’a pas la maitrise </a:t>
            </a:r>
          </a:p>
          <a:p>
            <a:pPr lvl="2">
              <a:defRPr/>
            </a:pPr>
            <a:r>
              <a:rPr lang="fr-FR" dirty="0" smtClean="0"/>
              <a:t>des transitions possibles, ni de l’évaluation par heuristique du temps d’accès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6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5398765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48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dirty="0" smtClean="0"/>
              <a:t>Sommaire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dirty="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Delfi</a:t>
            </a:r>
            <a:endParaRPr lang="fr-FR" sz="3200" dirty="0" smtClean="0"/>
          </a:p>
          <a:p>
            <a:pPr lvl="1">
              <a:buFont typeface="Arial"/>
              <a:buChar char="•"/>
            </a:pPr>
            <a:r>
              <a:rPr lang="fr-FR" sz="3200" dirty="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dirty="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JourneyWeb</a:t>
            </a:r>
            <a:endParaRPr lang="fr-FR" sz="3200" dirty="0" smtClean="0"/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Comparatif </a:t>
            </a:r>
          </a:p>
        </p:txBody>
      </p:sp>
    </p:spTree>
    <p:extLst>
      <p:ext uri="{BB962C8B-B14F-4D97-AF65-F5344CB8AC3E}">
        <p14:creationId xmlns:p14="http://schemas.microsoft.com/office/powerpoint/2010/main" val="22778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49</a:t>
            </a:fld>
            <a:endParaRPr lang="fr-FR" dirty="0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introduction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501775" lvl="2" indent="0">
              <a:buNone/>
            </a:pP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dirty="0" smtClean="0"/>
              <a:t>Historique</a:t>
            </a:r>
          </a:p>
          <a:p>
            <a:pPr lvl="1">
              <a:lnSpc>
                <a:spcPct val="80000"/>
              </a:lnSpc>
            </a:pPr>
            <a:endParaRPr lang="fr-FR" dirty="0" smtClean="0"/>
          </a:p>
          <a:p>
            <a:pPr lvl="1">
              <a:lnSpc>
                <a:spcPct val="80000"/>
              </a:lnSpc>
            </a:pPr>
            <a:r>
              <a:rPr lang="fr-FR" dirty="0" smtClean="0"/>
              <a:t>2010 : publication de la version 2.4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2012 : version actuelle 2.4.c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dirty="0" smtClean="0"/>
              <a:t>Participants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Les régions du Royaume Uni</a:t>
            </a:r>
          </a:p>
          <a:p>
            <a:pPr lvl="1">
              <a:lnSpc>
                <a:spcPct val="80000"/>
              </a:lnSpc>
            </a:pP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dirty="0" smtClean="0"/>
              <a:t>Fréquentation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25 millions de requêtes en 2009</a:t>
            </a:r>
            <a:endParaRPr lang="fr-FR" dirty="0"/>
          </a:p>
        </p:txBody>
      </p:sp>
      <p:pic>
        <p:nvPicPr>
          <p:cNvPr id="3" name="Image 2" descr="Capture d’écran 2013-02-26 à 22.0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070" y="1870373"/>
            <a:ext cx="38735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3022501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Sommaire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dirty="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Delfi</a:t>
            </a:r>
            <a:endParaRPr lang="fr-FR" sz="3200" dirty="0" smtClean="0"/>
          </a:p>
          <a:p>
            <a:pPr lvl="1">
              <a:buFont typeface="Arial"/>
              <a:buChar char="•"/>
            </a:pPr>
            <a:r>
              <a:rPr lang="fr-FR" sz="3200" dirty="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dirty="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JourneyWeb</a:t>
            </a:r>
            <a:endParaRPr lang="fr-FR" sz="3200" dirty="0" smtClean="0"/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Comparatif </a:t>
            </a:r>
          </a:p>
        </p:txBody>
      </p:sp>
    </p:spTree>
    <p:extLst>
      <p:ext uri="{BB962C8B-B14F-4D97-AF65-F5344CB8AC3E}">
        <p14:creationId xmlns:p14="http://schemas.microsoft.com/office/powerpoint/2010/main" val="25893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50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mtClean="0"/>
              <a:t>Couverture de la spécification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Un méta-modèle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Les API des serveurs passifs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Les adresses/API/meta-données des serveurs passifs sont partagées entre tous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Mise en oeuvre des API</a:t>
            </a:r>
          </a:p>
          <a:p>
            <a:pPr>
              <a:lnSpc>
                <a:spcPct val="80000"/>
              </a:lnSpc>
            </a:pPr>
            <a:r>
              <a:rPr lang="fr-FR" smtClean="0"/>
              <a:t>Le méta-modèle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Modélisation d’un découpage administratif des régions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Alias sur les noms de localité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Hiérarchie entre localités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2 référentiels nationaux 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les lieux d’arrêt NapTAN</a:t>
            </a:r>
          </a:p>
          <a:p>
            <a:pPr lvl="3">
              <a:lnSpc>
                <a:spcPct val="80000"/>
              </a:lnSpc>
            </a:pPr>
            <a:r>
              <a:rPr lang="fr-FR" smtClean="0"/>
              <a:t>L’arrêt pointe une référence NapTAN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les localités NPTG</a:t>
            </a:r>
          </a:p>
          <a:p>
            <a:pPr lvl="3">
              <a:lnSpc>
                <a:spcPct val="80000"/>
              </a:lnSpc>
            </a:pPr>
            <a:r>
              <a:rPr lang="fr-FR" smtClean="0"/>
              <a:t>L’arrêt référence une localité qui pointe une référence NPTG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Gestion des connexions entre SIM</a:t>
            </a:r>
          </a:p>
          <a:p>
            <a:pPr lvl="1"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80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51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mtClean="0"/>
              <a:t>Les API des serveurs passifs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Structure très détaillée</a:t>
            </a:r>
          </a:p>
          <a:p>
            <a:pPr lvl="2">
              <a:lnSpc>
                <a:spcPct val="80000"/>
              </a:lnSpc>
            </a:pPr>
            <a:endParaRPr lang="fr-FR" smtClean="0"/>
          </a:p>
          <a:p>
            <a:pPr lvl="2">
              <a:lnSpc>
                <a:spcPct val="80000"/>
              </a:lnSpc>
            </a:pPr>
            <a:r>
              <a:rPr lang="fr-FR" smtClean="0"/>
              <a:t>Par exemple les critères de recherche, les parties non TC d’un itinéraire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Par contre aucune extension possible</a:t>
            </a:r>
          </a:p>
          <a:p>
            <a:pPr lvl="1">
              <a:lnSpc>
                <a:spcPct val="80000"/>
              </a:lnSpc>
            </a:pPr>
            <a:endParaRPr lang="fr-FR" smtClean="0"/>
          </a:p>
          <a:p>
            <a:pPr lvl="1">
              <a:lnSpc>
                <a:spcPct val="80000"/>
              </a:lnSpc>
            </a:pPr>
            <a:r>
              <a:rPr lang="fr-FR" smtClean="0"/>
              <a:t>Structure difficile à valider</a:t>
            </a:r>
          </a:p>
          <a:p>
            <a:pPr lvl="2">
              <a:lnSpc>
                <a:spcPct val="80000"/>
              </a:lnSpc>
            </a:pPr>
            <a:endParaRPr lang="fr-FR" smtClean="0"/>
          </a:p>
          <a:p>
            <a:pPr lvl="2">
              <a:lnSpc>
                <a:spcPct val="80000"/>
              </a:lnSpc>
            </a:pPr>
            <a:r>
              <a:rPr lang="fr-FR" smtClean="0"/>
              <a:t>Une majorité d’éléments optionnels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Risque de mauvaises utilisations</a:t>
            </a:r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2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age 6"/>
          <p:cNvSpPr/>
          <p:nvPr/>
        </p:nvSpPr>
        <p:spPr>
          <a:xfrm>
            <a:off x="11036645" y="6042437"/>
            <a:ext cx="4338457" cy="3009822"/>
          </a:xfrm>
          <a:prstGeom prst="cloud">
            <a:avLst/>
          </a:prstGeom>
          <a:solidFill>
            <a:srgbClr val="00B0F0">
              <a:alpha val="1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16" name="Organigramme : Jonction de sommaire 15"/>
          <p:cNvSpPr/>
          <p:nvPr/>
        </p:nvSpPr>
        <p:spPr>
          <a:xfrm>
            <a:off x="12934463" y="7467693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80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 bwMode="auto">
          <a:xfrm>
            <a:off x="10406062" y="5326757"/>
            <a:ext cx="5328592" cy="396044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52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introduction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mtClean="0"/>
              <a:t>Solution basée sur le fait que les données nationales sont répliquées sur tous les SIM locaux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1ère étape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calcul sur le serveur de référence de la zone d’origine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Depuis le point de départ vers tous les points de transition de la zone de destination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700909" y="5830813"/>
            <a:ext cx="4338457" cy="30098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1" name="Connecteur en arc 10"/>
          <p:cNvCxnSpPr>
            <a:stCxn id="13" idx="0"/>
          </p:cNvCxnSpPr>
          <p:nvPr/>
        </p:nvCxnSpPr>
        <p:spPr>
          <a:xfrm rot="5400000" flipH="1" flipV="1">
            <a:off x="2483123" y="6552466"/>
            <a:ext cx="1021130" cy="51850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13" idx="4"/>
          </p:cNvCxnSpPr>
          <p:nvPr/>
        </p:nvCxnSpPr>
        <p:spPr>
          <a:xfrm rot="16200000" flipH="1">
            <a:off x="2261454" y="8020325"/>
            <a:ext cx="1081667" cy="13571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rganigramme : Jonction de sommaire 12"/>
          <p:cNvSpPr/>
          <p:nvPr/>
        </p:nvSpPr>
        <p:spPr>
          <a:xfrm>
            <a:off x="2598727" y="7322285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7" name="Connecteur en arc 16"/>
          <p:cNvCxnSpPr/>
          <p:nvPr/>
        </p:nvCxnSpPr>
        <p:spPr>
          <a:xfrm>
            <a:off x="3252943" y="6301153"/>
            <a:ext cx="11228948" cy="2302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 flipV="1">
            <a:off x="2870140" y="7335725"/>
            <a:ext cx="10463336" cy="12932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en arc 18"/>
          <p:cNvCxnSpPr/>
          <p:nvPr/>
        </p:nvCxnSpPr>
        <p:spPr>
          <a:xfrm flipV="1">
            <a:off x="2870138" y="8205764"/>
            <a:ext cx="8804516" cy="42324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en arc 20"/>
          <p:cNvCxnSpPr/>
          <p:nvPr/>
        </p:nvCxnSpPr>
        <p:spPr>
          <a:xfrm>
            <a:off x="3252943" y="6301153"/>
            <a:ext cx="8421711" cy="190461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en arc 21"/>
          <p:cNvCxnSpPr/>
          <p:nvPr/>
        </p:nvCxnSpPr>
        <p:spPr>
          <a:xfrm flipV="1">
            <a:off x="2870140" y="6531438"/>
            <a:ext cx="11611751" cy="209757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53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introduction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mtClean="0"/>
              <a:t>Solution basée sur le fait que les données nationales sont répliquées sur tous les SIM locaux</a:t>
            </a:r>
          </a:p>
          <a:p>
            <a:pPr lvl="1">
              <a:lnSpc>
                <a:spcPct val="80000"/>
              </a:lnSpc>
            </a:pPr>
            <a:r>
              <a:rPr lang="fr-FR" smtClean="0"/>
              <a:t>2 ème étape: 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on lance un calcul [m:1] sur le serveur de référence de la zone de destination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depuis tous les points de transition vers le point de destination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700909" y="5830813"/>
            <a:ext cx="4338457" cy="30098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sp>
        <p:nvSpPr>
          <p:cNvPr id="7" name="Nuage 6"/>
          <p:cNvSpPr/>
          <p:nvPr/>
        </p:nvSpPr>
        <p:spPr>
          <a:xfrm>
            <a:off x="11036645" y="6042437"/>
            <a:ext cx="4338457" cy="3009822"/>
          </a:xfrm>
          <a:prstGeom prst="cloud">
            <a:avLst/>
          </a:prstGeom>
          <a:solidFill>
            <a:srgbClr val="00B0F0">
              <a:alpha val="16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1" name="Connecteur en arc 10"/>
          <p:cNvCxnSpPr>
            <a:stCxn id="13" idx="0"/>
          </p:cNvCxnSpPr>
          <p:nvPr/>
        </p:nvCxnSpPr>
        <p:spPr>
          <a:xfrm rot="5400000" flipH="1" flipV="1">
            <a:off x="2483123" y="6552466"/>
            <a:ext cx="1021130" cy="51850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13" idx="4"/>
          </p:cNvCxnSpPr>
          <p:nvPr/>
        </p:nvCxnSpPr>
        <p:spPr>
          <a:xfrm rot="16200000" flipH="1">
            <a:off x="2261454" y="8020325"/>
            <a:ext cx="1081667" cy="13571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rganigramme : Jonction de sommaire 12"/>
          <p:cNvSpPr/>
          <p:nvPr/>
        </p:nvSpPr>
        <p:spPr>
          <a:xfrm>
            <a:off x="2598727" y="7322285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4" name="Connecteur en arc 13"/>
          <p:cNvCxnSpPr>
            <a:stCxn id="16" idx="0"/>
          </p:cNvCxnSpPr>
          <p:nvPr/>
        </p:nvCxnSpPr>
        <p:spPr>
          <a:xfrm rot="5400000" flipH="1" flipV="1">
            <a:off x="13129120" y="7263336"/>
            <a:ext cx="145409" cy="263310"/>
          </a:xfrm>
          <a:prstGeom prst="curvedConnector2">
            <a:avLst/>
          </a:prstGeom>
          <a:ln w="31750">
            <a:solidFill>
              <a:srgbClr val="0080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rc 14"/>
          <p:cNvCxnSpPr>
            <a:stCxn id="16" idx="6"/>
          </p:cNvCxnSpPr>
          <p:nvPr/>
        </p:nvCxnSpPr>
        <p:spPr>
          <a:xfrm flipV="1">
            <a:off x="13205874" y="6531444"/>
            <a:ext cx="1276020" cy="1048782"/>
          </a:xfrm>
          <a:prstGeom prst="curvedConnector3">
            <a:avLst>
              <a:gd name="adj1" fmla="val 50000"/>
            </a:avLst>
          </a:prstGeom>
          <a:ln w="31750">
            <a:solidFill>
              <a:srgbClr val="0080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Jonction de sommaire 15"/>
          <p:cNvSpPr/>
          <p:nvPr/>
        </p:nvSpPr>
        <p:spPr>
          <a:xfrm>
            <a:off x="12934463" y="7467693"/>
            <a:ext cx="271411" cy="225063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0080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0172" tIns="75086" rIns="150172" bIns="75086" rtlCol="0" anchor="ctr"/>
          <a:lstStyle/>
          <a:p>
            <a:pPr algn="ctr"/>
            <a:endParaRPr lang="fr-FR"/>
          </a:p>
        </p:txBody>
      </p:sp>
      <p:cxnSp>
        <p:nvCxnSpPr>
          <p:cNvPr id="17" name="Connecteur en arc 16"/>
          <p:cNvCxnSpPr/>
          <p:nvPr/>
        </p:nvCxnSpPr>
        <p:spPr>
          <a:xfrm>
            <a:off x="3252943" y="6301153"/>
            <a:ext cx="11228948" cy="23028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 flipV="1">
            <a:off x="2870140" y="7335725"/>
            <a:ext cx="10463336" cy="12932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>
            <a:off x="3252943" y="6301153"/>
            <a:ext cx="10080533" cy="103457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54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JourneyWeb: Spécifications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mtClean="0"/>
              <a:t>Mise en oeuvre des API</a:t>
            </a:r>
          </a:p>
          <a:p>
            <a:pPr lvl="1">
              <a:lnSpc>
                <a:spcPct val="80000"/>
              </a:lnSpc>
            </a:pPr>
            <a:endParaRPr lang="fr-FR" smtClean="0"/>
          </a:p>
          <a:p>
            <a:pPr lvl="1">
              <a:lnSpc>
                <a:spcPct val="80000"/>
              </a:lnSpc>
            </a:pPr>
            <a:r>
              <a:rPr lang="fr-FR" smtClean="0"/>
              <a:t>Localisation</a:t>
            </a:r>
          </a:p>
          <a:p>
            <a:pPr lvl="2">
              <a:lnSpc>
                <a:spcPct val="80000"/>
              </a:lnSpc>
            </a:pPr>
            <a:endParaRPr lang="fr-FR" smtClean="0"/>
          </a:p>
          <a:p>
            <a:pPr lvl="2">
              <a:lnSpc>
                <a:spcPct val="80000"/>
              </a:lnSpc>
            </a:pPr>
            <a:r>
              <a:rPr lang="fr-FR" smtClean="0"/>
              <a:t>Le service est distribuée 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Centralisation possible sur le méta-modèle</a:t>
            </a:r>
          </a:p>
          <a:p>
            <a:pPr marL="1323975" lvl="2" indent="-563563">
              <a:lnSpc>
                <a:spcPct val="80000"/>
              </a:lnSpc>
              <a:buBlip>
                <a:blip r:embed="rId2"/>
              </a:buBlip>
            </a:pPr>
            <a:endParaRPr lang="fr-FR" sz="3200" b="1" smtClean="0">
              <a:solidFill>
                <a:srgbClr val="4496BC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FR" smtClean="0"/>
              <a:t>Recherche d’itinéraire</a:t>
            </a:r>
          </a:p>
          <a:p>
            <a:pPr lvl="2">
              <a:lnSpc>
                <a:spcPct val="80000"/>
              </a:lnSpc>
            </a:pPr>
            <a:endParaRPr lang="fr-FR" smtClean="0"/>
          </a:p>
          <a:p>
            <a:pPr lvl="2">
              <a:lnSpc>
                <a:spcPct val="80000"/>
              </a:lnSpc>
            </a:pPr>
            <a:r>
              <a:rPr lang="fr-FR" smtClean="0"/>
              <a:t>La spécification évoque 2 requêtes puis un “splice” 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Néanmoins l’API permet un traitement analogue à Delfi</a:t>
            </a:r>
          </a:p>
          <a:p>
            <a:pPr lvl="2">
              <a:lnSpc>
                <a:spcPct val="80000"/>
              </a:lnSpc>
            </a:pPr>
            <a:r>
              <a:rPr lang="fr-FR" smtClean="0"/>
              <a:t>Cas d’usage avec / sans longue distance étudié</a:t>
            </a:r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4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55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noProof="0" dirty="0" err="1" smtClean="0"/>
              <a:t>JourneyWeb</a:t>
            </a:r>
            <a:r>
              <a:rPr lang="fr-FR" sz="5400" noProof="0" dirty="0" smtClean="0"/>
              <a:t>: Analyse et critique</a:t>
            </a:r>
            <a:endParaRPr lang="fr-FR" sz="5400" noProof="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noProof="0" dirty="0" smtClean="0"/>
              <a:t>Qualité des résultats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Bonne qualité: pas d’approximation</a:t>
            </a:r>
          </a:p>
          <a:p>
            <a:pPr lvl="1">
              <a:lnSpc>
                <a:spcPct val="80000"/>
              </a:lnSpc>
            </a:pPr>
            <a:r>
              <a:rPr lang="fr-FR" noProof="0" dirty="0" smtClean="0"/>
              <a:t>Bonnes performances: 2 requêtes seulement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Le SIM contrôle ses points de transition</a:t>
            </a:r>
            <a:endParaRPr lang="fr-FR" noProof="0" dirty="0" smtClean="0"/>
          </a:p>
          <a:p>
            <a:pPr lvl="1">
              <a:lnSpc>
                <a:spcPct val="80000"/>
              </a:lnSpc>
            </a:pPr>
            <a:r>
              <a:rPr lang="fr-FR" dirty="0" smtClean="0"/>
              <a:t>Cas de 2 SIM adjacents: optimisation sans longue distance </a:t>
            </a:r>
          </a:p>
          <a:p>
            <a:pPr lvl="1">
              <a:lnSpc>
                <a:spcPct val="80000"/>
              </a:lnSpc>
            </a:pPr>
            <a:endParaRPr lang="fr-FR" noProof="0" dirty="0" smtClean="0"/>
          </a:p>
          <a:p>
            <a:pPr lvl="1">
              <a:lnSpc>
                <a:spcPct val="80000"/>
              </a:lnSpc>
            </a:pPr>
            <a:endParaRPr lang="fr-FR" noProof="0" dirty="0"/>
          </a:p>
          <a:p>
            <a:pPr>
              <a:lnSpc>
                <a:spcPct val="80000"/>
              </a:lnSpc>
            </a:pPr>
            <a:r>
              <a:rPr lang="fr-FR" dirty="0" smtClean="0"/>
              <a:t>Ergonomie de la saisie départ / arrivée</a:t>
            </a:r>
          </a:p>
          <a:p>
            <a:pPr lvl="1">
              <a:lnSpc>
                <a:spcPct val="80000"/>
              </a:lnSpc>
            </a:pPr>
            <a:r>
              <a:rPr lang="fr-FR" noProof="0" dirty="0" smtClean="0"/>
              <a:t>2 saisie utilisateur nécessaire, une amélioration paraît possible avec le méta-modèle</a:t>
            </a:r>
          </a:p>
          <a:p>
            <a:pPr>
              <a:buFontTx/>
              <a:buNone/>
            </a:pPr>
            <a:endParaRPr lang="fr-FR" noProof="0" dirty="0" smtClean="0"/>
          </a:p>
          <a:p>
            <a:pPr>
              <a:buFontTx/>
              <a:buNone/>
            </a:pPr>
            <a:endParaRPr lang="fr-FR" noProof="0" dirty="0" smtClean="0"/>
          </a:p>
          <a:p>
            <a:pPr>
              <a:buFontTx/>
              <a:buNone/>
            </a:pP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56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noProof="0" dirty="0" err="1" smtClean="0"/>
              <a:t>JourneyWeb</a:t>
            </a:r>
            <a:r>
              <a:rPr lang="fr-FR" sz="5400" noProof="0" dirty="0" smtClean="0"/>
              <a:t>: </a:t>
            </a:r>
            <a:r>
              <a:rPr lang="fr-FR" sz="5400" dirty="0"/>
              <a:t>Analyse et critique</a:t>
            </a:r>
            <a:endParaRPr lang="fr-FR" sz="5400" noProof="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Périmètre </a:t>
            </a:r>
            <a:r>
              <a:rPr lang="fr-FR" dirty="0"/>
              <a:t>fonctionnel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Plus large : tarifs, pollution, cartes, temps-réel, etc…</a:t>
            </a:r>
          </a:p>
          <a:p>
            <a:pPr>
              <a:lnSpc>
                <a:spcPct val="80000"/>
              </a:lnSpc>
            </a:pPr>
            <a:endParaRPr lang="fr-FR" noProof="0" dirty="0" smtClean="0"/>
          </a:p>
          <a:p>
            <a:pPr>
              <a:lnSpc>
                <a:spcPct val="80000"/>
              </a:lnSpc>
            </a:pPr>
            <a:r>
              <a:rPr lang="fr-FR" noProof="0" dirty="0" smtClean="0"/>
              <a:t>Collecte des données</a:t>
            </a:r>
          </a:p>
          <a:p>
            <a:pPr lvl="1">
              <a:lnSpc>
                <a:spcPct val="80000"/>
              </a:lnSpc>
            </a:pPr>
            <a:r>
              <a:rPr lang="fr-FR" noProof="0" dirty="0" smtClean="0"/>
              <a:t>Fourniture des offres longues distances aux SIM </a:t>
            </a:r>
          </a:p>
          <a:p>
            <a:pPr lvl="2">
              <a:lnSpc>
                <a:spcPct val="80000"/>
              </a:lnSpc>
            </a:pPr>
            <a:r>
              <a:rPr lang="fr-FR" dirty="0" smtClean="0"/>
              <a:t>Et intégration de ces offres</a:t>
            </a:r>
            <a:endParaRPr lang="fr-FR" noProof="0" dirty="0" smtClean="0"/>
          </a:p>
          <a:p>
            <a:pPr lvl="1">
              <a:lnSpc>
                <a:spcPct val="80000"/>
              </a:lnSpc>
            </a:pPr>
            <a:r>
              <a:rPr lang="fr-FR" noProof="0" dirty="0" smtClean="0"/>
              <a:t>Intégration d’une série de normes dans les SIM</a:t>
            </a:r>
          </a:p>
          <a:p>
            <a:pPr lvl="2">
              <a:lnSpc>
                <a:spcPct val="80000"/>
              </a:lnSpc>
            </a:pPr>
            <a:r>
              <a:rPr lang="fr-FR" noProof="0" dirty="0" smtClean="0"/>
              <a:t>Pour couvrir le périmètre fonctionnel</a:t>
            </a:r>
          </a:p>
          <a:p>
            <a:pPr lvl="1">
              <a:lnSpc>
                <a:spcPct val="80000"/>
              </a:lnSpc>
            </a:pPr>
            <a:r>
              <a:rPr lang="fr-FR" noProof="0" dirty="0" smtClean="0"/>
              <a:t>Même après 5 ans, toujours en amélioration de la qualité</a:t>
            </a:r>
          </a:p>
          <a:p>
            <a:pPr lvl="2">
              <a:lnSpc>
                <a:spcPct val="80000"/>
              </a:lnSpc>
            </a:pPr>
            <a:r>
              <a:rPr lang="fr-FR" noProof="0" dirty="0" smtClean="0"/>
              <a:t>Le service est distribuée </a:t>
            </a:r>
          </a:p>
          <a:p>
            <a:pPr lvl="2">
              <a:lnSpc>
                <a:spcPct val="80000"/>
              </a:lnSpc>
            </a:pPr>
            <a:r>
              <a:rPr lang="fr-FR" noProof="0" dirty="0" smtClean="0"/>
              <a:t>Centralisation possible sur le méta-modèle</a:t>
            </a:r>
          </a:p>
        </p:txBody>
      </p:sp>
    </p:spTree>
    <p:extLst>
      <p:ext uri="{BB962C8B-B14F-4D97-AF65-F5344CB8AC3E}">
        <p14:creationId xmlns:p14="http://schemas.microsoft.com/office/powerpoint/2010/main" val="39895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fr-FR" dirty="0" err="1" smtClean="0"/>
              <a:t>JourneyWeb</a:t>
            </a:r>
            <a:r>
              <a:rPr lang="fr-FR" dirty="0" smtClean="0"/>
              <a:t> :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Avantages</a:t>
            </a:r>
          </a:p>
          <a:p>
            <a:pPr lvl="1">
              <a:defRPr/>
            </a:pPr>
            <a:r>
              <a:rPr lang="fr-FR" dirty="0" smtClean="0"/>
              <a:t>Performance</a:t>
            </a:r>
          </a:p>
          <a:p>
            <a:pPr lvl="1">
              <a:defRPr/>
            </a:pPr>
            <a:r>
              <a:rPr lang="fr-FR" dirty="0" smtClean="0"/>
              <a:t>Qualité des réponses</a:t>
            </a:r>
          </a:p>
          <a:p>
            <a:pPr lvl="1">
              <a:defRPr/>
            </a:pPr>
            <a:r>
              <a:rPr lang="fr-FR" dirty="0" smtClean="0"/>
              <a:t>Plusieurs longues distances</a:t>
            </a:r>
          </a:p>
          <a:p>
            <a:pPr lvl="1">
              <a:defRPr/>
            </a:pPr>
            <a:endParaRPr lang="fr-FR" dirty="0" smtClean="0"/>
          </a:p>
          <a:p>
            <a:pPr>
              <a:defRPr/>
            </a:pPr>
            <a:r>
              <a:rPr lang="fr-FR" dirty="0" smtClean="0"/>
              <a:t>Limitations</a:t>
            </a:r>
          </a:p>
          <a:p>
            <a:pPr lvl="1">
              <a:defRPr/>
            </a:pPr>
            <a:r>
              <a:rPr lang="fr-FR" dirty="0" smtClean="0"/>
              <a:t>Cout de mise en place des référentiels </a:t>
            </a:r>
            <a:r>
              <a:rPr lang="fr-FR" dirty="0" err="1" smtClean="0"/>
              <a:t>NaPTan</a:t>
            </a:r>
            <a:r>
              <a:rPr lang="fr-FR" dirty="0" smtClean="0"/>
              <a:t>, NPTG</a:t>
            </a:r>
          </a:p>
          <a:p>
            <a:pPr lvl="1">
              <a:defRPr/>
            </a:pPr>
            <a:r>
              <a:rPr lang="fr-FR" dirty="0" smtClean="0"/>
              <a:t>Chaque SIM doit gérer son alimentation en données longues distances</a:t>
            </a:r>
          </a:p>
          <a:p>
            <a:pPr lvl="2">
              <a:defRPr/>
            </a:pPr>
            <a:r>
              <a:rPr lang="fr-FR" dirty="0"/>
              <a:t>Gérer l’import des données longues distances</a:t>
            </a:r>
          </a:p>
          <a:p>
            <a:pPr lvl="2">
              <a:defRPr/>
            </a:pPr>
            <a:r>
              <a:rPr lang="fr-FR" dirty="0"/>
              <a:t>Implémenter </a:t>
            </a:r>
            <a:r>
              <a:rPr lang="fr-FR" dirty="0" smtClean="0"/>
              <a:t>plusieurs formats </a:t>
            </a:r>
            <a:r>
              <a:rPr lang="fr-FR" dirty="0"/>
              <a:t>d’échanges</a:t>
            </a:r>
          </a:p>
          <a:p>
            <a:pPr lvl="1">
              <a:defRPr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6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6694909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58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dirty="0" smtClean="0"/>
              <a:t>Sommaire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dirty="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Delfi</a:t>
            </a:r>
            <a:endParaRPr lang="fr-FR" sz="3200" dirty="0" smtClean="0"/>
          </a:p>
          <a:p>
            <a:pPr lvl="1">
              <a:buFont typeface="Arial"/>
              <a:buChar char="•"/>
            </a:pPr>
            <a:r>
              <a:rPr lang="fr-FR" sz="3200" dirty="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dirty="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dirty="0" err="1" smtClean="0"/>
              <a:t>JourneyWeb</a:t>
            </a:r>
            <a:endParaRPr lang="fr-FR" sz="3200" dirty="0" smtClean="0"/>
          </a:p>
          <a:p>
            <a:pPr>
              <a:buFont typeface="Arial"/>
              <a:buChar char="•"/>
            </a:pPr>
            <a:endParaRPr lang="fr-FR" sz="3600" dirty="0" smtClean="0"/>
          </a:p>
          <a:p>
            <a:pPr>
              <a:buFont typeface="Arial"/>
              <a:buChar char="•"/>
            </a:pPr>
            <a:r>
              <a:rPr lang="fr-FR" sz="3600" dirty="0" smtClean="0"/>
              <a:t>Comparatif </a:t>
            </a:r>
          </a:p>
        </p:txBody>
      </p:sp>
    </p:spTree>
    <p:extLst>
      <p:ext uri="{BB962C8B-B14F-4D97-AF65-F5344CB8AC3E}">
        <p14:creationId xmlns:p14="http://schemas.microsoft.com/office/powerpoint/2010/main" val="25771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de comparaison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0">
              <a:defRPr/>
            </a:pPr>
            <a:r>
              <a:rPr lang="fr-FR" sz="5500" dirty="0"/>
              <a:t>Matrice des </a:t>
            </a:r>
            <a:r>
              <a:rPr lang="fr-FR" sz="5500" dirty="0" smtClean="0"/>
              <a:t>compétences</a:t>
            </a:r>
          </a:p>
          <a:p>
            <a:pPr lvl="1">
              <a:defRPr/>
            </a:pPr>
            <a:r>
              <a:rPr lang="fr-FR" sz="5100" dirty="0" smtClean="0"/>
              <a:t>Qualité </a:t>
            </a:r>
            <a:r>
              <a:rPr lang="fr-FR" sz="5100" dirty="0"/>
              <a:t>des résultats</a:t>
            </a:r>
          </a:p>
          <a:p>
            <a:pPr lvl="2">
              <a:defRPr/>
            </a:pPr>
            <a:r>
              <a:rPr lang="fr-FR" sz="4300" dirty="0" smtClean="0"/>
              <a:t>Ergonomie utilisateur, approximations de l’algorithme, multiplicité des longues distances, problématiques de passe</a:t>
            </a:r>
            <a:r>
              <a:rPr lang="fr-FR" sz="4300" dirty="0"/>
              <a:t>-minuit, </a:t>
            </a:r>
            <a:r>
              <a:rPr lang="fr-FR" sz="4300" dirty="0" smtClean="0"/>
              <a:t>d’offre transfrontalière et des SIM adjacents, etc…</a:t>
            </a:r>
            <a:endParaRPr lang="fr-FR" sz="4300" dirty="0"/>
          </a:p>
          <a:p>
            <a:pPr lvl="1" latinLnBrk="0">
              <a:defRPr/>
            </a:pPr>
            <a:r>
              <a:rPr lang="fr-FR" sz="5100" dirty="0"/>
              <a:t>Performance</a:t>
            </a:r>
          </a:p>
          <a:p>
            <a:pPr lvl="2">
              <a:defRPr/>
            </a:pPr>
            <a:r>
              <a:rPr lang="fr-FR" sz="4300" dirty="0"/>
              <a:t>Mesure le temps de calcul</a:t>
            </a:r>
          </a:p>
          <a:p>
            <a:pPr lvl="1" latinLnBrk="0">
              <a:defRPr/>
            </a:pPr>
            <a:r>
              <a:rPr lang="fr-FR" sz="5100" dirty="0"/>
              <a:t>Fiabilité</a:t>
            </a:r>
          </a:p>
          <a:p>
            <a:pPr lvl="2">
              <a:defRPr/>
            </a:pPr>
            <a:r>
              <a:rPr lang="fr-FR" sz="4300" dirty="0"/>
              <a:t>Mesure la disponibilité (complète, partielle) du système</a:t>
            </a:r>
          </a:p>
          <a:p>
            <a:pPr lvl="1" latinLnBrk="0">
              <a:defRPr/>
            </a:pPr>
            <a:r>
              <a:rPr lang="fr-FR" sz="5100" dirty="0"/>
              <a:t>Complexité et coût d’administration</a:t>
            </a:r>
          </a:p>
          <a:p>
            <a:pPr lvl="2">
              <a:defRPr/>
            </a:pPr>
            <a:r>
              <a:rPr lang="fr-FR" sz="4300" dirty="0" smtClean="0"/>
              <a:t>Coût pour le SIM partenaire</a:t>
            </a:r>
          </a:p>
          <a:p>
            <a:pPr lvl="2">
              <a:defRPr/>
            </a:pPr>
            <a:r>
              <a:rPr lang="fr-FR" sz="4300" dirty="0"/>
              <a:t>Coût pour </a:t>
            </a:r>
            <a:r>
              <a:rPr lang="fr-FR" sz="4300" dirty="0" smtClean="0"/>
              <a:t>l’opérateur du méta-système</a:t>
            </a:r>
            <a:endParaRPr lang="fr-FR" sz="4300" dirty="0"/>
          </a:p>
          <a:p>
            <a:pPr lvl="1">
              <a:defRPr/>
            </a:pPr>
            <a:r>
              <a:rPr lang="fr-FR" sz="5100" dirty="0"/>
              <a:t>Coût d’exploitation</a:t>
            </a:r>
          </a:p>
          <a:p>
            <a:pPr lvl="2">
              <a:defRPr/>
            </a:pPr>
            <a:r>
              <a:rPr lang="fr-FR" sz="4300" dirty="0"/>
              <a:t>Mesure le </a:t>
            </a:r>
            <a:r>
              <a:rPr lang="fr-FR" sz="4300" dirty="0" smtClean="0"/>
              <a:t>coût </a:t>
            </a:r>
            <a:r>
              <a:rPr lang="fr-FR" sz="4300" dirty="0"/>
              <a:t>récurent en matériel, bande passante, et donc l’impact environnemental du système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 smtClean="0">
                <a:solidFill>
                  <a:srgbClr val="4496BC"/>
                </a:solidFill>
                <a:effectLst/>
                <a:latin typeface="+mj-lt"/>
                <a:ea typeface="+mj-ea"/>
                <a:cs typeface="+mj-cs"/>
              </a:rPr>
              <a:t>Principe de </a:t>
            </a:r>
            <a:r>
              <a:rPr lang="fr-FR" dirty="0" smtClean="0">
                <a:latin typeface="+mj-lt"/>
                <a:cs typeface="+mj-cs"/>
              </a:rPr>
              <a:t>l’algorithme de recherche distribuée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Globalement tous les protocoles reposent sur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distinction entre données longues distances et données locales</a:t>
            </a:r>
          </a:p>
          <a:p>
            <a:pPr lvl="1"/>
            <a:r>
              <a:rPr lang="fr-FR" dirty="0"/>
              <a:t>Le concept de </a:t>
            </a:r>
            <a:r>
              <a:rPr lang="fr-FR" dirty="0" smtClean="0"/>
              <a:t>point </a:t>
            </a:r>
            <a:r>
              <a:rPr lang="fr-FR" dirty="0"/>
              <a:t>de transition pour passer d’un système de données à un </a:t>
            </a:r>
            <a:r>
              <a:rPr lang="fr-FR" dirty="0" smtClean="0"/>
              <a:t>autre</a:t>
            </a:r>
          </a:p>
          <a:p>
            <a:pPr lvl="1"/>
            <a:r>
              <a:rPr lang="fr-FR" dirty="0" smtClean="0"/>
              <a:t>La pérennité </a:t>
            </a:r>
            <a:r>
              <a:rPr lang="fr-FR" dirty="0"/>
              <a:t>des arrêts par rapport aux horaires</a:t>
            </a:r>
          </a:p>
          <a:p>
            <a:pPr lvl="1"/>
            <a:endParaRPr lang="fr-FR" baseline="0" dirty="0" smtClean="0"/>
          </a:p>
          <a:p>
            <a:pPr lvl="0"/>
            <a:r>
              <a:rPr lang="fr-FR" dirty="0" smtClean="0"/>
              <a:t>Ces protocoles nécessitent la mise en place d’une autorité d’administration pour définir les responsabilités de chaque</a:t>
            </a:r>
            <a:r>
              <a:rPr lang="fr-FR" baseline="0" dirty="0" smtClean="0"/>
              <a:t> acteur, en particulier</a:t>
            </a:r>
            <a:endParaRPr lang="fr-FR" dirty="0" smtClean="0"/>
          </a:p>
          <a:p>
            <a:pPr lvl="1"/>
            <a:r>
              <a:rPr lang="fr-FR" dirty="0"/>
              <a:t>Administration des données longues distances</a:t>
            </a:r>
          </a:p>
          <a:p>
            <a:pPr lvl="1"/>
            <a:r>
              <a:rPr lang="fr-FR" dirty="0"/>
              <a:t>Définition des points de transitions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de comparaison</a:t>
            </a:r>
          </a:p>
        </p:txBody>
      </p:sp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53598"/>
              </p:ext>
            </p:extLst>
          </p:nvPr>
        </p:nvGraphicFramePr>
        <p:xfrm>
          <a:off x="468958" y="1582339"/>
          <a:ext cx="15337705" cy="72728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6059"/>
                <a:gridCol w="1442040"/>
                <a:gridCol w="2219213"/>
                <a:gridCol w="1544837"/>
                <a:gridCol w="2600413"/>
                <a:gridCol w="2171763"/>
                <a:gridCol w="3393380"/>
              </a:tblGrid>
              <a:tr h="912470">
                <a:tc>
                  <a:txBody>
                    <a:bodyPr/>
                    <a:lstStyle/>
                    <a:p>
                      <a:r>
                        <a:rPr lang="fr-FR" sz="2100" dirty="0" smtClean="0"/>
                        <a:t>Méthode</a:t>
                      </a:r>
                      <a:endParaRPr lang="fr-FR" sz="2100" b="1" dirty="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Qualité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Performance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Fiabilité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Administration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E</a:t>
                      </a:r>
                      <a:r>
                        <a:rPr lang="fr-FR" sz="2100" baseline="0" smtClean="0"/>
                        <a:t>xploitation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Remarque</a:t>
                      </a:r>
                      <a:endParaRPr lang="fr-FR" sz="2100"/>
                    </a:p>
                  </a:txBody>
                  <a:tcPr marL="162036" marR="162036" marT="67183" marB="67183"/>
                </a:tc>
              </a:tr>
              <a:tr h="2462240">
                <a:tc>
                  <a:txBody>
                    <a:bodyPr/>
                    <a:lstStyle/>
                    <a:p>
                      <a:r>
                        <a:rPr lang="fr-FR" sz="2100" err="1" smtClean="0"/>
                        <a:t>Delfi</a:t>
                      </a:r>
                      <a:endParaRPr lang="fr-FR" sz="2100" b="1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dirty="0" smtClean="0"/>
                        <a:t>.Flux réseaux importants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dirty="0" smtClean="0"/>
                        <a:t>.Itinéraires pas forcément identiques entre les différents sites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dirty="0" smtClean="0"/>
                        <a:t>.Peu de souplesse sur le choix des acteurs du système global</a:t>
                      </a:r>
                    </a:p>
                  </a:txBody>
                  <a:tcPr marL="162036" marR="162036" marT="67183" marB="67183"/>
                </a:tc>
              </a:tr>
              <a:tr h="653043">
                <a:tc>
                  <a:txBody>
                    <a:bodyPr/>
                    <a:lstStyle/>
                    <a:p>
                      <a:r>
                        <a:rPr lang="fr-FR" sz="2100" smtClean="0"/>
                        <a:t>EU-Spirit</a:t>
                      </a:r>
                      <a:endParaRPr lang="fr-FR" sz="2100" b="1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endParaRPr lang="fr-FR" sz="2100" dirty="0"/>
                    </a:p>
                  </a:txBody>
                  <a:tcPr marL="162036" marR="162036" marT="67183" marB="67183"/>
                </a:tc>
              </a:tr>
              <a:tr h="928096">
                <a:tc>
                  <a:txBody>
                    <a:bodyPr/>
                    <a:lstStyle/>
                    <a:p>
                      <a:r>
                        <a:rPr lang="fr-FR" sz="2100" smtClean="0"/>
                        <a:t>Transport direct</a:t>
                      </a:r>
                      <a:endParaRPr lang="fr-FR" sz="2100" b="1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endParaRPr lang="fr-FR" sz="2100" dirty="0"/>
                    </a:p>
                  </a:txBody>
                  <a:tcPr marL="162036" marR="162036" marT="67183" marB="67183"/>
                </a:tc>
              </a:tr>
              <a:tr h="653043">
                <a:tc>
                  <a:txBody>
                    <a:bodyPr/>
                    <a:lstStyle/>
                    <a:p>
                      <a:r>
                        <a:rPr lang="fr-FR" sz="2100" smtClean="0"/>
                        <a:t>WSM</a:t>
                      </a:r>
                      <a:endParaRPr lang="fr-FR" sz="2100" b="1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endParaRPr lang="fr-FR" sz="2100" dirty="0"/>
                    </a:p>
                  </a:txBody>
                  <a:tcPr marL="162036" marR="162036" marT="67183" marB="67183"/>
                </a:tc>
              </a:tr>
              <a:tr h="1663917">
                <a:tc>
                  <a:txBody>
                    <a:bodyPr/>
                    <a:lstStyle/>
                    <a:p>
                      <a:r>
                        <a:rPr lang="fr-FR" sz="2100" dirty="0" smtClean="0"/>
                        <a:t>Système centralisé</a:t>
                      </a:r>
                      <a:endParaRPr lang="fr-FR" sz="2100" b="1" dirty="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  <a:endParaRPr lang="fr-FR" sz="210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--</a:t>
                      </a:r>
                    </a:p>
                    <a:p>
                      <a:endParaRPr lang="fr-FR" sz="2100" smtClean="0"/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r>
                        <a:rPr lang="fr-FR" sz="2100" smtClean="0"/>
                        <a:t>+</a:t>
                      </a:r>
                    </a:p>
                  </a:txBody>
                  <a:tcPr marL="162036" marR="162036" marT="67183" marB="6718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100" dirty="0" smtClean="0"/>
                        <a:t>.Peu de souplesse sur le choix des acteurs du système global</a:t>
                      </a:r>
                    </a:p>
                  </a:txBody>
                  <a:tcPr marL="162036" marR="162036" marT="67183" marB="67183"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E7D9D9-CFBA-6E47-A61B-2CD5F31DC05B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4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7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dirty="0" smtClean="0"/>
              <a:t>Algorithme: Distribution des calculs</a:t>
            </a:r>
            <a:endParaRPr lang="fr-FR" sz="5400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fr-FR" dirty="0" smtClean="0"/>
          </a:p>
          <a:p>
            <a:r>
              <a:rPr lang="fr-FR" dirty="0" smtClean="0"/>
              <a:t>Complexité de la distribution</a:t>
            </a:r>
          </a:p>
          <a:p>
            <a:pPr lvl="1"/>
            <a:r>
              <a:rPr lang="fr-FR" dirty="0" smtClean="0"/>
              <a:t>Par rapport au nombre de SIM sollicités pour une recherche</a:t>
            </a:r>
          </a:p>
          <a:p>
            <a:pPr lvl="1"/>
            <a:r>
              <a:rPr lang="fr-FR" dirty="0" smtClean="0"/>
              <a:t>Par rapport au ratio (nœuds du SIM / points de transitions)</a:t>
            </a:r>
          </a:p>
          <a:p>
            <a:pPr lvl="1"/>
            <a:r>
              <a:rPr lang="fr-FR" dirty="0" smtClean="0"/>
              <a:t>Coordination nécessaire à la collecte des transitions</a:t>
            </a:r>
          </a:p>
          <a:p>
            <a:pPr>
              <a:buFontTx/>
              <a:buNone/>
            </a:pPr>
            <a:endParaRPr lang="fr-FR" dirty="0" smtClean="0"/>
          </a:p>
          <a:p>
            <a:r>
              <a:rPr lang="fr-FR" dirty="0" smtClean="0"/>
              <a:t>Intérêt</a:t>
            </a:r>
          </a:p>
          <a:p>
            <a:pPr lvl="1"/>
            <a:r>
              <a:rPr lang="fr-FR" dirty="0" smtClean="0"/>
              <a:t>Volume allégé du poids des horaires</a:t>
            </a:r>
          </a:p>
          <a:p>
            <a:pPr lvl="1"/>
            <a:r>
              <a:rPr lang="fr-FR" dirty="0" smtClean="0"/>
              <a:t>Respect des technologies locales (calculateurs…) mises en place</a:t>
            </a:r>
          </a:p>
          <a:p>
            <a:pPr lvl="1"/>
            <a:r>
              <a:rPr lang="fr-FR" dirty="0" smtClean="0"/>
              <a:t>Qualité des horaires pilotée par les SIM locaux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540966" y="3598565"/>
            <a:ext cx="15193688" cy="6480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8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Sommaire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fr-FR" sz="3600" smtClean="0"/>
              <a:t>L’interopérabilité entre SIM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La recherche distribuée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Delfi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EU-Spirit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WSM </a:t>
            </a:r>
          </a:p>
          <a:p>
            <a:pPr lvl="1">
              <a:buFont typeface="Arial"/>
              <a:buChar char="•"/>
            </a:pPr>
            <a:r>
              <a:rPr lang="fr-FR" sz="3200" smtClean="0"/>
              <a:t>JourneyWeb</a:t>
            </a:r>
          </a:p>
          <a:p>
            <a:pPr>
              <a:buFont typeface="Arial"/>
              <a:buChar char="•"/>
            </a:pPr>
            <a:endParaRPr lang="fr-FR" sz="3600" smtClean="0"/>
          </a:p>
          <a:p>
            <a:pPr>
              <a:buFont typeface="Arial"/>
              <a:buChar char="•"/>
            </a:pPr>
            <a:r>
              <a:rPr lang="fr-FR" sz="3600" smtClean="0"/>
              <a:t>Comparatif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7886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Calculateurs répartis - état de l'art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ADB601-C364-6048-B9CB-6AC16229FC4F}" type="slidenum">
              <a:rPr lang="fr-FR"/>
              <a:pPr/>
              <a:t>9</a:t>
            </a:fld>
            <a:endParaRPr lang="fr-FR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189038" y="0"/>
            <a:ext cx="15014575" cy="1438275"/>
          </a:xfrm>
        </p:spPr>
        <p:txBody>
          <a:bodyPr/>
          <a:lstStyle/>
          <a:p>
            <a:r>
              <a:rPr lang="fr-FR" sz="5400" smtClean="0"/>
              <a:t>Delfi: Introduction</a:t>
            </a:r>
            <a:endParaRPr lang="fr-FR" sz="540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1994 à 2000 : Delfi I, II, III</a:t>
            </a:r>
          </a:p>
          <a:p>
            <a:pPr>
              <a:buFontTx/>
              <a:buNone/>
            </a:pPr>
            <a:r>
              <a:rPr lang="fr-FR" smtClean="0"/>
              <a:t>2001 à 2004 : Delfi IV à V</a:t>
            </a:r>
          </a:p>
          <a:p>
            <a:pPr>
              <a:buFontTx/>
              <a:buNone/>
            </a:pPr>
            <a:endParaRPr lang="fr-FR" smtClean="0"/>
          </a:p>
          <a:p>
            <a:r>
              <a:rPr lang="fr-FR" smtClean="0"/>
              <a:t>Participants</a:t>
            </a:r>
          </a:p>
          <a:p>
            <a:pPr lvl="1"/>
            <a:r>
              <a:rPr lang="fr-FR" smtClean="0"/>
              <a:t>tous les états allemands</a:t>
            </a:r>
          </a:p>
          <a:p>
            <a:pPr lvl="1"/>
            <a:r>
              <a:rPr lang="fr-FR" smtClean="0"/>
              <a:t>la Deutsche Bahn</a:t>
            </a:r>
          </a:p>
          <a:p>
            <a:pPr lvl="1"/>
            <a:endParaRPr lang="fr-FR" smtClean="0"/>
          </a:p>
          <a:p>
            <a:r>
              <a:rPr lang="fr-FR" smtClean="0"/>
              <a:t>Fréquentation</a:t>
            </a:r>
          </a:p>
          <a:p>
            <a:pPr lvl="1"/>
            <a:r>
              <a:rPr lang="fr-FR" smtClean="0"/>
              <a:t>2000 requêtes / mois (*)</a:t>
            </a:r>
          </a:p>
          <a:p>
            <a:pPr>
              <a:buFontTx/>
              <a:buNone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smtClean="0"/>
          </a:p>
          <a:p>
            <a:pPr>
              <a:buFontTx/>
              <a:buChar char="-"/>
            </a:pPr>
            <a:endParaRPr lang="fr-FR" dirty="0" smtClean="0"/>
          </a:p>
        </p:txBody>
      </p:sp>
      <p:pic>
        <p:nvPicPr>
          <p:cNvPr id="2" name="Image 1" descr="Capture d’écran 2013-02-26 à 00.2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62" y="2734469"/>
            <a:ext cx="6832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-Axxxxxx-Présentation_diaporama-aaammjj (1)">
  <a:themeElements>
    <a:clrScheme name="PPT_CW10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PT_CW10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PPT_CW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CW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CW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CW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CW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CW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CW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PT_CW10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98D9DDD976B842B5E7E426F1685179" ma:contentTypeVersion="0" ma:contentTypeDescription="Crée un document." ma:contentTypeScope="" ma:versionID="5d617f28b12f6abe096a5458a06b82c0">
  <xsd:schema xmlns:xsd="http://www.w3.org/2001/XMLSchema" xmlns:xs="http://www.w3.org/2001/XMLSchema" xmlns:p="http://schemas.microsoft.com/office/2006/metadata/properties" xmlns:ns2="5c6b5260-11ec-45bb-a9e3-70439a8faf0d" targetNamespace="http://schemas.microsoft.com/office/2006/metadata/properties" ma:root="true" ma:fieldsID="e0e766c7c4d40b61ec9fb9c60f4b271d" ns2:_="">
    <xsd:import namespace="5c6b5260-11ec-45bb-a9e3-70439a8faf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b5260-11ec-45bb-a9e3-70439a8faf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6b5260-11ec-45bb-a9e3-70439a8faf0d">X4TACEKHER45-211-16</_dlc_DocId>
    <_dlc_DocIdUrl xmlns="5c6b5260-11ec-45bb-a9e3-70439a8faf0d">
      <Url>http://sharepoint.canaltp.fr/DirPP/produits/_layouts/DocIdRedir.aspx?ID=X4TACEKHER45-211-16</Url>
      <Description>X4TACEKHER45-211-16</Description>
    </_dlc_DocIdUrl>
  </documentManagement>
</p:properties>
</file>

<file path=customXml/itemProps1.xml><?xml version="1.0" encoding="utf-8"?>
<ds:datastoreItem xmlns:ds="http://schemas.openxmlformats.org/officeDocument/2006/customXml" ds:itemID="{A657B4A2-11E8-4233-B05D-108C7617CFD1}"/>
</file>

<file path=customXml/itemProps2.xml><?xml version="1.0" encoding="utf-8"?>
<ds:datastoreItem xmlns:ds="http://schemas.openxmlformats.org/officeDocument/2006/customXml" ds:itemID="{28A20589-B11F-4B1C-B13D-7E160F114DCE}"/>
</file>

<file path=customXml/itemProps3.xml><?xml version="1.0" encoding="utf-8"?>
<ds:datastoreItem xmlns:ds="http://schemas.openxmlformats.org/officeDocument/2006/customXml" ds:itemID="{CDC57719-56EB-43A2-A498-DC17F52FEBB4}"/>
</file>

<file path=customXml/itemProps4.xml><?xml version="1.0" encoding="utf-8"?>
<ds:datastoreItem xmlns:ds="http://schemas.openxmlformats.org/officeDocument/2006/customXml" ds:itemID="{7E61543F-990A-4E55-A6EA-57E9C461865F}"/>
</file>

<file path=docProps/app.xml><?xml version="1.0" encoding="utf-8"?>
<Properties xmlns="http://schemas.openxmlformats.org/officeDocument/2006/extended-properties" xmlns:vt="http://schemas.openxmlformats.org/officeDocument/2006/docPropsVTypes">
  <Template>DIV-Axxxxxx-Présentation_diaporama-aaammjj (1).pot</Template>
  <TotalTime>4088</TotalTime>
  <Words>3111</Words>
  <Application>Microsoft Office PowerPoint</Application>
  <PresentationFormat>Personnalisé</PresentationFormat>
  <Paragraphs>752</Paragraphs>
  <Slides>60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1" baseType="lpstr">
      <vt:lpstr>DIV-Axxxxxx-Présentation_diaporama-aaammjj (1)</vt:lpstr>
      <vt:lpstr>Etat de l’Art</vt:lpstr>
      <vt:lpstr>Sommaire</vt:lpstr>
      <vt:lpstr>Deux principes éprouvés</vt:lpstr>
      <vt:lpstr>Deux principes éprouvés</vt:lpstr>
      <vt:lpstr>Sommaire</vt:lpstr>
      <vt:lpstr>Principe de l’algorithme de recherche distribuée</vt:lpstr>
      <vt:lpstr>Algorithme: Distribution des calculs</vt:lpstr>
      <vt:lpstr>Sommaire</vt:lpstr>
      <vt:lpstr>Delfi: Introduction</vt:lpstr>
      <vt:lpstr>Delfi: Introduction </vt:lpstr>
      <vt:lpstr>Delfi: Introduction </vt:lpstr>
      <vt:lpstr>Delfi: Spécifications </vt:lpstr>
      <vt:lpstr>Delfi: Spécifications</vt:lpstr>
      <vt:lpstr>Delfi: Spécifications</vt:lpstr>
      <vt:lpstr>Delfi: Spécifications</vt:lpstr>
      <vt:lpstr>Delfi: Spécifications</vt:lpstr>
      <vt:lpstr>Delfi: Spécifications</vt:lpstr>
      <vt:lpstr>Delfi: Organisation</vt:lpstr>
      <vt:lpstr>Delfi: Organisation</vt:lpstr>
      <vt:lpstr>Delfi: Organisation</vt:lpstr>
      <vt:lpstr>Delfi: Organisation</vt:lpstr>
      <vt:lpstr>Delfi: Financement</vt:lpstr>
      <vt:lpstr>Delfi: Analyse et critique</vt:lpstr>
      <vt:lpstr>Delfi: Analyse et critique</vt:lpstr>
      <vt:lpstr>Delfi: Analyse et critique</vt:lpstr>
      <vt:lpstr>Delfi: Analyse et critique</vt:lpstr>
      <vt:lpstr>Delfi: Synthèse</vt:lpstr>
      <vt:lpstr>Sommaire</vt:lpstr>
      <vt:lpstr>EU-Spirit: introduction</vt:lpstr>
      <vt:lpstr>EU-Spirit: Spécifications</vt:lpstr>
      <vt:lpstr>EU-Spirit : Spécifications</vt:lpstr>
      <vt:lpstr>EU-Spirit: Spécifications</vt:lpstr>
      <vt:lpstr>EU-Spirit: Spécifications</vt:lpstr>
      <vt:lpstr>EU-Spirit: Spécifications</vt:lpstr>
      <vt:lpstr>EU-Spirit: Spécifications</vt:lpstr>
      <vt:lpstr>EU-Spirit: Organisation</vt:lpstr>
      <vt:lpstr>EU-Spirit: Financement</vt:lpstr>
      <vt:lpstr>EU-Spirit : Analyse et critique</vt:lpstr>
      <vt:lpstr>EU-Spirit : Analyse et critique</vt:lpstr>
      <vt:lpstr>EU Spirit : Synthèse</vt:lpstr>
      <vt:lpstr>Sommaire</vt:lpstr>
      <vt:lpstr>WSM : Introduction</vt:lpstr>
      <vt:lpstr>WSM - Spécifications</vt:lpstr>
      <vt:lpstr>WSM - Spécifications</vt:lpstr>
      <vt:lpstr>WSM - Spécifications</vt:lpstr>
      <vt:lpstr>WSM - Organisation</vt:lpstr>
      <vt:lpstr>WSM : Synthèse</vt:lpstr>
      <vt:lpstr>Sommaire</vt:lpstr>
      <vt:lpstr>JourneyWeb: introduction</vt:lpstr>
      <vt:lpstr>JourneyWeb: Spécifications</vt:lpstr>
      <vt:lpstr>JourneyWeb: Spécifications</vt:lpstr>
      <vt:lpstr>JourneyWeb: introduction</vt:lpstr>
      <vt:lpstr>JourneyWeb: introduction</vt:lpstr>
      <vt:lpstr>JourneyWeb: Spécifications</vt:lpstr>
      <vt:lpstr>JourneyWeb: Analyse et critique</vt:lpstr>
      <vt:lpstr>JourneyWeb: Analyse et critique</vt:lpstr>
      <vt:lpstr>JourneyWeb : Synthèse</vt:lpstr>
      <vt:lpstr>Sommaire</vt:lpstr>
      <vt:lpstr>Eléments de comparaison</vt:lpstr>
      <vt:lpstr>Eléments de comparaison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cspano</dc:creator>
  <cp:lastModifiedBy>Stephan SIMART</cp:lastModifiedBy>
  <cp:revision>148</cp:revision>
  <cp:lastPrinted>2013-03-06T16:05:39Z</cp:lastPrinted>
  <dcterms:created xsi:type="dcterms:W3CDTF">2010-11-04T09:31:15Z</dcterms:created>
  <dcterms:modified xsi:type="dcterms:W3CDTF">2013-03-18T15:36:26Z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fe15b162-7f93-447c-becb-0c3104b33258</vt:lpwstr>
  </property>
  <property fmtid="{D5CDD505-2E9C-101B-9397-08002B2CF9AE}" pid="3" name="ContentTypeId">
    <vt:lpwstr>0x0101007398D9DDD976B842B5E7E426F1685179</vt:lpwstr>
  </property>
</Properties>
</file>