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93" r:id="rId3"/>
    <p:sldId id="257" r:id="rId4"/>
    <p:sldId id="301" r:id="rId5"/>
    <p:sldId id="291" r:id="rId6"/>
    <p:sldId id="288" r:id="rId7"/>
    <p:sldId id="290" r:id="rId8"/>
    <p:sldId id="289" r:id="rId9"/>
    <p:sldId id="294" r:id="rId10"/>
    <p:sldId id="310" r:id="rId11"/>
    <p:sldId id="311" r:id="rId12"/>
    <p:sldId id="312" r:id="rId13"/>
    <p:sldId id="313" r:id="rId14"/>
    <p:sldId id="314" r:id="rId15"/>
    <p:sldId id="315" r:id="rId16"/>
    <p:sldId id="316" r:id="rId17"/>
    <p:sldId id="317" r:id="rId18"/>
    <p:sldId id="318" r:id="rId19"/>
    <p:sldId id="319" r:id="rId20"/>
    <p:sldId id="295" r:id="rId21"/>
    <p:sldId id="278" r:id="rId22"/>
    <p:sldId id="302" r:id="rId23"/>
    <p:sldId id="303" r:id="rId24"/>
    <p:sldId id="304" r:id="rId25"/>
    <p:sldId id="305" r:id="rId26"/>
    <p:sldId id="306" r:id="rId27"/>
    <p:sldId id="307" r:id="rId28"/>
    <p:sldId id="308" r:id="rId29"/>
    <p:sldId id="309" r:id="rId30"/>
    <p:sldId id="292" r:id="rId31"/>
    <p:sldId id="281" r:id="rId32"/>
    <p:sldId id="298" r:id="rId33"/>
    <p:sldId id="300" r:id="rId34"/>
    <p:sldId id="299" r:id="rId35"/>
    <p:sldId id="286" r:id="rId36"/>
    <p:sldId id="297" r:id="rId37"/>
    <p:sldId id="29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96" d="100"/>
          <a:sy n="96" d="100"/>
        </p:scale>
        <p:origin x="981"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49:21.178"/>
    </inkml:context>
    <inkml:brush xml:id="br0">
      <inkml:brushProperty name="width" value="0.05" units="cm"/>
      <inkml:brushProperty name="height" value="0.05" units="cm"/>
      <inkml:brushProperty name="color" value="#E71224"/>
    </inkml:brush>
  </inkml:definitions>
  <inkml:trace contextRef="#ctx0" brushRef="#br0">1 3251 24575,'26'-37'0,"41"-52"0,52-66-1096,45-56-3291,41-52 2674,37-45-753,528-562 802,75 62-510,-666 650 2011,-30 33 461,-139 117-242,129-104 831,4 15 4905,-127 89-5386,-10 6-2373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17:16.688"/>
    </inkml:context>
    <inkml:brush xml:id="br0">
      <inkml:brushProperty name="width" value="0.05" units="cm"/>
      <inkml:brushProperty name="height" value="0.05" units="cm"/>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02/12/2021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87BD1-250A-4D3C-93F8-CE8E4620A598}" type="slidenum">
              <a:rPr lang="en-GB" smtClean="0"/>
              <a:t>8</a:t>
            </a:fld>
            <a:endParaRPr lang="en-GB" dirty="0"/>
          </a:p>
        </p:txBody>
      </p:sp>
    </p:spTree>
    <p:extLst>
      <p:ext uri="{BB962C8B-B14F-4D97-AF65-F5344CB8AC3E}">
        <p14:creationId xmlns:p14="http://schemas.microsoft.com/office/powerpoint/2010/main" val="212527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87BD1-250A-4D3C-93F8-CE8E4620A598}" type="slidenum">
              <a:rPr lang="en-GB" smtClean="0"/>
              <a:t>26</a:t>
            </a:fld>
            <a:endParaRPr lang="en-GB" dirty="0"/>
          </a:p>
        </p:txBody>
      </p:sp>
    </p:spTree>
    <p:extLst>
      <p:ext uri="{BB962C8B-B14F-4D97-AF65-F5344CB8AC3E}">
        <p14:creationId xmlns:p14="http://schemas.microsoft.com/office/powerpoint/2010/main" val="197261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02/12/2021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02/12/2021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Develop project documentation</a:t>
            </a:r>
          </a:p>
          <a:p>
            <a:r>
              <a:rPr lang="en-GB" sz="1600" dirty="0"/>
              <a:t>Canali Davide – 10674880</a:t>
            </a:r>
          </a:p>
          <a:p>
            <a:r>
              <a:rPr lang="en-GB" sz="1600" dirty="0"/>
              <a:t>Cordioli Matteo - 10611332 </a:t>
            </a:r>
          </a:p>
          <a:p>
            <a:endParaRPr lang="en-GB" sz="1600"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dirty="0" err="1"/>
              <a:t>createSeller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it-IT" dirty="0" err="1"/>
              <a:t>optional_data</a:t>
            </a:r>
            <a:r>
              <a:rPr lang="it-IT" dirty="0"/>
              <a:t> table</a:t>
            </a:r>
          </a:p>
          <a:p>
            <a:pPr lvl="1"/>
            <a:r>
              <a:rPr lang="it-IT" dirty="0" err="1"/>
              <a:t>Insert</a:t>
            </a:r>
            <a:r>
              <a:rPr lang="it-IT" dirty="0"/>
              <a:t> a new </a:t>
            </a:r>
            <a:r>
              <a:rPr lang="it-IT" dirty="0" err="1"/>
              <a:t>row</a:t>
            </a:r>
            <a:r>
              <a:rPr lang="it-IT" dirty="0"/>
              <a:t> in the </a:t>
            </a:r>
            <a:r>
              <a:rPr lang="it-IT" dirty="0" err="1"/>
              <a:t>seller_optional</a:t>
            </a:r>
            <a:r>
              <a:rPr lang="it-IT" dirty="0"/>
              <a:t> table of the new </a:t>
            </a:r>
            <a:r>
              <a:rPr lang="it-IT" dirty="0" err="1"/>
              <a:t>inserted</a:t>
            </a:r>
            <a:r>
              <a:rPr lang="it-IT" dirty="0"/>
              <a:t> optional</a:t>
            </a:r>
          </a:p>
        </p:txBody>
      </p:sp>
      <p:sp>
        <p:nvSpPr>
          <p:cNvPr id="4" name="TextBox 3">
            <a:extLst>
              <a:ext uri="{FF2B5EF4-FFF2-40B4-BE49-F238E27FC236}">
                <a16:creationId xmlns:a16="http://schemas.microsoft.com/office/drawing/2014/main" id="{CF4A2DAD-6EBC-448C-898F-1907C33EF79D}"/>
              </a:ext>
            </a:extLst>
          </p:cNvPr>
          <p:cNvSpPr txBox="1"/>
          <p:nvPr/>
        </p:nvSpPr>
        <p:spPr>
          <a:xfrm>
            <a:off x="914400" y="3056283"/>
            <a:ext cx="7600950" cy="2031325"/>
          </a:xfrm>
          <a:prstGeom prst="rect">
            <a:avLst/>
          </a:prstGeom>
          <a:noFill/>
        </p:spPr>
        <p:txBody>
          <a:bodyPr wrap="square" rtlCol="0">
            <a:spAutoFit/>
          </a:bodyPr>
          <a:lstStyle/>
          <a:p>
            <a:r>
              <a:rPr lang="en-GB" dirty="0"/>
              <a:t>CREATE TRIGGER `</a:t>
            </a:r>
            <a:r>
              <a:rPr lang="en-GB" dirty="0" err="1"/>
              <a:t>createSeller</a:t>
            </a:r>
            <a:r>
              <a:rPr lang="en-GB" dirty="0"/>
              <a:t>` </a:t>
            </a:r>
          </a:p>
          <a:p>
            <a:r>
              <a:rPr lang="en-GB" dirty="0"/>
              <a:t>AFTER INSERT ON `</a:t>
            </a:r>
            <a:r>
              <a:rPr lang="en-GB" dirty="0" err="1"/>
              <a:t>optional_data</a:t>
            </a:r>
            <a:r>
              <a:rPr lang="en-GB" dirty="0"/>
              <a:t>` </a:t>
            </a:r>
          </a:p>
          <a:p>
            <a:r>
              <a:rPr lang="en-GB" dirty="0"/>
              <a:t>FOR EACH ROW </a:t>
            </a:r>
          </a:p>
          <a:p>
            <a:r>
              <a:rPr lang="en-GB" dirty="0"/>
              <a:t>begin            </a:t>
            </a:r>
          </a:p>
          <a:p>
            <a:r>
              <a:rPr lang="en-GB" dirty="0"/>
              <a:t>	insert into </a:t>
            </a:r>
            <a:r>
              <a:rPr lang="en-GB" dirty="0" err="1"/>
              <a:t>seller_optional</a:t>
            </a:r>
            <a:r>
              <a:rPr lang="en-GB" dirty="0"/>
              <a:t>            </a:t>
            </a:r>
          </a:p>
          <a:p>
            <a:r>
              <a:rPr lang="en-GB" dirty="0"/>
              <a:t>	values(new.id, new.name, </a:t>
            </a:r>
            <a:r>
              <a:rPr lang="en-GB" dirty="0" err="1"/>
              <a:t>new.feeMonthly</a:t>
            </a:r>
            <a:r>
              <a:rPr lang="en-GB" dirty="0"/>
              <a:t>, 0);   </a:t>
            </a:r>
          </a:p>
          <a:p>
            <a:r>
              <a:rPr lang="en-GB" dirty="0"/>
              <a:t>end</a:t>
            </a:r>
          </a:p>
        </p:txBody>
      </p:sp>
    </p:spTree>
    <p:extLst>
      <p:ext uri="{BB962C8B-B14F-4D97-AF65-F5344CB8AC3E}">
        <p14:creationId xmlns:p14="http://schemas.microsoft.com/office/powerpoint/2010/main" val="157988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dirty="0" err="1"/>
              <a:t>newPackageValidityOrder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succesful</a:t>
            </a:r>
            <a:r>
              <a:rPr lang="it-IT" dirty="0"/>
              <a:t> </a:t>
            </a:r>
          </a:p>
          <a:p>
            <a:pPr lvl="1"/>
            <a:r>
              <a:rPr lang="it-IT" dirty="0"/>
              <a:t>Update the </a:t>
            </a:r>
            <a:r>
              <a:rPr lang="it-IT" dirty="0" err="1"/>
              <a:t>count</a:t>
            </a:r>
            <a:r>
              <a:rPr lang="it-IT" dirty="0"/>
              <a:t> of </a:t>
            </a:r>
            <a:r>
              <a:rPr lang="it-IT" dirty="0" err="1"/>
              <a:t>purchases</a:t>
            </a:r>
            <a:r>
              <a:rPr lang="it-IT" dirty="0"/>
              <a:t> of </a:t>
            </a:r>
            <a:r>
              <a:rPr lang="it-IT" dirty="0" err="1"/>
              <a:t>that</a:t>
            </a:r>
            <a:r>
              <a:rPr lang="it-IT" dirty="0"/>
              <a:t> package with </a:t>
            </a:r>
            <a:r>
              <a:rPr lang="it-IT" dirty="0" err="1"/>
              <a:t>that</a:t>
            </a:r>
            <a:r>
              <a:rPr lang="it-IT" dirty="0"/>
              <a:t> </a:t>
            </a:r>
            <a:r>
              <a:rPr lang="it-IT" dirty="0" err="1"/>
              <a:t>validity</a:t>
            </a:r>
            <a:r>
              <a:rPr lang="it-IT" dirty="0"/>
              <a:t> </a:t>
            </a:r>
            <a:r>
              <a:rPr lang="it-IT" dirty="0" err="1"/>
              <a:t>period</a:t>
            </a:r>
            <a:r>
              <a:rPr lang="it-IT" dirty="0"/>
              <a:t> in the </a:t>
            </a:r>
            <a:r>
              <a:rPr lang="it-IT" dirty="0" err="1"/>
              <a:t>purchases_package_validity</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340415" y="3591640"/>
            <a:ext cx="8463170" cy="2860358"/>
          </a:xfrm>
          <a:prstGeom prst="flowChartAlternateProcess">
            <a:avLst/>
          </a:prstGeom>
          <a:solidFill>
            <a:schemeClr val="accent5">
              <a:lumMod val="20000"/>
              <a:lumOff val="80000"/>
            </a:schemeClr>
          </a:solidFill>
          <a:effectLst>
            <a:softEdge rad="0"/>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i="1" dirty="0"/>
              <a:t>CREATE TRIGGER `</a:t>
            </a:r>
            <a:r>
              <a:rPr lang="en-GB" i="1" dirty="0" err="1"/>
              <a:t>newPackageValidityOrder</a:t>
            </a:r>
            <a:r>
              <a:rPr lang="en-GB" i="1" dirty="0"/>
              <a:t>` </a:t>
            </a:r>
          </a:p>
          <a:p>
            <a:r>
              <a:rPr lang="en-GB" i="1" dirty="0"/>
              <a:t>AFTER INSERT ON `</a:t>
            </a:r>
            <a:r>
              <a:rPr lang="en-GB" i="1" dirty="0" err="1"/>
              <a:t>order_data</a:t>
            </a:r>
            <a:r>
              <a:rPr lang="en-GB" i="1" dirty="0"/>
              <a:t>` </a:t>
            </a:r>
          </a:p>
          <a:p>
            <a:r>
              <a:rPr lang="en-GB" i="1" dirty="0"/>
              <a:t>FOR EACH ROW begin             </a:t>
            </a:r>
          </a:p>
          <a:p>
            <a:r>
              <a:rPr lang="en-GB" i="1" dirty="0"/>
              <a:t>	if(</a:t>
            </a:r>
            <a:r>
              <a:rPr lang="en-GB" i="1" dirty="0" err="1"/>
              <a:t>new.isValid</a:t>
            </a:r>
            <a:r>
              <a:rPr lang="en-GB" i="1" dirty="0"/>
              <a:t>=1) then				</a:t>
            </a:r>
          </a:p>
          <a:p>
            <a:r>
              <a:rPr lang="en-GB" i="1" dirty="0"/>
              <a:t>		update </a:t>
            </a:r>
            <a:r>
              <a:rPr lang="en-GB" i="1" dirty="0" err="1"/>
              <a:t>purchases_package_validity</a:t>
            </a:r>
            <a:r>
              <a:rPr lang="en-GB" i="1" dirty="0"/>
              <a:t>                </a:t>
            </a:r>
          </a:p>
          <a:p>
            <a:r>
              <a:rPr lang="en-GB" i="1" dirty="0"/>
              <a:t>		set </a:t>
            </a:r>
            <a:r>
              <a:rPr lang="en-GB" i="1" dirty="0" err="1"/>
              <a:t>numPurc</a:t>
            </a:r>
            <a:r>
              <a:rPr lang="en-GB" i="1" dirty="0"/>
              <a:t>=numPurc+1                </a:t>
            </a:r>
          </a:p>
          <a:p>
            <a:r>
              <a:rPr lang="en-GB" i="1" dirty="0"/>
              <a:t>		where </a:t>
            </a:r>
            <a:r>
              <a:rPr lang="en-GB" i="1" dirty="0" err="1"/>
              <a:t>new.idPackage</a:t>
            </a:r>
            <a:r>
              <a:rPr lang="en-GB" i="1" dirty="0"/>
              <a:t>=</a:t>
            </a:r>
            <a:r>
              <a:rPr lang="en-GB" i="1" dirty="0" err="1"/>
              <a:t>idPack</a:t>
            </a:r>
            <a:r>
              <a:rPr lang="en-GB" i="1" dirty="0"/>
              <a:t> and </a:t>
            </a:r>
            <a:r>
              <a:rPr lang="en-GB" i="1" dirty="0" err="1"/>
              <a:t>new.idValidityPeriod</a:t>
            </a:r>
            <a:r>
              <a:rPr lang="en-GB" i="1" dirty="0"/>
              <a:t>=</a:t>
            </a:r>
            <a:r>
              <a:rPr lang="en-GB" i="1" dirty="0" err="1"/>
              <a:t>idValidity</a:t>
            </a:r>
            <a:r>
              <a:rPr lang="en-GB" i="1" dirty="0"/>
              <a:t>;               </a:t>
            </a:r>
          </a:p>
          <a:p>
            <a:r>
              <a:rPr lang="en-GB" i="1" dirty="0"/>
              <a:t>	end if;			</a:t>
            </a:r>
          </a:p>
          <a:p>
            <a:r>
              <a:rPr lang="en-GB" i="1" dirty="0"/>
              <a:t>end</a:t>
            </a:r>
          </a:p>
        </p:txBody>
      </p:sp>
    </p:spTree>
    <p:extLst>
      <p:ext uri="{BB962C8B-B14F-4D97-AF65-F5344CB8AC3E}">
        <p14:creationId xmlns:p14="http://schemas.microsoft.com/office/powerpoint/2010/main" val="12730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dirty="0" err="1"/>
              <a:t>newPackageOrder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succesful</a:t>
            </a:r>
            <a:r>
              <a:rPr lang="it-IT" dirty="0"/>
              <a:t> </a:t>
            </a:r>
          </a:p>
          <a:p>
            <a:pPr lvl="1"/>
            <a:r>
              <a:rPr lang="it-IT" dirty="0"/>
              <a:t>Update the </a:t>
            </a:r>
            <a:r>
              <a:rPr lang="it-IT" dirty="0" err="1"/>
              <a:t>value</a:t>
            </a:r>
            <a:r>
              <a:rPr lang="it-IT" dirty="0"/>
              <a:t> with and </a:t>
            </a:r>
            <a:r>
              <a:rPr lang="it-IT" dirty="0" err="1"/>
              <a:t>without</a:t>
            </a:r>
            <a:r>
              <a:rPr lang="it-IT" dirty="0"/>
              <a:t> optional and the </a:t>
            </a:r>
            <a:r>
              <a:rPr lang="it-IT" dirty="0" err="1"/>
              <a:t>number</a:t>
            </a:r>
            <a:r>
              <a:rPr lang="it-IT" dirty="0"/>
              <a:t> of </a:t>
            </a:r>
            <a:r>
              <a:rPr lang="it-IT" dirty="0" err="1"/>
              <a:t>purchases</a:t>
            </a:r>
            <a:r>
              <a:rPr lang="it-IT" dirty="0"/>
              <a:t> of </a:t>
            </a:r>
            <a:r>
              <a:rPr lang="it-IT" dirty="0" err="1"/>
              <a:t>that</a:t>
            </a:r>
            <a:r>
              <a:rPr lang="it-IT" dirty="0"/>
              <a:t> </a:t>
            </a:r>
            <a:r>
              <a:rPr lang="it-IT" dirty="0" err="1"/>
              <a:t>specific</a:t>
            </a:r>
            <a:r>
              <a:rPr lang="it-IT" dirty="0"/>
              <a:t> package in the </a:t>
            </a:r>
            <a:r>
              <a:rPr lang="it-IT" dirty="0" err="1"/>
              <a:t>purchases_package</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546652" y="3591640"/>
            <a:ext cx="8463170" cy="2800767"/>
          </a:xfrm>
          <a:prstGeom prst="rect">
            <a:avLst/>
          </a:prstGeom>
          <a:noFill/>
        </p:spPr>
        <p:txBody>
          <a:bodyPr wrap="square" rtlCol="0">
            <a:spAutoFit/>
          </a:bodyPr>
          <a:lstStyle/>
          <a:p>
            <a:r>
              <a:rPr lang="en-GB" sz="1100" dirty="0"/>
              <a:t>CREATE TRIGGER `</a:t>
            </a:r>
            <a:r>
              <a:rPr lang="en-GB" sz="1100" dirty="0" err="1"/>
              <a:t>newPackageOrder</a:t>
            </a:r>
            <a:r>
              <a:rPr lang="en-GB" sz="1100" dirty="0"/>
              <a:t>` </a:t>
            </a:r>
          </a:p>
          <a:p>
            <a:r>
              <a:rPr lang="en-GB" sz="1100" dirty="0"/>
              <a:t>AFTER INSERT ON `</a:t>
            </a:r>
            <a:r>
              <a:rPr lang="en-GB" sz="1100" dirty="0" err="1"/>
              <a:t>order_data</a:t>
            </a:r>
            <a:r>
              <a:rPr lang="en-GB" sz="1100" dirty="0"/>
              <a:t>` </a:t>
            </a:r>
          </a:p>
          <a:p>
            <a:r>
              <a:rPr lang="en-GB" sz="1100" dirty="0"/>
              <a:t>FOR EACH ROW begin             </a:t>
            </a:r>
          </a:p>
          <a:p>
            <a:pPr lvl="1"/>
            <a:r>
              <a:rPr lang="en-GB" sz="1100" dirty="0"/>
              <a:t>DECLARE </a:t>
            </a:r>
            <a:r>
              <a:rPr lang="en-GB" sz="1100" dirty="0" err="1"/>
              <a:t>feeM</a:t>
            </a:r>
            <a:r>
              <a:rPr lang="en-GB" sz="1100" dirty="0"/>
              <a:t> FLOAT;            </a:t>
            </a:r>
          </a:p>
          <a:p>
            <a:pPr lvl="1"/>
            <a:r>
              <a:rPr lang="en-GB" sz="1100" dirty="0"/>
              <a:t>DECLARE </a:t>
            </a:r>
            <a:r>
              <a:rPr lang="en-GB" sz="1100" dirty="0" err="1"/>
              <a:t>mon</a:t>
            </a:r>
            <a:r>
              <a:rPr lang="en-GB" sz="1100" dirty="0"/>
              <a:t> INT;            </a:t>
            </a:r>
          </a:p>
          <a:p>
            <a:pPr lvl="1"/>
            <a:r>
              <a:rPr lang="en-GB" sz="1100" dirty="0"/>
              <a:t>DECLARE </a:t>
            </a:r>
            <a:r>
              <a:rPr lang="en-GB" sz="1100" dirty="0" err="1"/>
              <a:t>numOpt</a:t>
            </a:r>
            <a:r>
              <a:rPr lang="en-GB" sz="1100" dirty="0"/>
              <a:t> INT;            </a:t>
            </a:r>
          </a:p>
          <a:p>
            <a:pPr lvl="1"/>
            <a:r>
              <a:rPr lang="en-GB" sz="1100" dirty="0"/>
              <a:t>if(</a:t>
            </a:r>
            <a:r>
              <a:rPr lang="en-GB" sz="1100" dirty="0" err="1"/>
              <a:t>new.isValid</a:t>
            </a:r>
            <a:r>
              <a:rPr lang="en-GB" sz="1100" dirty="0"/>
              <a:t>=1) then				</a:t>
            </a:r>
          </a:p>
          <a:p>
            <a:pPr lvl="2"/>
            <a:r>
              <a:rPr lang="en-GB" sz="1100" dirty="0"/>
              <a:t>select </a:t>
            </a:r>
            <a:r>
              <a:rPr lang="en-GB" sz="1100" dirty="0" err="1"/>
              <a:t>feeMonth</a:t>
            </a:r>
            <a:r>
              <a:rPr lang="en-GB" sz="1100" dirty="0"/>
              <a:t> into </a:t>
            </a:r>
            <a:r>
              <a:rPr lang="en-GB" sz="1100" dirty="0" err="1"/>
              <a:t>feeM</a:t>
            </a:r>
            <a:r>
              <a:rPr lang="en-GB" sz="1100" dirty="0"/>
              <a:t> from </a:t>
            </a:r>
            <a:r>
              <a:rPr lang="en-GB" sz="1100" dirty="0" err="1"/>
              <a:t>validityperiod</a:t>
            </a:r>
            <a:r>
              <a:rPr lang="en-GB" sz="1100" dirty="0"/>
              <a:t> as </a:t>
            </a:r>
            <a:r>
              <a:rPr lang="en-GB" sz="1100" dirty="0" err="1"/>
              <a:t>vp</a:t>
            </a:r>
            <a:r>
              <a:rPr lang="en-GB" sz="1100" dirty="0"/>
              <a:t> where vp.id=</a:t>
            </a:r>
            <a:r>
              <a:rPr lang="en-GB" sz="1100" dirty="0" err="1"/>
              <a:t>new.idValidityPeriod</a:t>
            </a:r>
            <a:r>
              <a:rPr lang="en-GB" sz="1100" dirty="0"/>
              <a:t>;               </a:t>
            </a:r>
          </a:p>
          <a:p>
            <a:pPr lvl="2"/>
            <a:r>
              <a:rPr lang="en-GB" sz="1100" dirty="0"/>
              <a:t>select month into </a:t>
            </a:r>
            <a:r>
              <a:rPr lang="en-GB" sz="1100" dirty="0" err="1"/>
              <a:t>mon</a:t>
            </a:r>
            <a:r>
              <a:rPr lang="en-GB" sz="1100" dirty="0"/>
              <a:t> from </a:t>
            </a:r>
            <a:r>
              <a:rPr lang="en-GB" sz="1100" dirty="0" err="1"/>
              <a:t>validityperiod</a:t>
            </a:r>
            <a:r>
              <a:rPr lang="en-GB" sz="1100" dirty="0"/>
              <a:t> as </a:t>
            </a:r>
            <a:r>
              <a:rPr lang="en-GB" sz="1100" dirty="0" err="1"/>
              <a:t>vp</a:t>
            </a:r>
            <a:r>
              <a:rPr lang="en-GB" sz="1100" dirty="0"/>
              <a:t> where vp.id=</a:t>
            </a:r>
            <a:r>
              <a:rPr lang="en-GB" sz="1100" dirty="0" err="1"/>
              <a:t>new.idValidityPeriod</a:t>
            </a:r>
            <a:r>
              <a:rPr lang="en-GB" sz="1100" dirty="0"/>
              <a:t>;</a:t>
            </a:r>
          </a:p>
          <a:p>
            <a:pPr lvl="2"/>
            <a:endParaRPr lang="en-GB" sz="1100" dirty="0"/>
          </a:p>
          <a:p>
            <a:pPr lvl="2"/>
            <a:r>
              <a:rPr lang="en-GB" sz="1100" dirty="0"/>
              <a:t>update </a:t>
            </a:r>
            <a:r>
              <a:rPr lang="en-GB" sz="1100" dirty="0" err="1"/>
              <a:t>purchases_package</a:t>
            </a:r>
            <a:r>
              <a:rPr lang="en-GB" sz="1100" dirty="0"/>
              <a:t>                </a:t>
            </a:r>
          </a:p>
          <a:p>
            <a:pPr lvl="2"/>
            <a:r>
              <a:rPr lang="en-GB" sz="1100" dirty="0"/>
              <a:t>set </a:t>
            </a:r>
            <a:r>
              <a:rPr lang="en-GB" sz="1100" dirty="0" err="1"/>
              <a:t>valueOptional</a:t>
            </a:r>
            <a:r>
              <a:rPr lang="en-GB" sz="1100" dirty="0"/>
              <a:t>=</a:t>
            </a:r>
            <a:r>
              <a:rPr lang="en-GB" sz="1100" dirty="0" err="1"/>
              <a:t>valueOptional+new.totalCost</a:t>
            </a:r>
            <a:r>
              <a:rPr lang="en-GB" sz="1100" dirty="0"/>
              <a:t>,				</a:t>
            </a:r>
          </a:p>
          <a:p>
            <a:pPr lvl="2"/>
            <a:r>
              <a:rPr lang="en-GB" sz="1100" dirty="0" err="1"/>
              <a:t>numPurc</a:t>
            </a:r>
            <a:r>
              <a:rPr lang="en-GB" sz="1100" dirty="0"/>
              <a:t>=numPurc+1, </a:t>
            </a:r>
            <a:r>
              <a:rPr lang="en-GB" sz="1100" dirty="0" err="1"/>
              <a:t>valueNoOptional</a:t>
            </a:r>
            <a:r>
              <a:rPr lang="en-GB" sz="1100" dirty="0"/>
              <a:t>=</a:t>
            </a:r>
            <a:r>
              <a:rPr lang="en-GB" sz="1100" dirty="0" err="1"/>
              <a:t>valueNoOptional</a:t>
            </a:r>
            <a:r>
              <a:rPr lang="en-GB" sz="1100" dirty="0"/>
              <a:t>+(</a:t>
            </a:r>
            <a:r>
              <a:rPr lang="en-GB" sz="1100" dirty="0" err="1"/>
              <a:t>feeM</a:t>
            </a:r>
            <a:r>
              <a:rPr lang="en-GB" sz="1100" dirty="0"/>
              <a:t>*</a:t>
            </a:r>
            <a:r>
              <a:rPr lang="en-GB" sz="1100" dirty="0" err="1"/>
              <a:t>mon</a:t>
            </a:r>
            <a:r>
              <a:rPr lang="en-GB" sz="1100" dirty="0"/>
              <a:t>)                                    </a:t>
            </a:r>
          </a:p>
          <a:p>
            <a:pPr lvl="2"/>
            <a:r>
              <a:rPr lang="en-GB" sz="1100" dirty="0"/>
              <a:t>where </a:t>
            </a:r>
            <a:r>
              <a:rPr lang="en-GB" sz="1100" dirty="0" err="1"/>
              <a:t>idPack</a:t>
            </a:r>
            <a:r>
              <a:rPr lang="en-GB" sz="1100" dirty="0"/>
              <a:t>=</a:t>
            </a:r>
            <a:r>
              <a:rPr lang="en-GB" sz="1100" dirty="0" err="1"/>
              <a:t>new.idPackage</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254385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newSuspended</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rejected</a:t>
            </a:r>
            <a:r>
              <a:rPr lang="it-IT" dirty="0"/>
              <a:t> </a:t>
            </a:r>
          </a:p>
          <a:p>
            <a:pPr lvl="1"/>
            <a:r>
              <a:rPr lang="it-IT" dirty="0" err="1"/>
              <a:t>Insert</a:t>
            </a:r>
            <a:r>
              <a:rPr lang="it-IT" dirty="0"/>
              <a:t> in the </a:t>
            </a:r>
            <a:r>
              <a:rPr lang="it-IT" dirty="0" err="1"/>
              <a:t>suspended_order</a:t>
            </a:r>
            <a:r>
              <a:rPr lang="it-IT" dirty="0"/>
              <a:t> table the </a:t>
            </a:r>
            <a:r>
              <a:rPr lang="it-IT" dirty="0" err="1"/>
              <a:t>rejected</a:t>
            </a:r>
            <a:r>
              <a:rPr lang="it-IT" dirty="0"/>
              <a:t> order</a:t>
            </a:r>
          </a:p>
        </p:txBody>
      </p:sp>
      <p:sp>
        <p:nvSpPr>
          <p:cNvPr id="4" name="TextBox 3">
            <a:extLst>
              <a:ext uri="{FF2B5EF4-FFF2-40B4-BE49-F238E27FC236}">
                <a16:creationId xmlns:a16="http://schemas.microsoft.com/office/drawing/2014/main" id="{CF4A2DAD-6EBC-448C-898F-1907C33EF79D}"/>
              </a:ext>
            </a:extLst>
          </p:cNvPr>
          <p:cNvSpPr txBox="1"/>
          <p:nvPr/>
        </p:nvSpPr>
        <p:spPr>
          <a:xfrm>
            <a:off x="546652" y="3591640"/>
            <a:ext cx="8463170" cy="2123658"/>
          </a:xfrm>
          <a:prstGeom prst="rect">
            <a:avLst/>
          </a:prstGeom>
          <a:noFill/>
        </p:spPr>
        <p:txBody>
          <a:bodyPr wrap="square" rtlCol="0">
            <a:spAutoFit/>
          </a:bodyPr>
          <a:lstStyle/>
          <a:p>
            <a:r>
              <a:rPr lang="en-GB" sz="1100" dirty="0"/>
              <a:t>CREATE TRIGGER `</a:t>
            </a:r>
            <a:r>
              <a:rPr lang="en-GB" sz="1100" dirty="0" err="1"/>
              <a:t>newSuspended</a:t>
            </a:r>
            <a:r>
              <a:rPr lang="en-GB" sz="1100" dirty="0"/>
              <a:t>` </a:t>
            </a:r>
          </a:p>
          <a:p>
            <a:r>
              <a:rPr lang="en-GB" sz="1100" dirty="0"/>
              <a:t>AFTER INSERT ON `</a:t>
            </a:r>
            <a:r>
              <a:rPr lang="en-GB" sz="1100" dirty="0" err="1"/>
              <a:t>order_data</a:t>
            </a:r>
            <a:r>
              <a:rPr lang="en-GB" sz="1100" dirty="0"/>
              <a:t>` </a:t>
            </a:r>
          </a:p>
          <a:p>
            <a:r>
              <a:rPr lang="en-GB" sz="1100" dirty="0"/>
              <a:t>FOR EACH ROW begin            </a:t>
            </a:r>
          </a:p>
          <a:p>
            <a:pPr lvl="1"/>
            <a:r>
              <a:rPr lang="en-GB" sz="1100" dirty="0"/>
              <a:t>DECLARE </a:t>
            </a:r>
            <a:r>
              <a:rPr lang="en-GB" sz="1100" dirty="0" err="1"/>
              <a:t>nameP</a:t>
            </a:r>
            <a:r>
              <a:rPr lang="en-GB" sz="1100" dirty="0"/>
              <a:t> VARCHAR(45);           </a:t>
            </a:r>
          </a:p>
          <a:p>
            <a:pPr lvl="1"/>
            <a:r>
              <a:rPr lang="en-GB" sz="1100" dirty="0"/>
              <a:t>DECLARE </a:t>
            </a:r>
            <a:r>
              <a:rPr lang="en-GB" sz="1100" dirty="0" err="1"/>
              <a:t>userMail</a:t>
            </a:r>
            <a:r>
              <a:rPr lang="en-GB" sz="1100" dirty="0"/>
              <a:t> VARCHAR(45);            </a:t>
            </a:r>
          </a:p>
          <a:p>
            <a:pPr lvl="1"/>
            <a:r>
              <a:rPr lang="en-GB" sz="1100" dirty="0"/>
              <a:t>if(</a:t>
            </a:r>
            <a:r>
              <a:rPr lang="en-GB" sz="1100" dirty="0" err="1"/>
              <a:t>new.isValid</a:t>
            </a:r>
            <a:r>
              <a:rPr lang="en-GB" sz="1100" dirty="0"/>
              <a:t>=0) then				</a:t>
            </a:r>
          </a:p>
          <a:p>
            <a:pPr lvl="2"/>
            <a:r>
              <a:rPr lang="en-GB" sz="1100" dirty="0"/>
              <a:t>select mail into </a:t>
            </a:r>
            <a:r>
              <a:rPr lang="en-GB" sz="1100" dirty="0" err="1"/>
              <a:t>userMail</a:t>
            </a:r>
            <a:r>
              <a:rPr lang="en-GB" sz="1100" dirty="0"/>
              <a:t> from </a:t>
            </a:r>
            <a:r>
              <a:rPr lang="en-GB" sz="1100" dirty="0" err="1"/>
              <a:t>user_data</a:t>
            </a:r>
            <a:r>
              <a:rPr lang="en-GB" sz="1100" dirty="0"/>
              <a:t> where user_data.id= </a:t>
            </a:r>
            <a:r>
              <a:rPr lang="en-GB" sz="1100" dirty="0" err="1"/>
              <a:t>new.idUser</a:t>
            </a:r>
            <a:r>
              <a:rPr lang="en-GB" sz="1100" dirty="0"/>
              <a:t>;                </a:t>
            </a:r>
          </a:p>
          <a:p>
            <a:pPr lvl="2"/>
            <a:r>
              <a:rPr lang="en-GB" sz="1100" dirty="0"/>
              <a:t>select name into </a:t>
            </a:r>
            <a:r>
              <a:rPr lang="en-GB" sz="1100" dirty="0" err="1"/>
              <a:t>nameP</a:t>
            </a:r>
            <a:r>
              <a:rPr lang="en-GB" sz="1100" dirty="0"/>
              <a:t> from </a:t>
            </a:r>
            <a:r>
              <a:rPr lang="en-GB" sz="1100" dirty="0" err="1"/>
              <a:t>package_data</a:t>
            </a:r>
            <a:r>
              <a:rPr lang="en-GB" sz="1100" dirty="0"/>
              <a:t> where package_data.id= </a:t>
            </a:r>
            <a:r>
              <a:rPr lang="en-GB" sz="1100" dirty="0" err="1"/>
              <a:t>new.idPackage</a:t>
            </a:r>
            <a:r>
              <a:rPr lang="en-GB" sz="1100" dirty="0"/>
              <a:t>;      </a:t>
            </a:r>
          </a:p>
          <a:p>
            <a:pPr lvl="2"/>
            <a:r>
              <a:rPr lang="en-GB" sz="1100" dirty="0"/>
              <a:t>         </a:t>
            </a:r>
          </a:p>
          <a:p>
            <a:pPr lvl="2"/>
            <a:r>
              <a:rPr lang="en-GB" sz="1100" dirty="0"/>
              <a:t>insert into </a:t>
            </a:r>
            <a:r>
              <a:rPr lang="en-GB" sz="1100" dirty="0" err="1"/>
              <a:t>suspended_order</a:t>
            </a:r>
            <a:r>
              <a:rPr lang="en-GB" sz="1100" dirty="0"/>
              <a:t> values(new.id, </a:t>
            </a:r>
            <a:r>
              <a:rPr lang="en-GB" sz="1100" dirty="0" err="1"/>
              <a:t>nameP</a:t>
            </a:r>
            <a:r>
              <a:rPr lang="en-GB" sz="1100" dirty="0"/>
              <a:t>, </a:t>
            </a:r>
            <a:r>
              <a:rPr lang="en-GB" sz="1100" dirty="0" err="1"/>
              <a:t>userMail</a:t>
            </a:r>
            <a:r>
              <a:rPr lang="en-GB" sz="1100" dirty="0"/>
              <a:t>);</a:t>
            </a:r>
          </a:p>
          <a:p>
            <a:pPr lvl="1"/>
            <a:r>
              <a:rPr lang="en-GB" sz="1100" dirty="0"/>
              <a:t>end if;			</a:t>
            </a:r>
          </a:p>
          <a:p>
            <a:r>
              <a:rPr lang="en-GB" sz="1100" dirty="0"/>
              <a:t>end</a:t>
            </a:r>
          </a:p>
        </p:txBody>
      </p:sp>
    </p:spTree>
    <p:extLst>
      <p:ext uri="{BB962C8B-B14F-4D97-AF65-F5344CB8AC3E}">
        <p14:creationId xmlns:p14="http://schemas.microsoft.com/office/powerpoint/2010/main" val="374406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addAlert</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a:t>
            </a:r>
            <a:r>
              <a:rPr lang="it-IT" dirty="0" err="1"/>
              <a:t>insert</a:t>
            </a:r>
            <a:r>
              <a:rPr lang="it-IT" dirty="0"/>
              <a:t> in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rejected</a:t>
            </a:r>
            <a:r>
              <a:rPr lang="it-IT" dirty="0"/>
              <a:t> </a:t>
            </a:r>
          </a:p>
          <a:p>
            <a:pPr lvl="1"/>
            <a:r>
              <a:rPr lang="it-IT" dirty="0"/>
              <a:t>If the user </a:t>
            </a:r>
            <a:r>
              <a:rPr lang="it-IT" dirty="0" err="1"/>
              <a:t>had</a:t>
            </a:r>
            <a:r>
              <a:rPr lang="it-IT" dirty="0"/>
              <a:t> 3 </a:t>
            </a:r>
            <a:r>
              <a:rPr lang="it-IT" dirty="0" err="1"/>
              <a:t>failed</a:t>
            </a:r>
            <a:r>
              <a:rPr lang="it-IT" dirty="0"/>
              <a:t> payment</a:t>
            </a:r>
          </a:p>
          <a:p>
            <a:pPr lvl="1"/>
            <a:r>
              <a:rPr lang="it-IT" dirty="0" err="1"/>
              <a:t>Add</a:t>
            </a:r>
            <a:r>
              <a:rPr lang="it-IT" dirty="0"/>
              <a:t> a new </a:t>
            </a:r>
            <a:r>
              <a:rPr lang="it-IT" dirty="0" err="1"/>
              <a:t>alert</a:t>
            </a:r>
            <a:r>
              <a:rPr lang="it-IT" dirty="0"/>
              <a:t> in the </a:t>
            </a:r>
            <a:r>
              <a:rPr lang="it-IT" dirty="0" err="1"/>
              <a:t>alert</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546652" y="3591640"/>
            <a:ext cx="8463170" cy="2800767"/>
          </a:xfrm>
          <a:prstGeom prst="rect">
            <a:avLst/>
          </a:prstGeom>
          <a:noFill/>
        </p:spPr>
        <p:txBody>
          <a:bodyPr wrap="square" rtlCol="0">
            <a:spAutoFit/>
          </a:bodyPr>
          <a:lstStyle/>
          <a:p>
            <a:r>
              <a:rPr lang="en-GB" sz="1100" dirty="0"/>
              <a:t>CREATE TRIGGER `</a:t>
            </a:r>
            <a:r>
              <a:rPr lang="en-GB" sz="1100" dirty="0" err="1"/>
              <a:t>addAlert</a:t>
            </a:r>
            <a:r>
              <a:rPr lang="en-GB" sz="1100" dirty="0"/>
              <a:t>` </a:t>
            </a:r>
          </a:p>
          <a:p>
            <a:r>
              <a:rPr lang="en-GB" sz="1100" dirty="0"/>
              <a:t>AFTER INSERT ON `</a:t>
            </a:r>
            <a:r>
              <a:rPr lang="en-GB" sz="1100" dirty="0" err="1"/>
              <a:t>order_data</a:t>
            </a:r>
            <a:r>
              <a:rPr lang="en-GB" sz="1100" dirty="0"/>
              <a:t>` </a:t>
            </a:r>
          </a:p>
          <a:p>
            <a:r>
              <a:rPr lang="en-GB" sz="1100" dirty="0"/>
              <a:t>FOR EACH ROW begin	</a:t>
            </a:r>
          </a:p>
          <a:p>
            <a:pPr lvl="1"/>
            <a:r>
              <a:rPr lang="en-GB" sz="1100" dirty="0"/>
              <a:t>declare </a:t>
            </a:r>
            <a:r>
              <a:rPr lang="en-GB" sz="1100" dirty="0" err="1"/>
              <a:t>numErr</a:t>
            </a:r>
            <a:r>
              <a:rPr lang="en-GB" sz="1100" dirty="0"/>
              <a:t> int;    </a:t>
            </a:r>
          </a:p>
          <a:p>
            <a:pPr lvl="1"/>
            <a:r>
              <a:rPr lang="en-GB" sz="1100" dirty="0"/>
              <a:t>declare </a:t>
            </a:r>
            <a:r>
              <a:rPr lang="en-GB" sz="1100" dirty="0" err="1"/>
              <a:t>emailUsr</a:t>
            </a:r>
            <a:r>
              <a:rPr lang="en-GB" sz="1100" dirty="0"/>
              <a:t> varchar(45);    </a:t>
            </a:r>
          </a:p>
          <a:p>
            <a:pPr lvl="1"/>
            <a:r>
              <a:rPr lang="en-GB" sz="1100" dirty="0"/>
              <a:t>declare </a:t>
            </a:r>
            <a:r>
              <a:rPr lang="en-GB" sz="1100" dirty="0" err="1"/>
              <a:t>usernameUsr</a:t>
            </a:r>
            <a:r>
              <a:rPr lang="en-GB" sz="1100" dirty="0"/>
              <a:t> varchar(45);	</a:t>
            </a:r>
          </a:p>
          <a:p>
            <a:pPr lvl="1"/>
            <a:r>
              <a:rPr lang="en-GB" sz="1100" dirty="0"/>
              <a:t>if (</a:t>
            </a:r>
            <a:r>
              <a:rPr lang="en-GB" sz="1100" dirty="0" err="1"/>
              <a:t>new.isValid</a:t>
            </a:r>
            <a:r>
              <a:rPr lang="en-GB" sz="1100" dirty="0"/>
              <a:t> = 0) then		</a:t>
            </a:r>
          </a:p>
          <a:p>
            <a:pPr lvl="2"/>
            <a:r>
              <a:rPr lang="en-GB" sz="1100" dirty="0"/>
              <a:t>select sum(</a:t>
            </a:r>
            <a:r>
              <a:rPr lang="en-GB" sz="1100" dirty="0" err="1"/>
              <a:t>numberOfInvalid</a:t>
            </a:r>
            <a:r>
              <a:rPr lang="en-GB" sz="1100" dirty="0"/>
              <a:t>) into </a:t>
            </a:r>
            <a:r>
              <a:rPr lang="en-GB" sz="1100" dirty="0" err="1"/>
              <a:t>numErr</a:t>
            </a:r>
            <a:r>
              <a:rPr lang="en-GB" sz="1100" dirty="0"/>
              <a:t> from </a:t>
            </a:r>
            <a:r>
              <a:rPr lang="en-GB" sz="1100" dirty="0" err="1"/>
              <a:t>order_data</a:t>
            </a:r>
            <a:r>
              <a:rPr lang="en-GB" sz="1100" dirty="0"/>
              <a:t> where </a:t>
            </a:r>
            <a:r>
              <a:rPr lang="en-GB" sz="1100" dirty="0" err="1"/>
              <a:t>idUser</a:t>
            </a:r>
            <a:r>
              <a:rPr lang="en-GB" sz="1100" dirty="0"/>
              <a:t> = </a:t>
            </a:r>
            <a:r>
              <a:rPr lang="en-GB" sz="1100" dirty="0" err="1"/>
              <a:t>new.idUser</a:t>
            </a:r>
            <a:r>
              <a:rPr lang="en-GB" sz="1100" dirty="0"/>
              <a:t>;		</a:t>
            </a:r>
          </a:p>
          <a:p>
            <a:pPr lvl="2"/>
            <a:r>
              <a:rPr lang="en-GB" sz="1100" dirty="0"/>
              <a:t>if(</a:t>
            </a:r>
            <a:r>
              <a:rPr lang="en-GB" sz="1100" dirty="0" err="1"/>
              <a:t>numErr</a:t>
            </a:r>
            <a:r>
              <a:rPr lang="en-GB" sz="1100" dirty="0"/>
              <a:t> % 3 = 0) then            </a:t>
            </a:r>
          </a:p>
          <a:p>
            <a:pPr lvl="3"/>
            <a:r>
              <a:rPr lang="en-GB" sz="1100" dirty="0"/>
              <a:t>select mail into </a:t>
            </a:r>
            <a:r>
              <a:rPr lang="en-GB" sz="1100" dirty="0" err="1"/>
              <a:t>emailUsr</a:t>
            </a:r>
            <a:r>
              <a:rPr lang="en-GB" sz="1100" dirty="0"/>
              <a:t> from </a:t>
            </a:r>
            <a:r>
              <a:rPr lang="en-GB" sz="1100" dirty="0" err="1"/>
              <a:t>user_data</a:t>
            </a:r>
            <a:r>
              <a:rPr lang="en-GB" sz="1100" dirty="0"/>
              <a:t> where id = </a:t>
            </a:r>
            <a:r>
              <a:rPr lang="en-GB" sz="1100" dirty="0" err="1"/>
              <a:t>new.idUser</a:t>
            </a:r>
            <a:r>
              <a:rPr lang="en-GB" sz="1100" dirty="0"/>
              <a:t>;            </a:t>
            </a:r>
          </a:p>
          <a:p>
            <a:pPr lvl="3"/>
            <a:r>
              <a:rPr lang="en-GB" sz="1100" dirty="0"/>
              <a:t>select username into </a:t>
            </a:r>
            <a:r>
              <a:rPr lang="en-GB" sz="1100" dirty="0" err="1"/>
              <a:t>usernameUsr</a:t>
            </a:r>
            <a:r>
              <a:rPr lang="en-GB" sz="1100" dirty="0"/>
              <a:t> from </a:t>
            </a:r>
            <a:r>
              <a:rPr lang="en-GB" sz="1100" dirty="0" err="1"/>
              <a:t>user_data</a:t>
            </a:r>
            <a:r>
              <a:rPr lang="en-GB" sz="1100" dirty="0"/>
              <a:t> where id = </a:t>
            </a:r>
            <a:r>
              <a:rPr lang="en-GB" sz="1100" dirty="0" err="1"/>
              <a:t>new.idUser</a:t>
            </a:r>
            <a:r>
              <a:rPr lang="en-GB" sz="1100" dirty="0"/>
              <a:t>;            			</a:t>
            </a:r>
          </a:p>
          <a:p>
            <a:pPr lvl="3"/>
            <a:r>
              <a:rPr lang="en-GB" sz="1100" dirty="0"/>
              <a:t>insert into alert(</a:t>
            </a:r>
            <a:r>
              <a:rPr lang="en-GB" sz="1100" dirty="0" err="1"/>
              <a:t>idUser,email,username,totalCost,lastReject</a:t>
            </a:r>
            <a:r>
              <a:rPr lang="en-GB" sz="1100" dirty="0"/>
              <a:t>) 		values(</a:t>
            </a:r>
            <a:r>
              <a:rPr lang="en-GB" sz="1100" dirty="0" err="1"/>
              <a:t>new.idUser,emailUsr,usernameUsr,new.totalCost,NOW</a:t>
            </a:r>
            <a:r>
              <a:rPr lang="en-GB" sz="1100" dirty="0"/>
              <a:t>());        </a:t>
            </a:r>
          </a:p>
          <a:p>
            <a:pPr lvl="2"/>
            <a:r>
              <a:rPr lang="en-GB" sz="1100" dirty="0"/>
              <a:t>end if;    </a:t>
            </a:r>
          </a:p>
          <a:p>
            <a:pPr lvl="1"/>
            <a:r>
              <a:rPr lang="en-GB" sz="1100" dirty="0"/>
              <a:t>end if;</a:t>
            </a:r>
          </a:p>
          <a:p>
            <a:r>
              <a:rPr lang="en-GB" sz="1100" dirty="0"/>
              <a:t>end</a:t>
            </a:r>
          </a:p>
        </p:txBody>
      </p:sp>
    </p:spTree>
    <p:extLst>
      <p:ext uri="{BB962C8B-B14F-4D97-AF65-F5344CB8AC3E}">
        <p14:creationId xmlns:p14="http://schemas.microsoft.com/office/powerpoint/2010/main" val="148687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updatePackageValidityOrder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accepted</a:t>
            </a:r>
            <a:r>
              <a:rPr lang="it-IT" dirty="0"/>
              <a:t> and </a:t>
            </a:r>
            <a:r>
              <a:rPr lang="it-IT" dirty="0" err="1"/>
              <a:t>before</a:t>
            </a:r>
            <a:r>
              <a:rPr lang="it-IT" dirty="0"/>
              <a:t> </a:t>
            </a:r>
            <a:r>
              <a:rPr lang="it-IT" dirty="0" err="1"/>
              <a:t>was</a:t>
            </a:r>
            <a:r>
              <a:rPr lang="it-IT" dirty="0"/>
              <a:t> a </a:t>
            </a:r>
            <a:r>
              <a:rPr lang="it-IT" dirty="0" err="1"/>
              <a:t>rejected</a:t>
            </a:r>
            <a:r>
              <a:rPr lang="it-IT" dirty="0"/>
              <a:t> one</a:t>
            </a:r>
          </a:p>
          <a:p>
            <a:pPr lvl="1"/>
            <a:r>
              <a:rPr lang="it-IT" dirty="0"/>
              <a:t>Update the </a:t>
            </a:r>
            <a:r>
              <a:rPr lang="it-IT" dirty="0" err="1"/>
              <a:t>purchases_package_validity</a:t>
            </a:r>
            <a:r>
              <a:rPr lang="it-IT" dirty="0"/>
              <a:t> table by </a:t>
            </a:r>
            <a:r>
              <a:rPr lang="it-IT" dirty="0" err="1"/>
              <a:t>incrementing</a:t>
            </a:r>
            <a:r>
              <a:rPr lang="it-IT" dirty="0"/>
              <a:t> the </a:t>
            </a:r>
            <a:r>
              <a:rPr lang="it-IT" dirty="0" err="1"/>
              <a:t>number</a:t>
            </a:r>
            <a:r>
              <a:rPr lang="it-IT" dirty="0"/>
              <a:t> of </a:t>
            </a:r>
            <a:r>
              <a:rPr lang="it-IT" dirty="0" err="1"/>
              <a:t>purchases</a:t>
            </a:r>
            <a:r>
              <a:rPr lang="it-IT" dirty="0"/>
              <a:t> of the package</a:t>
            </a:r>
          </a:p>
        </p:txBody>
      </p:sp>
      <p:sp>
        <p:nvSpPr>
          <p:cNvPr id="4" name="TextBox 3">
            <a:extLst>
              <a:ext uri="{FF2B5EF4-FFF2-40B4-BE49-F238E27FC236}">
                <a16:creationId xmlns:a16="http://schemas.microsoft.com/office/drawing/2014/main" id="{CF4A2DAD-6EBC-448C-898F-1907C33EF79D}"/>
              </a:ext>
            </a:extLst>
          </p:cNvPr>
          <p:cNvSpPr txBox="1"/>
          <p:nvPr/>
        </p:nvSpPr>
        <p:spPr>
          <a:xfrm>
            <a:off x="546652" y="3591640"/>
            <a:ext cx="8463170" cy="1446550"/>
          </a:xfrm>
          <a:prstGeom prst="rect">
            <a:avLst/>
          </a:prstGeom>
          <a:noFill/>
        </p:spPr>
        <p:txBody>
          <a:bodyPr wrap="square" rtlCol="0">
            <a:spAutoFit/>
          </a:bodyPr>
          <a:lstStyle/>
          <a:p>
            <a:r>
              <a:rPr lang="en-GB" sz="1100" dirty="0"/>
              <a:t>CREATE TRIGGER `</a:t>
            </a:r>
            <a:r>
              <a:rPr lang="en-GB" sz="1100" dirty="0" err="1"/>
              <a:t>updatePackageValidityOrder</a:t>
            </a:r>
            <a:r>
              <a:rPr lang="en-GB" sz="1100" dirty="0"/>
              <a:t>` </a:t>
            </a:r>
          </a:p>
          <a:p>
            <a:r>
              <a:rPr lang="en-GB" sz="1100" dirty="0"/>
              <a:t>AFTER UPDATE ON `</a:t>
            </a:r>
            <a:r>
              <a:rPr lang="en-GB" sz="1100" dirty="0" err="1"/>
              <a:t>order_data</a:t>
            </a:r>
            <a:r>
              <a:rPr lang="en-GB" sz="1100" dirty="0"/>
              <a:t>` FOR EACH ROW begin            </a:t>
            </a:r>
          </a:p>
          <a:p>
            <a:pPr lvl="1"/>
            <a:r>
              <a:rPr lang="en-GB" sz="1100" dirty="0"/>
              <a:t>if(</a:t>
            </a:r>
            <a:r>
              <a:rPr lang="en-GB" sz="1100" dirty="0" err="1"/>
              <a:t>new.isValid</a:t>
            </a:r>
            <a:r>
              <a:rPr lang="en-GB" sz="1100" dirty="0"/>
              <a:t>=1 and </a:t>
            </a:r>
            <a:r>
              <a:rPr lang="en-GB" sz="1100" dirty="0" err="1"/>
              <a:t>old.isValid</a:t>
            </a:r>
            <a:r>
              <a:rPr lang="en-GB" sz="1100" dirty="0"/>
              <a:t>=0) then				</a:t>
            </a:r>
          </a:p>
          <a:p>
            <a:pPr lvl="2"/>
            <a:r>
              <a:rPr lang="en-GB" sz="1100" dirty="0"/>
              <a:t>update </a:t>
            </a:r>
            <a:r>
              <a:rPr lang="en-GB" sz="1100" dirty="0" err="1"/>
              <a:t>purchases_package_validity</a:t>
            </a:r>
            <a:r>
              <a:rPr lang="en-GB" sz="1100" dirty="0"/>
              <a:t>                </a:t>
            </a:r>
          </a:p>
          <a:p>
            <a:pPr lvl="2"/>
            <a:r>
              <a:rPr lang="en-GB" sz="1100" dirty="0"/>
              <a:t>set </a:t>
            </a:r>
            <a:r>
              <a:rPr lang="en-GB" sz="1100" dirty="0" err="1"/>
              <a:t>numPurc</a:t>
            </a:r>
            <a:r>
              <a:rPr lang="en-GB" sz="1100" dirty="0"/>
              <a:t>=numPurc+1                </a:t>
            </a:r>
          </a:p>
          <a:p>
            <a:pPr lvl="2"/>
            <a:r>
              <a:rPr lang="en-GB" sz="1100" dirty="0"/>
              <a:t>where </a:t>
            </a:r>
            <a:r>
              <a:rPr lang="en-GB" sz="1100" dirty="0" err="1"/>
              <a:t>new.idPackage</a:t>
            </a:r>
            <a:r>
              <a:rPr lang="en-GB" sz="1100" dirty="0"/>
              <a:t>=</a:t>
            </a:r>
            <a:r>
              <a:rPr lang="en-GB" sz="1100" dirty="0" err="1"/>
              <a:t>idPack</a:t>
            </a:r>
            <a:r>
              <a:rPr lang="en-GB" sz="1100" dirty="0"/>
              <a:t> and </a:t>
            </a:r>
            <a:r>
              <a:rPr lang="en-GB" sz="1100" dirty="0" err="1"/>
              <a:t>new.idValidityPeriod</a:t>
            </a:r>
            <a:r>
              <a:rPr lang="en-GB" sz="1100" dirty="0"/>
              <a:t>=</a:t>
            </a:r>
            <a:r>
              <a:rPr lang="en-GB" sz="1100" dirty="0" err="1"/>
              <a:t>idValidity</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4170046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updateSuspended</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accepted</a:t>
            </a:r>
            <a:r>
              <a:rPr lang="it-IT" dirty="0"/>
              <a:t> and </a:t>
            </a:r>
            <a:r>
              <a:rPr lang="it-IT" dirty="0" err="1"/>
              <a:t>before</a:t>
            </a:r>
            <a:r>
              <a:rPr lang="it-IT" dirty="0"/>
              <a:t> </a:t>
            </a:r>
            <a:r>
              <a:rPr lang="it-IT" dirty="0" err="1"/>
              <a:t>was</a:t>
            </a:r>
            <a:r>
              <a:rPr lang="it-IT" dirty="0"/>
              <a:t> a </a:t>
            </a:r>
            <a:r>
              <a:rPr lang="it-IT" dirty="0" err="1"/>
              <a:t>rejected</a:t>
            </a:r>
            <a:r>
              <a:rPr lang="it-IT" dirty="0"/>
              <a:t> one</a:t>
            </a:r>
          </a:p>
          <a:p>
            <a:pPr lvl="1"/>
            <a:r>
              <a:rPr lang="it-IT" dirty="0" err="1"/>
              <a:t>Remove</a:t>
            </a:r>
            <a:r>
              <a:rPr lang="it-IT" dirty="0"/>
              <a:t> </a:t>
            </a:r>
            <a:r>
              <a:rPr lang="it-IT" dirty="0" err="1"/>
              <a:t>that</a:t>
            </a:r>
            <a:r>
              <a:rPr lang="it-IT" dirty="0"/>
              <a:t> order from the </a:t>
            </a:r>
            <a:r>
              <a:rPr lang="it-IT" dirty="0" err="1"/>
              <a:t>suspended_order</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1446550"/>
          </a:xfrm>
          <a:prstGeom prst="rect">
            <a:avLst/>
          </a:prstGeom>
          <a:noFill/>
        </p:spPr>
        <p:txBody>
          <a:bodyPr wrap="square" rtlCol="0">
            <a:spAutoFit/>
          </a:bodyPr>
          <a:lstStyle/>
          <a:p>
            <a:r>
              <a:rPr lang="en-GB" sz="1100" dirty="0"/>
              <a:t>CREATE TRIGGER `</a:t>
            </a:r>
            <a:r>
              <a:rPr lang="en-GB" sz="1100" dirty="0" err="1"/>
              <a:t>updateSuspended</a:t>
            </a:r>
            <a:r>
              <a:rPr lang="en-GB" sz="1100" dirty="0"/>
              <a:t>` </a:t>
            </a:r>
          </a:p>
          <a:p>
            <a:r>
              <a:rPr lang="en-GB" sz="1100" dirty="0"/>
              <a:t>AFTER UPDATE ON `</a:t>
            </a:r>
            <a:r>
              <a:rPr lang="en-GB" sz="1100" dirty="0" err="1"/>
              <a:t>order_data</a:t>
            </a:r>
            <a:r>
              <a:rPr lang="en-GB" sz="1100" dirty="0"/>
              <a:t>`</a:t>
            </a:r>
          </a:p>
          <a:p>
            <a:r>
              <a:rPr lang="en-GB" sz="1100" dirty="0"/>
              <a:t>FOR EACH ROW begin                        </a:t>
            </a:r>
          </a:p>
          <a:p>
            <a:pPr lvl="1"/>
            <a:r>
              <a:rPr lang="en-GB" sz="1100" dirty="0"/>
              <a:t>if(</a:t>
            </a:r>
            <a:r>
              <a:rPr lang="en-GB" sz="1100" dirty="0" err="1"/>
              <a:t>new.isValid</a:t>
            </a:r>
            <a:r>
              <a:rPr lang="en-GB" sz="1100" dirty="0"/>
              <a:t>=1 and </a:t>
            </a:r>
            <a:r>
              <a:rPr lang="en-GB" sz="1100" dirty="0" err="1"/>
              <a:t>old.isValid</a:t>
            </a:r>
            <a:r>
              <a:rPr lang="en-GB" sz="1100" dirty="0"/>
              <a:t>=0) then               </a:t>
            </a:r>
          </a:p>
          <a:p>
            <a:pPr lvl="2"/>
            <a:r>
              <a:rPr lang="en-GB" sz="1100" dirty="0"/>
              <a:t>delete from </a:t>
            </a:r>
            <a:r>
              <a:rPr lang="en-GB" sz="1100" dirty="0" err="1"/>
              <a:t>suspended_order</a:t>
            </a:r>
            <a:r>
              <a:rPr lang="en-GB" sz="1100" dirty="0"/>
              <a:t>				</a:t>
            </a:r>
          </a:p>
          <a:p>
            <a:pPr lvl="2"/>
            <a:r>
              <a:rPr lang="en-GB" sz="1100" dirty="0"/>
              <a:t>where new.id=</a:t>
            </a:r>
            <a:r>
              <a:rPr lang="en-GB" sz="1100" dirty="0" err="1"/>
              <a:t>idOrder</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315345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updateSellerOrder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accepted</a:t>
            </a:r>
            <a:r>
              <a:rPr lang="it-IT" dirty="0"/>
              <a:t> and </a:t>
            </a:r>
            <a:r>
              <a:rPr lang="it-IT" dirty="0" err="1"/>
              <a:t>before</a:t>
            </a:r>
            <a:r>
              <a:rPr lang="it-IT" dirty="0"/>
              <a:t> </a:t>
            </a:r>
            <a:r>
              <a:rPr lang="it-IT" dirty="0" err="1"/>
              <a:t>was</a:t>
            </a:r>
            <a:r>
              <a:rPr lang="it-IT" dirty="0"/>
              <a:t> a </a:t>
            </a:r>
            <a:r>
              <a:rPr lang="it-IT" dirty="0" err="1"/>
              <a:t>rejected</a:t>
            </a:r>
            <a:r>
              <a:rPr lang="it-IT" dirty="0"/>
              <a:t> one</a:t>
            </a:r>
          </a:p>
          <a:p>
            <a:pPr lvl="1"/>
            <a:r>
              <a:rPr lang="it-IT" dirty="0"/>
              <a:t>Update the </a:t>
            </a:r>
            <a:r>
              <a:rPr lang="it-IT" dirty="0" err="1"/>
              <a:t>total</a:t>
            </a:r>
            <a:r>
              <a:rPr lang="it-IT" dirty="0"/>
              <a:t> </a:t>
            </a:r>
            <a:r>
              <a:rPr lang="it-IT" dirty="0" err="1"/>
              <a:t>Earning</a:t>
            </a:r>
            <a:r>
              <a:rPr lang="it-IT" dirty="0"/>
              <a:t> of </a:t>
            </a:r>
            <a:r>
              <a:rPr lang="it-IT" dirty="0" err="1"/>
              <a:t>each</a:t>
            </a:r>
            <a:r>
              <a:rPr lang="it-IT" dirty="0"/>
              <a:t> optional in </a:t>
            </a:r>
            <a:r>
              <a:rPr lang="it-IT" dirty="0" err="1"/>
              <a:t>that</a:t>
            </a:r>
            <a:r>
              <a:rPr lang="it-IT" dirty="0"/>
              <a:t> order</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2123658"/>
          </a:xfrm>
          <a:prstGeom prst="rect">
            <a:avLst/>
          </a:prstGeom>
          <a:noFill/>
        </p:spPr>
        <p:txBody>
          <a:bodyPr wrap="square" rtlCol="0">
            <a:spAutoFit/>
          </a:bodyPr>
          <a:lstStyle/>
          <a:p>
            <a:r>
              <a:rPr lang="en-GB" sz="1100" dirty="0"/>
              <a:t>CREATE TRIGGER `</a:t>
            </a:r>
            <a:r>
              <a:rPr lang="en-GB" sz="1100" dirty="0" err="1"/>
              <a:t>updateSellerOrder</a:t>
            </a:r>
            <a:r>
              <a:rPr lang="en-GB" sz="1100" dirty="0"/>
              <a:t>` </a:t>
            </a:r>
          </a:p>
          <a:p>
            <a:r>
              <a:rPr lang="en-GB" sz="1100" dirty="0"/>
              <a:t>AFTER UPDATE ON `</a:t>
            </a:r>
            <a:r>
              <a:rPr lang="en-GB" sz="1100" dirty="0" err="1"/>
              <a:t>order_data</a:t>
            </a:r>
            <a:r>
              <a:rPr lang="en-GB" sz="1100" dirty="0"/>
              <a:t>` </a:t>
            </a:r>
          </a:p>
          <a:p>
            <a:r>
              <a:rPr lang="en-GB" sz="1100" dirty="0"/>
              <a:t>FOR EACH ROW begin            </a:t>
            </a:r>
          </a:p>
          <a:p>
            <a:pPr lvl="1"/>
            <a:r>
              <a:rPr lang="en-GB" sz="1100" dirty="0"/>
              <a:t>DECLARE </a:t>
            </a:r>
            <a:r>
              <a:rPr lang="en-GB" sz="1100" dirty="0" err="1"/>
              <a:t>mon</a:t>
            </a:r>
            <a:r>
              <a:rPr lang="en-GB" sz="1100" dirty="0"/>
              <a:t> INT;            </a:t>
            </a:r>
          </a:p>
          <a:p>
            <a:pPr lvl="1"/>
            <a:r>
              <a:rPr lang="en-GB" sz="1100" dirty="0"/>
              <a:t>if(</a:t>
            </a:r>
            <a:r>
              <a:rPr lang="en-GB" sz="1100" dirty="0" err="1"/>
              <a:t>new.isValid</a:t>
            </a:r>
            <a:r>
              <a:rPr lang="en-GB" sz="1100" dirty="0"/>
              <a:t>=1 and </a:t>
            </a:r>
            <a:r>
              <a:rPr lang="en-GB" sz="1100" dirty="0" err="1"/>
              <a:t>old.isValid</a:t>
            </a:r>
            <a:r>
              <a:rPr lang="en-GB" sz="1100" dirty="0"/>
              <a:t>=0) then				</a:t>
            </a:r>
          </a:p>
          <a:p>
            <a:pPr lvl="2"/>
            <a:r>
              <a:rPr lang="en-GB" sz="1100" dirty="0"/>
              <a:t>select month into </a:t>
            </a:r>
            <a:r>
              <a:rPr lang="en-GB" sz="1100" dirty="0" err="1"/>
              <a:t>mon</a:t>
            </a:r>
            <a:r>
              <a:rPr lang="en-GB" sz="1100" dirty="0"/>
              <a:t> from </a:t>
            </a:r>
            <a:r>
              <a:rPr lang="en-GB" sz="1100" dirty="0" err="1"/>
              <a:t>validityperiod</a:t>
            </a:r>
            <a:r>
              <a:rPr lang="en-GB" sz="1100" dirty="0"/>
              <a:t> where </a:t>
            </a:r>
            <a:r>
              <a:rPr lang="en-GB" sz="1100" dirty="0" err="1"/>
              <a:t>new.idValidityPeriod</a:t>
            </a:r>
            <a:r>
              <a:rPr lang="en-GB" sz="1100" dirty="0"/>
              <a:t>=validityperiod.id;</a:t>
            </a:r>
          </a:p>
          <a:p>
            <a:pPr lvl="2"/>
            <a:r>
              <a:rPr lang="en-GB" sz="1100" dirty="0"/>
              <a:t>			</a:t>
            </a:r>
          </a:p>
          <a:p>
            <a:pPr lvl="2"/>
            <a:r>
              <a:rPr lang="en-GB" sz="1100" dirty="0"/>
              <a:t>update </a:t>
            </a:r>
            <a:r>
              <a:rPr lang="en-GB" sz="1100" dirty="0" err="1"/>
              <a:t>seller_optional</a:t>
            </a:r>
            <a:r>
              <a:rPr lang="en-GB" sz="1100" dirty="0"/>
              <a:t>                </a:t>
            </a:r>
          </a:p>
          <a:p>
            <a:pPr lvl="2"/>
            <a:r>
              <a:rPr lang="en-GB" sz="1100" dirty="0"/>
              <a:t>set </a:t>
            </a:r>
            <a:r>
              <a:rPr lang="en-GB" sz="1100" dirty="0" err="1"/>
              <a:t>totEarn</a:t>
            </a:r>
            <a:r>
              <a:rPr lang="en-GB" sz="1100" dirty="0"/>
              <a:t>=</a:t>
            </a:r>
            <a:r>
              <a:rPr lang="en-GB" sz="1100" dirty="0" err="1"/>
              <a:t>totEarn</a:t>
            </a:r>
            <a:r>
              <a:rPr lang="en-GB" sz="1100" dirty="0"/>
              <a:t>+(</a:t>
            </a:r>
            <a:r>
              <a:rPr lang="en-GB" sz="1100" dirty="0" err="1"/>
              <a:t>mon</a:t>
            </a:r>
            <a:r>
              <a:rPr lang="en-GB" sz="1100" dirty="0"/>
              <a:t>*</a:t>
            </a:r>
            <a:r>
              <a:rPr lang="en-GB" sz="1100" dirty="0" err="1"/>
              <a:t>feeMonth</a:t>
            </a:r>
            <a:r>
              <a:rPr lang="en-GB" sz="1100" dirty="0"/>
              <a:t>)                </a:t>
            </a:r>
          </a:p>
          <a:p>
            <a:pPr lvl="2"/>
            <a:r>
              <a:rPr lang="en-GB" sz="1100" dirty="0"/>
              <a:t>where </a:t>
            </a:r>
            <a:r>
              <a:rPr lang="en-GB" sz="1100" dirty="0" err="1"/>
              <a:t>idOptional</a:t>
            </a:r>
            <a:r>
              <a:rPr lang="en-GB" sz="1100" dirty="0"/>
              <a:t> in (select </a:t>
            </a:r>
            <a:r>
              <a:rPr lang="en-GB" sz="1100" dirty="0" err="1"/>
              <a:t>idOptional</a:t>
            </a:r>
            <a:r>
              <a:rPr lang="en-GB" sz="1100" dirty="0"/>
              <a:t> from </a:t>
            </a:r>
            <a:r>
              <a:rPr lang="en-GB" sz="1100" dirty="0" err="1"/>
              <a:t>order_option</a:t>
            </a:r>
            <a:r>
              <a:rPr lang="en-GB" sz="1100" dirty="0"/>
              <a:t> where </a:t>
            </a:r>
            <a:r>
              <a:rPr lang="en-GB" sz="1100" dirty="0" err="1"/>
              <a:t>idOrder</a:t>
            </a:r>
            <a:r>
              <a:rPr lang="en-GB" sz="1100" dirty="0"/>
              <a:t>=new.id);			</a:t>
            </a:r>
          </a:p>
          <a:p>
            <a:pPr lvl="1"/>
            <a:r>
              <a:rPr lang="en-GB" sz="1100" dirty="0"/>
              <a:t>end if;			</a:t>
            </a:r>
          </a:p>
          <a:p>
            <a:r>
              <a:rPr lang="en-GB" sz="1100" dirty="0"/>
              <a:t>end</a:t>
            </a:r>
          </a:p>
        </p:txBody>
      </p:sp>
    </p:spTree>
    <p:extLst>
      <p:ext uri="{BB962C8B-B14F-4D97-AF65-F5344CB8AC3E}">
        <p14:creationId xmlns:p14="http://schemas.microsoft.com/office/powerpoint/2010/main" val="259123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updatePackageOrder</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payment </a:t>
            </a:r>
            <a:r>
              <a:rPr lang="it-IT" dirty="0" err="1"/>
              <a:t>has</a:t>
            </a:r>
            <a:r>
              <a:rPr lang="it-IT" dirty="0"/>
              <a:t> </a:t>
            </a:r>
            <a:r>
              <a:rPr lang="it-IT" dirty="0" err="1"/>
              <a:t>been</a:t>
            </a:r>
            <a:r>
              <a:rPr lang="it-IT" dirty="0"/>
              <a:t> </a:t>
            </a:r>
            <a:r>
              <a:rPr lang="it-IT" dirty="0" err="1"/>
              <a:t>accepted</a:t>
            </a:r>
            <a:r>
              <a:rPr lang="it-IT" dirty="0"/>
              <a:t> and </a:t>
            </a:r>
            <a:r>
              <a:rPr lang="it-IT" dirty="0" err="1"/>
              <a:t>before</a:t>
            </a:r>
            <a:r>
              <a:rPr lang="it-IT" dirty="0"/>
              <a:t> </a:t>
            </a:r>
            <a:r>
              <a:rPr lang="it-IT" dirty="0" err="1"/>
              <a:t>was</a:t>
            </a:r>
            <a:r>
              <a:rPr lang="it-IT" dirty="0"/>
              <a:t> a </a:t>
            </a:r>
            <a:r>
              <a:rPr lang="it-IT" dirty="0" err="1"/>
              <a:t>rejected</a:t>
            </a:r>
            <a:r>
              <a:rPr lang="it-IT" dirty="0"/>
              <a:t> one</a:t>
            </a:r>
          </a:p>
          <a:p>
            <a:pPr lvl="1"/>
            <a:r>
              <a:rPr lang="it-IT" dirty="0"/>
              <a:t>Update the </a:t>
            </a:r>
            <a:r>
              <a:rPr lang="it-IT" dirty="0" err="1"/>
              <a:t>total</a:t>
            </a:r>
            <a:r>
              <a:rPr lang="it-IT" dirty="0"/>
              <a:t> </a:t>
            </a:r>
            <a:r>
              <a:rPr lang="it-IT" dirty="0" err="1"/>
              <a:t>earning</a:t>
            </a:r>
            <a:r>
              <a:rPr lang="it-IT" dirty="0"/>
              <a:t> of </a:t>
            </a:r>
            <a:r>
              <a:rPr lang="it-IT" dirty="0" err="1"/>
              <a:t>each</a:t>
            </a:r>
            <a:r>
              <a:rPr lang="it-IT" dirty="0"/>
              <a:t> optional in </a:t>
            </a:r>
            <a:r>
              <a:rPr lang="it-IT" dirty="0" err="1"/>
              <a:t>that</a:t>
            </a:r>
            <a:r>
              <a:rPr lang="it-IT" dirty="0"/>
              <a:t> order</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3139321"/>
          </a:xfrm>
          <a:prstGeom prst="rect">
            <a:avLst/>
          </a:prstGeom>
          <a:noFill/>
        </p:spPr>
        <p:txBody>
          <a:bodyPr wrap="square" rtlCol="0">
            <a:spAutoFit/>
          </a:bodyPr>
          <a:lstStyle/>
          <a:p>
            <a:r>
              <a:rPr lang="en-GB" sz="1100" dirty="0"/>
              <a:t>CREATE TRIGGER `</a:t>
            </a:r>
            <a:r>
              <a:rPr lang="en-GB" sz="1100" dirty="0" err="1"/>
              <a:t>updatePackageOrder</a:t>
            </a:r>
            <a:r>
              <a:rPr lang="en-GB" sz="1100" dirty="0"/>
              <a:t>` </a:t>
            </a:r>
          </a:p>
          <a:p>
            <a:r>
              <a:rPr lang="en-GB" sz="1100" dirty="0"/>
              <a:t>AFTER UPDATE ON `</a:t>
            </a:r>
            <a:r>
              <a:rPr lang="en-GB" sz="1100" dirty="0" err="1"/>
              <a:t>order_data</a:t>
            </a:r>
            <a:r>
              <a:rPr lang="en-GB" sz="1100" dirty="0"/>
              <a:t>` </a:t>
            </a:r>
          </a:p>
          <a:p>
            <a:r>
              <a:rPr lang="en-GB" sz="1100" dirty="0"/>
              <a:t>FOR EACH ROW begin            </a:t>
            </a:r>
          </a:p>
          <a:p>
            <a:pPr lvl="1"/>
            <a:r>
              <a:rPr lang="en-GB" sz="1100" dirty="0"/>
              <a:t>DECLARE </a:t>
            </a:r>
            <a:r>
              <a:rPr lang="en-GB" sz="1100" dirty="0" err="1"/>
              <a:t>feeM</a:t>
            </a:r>
            <a:r>
              <a:rPr lang="en-GB" sz="1100" dirty="0"/>
              <a:t> FLOAT;			</a:t>
            </a:r>
          </a:p>
          <a:p>
            <a:pPr lvl="1"/>
            <a:r>
              <a:rPr lang="en-GB" sz="1100" dirty="0"/>
              <a:t>DECLARE </a:t>
            </a:r>
            <a:r>
              <a:rPr lang="en-GB" sz="1100" dirty="0" err="1"/>
              <a:t>mon</a:t>
            </a:r>
            <a:r>
              <a:rPr lang="en-GB" sz="1100" dirty="0"/>
              <a:t> INT;            </a:t>
            </a:r>
          </a:p>
          <a:p>
            <a:pPr lvl="1"/>
            <a:r>
              <a:rPr lang="en-GB" sz="1100" dirty="0"/>
              <a:t>DECLARE amount INT;            </a:t>
            </a:r>
          </a:p>
          <a:p>
            <a:pPr lvl="1"/>
            <a:r>
              <a:rPr lang="en-GB" sz="1100" dirty="0"/>
              <a:t>if(</a:t>
            </a:r>
            <a:r>
              <a:rPr lang="en-GB" sz="1100" dirty="0" err="1"/>
              <a:t>new.isValid</a:t>
            </a:r>
            <a:r>
              <a:rPr lang="en-GB" sz="1100" dirty="0"/>
              <a:t>=1 and </a:t>
            </a:r>
            <a:r>
              <a:rPr lang="en-GB" sz="1100" dirty="0" err="1"/>
              <a:t>old.isValid</a:t>
            </a:r>
            <a:r>
              <a:rPr lang="en-GB" sz="1100" dirty="0"/>
              <a:t>=0) then				</a:t>
            </a:r>
          </a:p>
          <a:p>
            <a:pPr lvl="2"/>
            <a:r>
              <a:rPr lang="en-GB" sz="1100" dirty="0"/>
              <a:t>select count(*) into amount from </a:t>
            </a:r>
            <a:r>
              <a:rPr lang="en-GB" sz="1100" dirty="0" err="1"/>
              <a:t>order_option</a:t>
            </a:r>
            <a:r>
              <a:rPr lang="en-GB" sz="1100" dirty="0"/>
              <a:t> where </a:t>
            </a:r>
            <a:r>
              <a:rPr lang="en-GB" sz="1100" dirty="0" err="1"/>
              <a:t>idOrder</a:t>
            </a:r>
            <a:r>
              <a:rPr lang="en-GB" sz="1100" dirty="0"/>
              <a:t>=new.id;				</a:t>
            </a:r>
          </a:p>
          <a:p>
            <a:pPr lvl="2"/>
            <a:r>
              <a:rPr lang="en-GB" sz="1100" dirty="0"/>
              <a:t>select </a:t>
            </a:r>
            <a:r>
              <a:rPr lang="en-GB" sz="1100" dirty="0" err="1"/>
              <a:t>feeMonth</a:t>
            </a:r>
            <a:r>
              <a:rPr lang="en-GB" sz="1100" dirty="0"/>
              <a:t> into </a:t>
            </a:r>
            <a:r>
              <a:rPr lang="en-GB" sz="1100" dirty="0" err="1"/>
              <a:t>feeM</a:t>
            </a:r>
            <a:r>
              <a:rPr lang="en-GB" sz="1100" dirty="0"/>
              <a:t> from </a:t>
            </a:r>
            <a:r>
              <a:rPr lang="en-GB" sz="1100" dirty="0" err="1"/>
              <a:t>validityperiod</a:t>
            </a:r>
            <a:r>
              <a:rPr lang="en-GB" sz="1100" dirty="0"/>
              <a:t> as </a:t>
            </a:r>
            <a:r>
              <a:rPr lang="en-GB" sz="1100" dirty="0" err="1"/>
              <a:t>vp</a:t>
            </a:r>
            <a:r>
              <a:rPr lang="en-GB" sz="1100" dirty="0"/>
              <a:t> where vp.id=</a:t>
            </a:r>
            <a:r>
              <a:rPr lang="en-GB" sz="1100" dirty="0" err="1"/>
              <a:t>new.idValidityPeriod</a:t>
            </a:r>
            <a:r>
              <a:rPr lang="en-GB" sz="1100" dirty="0"/>
              <a:t>;                </a:t>
            </a:r>
          </a:p>
          <a:p>
            <a:pPr lvl="2"/>
            <a:r>
              <a:rPr lang="en-GB" sz="1100" dirty="0"/>
              <a:t>select month into </a:t>
            </a:r>
            <a:r>
              <a:rPr lang="en-GB" sz="1100" dirty="0" err="1"/>
              <a:t>mon</a:t>
            </a:r>
            <a:r>
              <a:rPr lang="en-GB" sz="1100" dirty="0"/>
              <a:t> from </a:t>
            </a:r>
            <a:r>
              <a:rPr lang="en-GB" sz="1100" dirty="0" err="1"/>
              <a:t>validityperiod</a:t>
            </a:r>
            <a:r>
              <a:rPr lang="en-GB" sz="1100" dirty="0"/>
              <a:t> as </a:t>
            </a:r>
            <a:r>
              <a:rPr lang="en-GB" sz="1100" dirty="0" err="1"/>
              <a:t>vp</a:t>
            </a:r>
            <a:r>
              <a:rPr lang="en-GB" sz="1100" dirty="0"/>
              <a:t> where vp.id=</a:t>
            </a:r>
            <a:r>
              <a:rPr lang="en-GB" sz="1100" dirty="0" err="1"/>
              <a:t>new.idValidityPeriod</a:t>
            </a:r>
            <a:r>
              <a:rPr lang="en-GB" sz="1100" dirty="0"/>
              <a:t>;</a:t>
            </a:r>
          </a:p>
          <a:p>
            <a:pPr lvl="2"/>
            <a:r>
              <a:rPr lang="en-GB" sz="1100" dirty="0"/>
              <a:t>			</a:t>
            </a:r>
          </a:p>
          <a:p>
            <a:pPr lvl="2"/>
            <a:r>
              <a:rPr lang="en-GB" sz="1100" dirty="0"/>
              <a:t>update </a:t>
            </a:r>
            <a:r>
              <a:rPr lang="en-GB" sz="1100" dirty="0" err="1"/>
              <a:t>purchases_package</a:t>
            </a:r>
            <a:r>
              <a:rPr lang="en-GB" sz="1100" dirty="0"/>
              <a:t>                </a:t>
            </a:r>
          </a:p>
          <a:p>
            <a:pPr lvl="2"/>
            <a:r>
              <a:rPr lang="en-GB" sz="1100" dirty="0"/>
              <a:t>set </a:t>
            </a:r>
            <a:r>
              <a:rPr lang="en-GB" sz="1100" dirty="0" err="1"/>
              <a:t>valueOptional</a:t>
            </a:r>
            <a:r>
              <a:rPr lang="en-GB" sz="1100" dirty="0"/>
              <a:t>=</a:t>
            </a:r>
            <a:r>
              <a:rPr lang="en-GB" sz="1100" dirty="0" err="1"/>
              <a:t>valueOptional+new.totalCost</a:t>
            </a:r>
            <a:r>
              <a:rPr lang="en-GB" sz="1100" dirty="0"/>
              <a:t>,				</a:t>
            </a:r>
          </a:p>
          <a:p>
            <a:pPr lvl="2"/>
            <a:r>
              <a:rPr lang="en-GB" sz="1100" dirty="0" err="1"/>
              <a:t>numPurc</a:t>
            </a:r>
            <a:r>
              <a:rPr lang="en-GB" sz="1100" dirty="0"/>
              <a:t>=numPurc+1, </a:t>
            </a:r>
            <a:r>
              <a:rPr lang="en-GB" sz="1100" dirty="0" err="1"/>
              <a:t>averageOpt</a:t>
            </a:r>
            <a:r>
              <a:rPr lang="en-GB" sz="1100" dirty="0"/>
              <a:t>=(((numPurc-1)*</a:t>
            </a:r>
            <a:r>
              <a:rPr lang="en-GB" sz="1100" dirty="0" err="1"/>
              <a:t>averageOpt</a:t>
            </a:r>
            <a:r>
              <a:rPr lang="en-GB" sz="1100" dirty="0"/>
              <a:t>)+amount)/(</a:t>
            </a:r>
            <a:r>
              <a:rPr lang="en-GB" sz="1100" dirty="0" err="1"/>
              <a:t>numPurc</a:t>
            </a:r>
            <a:r>
              <a:rPr lang="en-GB" sz="1100" dirty="0"/>
              <a:t>), 		</a:t>
            </a:r>
            <a:r>
              <a:rPr lang="en-GB" sz="1100" dirty="0" err="1"/>
              <a:t>valueNoOptional</a:t>
            </a:r>
            <a:r>
              <a:rPr lang="en-GB" sz="1100" dirty="0"/>
              <a:t>=</a:t>
            </a:r>
            <a:r>
              <a:rPr lang="en-GB" sz="1100" dirty="0" err="1"/>
              <a:t>valueNoOptional</a:t>
            </a:r>
            <a:r>
              <a:rPr lang="en-GB" sz="1100" dirty="0"/>
              <a:t>+(</a:t>
            </a:r>
            <a:r>
              <a:rPr lang="en-GB" sz="1100" dirty="0" err="1"/>
              <a:t>feeM</a:t>
            </a:r>
            <a:r>
              <a:rPr lang="en-GB" sz="1100" dirty="0"/>
              <a:t>*</a:t>
            </a:r>
            <a:r>
              <a:rPr lang="en-GB" sz="1100" dirty="0" err="1"/>
              <a:t>mon</a:t>
            </a:r>
            <a:r>
              <a:rPr lang="en-GB" sz="1100" dirty="0"/>
              <a:t>)                </a:t>
            </a:r>
          </a:p>
          <a:p>
            <a:pPr lvl="2"/>
            <a:r>
              <a:rPr lang="en-GB" sz="1100" dirty="0"/>
              <a:t>where </a:t>
            </a:r>
            <a:r>
              <a:rPr lang="en-GB" sz="1100" dirty="0" err="1"/>
              <a:t>idPack</a:t>
            </a:r>
            <a:r>
              <a:rPr lang="en-GB" sz="1100" dirty="0"/>
              <a:t>=</a:t>
            </a:r>
            <a:r>
              <a:rPr lang="en-GB" sz="1100" dirty="0" err="1"/>
              <a:t>new.idPackage</a:t>
            </a:r>
            <a:r>
              <a:rPr lang="en-GB" sz="1100" dirty="0"/>
              <a:t>;                			</a:t>
            </a:r>
          </a:p>
          <a:p>
            <a:pPr lvl="1"/>
            <a:r>
              <a:rPr lang="en-GB" sz="1100" dirty="0"/>
              <a:t>end if;			</a:t>
            </a:r>
          </a:p>
          <a:p>
            <a:r>
              <a:rPr lang="en-GB" sz="1100" dirty="0"/>
              <a:t>end</a:t>
            </a:r>
          </a:p>
        </p:txBody>
      </p:sp>
    </p:spTree>
    <p:extLst>
      <p:ext uri="{BB962C8B-B14F-4D97-AF65-F5344CB8AC3E}">
        <p14:creationId xmlns:p14="http://schemas.microsoft.com/office/powerpoint/2010/main" val="2528081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91E4-7160-48E1-AC3A-433B9E823708}"/>
              </a:ext>
            </a:extLst>
          </p:cNvPr>
          <p:cNvSpPr>
            <a:spLocks noGrp="1"/>
          </p:cNvSpPr>
          <p:nvPr>
            <p:ph type="title"/>
          </p:nvPr>
        </p:nvSpPr>
        <p:spPr/>
        <p:txBody>
          <a:bodyPr/>
          <a:lstStyle/>
          <a:p>
            <a:r>
              <a:rPr lang="en-GB" dirty="0"/>
              <a:t>Trigger: </a:t>
            </a:r>
            <a:r>
              <a:rPr lang="en-GB" sz="4400" dirty="0" err="1"/>
              <a:t>updateAlert</a:t>
            </a:r>
            <a:endParaRPr lang="en-GB" dirty="0"/>
          </a:p>
        </p:txBody>
      </p:sp>
      <p:sp>
        <p:nvSpPr>
          <p:cNvPr id="3" name="Content Placeholder 2">
            <a:extLst>
              <a:ext uri="{FF2B5EF4-FFF2-40B4-BE49-F238E27FC236}">
                <a16:creationId xmlns:a16="http://schemas.microsoft.com/office/drawing/2014/main" id="{5A41629A-2049-4EBD-90DA-DB47D649ACC1}"/>
              </a:ext>
            </a:extLst>
          </p:cNvPr>
          <p:cNvSpPr>
            <a:spLocks noGrp="1"/>
          </p:cNvSpPr>
          <p:nvPr>
            <p:ph idx="1"/>
          </p:nvPr>
        </p:nvSpPr>
        <p:spPr/>
        <p:txBody>
          <a:bodyPr/>
          <a:lstStyle/>
          <a:p>
            <a:pPr lvl="1"/>
            <a:r>
              <a:rPr lang="it-IT" dirty="0"/>
              <a:t>After an update on the </a:t>
            </a:r>
            <a:r>
              <a:rPr lang="en-GB" dirty="0" err="1"/>
              <a:t>order_data</a:t>
            </a:r>
            <a:r>
              <a:rPr lang="en-GB" dirty="0"/>
              <a:t> </a:t>
            </a:r>
            <a:r>
              <a:rPr lang="it-IT" dirty="0"/>
              <a:t>table</a:t>
            </a:r>
          </a:p>
          <a:p>
            <a:pPr lvl="1"/>
            <a:r>
              <a:rPr lang="it-IT" dirty="0"/>
              <a:t>If the </a:t>
            </a:r>
            <a:r>
              <a:rPr lang="it-IT" dirty="0" err="1"/>
              <a:t>number</a:t>
            </a:r>
            <a:r>
              <a:rPr lang="it-IT" dirty="0"/>
              <a:t> of </a:t>
            </a:r>
            <a:r>
              <a:rPr lang="it-IT" dirty="0" err="1"/>
              <a:t>invalid</a:t>
            </a:r>
            <a:r>
              <a:rPr lang="it-IT" dirty="0"/>
              <a:t> </a:t>
            </a:r>
            <a:r>
              <a:rPr lang="it-IT" dirty="0" err="1"/>
              <a:t>has</a:t>
            </a:r>
            <a:r>
              <a:rPr lang="it-IT" dirty="0"/>
              <a:t> </a:t>
            </a:r>
            <a:r>
              <a:rPr lang="it-IT" dirty="0" err="1"/>
              <a:t>changed</a:t>
            </a:r>
            <a:endParaRPr lang="it-IT" dirty="0"/>
          </a:p>
          <a:p>
            <a:pPr lvl="1"/>
            <a:r>
              <a:rPr lang="it-IT" dirty="0"/>
              <a:t>If user </a:t>
            </a:r>
            <a:r>
              <a:rPr lang="it-IT" dirty="0" err="1"/>
              <a:t>has</a:t>
            </a:r>
            <a:r>
              <a:rPr lang="it-IT" dirty="0"/>
              <a:t> </a:t>
            </a:r>
            <a:r>
              <a:rPr lang="it-IT" dirty="0" err="1"/>
              <a:t>failed</a:t>
            </a:r>
            <a:r>
              <a:rPr lang="it-IT" dirty="0"/>
              <a:t> a payment 3 times</a:t>
            </a:r>
          </a:p>
          <a:p>
            <a:pPr lvl="1"/>
            <a:r>
              <a:rPr lang="it-IT" dirty="0" err="1"/>
              <a:t>Insert</a:t>
            </a:r>
            <a:r>
              <a:rPr lang="it-IT" dirty="0"/>
              <a:t> a new </a:t>
            </a:r>
            <a:r>
              <a:rPr lang="it-IT" dirty="0" err="1"/>
              <a:t>alert</a:t>
            </a:r>
            <a:r>
              <a:rPr lang="it-IT" dirty="0"/>
              <a:t> in the </a:t>
            </a:r>
            <a:r>
              <a:rPr lang="it-IT" dirty="0" err="1"/>
              <a:t>Alert</a:t>
            </a:r>
            <a:r>
              <a:rPr lang="it-IT" dirty="0"/>
              <a:t> table</a:t>
            </a:r>
          </a:p>
        </p:txBody>
      </p:sp>
      <p:sp>
        <p:nvSpPr>
          <p:cNvPr id="4" name="TextBox 3">
            <a:extLst>
              <a:ext uri="{FF2B5EF4-FFF2-40B4-BE49-F238E27FC236}">
                <a16:creationId xmlns:a16="http://schemas.microsoft.com/office/drawing/2014/main" id="{CF4A2DAD-6EBC-448C-898F-1907C33EF79D}"/>
              </a:ext>
            </a:extLst>
          </p:cNvPr>
          <p:cNvSpPr txBox="1"/>
          <p:nvPr/>
        </p:nvSpPr>
        <p:spPr>
          <a:xfrm>
            <a:off x="526773" y="3745697"/>
            <a:ext cx="8463170" cy="2970044"/>
          </a:xfrm>
          <a:prstGeom prst="rect">
            <a:avLst/>
          </a:prstGeom>
          <a:noFill/>
        </p:spPr>
        <p:txBody>
          <a:bodyPr wrap="square" rtlCol="0">
            <a:spAutoFit/>
          </a:bodyPr>
          <a:lstStyle/>
          <a:p>
            <a:r>
              <a:rPr lang="en-GB" sz="1100" dirty="0"/>
              <a:t>CREATE TRIGGER `</a:t>
            </a:r>
            <a:r>
              <a:rPr lang="en-GB" sz="1100" dirty="0" err="1"/>
              <a:t>updateAlert</a:t>
            </a:r>
            <a:r>
              <a:rPr lang="en-GB" sz="1100" dirty="0"/>
              <a:t>`</a:t>
            </a:r>
          </a:p>
          <a:p>
            <a:r>
              <a:rPr lang="en-GB" sz="1100" dirty="0"/>
              <a:t>AFTER UPDATE ON `</a:t>
            </a:r>
            <a:r>
              <a:rPr lang="en-GB" sz="1100" dirty="0" err="1"/>
              <a:t>order_data</a:t>
            </a:r>
            <a:r>
              <a:rPr lang="en-GB" sz="1100" dirty="0"/>
              <a:t>` </a:t>
            </a:r>
          </a:p>
          <a:p>
            <a:r>
              <a:rPr lang="en-GB" sz="1100" dirty="0"/>
              <a:t>FOR EACH ROW begin	</a:t>
            </a:r>
          </a:p>
          <a:p>
            <a:pPr lvl="1"/>
            <a:r>
              <a:rPr lang="en-GB" sz="1100" dirty="0"/>
              <a:t>declare </a:t>
            </a:r>
            <a:r>
              <a:rPr lang="en-GB" sz="1100" dirty="0" err="1"/>
              <a:t>numErr</a:t>
            </a:r>
            <a:r>
              <a:rPr lang="en-GB" sz="1100" dirty="0"/>
              <a:t> int;    </a:t>
            </a:r>
          </a:p>
          <a:p>
            <a:pPr lvl="1"/>
            <a:r>
              <a:rPr lang="en-GB" sz="1100" dirty="0"/>
              <a:t>declare </a:t>
            </a:r>
            <a:r>
              <a:rPr lang="en-GB" sz="1100" dirty="0" err="1"/>
              <a:t>emailUsr</a:t>
            </a:r>
            <a:r>
              <a:rPr lang="en-GB" sz="1100" dirty="0"/>
              <a:t> varchar(45);    </a:t>
            </a:r>
          </a:p>
          <a:p>
            <a:pPr lvl="1"/>
            <a:r>
              <a:rPr lang="en-GB" sz="1100" dirty="0"/>
              <a:t>declare </a:t>
            </a:r>
            <a:r>
              <a:rPr lang="en-GB" sz="1100" dirty="0" err="1"/>
              <a:t>usernameUsr</a:t>
            </a:r>
            <a:r>
              <a:rPr lang="en-GB" sz="1100" dirty="0"/>
              <a:t> varchar(45);	</a:t>
            </a:r>
          </a:p>
          <a:p>
            <a:pPr lvl="1"/>
            <a:r>
              <a:rPr lang="en-GB" sz="1100" dirty="0"/>
              <a:t>if (</a:t>
            </a:r>
            <a:r>
              <a:rPr lang="en-GB" sz="1100" dirty="0" err="1"/>
              <a:t>new.numberOfInvalid</a:t>
            </a:r>
            <a:r>
              <a:rPr lang="en-GB" sz="1100" dirty="0"/>
              <a:t> &lt;&gt; </a:t>
            </a:r>
            <a:r>
              <a:rPr lang="en-GB" sz="1100" dirty="0" err="1"/>
              <a:t>old.numberOfInvalid</a:t>
            </a:r>
            <a:r>
              <a:rPr lang="en-GB" sz="1100" dirty="0"/>
              <a:t>) then		</a:t>
            </a:r>
          </a:p>
          <a:p>
            <a:pPr lvl="2"/>
            <a:r>
              <a:rPr lang="en-GB" sz="1100" dirty="0"/>
              <a:t>select sum(</a:t>
            </a:r>
            <a:r>
              <a:rPr lang="en-GB" sz="1100" dirty="0" err="1"/>
              <a:t>numberOfInvalid</a:t>
            </a:r>
            <a:r>
              <a:rPr lang="en-GB" sz="1100" dirty="0"/>
              <a:t>) into </a:t>
            </a:r>
            <a:r>
              <a:rPr lang="en-GB" sz="1100" dirty="0" err="1"/>
              <a:t>numErr</a:t>
            </a:r>
            <a:r>
              <a:rPr lang="en-GB" sz="1100" dirty="0"/>
              <a:t> from </a:t>
            </a:r>
            <a:r>
              <a:rPr lang="en-GB" sz="1100" dirty="0" err="1"/>
              <a:t>order_data</a:t>
            </a:r>
            <a:r>
              <a:rPr lang="en-GB" sz="1100" dirty="0"/>
              <a:t> where </a:t>
            </a:r>
            <a:r>
              <a:rPr lang="en-GB" sz="1100" dirty="0" err="1"/>
              <a:t>idUser</a:t>
            </a:r>
            <a:r>
              <a:rPr lang="en-GB" sz="1100" dirty="0"/>
              <a:t> = </a:t>
            </a:r>
            <a:r>
              <a:rPr lang="en-GB" sz="1100" dirty="0" err="1"/>
              <a:t>new.idUser</a:t>
            </a:r>
            <a:r>
              <a:rPr lang="en-GB" sz="1100" dirty="0"/>
              <a:t>;		</a:t>
            </a:r>
          </a:p>
          <a:p>
            <a:pPr lvl="2"/>
            <a:r>
              <a:rPr lang="en-GB" sz="1100" dirty="0"/>
              <a:t>if(</a:t>
            </a:r>
            <a:r>
              <a:rPr lang="en-GB" sz="1100" dirty="0" err="1"/>
              <a:t>numErr</a:t>
            </a:r>
            <a:r>
              <a:rPr lang="en-GB" sz="1100" dirty="0"/>
              <a:t> % 3 = 0) then            </a:t>
            </a:r>
          </a:p>
          <a:p>
            <a:pPr lvl="3"/>
            <a:r>
              <a:rPr lang="en-GB" sz="1100" dirty="0"/>
              <a:t>select mail into </a:t>
            </a:r>
            <a:r>
              <a:rPr lang="en-GB" sz="1100" dirty="0" err="1"/>
              <a:t>emailUsr</a:t>
            </a:r>
            <a:r>
              <a:rPr lang="en-GB" sz="1100" dirty="0"/>
              <a:t> from </a:t>
            </a:r>
            <a:r>
              <a:rPr lang="en-GB" sz="1100" dirty="0" err="1"/>
              <a:t>user_data</a:t>
            </a:r>
            <a:r>
              <a:rPr lang="en-GB" sz="1100" dirty="0"/>
              <a:t> where id = </a:t>
            </a:r>
            <a:r>
              <a:rPr lang="en-GB" sz="1100" dirty="0" err="1"/>
              <a:t>new.idUser</a:t>
            </a:r>
            <a:r>
              <a:rPr lang="en-GB" sz="1100" dirty="0"/>
              <a:t>;            </a:t>
            </a:r>
          </a:p>
          <a:p>
            <a:pPr lvl="3"/>
            <a:r>
              <a:rPr lang="en-GB" sz="1100" dirty="0"/>
              <a:t>select username into </a:t>
            </a:r>
            <a:r>
              <a:rPr lang="en-GB" sz="1100" dirty="0" err="1"/>
              <a:t>usernameUsr</a:t>
            </a:r>
            <a:r>
              <a:rPr lang="en-GB" sz="1100" dirty="0"/>
              <a:t> from </a:t>
            </a:r>
            <a:r>
              <a:rPr lang="en-GB" sz="1100" dirty="0" err="1"/>
              <a:t>user_data</a:t>
            </a:r>
            <a:r>
              <a:rPr lang="en-GB" sz="1100" dirty="0"/>
              <a:t> where id = </a:t>
            </a:r>
            <a:r>
              <a:rPr lang="en-GB" sz="1100" dirty="0" err="1"/>
              <a:t>new.idUser</a:t>
            </a:r>
            <a:r>
              <a:rPr lang="en-GB" sz="1100" dirty="0"/>
              <a:t>;</a:t>
            </a:r>
          </a:p>
          <a:p>
            <a:pPr lvl="3"/>
            <a:r>
              <a:rPr lang="en-GB" sz="1100" dirty="0"/>
              <a:t>            			</a:t>
            </a:r>
          </a:p>
          <a:p>
            <a:pPr lvl="3"/>
            <a:r>
              <a:rPr lang="en-GB" sz="1100" dirty="0"/>
              <a:t>insert into alert(</a:t>
            </a:r>
            <a:r>
              <a:rPr lang="en-GB" sz="1100" dirty="0" err="1"/>
              <a:t>idUser,email,username,totalCost,lastReject</a:t>
            </a:r>
            <a:r>
              <a:rPr lang="en-GB" sz="1100" dirty="0"/>
              <a:t>) 			</a:t>
            </a:r>
          </a:p>
          <a:p>
            <a:pPr lvl="3"/>
            <a:r>
              <a:rPr lang="en-GB" sz="1100" dirty="0"/>
              <a:t>	values(</a:t>
            </a:r>
            <a:r>
              <a:rPr lang="en-GB" sz="1100" dirty="0" err="1"/>
              <a:t>new.idUser,emailUsr,usernameUsr,new.totalCost,NOW</a:t>
            </a:r>
            <a:r>
              <a:rPr lang="en-GB" sz="1100" dirty="0"/>
              <a:t>());        </a:t>
            </a:r>
          </a:p>
          <a:p>
            <a:pPr lvl="2"/>
            <a:r>
              <a:rPr lang="en-GB" sz="1100" dirty="0"/>
              <a:t>end if;    </a:t>
            </a:r>
          </a:p>
          <a:p>
            <a:pPr lvl="1"/>
            <a:r>
              <a:rPr lang="en-GB" sz="1100" dirty="0"/>
              <a:t>end if;</a:t>
            </a:r>
          </a:p>
          <a:p>
            <a:r>
              <a:rPr lang="en-GB" sz="1100" dirty="0"/>
              <a:t>end</a:t>
            </a:r>
          </a:p>
        </p:txBody>
      </p:sp>
    </p:spTree>
    <p:extLst>
      <p:ext uri="{BB962C8B-B14F-4D97-AF65-F5344CB8AC3E}">
        <p14:creationId xmlns:p14="http://schemas.microsoft.com/office/powerpoint/2010/main" val="92855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a:t>
            </a:r>
            <a:r>
              <a:rPr lang="it-IT" sz="2000" dirty="0" err="1"/>
              <a:t>specifications</a:t>
            </a:r>
            <a:endParaRPr lang="it-IT" sz="2000" dirty="0"/>
          </a:p>
          <a:p>
            <a:r>
              <a:rPr lang="it-IT" sz="2400" dirty="0" err="1"/>
              <a:t>Conceptual</a:t>
            </a:r>
            <a:r>
              <a:rPr lang="it-IT" sz="2400" dirty="0"/>
              <a:t> (ER) and </a:t>
            </a:r>
            <a:r>
              <a:rPr lang="it-IT" sz="2400" dirty="0" err="1"/>
              <a:t>logical</a:t>
            </a:r>
            <a:r>
              <a:rPr lang="it-IT" sz="2400" dirty="0"/>
              <a:t> data models</a:t>
            </a:r>
            <a:endParaRPr lang="it-IT" sz="2000" dirty="0"/>
          </a:p>
          <a:p>
            <a:pPr lvl="1"/>
            <a:r>
              <a:rPr lang="it-IT" sz="2000" dirty="0"/>
              <a:t>Explanation of the logical model </a:t>
            </a:r>
          </a:p>
          <a:p>
            <a:r>
              <a:rPr lang="it-IT" sz="2400" dirty="0"/>
              <a:t>Trigger design and code – per ora non abbiamo un cazzo</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a:t>
            </a:r>
            <a:r>
              <a:rPr lang="it-IT" sz="2400" dirty="0" err="1"/>
              <a:t>diagrams</a:t>
            </a:r>
            <a:r>
              <a:rPr lang="it-IT" sz="2400" dirty="0"/>
              <a:t> (</a:t>
            </a:r>
            <a:r>
              <a:rPr lang="it-IT" sz="2400" dirty="0" err="1"/>
              <a:t>only</a:t>
            </a:r>
            <a:r>
              <a:rPr lang="it-IT" sz="2400" dirty="0"/>
              <a:t>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Package_Optional</a:t>
            </a:r>
            <a:r>
              <a:rPr lang="en-GB" dirty="0"/>
              <a:t>” </a:t>
            </a:r>
          </a:p>
        </p:txBody>
      </p:sp>
      <p:sp>
        <p:nvSpPr>
          <p:cNvPr id="5" name="Content Placeholder 4"/>
          <p:cNvSpPr>
            <a:spLocks noGrp="1"/>
          </p:cNvSpPr>
          <p:nvPr>
            <p:ph sz="half" idx="2"/>
          </p:nvPr>
        </p:nvSpPr>
        <p:spPr>
          <a:xfrm>
            <a:off x="4680478" y="1540224"/>
            <a:ext cx="4203773" cy="4351338"/>
          </a:xfrm>
        </p:spPr>
        <p:txBody>
          <a:bodyPr>
            <a:normAutofit fontScale="92500" lnSpcReduction="10000"/>
          </a:bodyPr>
          <a:lstStyle/>
          <a:p>
            <a:r>
              <a:rPr lang="en-GB" dirty="0"/>
              <a:t>Package </a:t>
            </a:r>
            <a:r>
              <a:rPr lang="en-GB" dirty="0">
                <a:sym typeface="Wingdings" panose="05000000000000000000" pitchFamily="2" charset="2"/>
              </a:rPr>
              <a:t></a:t>
            </a:r>
            <a:r>
              <a:rPr lang="en-GB" dirty="0"/>
              <a:t> </a:t>
            </a:r>
            <a:r>
              <a:rPr lang="en-US" sz="2800" dirty="0" err="1"/>
              <a:t>Optional_Data</a:t>
            </a:r>
            <a:r>
              <a:rPr lang="en-GB" dirty="0"/>
              <a:t>, a package could have more than one optional</a:t>
            </a:r>
          </a:p>
          <a:p>
            <a:pPr lvl="1"/>
            <a:r>
              <a:rPr lang="en-GB" dirty="0"/>
              <a:t>including annotations for the attributes and for the relationships, fetch type of attributes and of relationships, and operation cascading policies for relationships  </a:t>
            </a:r>
          </a:p>
          <a:p>
            <a:r>
              <a:rPr lang="en-US" sz="2800" dirty="0" err="1"/>
              <a:t>Optional_Data</a:t>
            </a:r>
            <a:r>
              <a:rPr lang="en-GB" dirty="0"/>
              <a:t> </a:t>
            </a:r>
            <a:r>
              <a:rPr lang="en-GB" dirty="0">
                <a:sym typeface="Wingdings" panose="05000000000000000000" pitchFamily="2" charset="2"/>
              </a:rPr>
              <a:t> Package, an optional could be associated with N package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7910" y="2110612"/>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865575" cy="369332"/>
          </a:xfrm>
          <a:prstGeom prst="rect">
            <a:avLst/>
          </a:prstGeom>
          <a:noFill/>
        </p:spPr>
        <p:txBody>
          <a:bodyPr wrap="none" rtlCol="0">
            <a:spAutoFit/>
          </a:bodyPr>
          <a:lstStyle/>
          <a:p>
            <a:r>
              <a:rPr lang="en-US" sz="1800" dirty="0" err="1"/>
              <a:t>Package_Option</a:t>
            </a:r>
            <a:r>
              <a:rPr lang="en-GB" sz="1800" dirty="0"/>
              <a:t>al</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Order_Option</a:t>
            </a:r>
            <a:r>
              <a:rPr lang="en-GB" dirty="0"/>
              <a:t>” </a:t>
            </a:r>
          </a:p>
        </p:txBody>
      </p:sp>
      <p:sp>
        <p:nvSpPr>
          <p:cNvPr id="5" name="Content Placeholder 4"/>
          <p:cNvSpPr>
            <a:spLocks noGrp="1"/>
          </p:cNvSpPr>
          <p:nvPr>
            <p:ph sz="half" idx="2"/>
          </p:nvPr>
        </p:nvSpPr>
        <p:spPr>
          <a:xfrm>
            <a:off x="4680479" y="1540224"/>
            <a:ext cx="4163664" cy="4351338"/>
          </a:xfrm>
        </p:spPr>
        <p:txBody>
          <a:bodyPr>
            <a:normAutofit fontScale="92500" lnSpcReduction="10000"/>
          </a:bodyPr>
          <a:lstStyle/>
          <a:p>
            <a:r>
              <a:rPr lang="en-US" sz="2800" dirty="0"/>
              <a:t>Order</a:t>
            </a:r>
            <a:r>
              <a:rPr lang="en-GB" dirty="0"/>
              <a:t> </a:t>
            </a:r>
            <a:r>
              <a:rPr lang="en-GB" dirty="0">
                <a:sym typeface="Wingdings" panose="05000000000000000000" pitchFamily="2" charset="2"/>
              </a:rPr>
              <a:t></a:t>
            </a:r>
            <a:r>
              <a:rPr lang="en-GB" dirty="0"/>
              <a:t> </a:t>
            </a:r>
            <a:r>
              <a:rPr lang="en-US" sz="2800" dirty="0" err="1"/>
              <a:t>Optional_Data</a:t>
            </a:r>
            <a:r>
              <a:rPr lang="en-US" dirty="0"/>
              <a:t>, </a:t>
            </a:r>
            <a:r>
              <a:rPr lang="en-GB" dirty="0"/>
              <a:t>an order could be done with more N Optional</a:t>
            </a:r>
          </a:p>
          <a:p>
            <a:pPr lvl="1"/>
            <a:r>
              <a:rPr lang="en-GB" dirty="0"/>
              <a:t>including annotations for the attributes and for the relationships, fetch type of attributes and of relationships, and operation cascading policies for relationships  </a:t>
            </a:r>
          </a:p>
          <a:p>
            <a:r>
              <a:rPr lang="en-US" sz="2800" dirty="0" err="1"/>
              <a:t>Optional_Data</a:t>
            </a:r>
            <a:r>
              <a:rPr lang="en-GB" dirty="0"/>
              <a:t> </a:t>
            </a:r>
            <a:r>
              <a:rPr lang="en-GB" dirty="0">
                <a:sym typeface="Wingdings" panose="05000000000000000000" pitchFamily="2" charset="2"/>
              </a:rPr>
              <a:t> </a:t>
            </a:r>
            <a:r>
              <a:rPr lang="en-US" sz="2800" dirty="0"/>
              <a:t>Order</a:t>
            </a:r>
            <a:r>
              <a:rPr lang="en-GB" sz="2800" dirty="0">
                <a:sym typeface="Wingdings" panose="05000000000000000000" pitchFamily="2" charset="2"/>
              </a:rPr>
              <a:t>, an optional could be ordered more than </a:t>
            </a:r>
            <a:r>
              <a:rPr lang="en-GB" sz="2800" dirty="0" err="1">
                <a:sym typeface="Wingdings" panose="05000000000000000000" pitchFamily="2" charset="2"/>
              </a:rPr>
              <a:t>onces</a:t>
            </a:r>
            <a:endParaRPr lang="en-GB" dirty="0">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Order</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07267" y="2105721"/>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93358" cy="369332"/>
          </a:xfrm>
          <a:prstGeom prst="rect">
            <a:avLst/>
          </a:prstGeom>
          <a:noFill/>
        </p:spPr>
        <p:txBody>
          <a:bodyPr wrap="none" rtlCol="0">
            <a:spAutoFit/>
          </a:bodyPr>
          <a:lstStyle/>
          <a:p>
            <a:r>
              <a:rPr lang="en-US" sz="1800" dirty="0" err="1"/>
              <a:t>Order_Option</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Order</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t>Optional_Data</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Order</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25201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Package_Service</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Package </a:t>
            </a:r>
            <a:r>
              <a:rPr lang="en-GB" dirty="0">
                <a:sym typeface="Wingdings" panose="05000000000000000000" pitchFamily="2" charset="2"/>
              </a:rPr>
              <a:t></a:t>
            </a:r>
            <a:r>
              <a:rPr lang="en-GB" dirty="0"/>
              <a:t> Service, a package can contain N services</a:t>
            </a:r>
          </a:p>
          <a:p>
            <a:pPr lvl="1"/>
            <a:r>
              <a:rPr lang="en-GB" dirty="0"/>
              <a:t>including annotations for the attributes and for the relationships, fetch type of attributes and of relationships, and operation cascading policies for relationships  </a:t>
            </a:r>
          </a:p>
          <a:p>
            <a:r>
              <a:rPr lang="en-GB" dirty="0"/>
              <a:t>Service </a:t>
            </a:r>
            <a:r>
              <a:rPr lang="en-GB" dirty="0">
                <a:sym typeface="Wingdings" panose="05000000000000000000" pitchFamily="2" charset="2"/>
              </a:rPr>
              <a:t> </a:t>
            </a:r>
            <a:r>
              <a:rPr lang="en-GB" dirty="0"/>
              <a:t>Package, the same service can be used in more than one package</a:t>
            </a:r>
            <a:endParaRPr lang="en-GB" dirty="0">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96993" y="2105721"/>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46498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Package_Validity</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US" sz="2800" dirty="0"/>
              <a:t>Package</a:t>
            </a:r>
            <a:r>
              <a:rPr lang="en-GB" dirty="0"/>
              <a:t> </a:t>
            </a:r>
            <a:r>
              <a:rPr lang="en-GB" dirty="0">
                <a:sym typeface="Wingdings" panose="05000000000000000000" pitchFamily="2" charset="2"/>
              </a:rPr>
              <a:t></a:t>
            </a:r>
            <a:r>
              <a:rPr lang="en-GB" dirty="0"/>
              <a:t> </a:t>
            </a:r>
            <a:r>
              <a:rPr lang="en-US" sz="2800" dirty="0"/>
              <a:t>Validity</a:t>
            </a:r>
            <a:r>
              <a:rPr lang="en-GB" sz="2800" dirty="0"/>
              <a:t>, a package </a:t>
            </a:r>
            <a:r>
              <a:rPr lang="en-GB" dirty="0"/>
              <a:t>can be bought in more than one validity period</a:t>
            </a:r>
          </a:p>
          <a:p>
            <a:pPr lvl="1"/>
            <a:r>
              <a:rPr lang="en-GB" dirty="0"/>
              <a:t>including annotations for the attributes and for the relationships, fetch type of attributes and of relationships, and operation cascading policies for relationships  </a:t>
            </a:r>
          </a:p>
          <a:p>
            <a:r>
              <a:rPr lang="en-US" sz="2800" dirty="0"/>
              <a:t>Validity</a:t>
            </a:r>
            <a:r>
              <a:rPr lang="en-GB" dirty="0"/>
              <a:t> </a:t>
            </a:r>
            <a:r>
              <a:rPr lang="en-GB" dirty="0">
                <a:sym typeface="Wingdings" panose="05000000000000000000" pitchFamily="2" charset="2"/>
              </a:rPr>
              <a:t> </a:t>
            </a:r>
            <a:r>
              <a:rPr lang="en-US" sz="2800" dirty="0"/>
              <a:t>Package</a:t>
            </a:r>
            <a:r>
              <a:rPr lang="en-GB" sz="2800" dirty="0"/>
              <a:t>,</a:t>
            </a:r>
            <a:r>
              <a:rPr lang="en-GB" dirty="0">
                <a:sym typeface="Wingdings" panose="05000000000000000000" pitchFamily="2" charset="2"/>
              </a:rPr>
              <a:t> the same validity period could be used in more than one package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Validity</a:t>
            </a:r>
            <a:endParaRPr lang="en-GB" dirty="0"/>
          </a:p>
        </p:txBody>
      </p:sp>
      <p:sp>
        <p:nvSpPr>
          <p:cNvPr id="7" name="Rectangle 6"/>
          <p:cNvSpPr/>
          <p:nvPr/>
        </p:nvSpPr>
        <p:spPr>
          <a:xfrm>
            <a:off x="204531" y="1795601"/>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Package</a:t>
            </a:r>
            <a:endParaRPr lang="en-GB"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Validity</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Package</a:t>
            </a:r>
            <a:endParaRPr lang="en-GB" dirty="0"/>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Validity</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Package</a:t>
            </a:r>
            <a:endParaRPr lang="en-GB" dirty="0"/>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822038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“Alerted”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User </a:t>
            </a:r>
            <a:r>
              <a:rPr lang="en-GB" dirty="0">
                <a:sym typeface="Wingdings" panose="05000000000000000000" pitchFamily="2" charset="2"/>
              </a:rPr>
              <a:t></a:t>
            </a:r>
            <a:r>
              <a:rPr lang="en-GB" dirty="0"/>
              <a:t> Alert, a user can have multiple alerts</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a:t>
            </a:r>
            <a:r>
              <a:rPr lang="en-GB" dirty="0"/>
              <a:t>User</a:t>
            </a:r>
            <a:r>
              <a:rPr lang="en-GB" dirty="0">
                <a:sym typeface="Wingdings" panose="05000000000000000000" pitchFamily="2" charset="2"/>
              </a:rPr>
              <a:t>, an alert must be associated with one user</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49530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0636"/>
          </a:xfrm>
        </p:spPr>
        <p:txBody>
          <a:bodyPr/>
          <a:lstStyle/>
          <a:p>
            <a:r>
              <a:rPr lang="en-GB" dirty="0"/>
              <a:t>Relationship “</a:t>
            </a:r>
            <a:r>
              <a:rPr lang="en-GB" dirty="0" err="1"/>
              <a:t>OrderedUser</a:t>
            </a:r>
            <a:r>
              <a:rPr lang="en-GB" dirty="0"/>
              <a:t>” </a:t>
            </a:r>
          </a:p>
        </p:txBody>
      </p:sp>
      <p:sp>
        <p:nvSpPr>
          <p:cNvPr id="5" name="Content Placeholder 4"/>
          <p:cNvSpPr>
            <a:spLocks noGrp="1"/>
          </p:cNvSpPr>
          <p:nvPr>
            <p:ph sz="half" idx="2"/>
          </p:nvPr>
        </p:nvSpPr>
        <p:spPr>
          <a:xfrm>
            <a:off x="4680479" y="1540224"/>
            <a:ext cx="3886200" cy="4335165"/>
          </a:xfrm>
        </p:spPr>
        <p:txBody>
          <a:bodyPr>
            <a:normAutofit lnSpcReduction="10000"/>
          </a:bodyPr>
          <a:lstStyle/>
          <a:p>
            <a:r>
              <a:rPr lang="en-GB" dirty="0"/>
              <a:t>User </a:t>
            </a:r>
            <a:r>
              <a:rPr lang="en-GB" dirty="0">
                <a:sym typeface="Wingdings" panose="05000000000000000000" pitchFamily="2" charset="2"/>
              </a:rPr>
              <a:t></a:t>
            </a:r>
            <a:r>
              <a:rPr lang="en-GB" dirty="0"/>
              <a:t> Order, a user can order more than one time</a:t>
            </a:r>
          </a:p>
          <a:p>
            <a:pPr lvl="1"/>
            <a:r>
              <a:rPr lang="en-GB" dirty="0"/>
              <a:t>including annotations for the attributes and for the relationships, fetch type of attributes and of relationships, and operation cascading policies for relationships  </a:t>
            </a:r>
          </a:p>
          <a:p>
            <a:r>
              <a:rPr lang="en-GB" dirty="0"/>
              <a:t>Order</a:t>
            </a:r>
            <a:r>
              <a:rPr lang="en-GB" dirty="0">
                <a:sym typeface="Wingdings" panose="05000000000000000000" pitchFamily="2" charset="2"/>
              </a:rPr>
              <a:t> </a:t>
            </a:r>
            <a:r>
              <a:rPr lang="en-GB" dirty="0"/>
              <a:t>User</a:t>
            </a:r>
            <a:r>
              <a:rPr lang="en-GB" dirty="0">
                <a:sym typeface="Wingdings" panose="05000000000000000000" pitchFamily="2" charset="2"/>
              </a:rPr>
              <a:t>, an order is done by one user</a:t>
            </a:r>
          </a:p>
        </p:txBody>
      </p:sp>
      <p:sp>
        <p:nvSpPr>
          <p:cNvPr id="6" name="Rectangle 5"/>
          <p:cNvSpPr/>
          <p:nvPr/>
        </p:nvSpPr>
        <p:spPr>
          <a:xfrm>
            <a:off x="2968593" y="1744230"/>
            <a:ext cx="1568918" cy="46988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6988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5716" y="1770695"/>
            <a:ext cx="393171"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1" y="1979173"/>
            <a:ext cx="328792" cy="8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79318"/>
            <a:ext cx="420230" cy="7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110"/>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69885"/>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09542"/>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824468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OrderedPack</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Package </a:t>
            </a:r>
            <a:r>
              <a:rPr lang="en-GB" dirty="0">
                <a:sym typeface="Wingdings" panose="05000000000000000000" pitchFamily="2" charset="2"/>
              </a:rPr>
              <a:t></a:t>
            </a:r>
            <a:r>
              <a:rPr lang="en-GB" dirty="0"/>
              <a:t> Order, a pack can be bought N times</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a:t>
            </a:r>
            <a:r>
              <a:rPr lang="en-GB" dirty="0"/>
              <a:t>Package</a:t>
            </a:r>
            <a:r>
              <a:rPr lang="en-GB" dirty="0">
                <a:sym typeface="Wingdings" panose="05000000000000000000" pitchFamily="2" charset="2"/>
              </a:rPr>
              <a:t>, an order can be done with only one package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95601"/>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615916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OrderedValidity</a:t>
            </a:r>
            <a:r>
              <a:rPr lang="en-GB"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Validity </a:t>
            </a:r>
            <a:r>
              <a:rPr lang="en-GB" dirty="0">
                <a:sym typeface="Wingdings" panose="05000000000000000000" pitchFamily="2" charset="2"/>
              </a:rPr>
              <a:t></a:t>
            </a:r>
            <a:r>
              <a:rPr lang="en-GB" dirty="0"/>
              <a:t> Order, a validity period could use in multiple order</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a:t>
            </a:r>
            <a:r>
              <a:rPr lang="en-GB" dirty="0"/>
              <a:t>Validity</a:t>
            </a:r>
            <a:r>
              <a:rPr lang="en-GB" dirty="0">
                <a:sym typeface="Wingdings" panose="05000000000000000000" pitchFamily="2" charset="2"/>
              </a:rPr>
              <a:t>, an order have exactly one validity</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Validity</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Validity</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Validity</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67192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Relationship “rel1” – </a:t>
            </a:r>
            <a:r>
              <a:rPr lang="en-GB" dirty="0" err="1"/>
              <a:t>lasciata</a:t>
            </a:r>
            <a:r>
              <a:rPr lang="en-GB" dirty="0"/>
              <a:t> se </a:t>
            </a:r>
            <a:r>
              <a:rPr lang="en-GB" dirty="0" err="1"/>
              <a:t>ho</a:t>
            </a:r>
            <a:r>
              <a:rPr lang="en-GB" dirty="0"/>
              <a:t> </a:t>
            </a:r>
            <a:r>
              <a:rPr lang="en-GB" dirty="0" err="1"/>
              <a:t>dimenticato</a:t>
            </a:r>
            <a:r>
              <a:rPr lang="en-GB" dirty="0"/>
              <a:t> </a:t>
            </a:r>
            <a:r>
              <a:rPr lang="en-GB" dirty="0" err="1"/>
              <a:t>qualcosa</a:t>
            </a:r>
            <a:r>
              <a:rPr lang="en-GB" dirty="0"/>
              <a:t>, </a:t>
            </a:r>
            <a:r>
              <a:rPr lang="en-GB" dirty="0" err="1"/>
              <a:t>almeno</a:t>
            </a:r>
            <a:r>
              <a:rPr lang="en-GB" dirty="0"/>
              <a:t> </a:t>
            </a:r>
            <a:r>
              <a:rPr lang="en-GB" dirty="0" err="1"/>
              <a:t>ho</a:t>
            </a:r>
            <a:r>
              <a:rPr lang="en-GB" dirty="0"/>
              <a:t> il template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3" name="Rectangle 2">
            <a:extLst>
              <a:ext uri="{FF2B5EF4-FFF2-40B4-BE49-F238E27FC236}">
                <a16:creationId xmlns:a16="http://schemas.microsoft.com/office/drawing/2014/main" id="{C72757C2-9A16-4C70-89A8-69F1E2460174}"/>
              </a:ext>
            </a:extLst>
          </p:cNvPr>
          <p:cNvSpPr/>
          <p:nvPr/>
        </p:nvSpPr>
        <p:spPr>
          <a:xfrm>
            <a:off x="1983565" y="6358024"/>
            <a:ext cx="6063178" cy="369332"/>
          </a:xfrm>
          <a:prstGeom prst="rect">
            <a:avLst/>
          </a:prstGeom>
        </p:spPr>
        <p:txBody>
          <a:bodyPr wrap="square">
            <a:spAutoFit/>
          </a:bodyPr>
          <a:lstStyle/>
          <a:p>
            <a:r>
              <a:rPr lang="en-GB" dirty="0">
                <a:sym typeface="Wingdings" panose="05000000000000000000" pitchFamily="2" charset="2"/>
              </a:rPr>
              <a:t>Clone this slide as many times as there are relationships</a:t>
            </a:r>
            <a:endParaRPr lang="en-GB" dirty="0"/>
          </a:p>
        </p:txBody>
      </p:sp>
    </p:spTree>
    <p:extLst>
      <p:ext uri="{BB962C8B-B14F-4D97-AF65-F5344CB8AC3E}">
        <p14:creationId xmlns:p14="http://schemas.microsoft.com/office/powerpoint/2010/main" val="115035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23290"/>
            <a:ext cx="7886700" cy="1325563"/>
          </a:xfrm>
        </p:spPr>
        <p:txBody>
          <a:bodyPr/>
          <a:lstStyle/>
          <a:p>
            <a:r>
              <a:rPr lang="en-GB" dirty="0"/>
              <a:t>Specifications 1/2</a:t>
            </a:r>
          </a:p>
        </p:txBody>
      </p:sp>
      <p:sp>
        <p:nvSpPr>
          <p:cNvPr id="3" name="Content Placeholder 2"/>
          <p:cNvSpPr>
            <a:spLocks noGrp="1"/>
          </p:cNvSpPr>
          <p:nvPr>
            <p:ph idx="1"/>
          </p:nvPr>
        </p:nvSpPr>
        <p:spPr>
          <a:xfrm>
            <a:off x="410965" y="918141"/>
            <a:ext cx="8322067" cy="5553182"/>
          </a:xfrm>
        </p:spPr>
        <p:txBody>
          <a:bodyPr>
            <a:noAutofit/>
          </a:bodyPr>
          <a:lstStyle/>
          <a:p>
            <a:pPr marL="0" indent="0" algn="just">
              <a:buNone/>
            </a:pPr>
            <a:endParaRPr lang="en-US" sz="1100" b="0" i="0" u="none" strike="noStrike" baseline="0" dirty="0">
              <a:solidFill>
                <a:srgbClr val="000000"/>
              </a:solidFill>
              <a:latin typeface="Calibri" panose="020F0502020204030204" pitchFamily="34" charset="0"/>
            </a:endParaRPr>
          </a:p>
          <a:p>
            <a:pPr marL="0" indent="0" algn="just">
              <a:buNone/>
            </a:pPr>
            <a:r>
              <a:rPr lang="en-US" sz="1100" b="0" i="0" u="none" strike="noStrike" baseline="0" dirty="0">
                <a:solidFill>
                  <a:srgbClr val="000000"/>
                </a:solidFill>
                <a:latin typeface="Calibri" panose="020F0502020204030204" pitchFamily="34" charset="0"/>
              </a:rPr>
              <a:t> </a:t>
            </a:r>
            <a:r>
              <a:rPr lang="en-US" sz="1100" b="0" i="0" u="none" strike="noStrike" baseline="0" dirty="0">
                <a:solidFill>
                  <a:srgbClr val="2D74B5"/>
                </a:solidFill>
                <a:latin typeface="Calibri" panose="020F0502020204030204" pitchFamily="34" charset="0"/>
              </a:rPr>
              <a:t>TELCO SERVICE APPLICATIONS </a:t>
            </a:r>
          </a:p>
          <a:p>
            <a:pPr marL="0" indent="0" algn="just">
              <a:buNone/>
            </a:pPr>
            <a:r>
              <a:rPr lang="en-US" sz="1100" b="0" i="0" u="none" strike="noStrike" baseline="0" dirty="0">
                <a:solidFill>
                  <a:srgbClr val="000000"/>
                </a:solidFill>
                <a:latin typeface="Calibri" panose="020F0502020204030204" pitchFamily="34" charset="0"/>
              </a:rPr>
              <a:t>A telco company offers pre-paid online services to web users. Two client applications using the same database need to be developed. </a:t>
            </a:r>
          </a:p>
          <a:p>
            <a:pPr marL="0" indent="0" algn="just">
              <a:buNone/>
            </a:pPr>
            <a:r>
              <a:rPr lang="en-US" sz="1100" b="0" i="0" u="none" strike="noStrike" baseline="0" dirty="0">
                <a:solidFill>
                  <a:srgbClr val="2D74B5"/>
                </a:solidFill>
                <a:latin typeface="Calibri" panose="020F0502020204030204" pitchFamily="34" charset="0"/>
              </a:rPr>
              <a:t>CONSUMER APPLICATION </a:t>
            </a:r>
          </a:p>
          <a:p>
            <a:pPr marL="0" indent="0" algn="just">
              <a:buNone/>
            </a:pPr>
            <a:r>
              <a:rPr lang="en-US" sz="1100" b="0" i="0" u="none" strike="noStrike" baseline="0" dirty="0">
                <a:solidFill>
                  <a:srgbClr val="000000"/>
                </a:solidFill>
                <a:latin typeface="Calibri" panose="020F0502020204030204" pitchFamily="34" charset="0"/>
              </a:rPr>
              <a:t>The consumer application has a public Landing page with a form for login and a form for registration. Registration requires a username, a password and an email. Login leads to the Home page of the consumer application. Registration leads back to the landing page where the user can log in. </a:t>
            </a:r>
          </a:p>
          <a:p>
            <a:pPr marL="0" indent="0" algn="just">
              <a:buNone/>
            </a:pPr>
            <a:r>
              <a:rPr lang="en-US" sz="1100" b="0" i="0" u="none" strike="noStrike" baseline="0" dirty="0">
                <a:solidFill>
                  <a:srgbClr val="000000"/>
                </a:solidFill>
                <a:latin typeface="Calibri" panose="020F0502020204030204" pitchFamily="34" charset="0"/>
              </a:rPr>
              <a:t>The user can log in before browsing the application or browse it without logging in. If the user has logged in, his/her username appears in the top right corner of all the application pages. </a:t>
            </a:r>
          </a:p>
          <a:p>
            <a:pPr marL="0" indent="0" algn="just">
              <a:buNone/>
            </a:pPr>
            <a:r>
              <a:rPr lang="en-US" sz="1100" b="0" i="0" u="none" strike="noStrike" baseline="0" dirty="0">
                <a:solidFill>
                  <a:srgbClr val="000000"/>
                </a:solidFill>
                <a:latin typeface="Calibri" panose="020F0502020204030204" pitchFamily="34" charset="0"/>
              </a:rPr>
              <a:t>The Home page of the consumer application displays the service packages offered by the telco company. </a:t>
            </a:r>
          </a:p>
          <a:p>
            <a:pPr marL="0" indent="0" algn="just">
              <a:buNone/>
            </a:pPr>
            <a:r>
              <a:rPr lang="en-US" sz="1100" b="0" i="0" u="none" strike="noStrike" baseline="0" dirty="0">
                <a:solidFill>
                  <a:srgbClr val="000000"/>
                </a:solidFill>
                <a:latin typeface="Calibri" panose="020F0502020204030204" pitchFamily="34" charset="0"/>
              </a:rPr>
              <a:t>A service package has an ID and a name (e.g., “Basic”, “Family”, “Business”, “All Inclusive”, </a:t>
            </a:r>
            <a:r>
              <a:rPr lang="en-US" sz="1100" b="0" i="0" u="none" strike="noStrike" baseline="0" dirty="0" err="1">
                <a:solidFill>
                  <a:srgbClr val="000000"/>
                </a:solidFill>
                <a:latin typeface="Calibri" panose="020F0502020204030204" pitchFamily="34" charset="0"/>
              </a:rPr>
              <a:t>etc</a:t>
            </a:r>
            <a:r>
              <a:rPr lang="en-US" sz="1100" b="0" i="0" u="none" strike="noStrike" baseline="0" dirty="0">
                <a:solidFill>
                  <a:srgbClr val="000000"/>
                </a:solidFill>
                <a:latin typeface="Calibri" panose="020F0502020204030204" pitchFamily="34" charset="0"/>
              </a:rPr>
              <a:t>). It comprises one or more services. Services are of four types: fixed phone, mobile phone, fixed internet, and mobile internet. The mobile phone service specifies the number of minutes and SMSs included in the package plus the fee for extra minutes and the fee for extra SMSs.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a:t>
            </a:r>
          </a:p>
          <a:p>
            <a:pPr marL="0" indent="0" algn="just">
              <a:buNone/>
            </a:pPr>
            <a:r>
              <a:rPr lang="en-US" sz="1100" b="0" i="0" u="none" strike="noStrike" baseline="0" dirty="0">
                <a:solidFill>
                  <a:srgbClr val="000000"/>
                </a:solidFill>
                <a:latin typeface="Calibri" panose="020F0502020204030204" pitchFamily="34" charset="0"/>
              </a:rPr>
              <a:t>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a:t>
            </a:r>
          </a:p>
          <a:p>
            <a:pPr marL="0" indent="0" algn="just">
              <a:buNone/>
            </a:pPr>
            <a:r>
              <a:rPr lang="en-US" sz="1100" b="0" i="0" u="none" strike="noStrike" baseline="0" dirty="0">
                <a:solidFill>
                  <a:srgbClr val="000000"/>
                </a:solidFill>
                <a:latin typeface="Calibri" panose="020F0502020204030204" pitchFamily="34" charset="0"/>
              </a:rPr>
              <a:t>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a:t>
            </a:r>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a:t>
            </a:r>
            <a:r>
              <a:rPr lang="it-IT" dirty="0" err="1"/>
              <a:t>section</a:t>
            </a:r>
            <a:endParaRPr lang="it-IT" dirty="0"/>
          </a:p>
          <a:p>
            <a:r>
              <a:rPr lang="it-IT" dirty="0"/>
              <a:t>-non credo ne abbiamo </a:t>
            </a:r>
          </a:p>
        </p:txBody>
      </p:sp>
    </p:spTree>
    <p:extLst>
      <p:ext uri="{BB962C8B-B14F-4D97-AF65-F5344CB8AC3E}">
        <p14:creationId xmlns:p14="http://schemas.microsoft.com/office/powerpoint/2010/main" val="2955575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 2/2</a:t>
            </a:r>
          </a:p>
        </p:txBody>
      </p:sp>
      <p:sp>
        <p:nvSpPr>
          <p:cNvPr id="3" name="Content Placeholder 2"/>
          <p:cNvSpPr>
            <a:spLocks noGrp="1"/>
          </p:cNvSpPr>
          <p:nvPr>
            <p:ph idx="1"/>
          </p:nvPr>
        </p:nvSpPr>
        <p:spPr>
          <a:xfrm>
            <a:off x="400691" y="1571945"/>
            <a:ext cx="8322069" cy="5198725"/>
          </a:xfrm>
        </p:spPr>
        <p:txBody>
          <a:bodyPr>
            <a:noAutofit/>
          </a:bodyPr>
          <a:lstStyle/>
          <a:p>
            <a:pPr marL="0" indent="0" algn="just">
              <a:buNone/>
            </a:pPr>
            <a:r>
              <a:rPr lang="en-US" sz="1100" b="0" i="0" u="none" strike="noStrike" baseline="0" dirty="0">
                <a:solidFill>
                  <a:srgbClr val="000000"/>
                </a:solidFill>
                <a:latin typeface="Calibri" panose="020F0502020204030204" pitchFamily="34" charset="0"/>
              </a:rPr>
              <a:t>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a:t>
            </a:r>
          </a:p>
          <a:p>
            <a:pPr marL="0" indent="0" algn="just">
              <a:buNone/>
            </a:pPr>
            <a:r>
              <a:rPr lang="en-US" sz="1100" b="0" i="0" u="none" strike="noStrike" baseline="0" dirty="0">
                <a:solidFill>
                  <a:srgbClr val="000000"/>
                </a:solidFill>
                <a:latin typeface="Calibri" panose="020F0502020204030204" pitchFamily="34" charset="0"/>
              </a:rPr>
              <a:t>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a:t>
            </a:r>
          </a:p>
          <a:p>
            <a:pPr marL="0" indent="0" algn="just">
              <a:buNone/>
            </a:pPr>
            <a:r>
              <a:rPr lang="en-US" sz="1100" b="0" i="0" u="none" strike="noStrike" baseline="0" dirty="0">
                <a:solidFill>
                  <a:srgbClr val="000000"/>
                </a:solidFill>
                <a:latin typeface="Calibri" panose="020F0502020204030204" pitchFamily="34" charset="0"/>
              </a:rPr>
              <a:t>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 </a:t>
            </a:r>
          </a:p>
          <a:p>
            <a:pPr marL="0" indent="0" algn="just">
              <a:buNone/>
            </a:pPr>
            <a:r>
              <a:rPr lang="en-US" sz="1100" b="0" i="0" u="none" strike="noStrike" baseline="0" dirty="0">
                <a:solidFill>
                  <a:srgbClr val="2D74B5"/>
                </a:solidFill>
                <a:latin typeface="Calibri" panose="020F0502020204030204" pitchFamily="34" charset="0"/>
              </a:rPr>
              <a:t>EMPLOYEE APPLICATION </a:t>
            </a:r>
          </a:p>
          <a:p>
            <a:pPr marL="0" indent="0" algn="just">
              <a:buNone/>
            </a:pPr>
            <a:r>
              <a:rPr lang="en-US" sz="1100" b="0" i="0" u="none" strike="noStrike" baseline="0" dirty="0">
                <a:solidFill>
                  <a:srgbClr val="000000"/>
                </a:solidFill>
                <a:latin typeface="Calibri" panose="020F0502020204030204" pitchFamily="34" charset="0"/>
              </a:rPr>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t>
            </a:r>
          </a:p>
          <a:p>
            <a:pPr marL="0" indent="0" algn="just">
              <a:buNone/>
            </a:pPr>
            <a:r>
              <a:rPr lang="en-US" sz="1100" b="0" i="0" u="none" strike="noStrike" baseline="0" dirty="0">
                <a:solidFill>
                  <a:srgbClr val="000000"/>
                </a:solidFill>
                <a:latin typeface="Calibri" panose="020F0502020204030204" pitchFamily="34" charset="0"/>
              </a:rPr>
              <a:t>A Sales Report page allows the employee to inspect the essential data about the sales and about the users over the entire lifespan of the application: </a:t>
            </a:r>
          </a:p>
          <a:p>
            <a:pPr marL="0" indent="0" algn="just">
              <a:buNone/>
            </a:pPr>
            <a:r>
              <a:rPr lang="en-US" sz="1100" b="0" i="0" u="none" strike="noStrike" baseline="0" dirty="0">
                <a:solidFill>
                  <a:srgbClr val="000000"/>
                </a:solidFill>
                <a:latin typeface="Calibri" panose="020F0502020204030204" pitchFamily="34" charset="0"/>
              </a:rPr>
              <a:t> Number of total purchases per package. </a:t>
            </a:r>
          </a:p>
          <a:p>
            <a:pPr marL="0" indent="0" algn="just">
              <a:buNone/>
            </a:pPr>
            <a:r>
              <a:rPr lang="en-US" sz="1100" b="0" i="0" u="none" strike="noStrike" baseline="0" dirty="0">
                <a:solidFill>
                  <a:srgbClr val="000000"/>
                </a:solidFill>
                <a:latin typeface="Calibri" panose="020F0502020204030204" pitchFamily="34" charset="0"/>
              </a:rPr>
              <a:t> Number of total purchases per package and validity period. </a:t>
            </a:r>
          </a:p>
          <a:p>
            <a:pPr marL="0" indent="0" algn="just">
              <a:buNone/>
            </a:pPr>
            <a:r>
              <a:rPr lang="en-US" sz="1100" b="0" i="0" u="none" strike="noStrike" baseline="0" dirty="0">
                <a:solidFill>
                  <a:srgbClr val="000000"/>
                </a:solidFill>
                <a:latin typeface="Calibri" panose="020F0502020204030204" pitchFamily="34" charset="0"/>
              </a:rPr>
              <a:t> Total value of sales per package with and without the optional products. </a:t>
            </a:r>
          </a:p>
          <a:p>
            <a:pPr marL="0" indent="0" algn="just">
              <a:buNone/>
            </a:pPr>
            <a:r>
              <a:rPr lang="en-US" sz="1100" b="0" i="0" u="none" strike="noStrike" baseline="0" dirty="0">
                <a:solidFill>
                  <a:srgbClr val="000000"/>
                </a:solidFill>
                <a:latin typeface="Calibri" panose="020F0502020204030204" pitchFamily="34" charset="0"/>
              </a:rPr>
              <a:t> Average number of optional products sold together with each service package. </a:t>
            </a:r>
          </a:p>
          <a:p>
            <a:pPr marL="0" indent="0" algn="just">
              <a:buNone/>
            </a:pPr>
            <a:r>
              <a:rPr lang="en-US" sz="1100" b="0" i="0" u="none" strike="noStrike" baseline="0" dirty="0">
                <a:solidFill>
                  <a:srgbClr val="000000"/>
                </a:solidFill>
                <a:latin typeface="Calibri" panose="020F0502020204030204" pitchFamily="34" charset="0"/>
              </a:rPr>
              <a:t> List of insolvent users, suspended orders and alerts. </a:t>
            </a:r>
          </a:p>
          <a:p>
            <a:pPr marL="0" indent="0" algn="just">
              <a:buNone/>
            </a:pPr>
            <a:r>
              <a:rPr lang="en-US" sz="1100" b="0" i="0" u="none" strike="noStrike" baseline="0" dirty="0">
                <a:solidFill>
                  <a:srgbClr val="000000"/>
                </a:solidFill>
                <a:latin typeface="Calibri" panose="020F0502020204030204" pitchFamily="34" charset="0"/>
              </a:rPr>
              <a:t> Best seller optional product, i.e. the optional product with the greatest value of sales across all the sold service packages. </a:t>
            </a:r>
          </a:p>
        </p:txBody>
      </p:sp>
    </p:spTree>
    <p:extLst>
      <p:ext uri="{BB962C8B-B14F-4D97-AF65-F5344CB8AC3E}">
        <p14:creationId xmlns:p14="http://schemas.microsoft.com/office/powerpoint/2010/main" val="11511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4" name="TextBox 3">
            <a:extLst>
              <a:ext uri="{FF2B5EF4-FFF2-40B4-BE49-F238E27FC236}">
                <a16:creationId xmlns:a16="http://schemas.microsoft.com/office/drawing/2014/main" id="{1E50793C-24A1-4D74-9352-EA823E68978C}"/>
              </a:ext>
            </a:extLst>
          </p:cNvPr>
          <p:cNvSpPr txBox="1"/>
          <p:nvPr/>
        </p:nvSpPr>
        <p:spPr>
          <a:xfrm>
            <a:off x="735497" y="1759226"/>
            <a:ext cx="7717734" cy="1754326"/>
          </a:xfrm>
          <a:prstGeom prst="rect">
            <a:avLst/>
          </a:prstGeom>
          <a:noFill/>
        </p:spPr>
        <p:txBody>
          <a:bodyPr wrap="square" rtlCol="0">
            <a:spAutoFit/>
          </a:bodyPr>
          <a:lstStyle/>
          <a:p>
            <a:pPr marL="285750" indent="-285750">
              <a:buFont typeface="Arial" panose="020B0604020202020204" pitchFamily="34" charset="0"/>
              <a:buChar char="•"/>
            </a:pPr>
            <a:r>
              <a:rPr lang="en-GB" dirty="0"/>
              <a:t>Employee are already inserted in the DB.</a:t>
            </a:r>
          </a:p>
          <a:p>
            <a:pPr marL="285750" indent="-285750">
              <a:buFont typeface="Arial" panose="020B0604020202020204" pitchFamily="34" charset="0"/>
              <a:buChar char="•"/>
            </a:pPr>
            <a:r>
              <a:rPr lang="en-GB" dirty="0"/>
              <a:t>Services are already inserted in the DB</a:t>
            </a:r>
          </a:p>
          <a:p>
            <a:pPr marL="285750" indent="-285750">
              <a:buFont typeface="Arial" panose="020B0604020202020204" pitchFamily="34" charset="0"/>
              <a:buChar char="•"/>
            </a:pPr>
            <a:r>
              <a:rPr lang="en-GB" dirty="0"/>
              <a:t>There could be multiple validity period with the same duration but different fee</a:t>
            </a:r>
          </a:p>
          <a:p>
            <a:endParaRPr lang="en-GB" dirty="0"/>
          </a:p>
          <a:p>
            <a:endParaRPr lang="en-GB" dirty="0"/>
          </a:p>
        </p:txBody>
      </p:sp>
    </p:spTree>
    <p:extLst>
      <p:ext uri="{BB962C8B-B14F-4D97-AF65-F5344CB8AC3E}">
        <p14:creationId xmlns:p14="http://schemas.microsoft.com/office/powerpoint/2010/main" val="352501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p:nvPr>
        </p:nvSpPr>
        <p:spPr>
          <a:xfrm>
            <a:off x="756138" y="174032"/>
            <a:ext cx="7631723" cy="1111843"/>
          </a:xfrm>
        </p:spPr>
        <p:txBody>
          <a:bodyPr vert="horz" lIns="91440" tIns="45720" rIns="91440" bIns="45720" rtlCol="0" anchor="ctr">
            <a:normAutofit/>
          </a:bodyPr>
          <a:lstStyle/>
          <a:p>
            <a:pPr lvl="0" algn="ctr"/>
            <a:r>
              <a:rPr lang="en-US" sz="3500" kern="1200">
                <a:solidFill>
                  <a:schemeClr val="tx1"/>
                </a:solidFill>
                <a:latin typeface="+mj-lt"/>
                <a:ea typeface="+mj-ea"/>
                <a:cs typeface="+mj-cs"/>
              </a:rPr>
              <a:t>Entity Relationship</a:t>
            </a:r>
          </a:p>
        </p:txBody>
      </p:sp>
      <p:sp>
        <p:nvSpPr>
          <p:cNvPr id="27" name="Rectangle 26">
            <a:extLst>
              <a:ext uri="{FF2B5EF4-FFF2-40B4-BE49-F238E27FC236}">
                <a16:creationId xmlns:a16="http://schemas.microsoft.com/office/drawing/2014/main" id="{4084D14C-6212-454A-97AB-F1CF40356395}"/>
              </a:ext>
            </a:extLst>
          </p:cNvPr>
          <p:cNvSpPr/>
          <p:nvPr/>
        </p:nvSpPr>
        <p:spPr>
          <a:xfrm>
            <a:off x="756138" y="1459907"/>
            <a:ext cx="7631722" cy="767904"/>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1700" dirty="0"/>
              <a:t>(according to the notation used in the book Atzeni, </a:t>
            </a:r>
            <a:r>
              <a:rPr lang="en-US" sz="1700" dirty="0" err="1"/>
              <a:t>Ceri</a:t>
            </a:r>
            <a:r>
              <a:rPr lang="en-US" sz="1700" dirty="0"/>
              <a:t> et al. – alternatively, you can use Chen’s notation)</a:t>
            </a:r>
          </a:p>
        </p:txBody>
      </p:sp>
      <p:pic>
        <p:nvPicPr>
          <p:cNvPr id="1026" name="Picture 2">
            <a:extLst>
              <a:ext uri="{FF2B5EF4-FFF2-40B4-BE49-F238E27FC236}">
                <a16:creationId xmlns:a16="http://schemas.microsoft.com/office/drawing/2014/main" id="{0F31534E-DA13-4203-8EA5-0442903DF9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0922" y="2075008"/>
            <a:ext cx="7237582" cy="45596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037024A-6CC7-4107-8633-25676A5159BB}"/>
                  </a:ext>
                </a:extLst>
              </p14:cNvPr>
              <p14:cNvContentPartPr/>
              <p14:nvPr/>
            </p14:nvContentPartPr>
            <p14:xfrm>
              <a:off x="1286992" y="4733249"/>
              <a:ext cx="1109160" cy="1170720"/>
            </p14:xfrm>
          </p:contentPart>
        </mc:Choice>
        <mc:Fallback>
          <p:pic>
            <p:nvPicPr>
              <p:cNvPr id="3" name="Ink 2">
                <a:extLst>
                  <a:ext uri="{FF2B5EF4-FFF2-40B4-BE49-F238E27FC236}">
                    <a16:creationId xmlns:a16="http://schemas.microsoft.com/office/drawing/2014/main" id="{0037024A-6CC7-4107-8633-25676A5159BB}"/>
                  </a:ext>
                </a:extLst>
              </p:cNvPr>
              <p:cNvPicPr/>
              <p:nvPr/>
            </p:nvPicPr>
            <p:blipFill>
              <a:blip r:embed="rId4"/>
              <a:stretch>
                <a:fillRect/>
              </a:stretch>
            </p:blipFill>
            <p:spPr>
              <a:xfrm>
                <a:off x="1278352" y="4724249"/>
                <a:ext cx="1126800" cy="1188360"/>
              </a:xfrm>
              <a:prstGeom prst="rect">
                <a:avLst/>
              </a:prstGeom>
            </p:spPr>
          </p:pic>
        </mc:Fallback>
      </mc:AlternateContent>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fontScale="92500" lnSpcReduction="20000"/>
          </a:bodyPr>
          <a:lstStyle/>
          <a:p>
            <a:r>
              <a:rPr lang="en-GB" dirty="0"/>
              <a:t>We don’t have a table where we save the info about the start and end date of each service per client since they’re easily computable. We decided to use a view table because all the data needed are already stored in our DB.</a:t>
            </a:r>
          </a:p>
          <a:p>
            <a:r>
              <a:rPr lang="en-GB" dirty="0"/>
              <a:t>Each package as multiple optional, service and validity that represent the choices between which the user can pick</a:t>
            </a:r>
          </a:p>
          <a:p>
            <a:r>
              <a:rPr lang="en-GB" dirty="0"/>
              <a:t>Order data is link with optional and validity to save the user choices among the available ones</a:t>
            </a:r>
          </a:p>
          <a:p>
            <a:r>
              <a:rPr lang="en-GB" dirty="0"/>
              <a:t>To answer the required queries we save the data in 5 materialized view populated by trigger when a specific event occur</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9590F5A1-0A9C-472B-90FB-E5EB08377F4B}"/>
                  </a:ext>
                </a:extLst>
              </p14:cNvPr>
              <p14:cNvContentPartPr/>
              <p14:nvPr/>
            </p14:nvContentPartPr>
            <p14:xfrm>
              <a:off x="-711008" y="1803569"/>
              <a:ext cx="360" cy="360"/>
            </p14:xfrm>
          </p:contentPart>
        </mc:Choice>
        <mc:Fallback>
          <p:pic>
            <p:nvPicPr>
              <p:cNvPr id="8" name="Ink 7">
                <a:extLst>
                  <a:ext uri="{FF2B5EF4-FFF2-40B4-BE49-F238E27FC236}">
                    <a16:creationId xmlns:a16="http://schemas.microsoft.com/office/drawing/2014/main" id="{9590F5A1-0A9C-472B-90FB-E5EB08377F4B}"/>
                  </a:ext>
                </a:extLst>
              </p:cNvPr>
              <p:cNvPicPr/>
              <p:nvPr/>
            </p:nvPicPr>
            <p:blipFill>
              <a:blip r:embed="rId3"/>
              <a:stretch>
                <a:fillRect/>
              </a:stretch>
            </p:blipFill>
            <p:spPr>
              <a:xfrm>
                <a:off x="-719648" y="1794929"/>
                <a:ext cx="18000" cy="18000"/>
              </a:xfrm>
              <a:prstGeom prst="rect">
                <a:avLst/>
              </a:prstGeom>
            </p:spPr>
          </p:pic>
        </mc:Fallback>
      </mc:AlternateContent>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12" name="TextBox 11">
            <a:extLst>
              <a:ext uri="{FF2B5EF4-FFF2-40B4-BE49-F238E27FC236}">
                <a16:creationId xmlns:a16="http://schemas.microsoft.com/office/drawing/2014/main" id="{2ECDF662-2053-4AD8-9A7B-6953490B3EF0}"/>
              </a:ext>
            </a:extLst>
          </p:cNvPr>
          <p:cNvSpPr txBox="1"/>
          <p:nvPr/>
        </p:nvSpPr>
        <p:spPr>
          <a:xfrm>
            <a:off x="349321" y="1690689"/>
            <a:ext cx="8548099" cy="4093428"/>
          </a:xfrm>
          <a:prstGeom prst="rect">
            <a:avLst/>
          </a:prstGeom>
          <a:noFill/>
        </p:spPr>
        <p:txBody>
          <a:bodyPr wrap="square" rtlCol="0">
            <a:spAutoFit/>
          </a:bodyPr>
          <a:lstStyle/>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err="1"/>
              <a:t>User_Data</a:t>
            </a:r>
            <a:r>
              <a:rPr lang="en-US" sz="2000" dirty="0"/>
              <a:t>(id, username, mail, password, </a:t>
            </a:r>
            <a:r>
              <a:rPr lang="en-US" sz="2000" dirty="0" err="1"/>
              <a:t>isEmployee</a:t>
            </a:r>
            <a:r>
              <a:rPr lang="en-US" sz="2000" dirty="0"/>
              <a:t>, </a:t>
            </a:r>
            <a:r>
              <a:rPr lang="en-US" sz="2000" dirty="0" err="1"/>
              <a:t>isInsolvent</a:t>
            </a:r>
            <a:r>
              <a:rPr lang="en-US" sz="2000" dirty="0"/>
              <a:t>)</a:t>
            </a:r>
          </a:p>
          <a:p>
            <a:pPr marL="285750" indent="-285750">
              <a:buFont typeface="Wingdings" panose="05000000000000000000" pitchFamily="2" charset="2"/>
              <a:buChar char="§"/>
            </a:pPr>
            <a:r>
              <a:rPr lang="en-US" sz="2000" dirty="0" err="1"/>
              <a:t>Package_Data</a:t>
            </a:r>
            <a:r>
              <a:rPr lang="en-US" sz="2000" dirty="0"/>
              <a:t>(id, name)</a:t>
            </a:r>
          </a:p>
          <a:p>
            <a:pPr marL="285750" indent="-285750">
              <a:buFont typeface="Wingdings" panose="05000000000000000000" pitchFamily="2" charset="2"/>
              <a:buChar char="§"/>
            </a:pPr>
            <a:r>
              <a:rPr lang="en-US" sz="2000" dirty="0" err="1"/>
              <a:t>Optional_Data</a:t>
            </a:r>
            <a:r>
              <a:rPr lang="en-US" sz="2000" dirty="0"/>
              <a:t>(id, name, </a:t>
            </a:r>
            <a:r>
              <a:rPr lang="en-US" sz="2000" dirty="0" err="1"/>
              <a:t>feeMonthly</a:t>
            </a:r>
            <a:r>
              <a:rPr lang="en-US" sz="2000" dirty="0"/>
              <a:t>)</a:t>
            </a:r>
          </a:p>
          <a:p>
            <a:pPr marL="285750" indent="-285750">
              <a:buFont typeface="Wingdings" panose="05000000000000000000" pitchFamily="2" charset="2"/>
              <a:buChar char="§"/>
            </a:pPr>
            <a:r>
              <a:rPr lang="en-US" sz="2000" dirty="0"/>
              <a:t>Service(id, type, minutes, </a:t>
            </a:r>
            <a:r>
              <a:rPr lang="en-US" sz="2000" dirty="0" err="1"/>
              <a:t>sms</a:t>
            </a:r>
            <a:r>
              <a:rPr lang="en-US" sz="2000" dirty="0"/>
              <a:t>, giga, </a:t>
            </a:r>
            <a:r>
              <a:rPr lang="en-US" sz="2000" dirty="0" err="1"/>
              <a:t>feeMinutes</a:t>
            </a:r>
            <a:r>
              <a:rPr lang="en-US" sz="2000" dirty="0"/>
              <a:t>, </a:t>
            </a:r>
            <a:r>
              <a:rPr lang="en-US" sz="2000" dirty="0" err="1"/>
              <a:t>feeSms</a:t>
            </a:r>
            <a:r>
              <a:rPr lang="en-US" sz="2000" dirty="0"/>
              <a:t>, </a:t>
            </a:r>
            <a:r>
              <a:rPr lang="en-US" sz="2000" dirty="0" err="1"/>
              <a:t>feeGiga</a:t>
            </a:r>
            <a:r>
              <a:rPr lang="en-US" sz="2000" dirty="0"/>
              <a:t>)</a:t>
            </a:r>
          </a:p>
          <a:p>
            <a:pPr marL="285750" indent="-285750">
              <a:buFont typeface="Wingdings" panose="05000000000000000000" pitchFamily="2" charset="2"/>
              <a:buChar char="§"/>
            </a:pPr>
            <a:r>
              <a:rPr lang="en-US" sz="2000" dirty="0" err="1"/>
              <a:t>ValidityPeriod</a:t>
            </a:r>
            <a:r>
              <a:rPr lang="en-US" sz="2000" dirty="0"/>
              <a:t>(id, month, </a:t>
            </a:r>
            <a:r>
              <a:rPr lang="en-US" sz="2000" dirty="0" err="1"/>
              <a:t>feeMonth</a:t>
            </a:r>
            <a:r>
              <a:rPr lang="en-US" sz="2000" dirty="0"/>
              <a:t>)</a:t>
            </a:r>
          </a:p>
          <a:p>
            <a:pPr marL="285750" indent="-285750">
              <a:buFont typeface="Wingdings" panose="05000000000000000000" pitchFamily="2" charset="2"/>
              <a:buChar char="§"/>
            </a:pPr>
            <a:r>
              <a:rPr lang="en-US" sz="2000" dirty="0" err="1"/>
              <a:t>Order_data</a:t>
            </a:r>
            <a:r>
              <a:rPr lang="en-US" sz="2000" dirty="0"/>
              <a:t>(id, </a:t>
            </a:r>
            <a:r>
              <a:rPr lang="en-US" sz="2000" dirty="0" err="1"/>
              <a:t>idUser</a:t>
            </a:r>
            <a:r>
              <a:rPr lang="en-US" sz="2000" dirty="0"/>
              <a:t>, </a:t>
            </a:r>
            <a:r>
              <a:rPr lang="en-US" sz="2000" dirty="0" err="1"/>
              <a:t>idPackage</a:t>
            </a:r>
            <a:r>
              <a:rPr lang="en-US" sz="2000" dirty="0"/>
              <a:t>, </a:t>
            </a:r>
            <a:r>
              <a:rPr lang="en-US" sz="2000" dirty="0" err="1"/>
              <a:t>idValidityperiod</a:t>
            </a:r>
            <a:r>
              <a:rPr lang="en-US" sz="2000" dirty="0"/>
              <a:t>, </a:t>
            </a:r>
            <a:r>
              <a:rPr lang="en-US" sz="2000" dirty="0" err="1"/>
              <a:t>dateTime</a:t>
            </a:r>
            <a:r>
              <a:rPr lang="en-US" sz="2000" dirty="0"/>
              <a:t>, </a:t>
            </a:r>
            <a:r>
              <a:rPr lang="en-US" sz="2000" dirty="0" err="1"/>
              <a:t>totalCost</a:t>
            </a:r>
            <a:r>
              <a:rPr lang="en-US" sz="2000" dirty="0"/>
              <a:t>, </a:t>
            </a:r>
            <a:r>
              <a:rPr lang="en-US" sz="2000" dirty="0" err="1"/>
              <a:t>isValid</a:t>
            </a:r>
            <a:r>
              <a:rPr lang="en-US" sz="2000" dirty="0"/>
              <a:t>, </a:t>
            </a:r>
            <a:r>
              <a:rPr lang="en-US" sz="2000" dirty="0" err="1"/>
              <a:t>numberOfInvalid</a:t>
            </a:r>
            <a:r>
              <a:rPr lang="en-US" sz="2000" dirty="0"/>
              <a:t>, </a:t>
            </a:r>
            <a:r>
              <a:rPr lang="en-US" sz="2000" dirty="0" err="1"/>
              <a:t>dateActivation</a:t>
            </a:r>
            <a:r>
              <a:rPr lang="en-US" sz="2000" dirty="0"/>
              <a:t>)</a:t>
            </a:r>
          </a:p>
          <a:p>
            <a:pPr marL="285750" indent="-285750">
              <a:buFont typeface="Wingdings" panose="05000000000000000000" pitchFamily="2" charset="2"/>
              <a:buChar char="§"/>
            </a:pPr>
            <a:r>
              <a:rPr lang="en-US" sz="2000" dirty="0"/>
              <a:t>Alert(id, </a:t>
            </a:r>
            <a:r>
              <a:rPr lang="en-US" sz="2000" dirty="0" err="1"/>
              <a:t>idUser</a:t>
            </a:r>
            <a:r>
              <a:rPr lang="en-US" sz="2000" dirty="0"/>
              <a:t>, email, username, </a:t>
            </a:r>
            <a:r>
              <a:rPr lang="en-US" sz="2000" dirty="0" err="1"/>
              <a:t>totalCost</a:t>
            </a:r>
            <a:r>
              <a:rPr lang="en-US" sz="2000" dirty="0"/>
              <a:t>, </a:t>
            </a:r>
            <a:r>
              <a:rPr lang="en-US" sz="2000" dirty="0" err="1"/>
              <a:t>lastReject</a:t>
            </a:r>
            <a:r>
              <a:rPr lang="en-US" sz="2000" dirty="0"/>
              <a:t>)</a:t>
            </a:r>
          </a:p>
          <a:p>
            <a:pPr marL="285750" indent="-285750">
              <a:buFont typeface="Wingdings" panose="05000000000000000000" pitchFamily="2" charset="2"/>
              <a:buChar char="§"/>
            </a:pPr>
            <a:r>
              <a:rPr lang="en-US" sz="2000" dirty="0" err="1"/>
              <a:t>Package_Optional</a:t>
            </a:r>
            <a:r>
              <a:rPr lang="en-US" sz="2000" dirty="0"/>
              <a:t>(</a:t>
            </a:r>
            <a:r>
              <a:rPr lang="en-US" sz="2000" dirty="0" err="1"/>
              <a:t>idPackage</a:t>
            </a:r>
            <a:r>
              <a:rPr lang="en-US" sz="2000" dirty="0"/>
              <a:t>, </a:t>
            </a:r>
            <a:r>
              <a:rPr lang="en-US" sz="2000" dirty="0" err="1"/>
              <a:t>idOptional</a:t>
            </a:r>
            <a:r>
              <a:rPr lang="en-US" sz="2000" dirty="0"/>
              <a:t>)</a:t>
            </a:r>
          </a:p>
          <a:p>
            <a:pPr marL="285750" indent="-285750">
              <a:buFont typeface="Wingdings" panose="05000000000000000000" pitchFamily="2" charset="2"/>
              <a:buChar char="§"/>
            </a:pPr>
            <a:r>
              <a:rPr lang="en-US" sz="2000" dirty="0" err="1"/>
              <a:t>Order_Option</a:t>
            </a:r>
            <a:r>
              <a:rPr lang="en-US" sz="2000" dirty="0"/>
              <a:t>(</a:t>
            </a:r>
            <a:r>
              <a:rPr lang="en-US" sz="2000" dirty="0" err="1"/>
              <a:t>idOrder</a:t>
            </a:r>
            <a:r>
              <a:rPr lang="en-US" sz="2000" dirty="0"/>
              <a:t>, </a:t>
            </a:r>
            <a:r>
              <a:rPr lang="en-US" sz="2000" dirty="0" err="1"/>
              <a:t>idOptional</a:t>
            </a:r>
            <a:r>
              <a:rPr lang="en-US" sz="2000" dirty="0"/>
              <a:t>)</a:t>
            </a:r>
          </a:p>
          <a:p>
            <a:pPr marL="285750" indent="-285750">
              <a:buFont typeface="Wingdings" panose="05000000000000000000" pitchFamily="2" charset="2"/>
              <a:buChar char="§"/>
            </a:pPr>
            <a:r>
              <a:rPr lang="en-US" sz="2000" dirty="0" err="1"/>
              <a:t>Package_Service</a:t>
            </a:r>
            <a:r>
              <a:rPr lang="en-US" sz="2000" dirty="0"/>
              <a:t>(</a:t>
            </a:r>
            <a:r>
              <a:rPr lang="en-US" sz="2000" dirty="0" err="1"/>
              <a:t>idPackage</a:t>
            </a:r>
            <a:r>
              <a:rPr lang="en-US" sz="2000" dirty="0"/>
              <a:t>, </a:t>
            </a:r>
            <a:r>
              <a:rPr lang="en-US" sz="2000" dirty="0" err="1"/>
              <a:t>idService</a:t>
            </a:r>
            <a:r>
              <a:rPr lang="en-US" sz="2000" dirty="0"/>
              <a:t>)</a:t>
            </a:r>
          </a:p>
          <a:p>
            <a:pPr marL="285750" indent="-285750">
              <a:buFont typeface="Wingdings" panose="05000000000000000000" pitchFamily="2" charset="2"/>
              <a:buChar char="§"/>
            </a:pPr>
            <a:r>
              <a:rPr lang="en-US" sz="2000" dirty="0" err="1"/>
              <a:t>Package_Validity</a:t>
            </a:r>
            <a:r>
              <a:rPr lang="en-US" sz="2000" dirty="0"/>
              <a:t>(</a:t>
            </a:r>
            <a:r>
              <a:rPr lang="en-US" sz="2000" dirty="0" err="1"/>
              <a:t>idPackage</a:t>
            </a:r>
            <a:r>
              <a:rPr lang="en-US" sz="2000" dirty="0"/>
              <a:t>, </a:t>
            </a:r>
            <a:r>
              <a:rPr lang="en-US" sz="2000" dirty="0" err="1"/>
              <a:t>idValidity</a:t>
            </a:r>
            <a:r>
              <a:rPr lang="en-US" sz="2000" dirty="0"/>
              <a:t>)</a:t>
            </a:r>
          </a:p>
        </p:txBody>
      </p: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2786</TotalTime>
  <Words>4137</Words>
  <Application>Microsoft Office PowerPoint</Application>
  <PresentationFormat>On-screen Show (4:3)</PresentationFormat>
  <Paragraphs>459</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Wingdings</vt:lpstr>
      <vt:lpstr>Office Theme</vt:lpstr>
      <vt:lpstr>Data bases 2</vt:lpstr>
      <vt:lpstr>Index</vt:lpstr>
      <vt:lpstr>Specifications 1/2</vt:lpstr>
      <vt:lpstr>Specifications 2/2</vt:lpstr>
      <vt:lpstr>Specification interpretation</vt:lpstr>
      <vt:lpstr>Entity Relationship</vt:lpstr>
      <vt:lpstr>Motivations of the ER design</vt:lpstr>
      <vt:lpstr>Relational model</vt:lpstr>
      <vt:lpstr>Trigger design &amp; code</vt:lpstr>
      <vt:lpstr>Trigger: createSeller</vt:lpstr>
      <vt:lpstr>Trigger: newPackageValidityOrder</vt:lpstr>
      <vt:lpstr>Trigger: newPackageOrder</vt:lpstr>
      <vt:lpstr>Trigger: newSuspended</vt:lpstr>
      <vt:lpstr>Trigger: addAlert</vt:lpstr>
      <vt:lpstr>Trigger: updatePackageValidityOrder</vt:lpstr>
      <vt:lpstr>Trigger: updateSuspended</vt:lpstr>
      <vt:lpstr>Trigger: updateSellerOrder</vt:lpstr>
      <vt:lpstr>Trigger: updatePackageOrder</vt:lpstr>
      <vt:lpstr>Trigger: updateAlert</vt:lpstr>
      <vt:lpstr>ORM design</vt:lpstr>
      <vt:lpstr>Relationship “Package_Optional” </vt:lpstr>
      <vt:lpstr>Relationship “Order_Option” </vt:lpstr>
      <vt:lpstr>Relationship “Package_Service” </vt:lpstr>
      <vt:lpstr>Relationship “Package_Validity” </vt:lpstr>
      <vt:lpstr>Relationship “Alerted” </vt:lpstr>
      <vt:lpstr>Relationship “OrderedUser” </vt:lpstr>
      <vt:lpstr>Relationship “OrderedPack” </vt:lpstr>
      <vt:lpstr>Relationship “OrderedValidity” </vt:lpstr>
      <vt:lpstr>Relationship “rel1” – lasciata se ho dimenticato qualcosa, almeno ho il template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Davide Canali</cp:lastModifiedBy>
  <cp:revision>251</cp:revision>
  <dcterms:created xsi:type="dcterms:W3CDTF">2020-11-06T10:16:45Z</dcterms:created>
  <dcterms:modified xsi:type="dcterms:W3CDTF">2021-12-02T17:22:38Z</dcterms:modified>
</cp:coreProperties>
</file>