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93" r:id="rId3"/>
    <p:sldId id="257" r:id="rId4"/>
    <p:sldId id="301" r:id="rId5"/>
    <p:sldId id="291" r:id="rId6"/>
    <p:sldId id="288" r:id="rId7"/>
    <p:sldId id="290" r:id="rId8"/>
    <p:sldId id="289" r:id="rId9"/>
    <p:sldId id="294" r:id="rId10"/>
    <p:sldId id="310" r:id="rId11"/>
    <p:sldId id="311" r:id="rId12"/>
    <p:sldId id="312" r:id="rId13"/>
    <p:sldId id="313" r:id="rId14"/>
    <p:sldId id="314" r:id="rId15"/>
    <p:sldId id="315" r:id="rId16"/>
    <p:sldId id="316" r:id="rId17"/>
    <p:sldId id="317" r:id="rId18"/>
    <p:sldId id="318" r:id="rId19"/>
    <p:sldId id="319" r:id="rId20"/>
    <p:sldId id="320" r:id="rId21"/>
    <p:sldId id="321" r:id="rId22"/>
    <p:sldId id="322" r:id="rId23"/>
    <p:sldId id="323" r:id="rId24"/>
    <p:sldId id="324" r:id="rId25"/>
    <p:sldId id="295" r:id="rId26"/>
    <p:sldId id="278" r:id="rId27"/>
    <p:sldId id="302" r:id="rId28"/>
    <p:sldId id="303" r:id="rId29"/>
    <p:sldId id="304" r:id="rId30"/>
    <p:sldId id="305" r:id="rId31"/>
    <p:sldId id="306" r:id="rId32"/>
    <p:sldId id="307" r:id="rId33"/>
    <p:sldId id="308" r:id="rId34"/>
    <p:sldId id="309" r:id="rId35"/>
    <p:sldId id="292" r:id="rId36"/>
    <p:sldId id="281" r:id="rId37"/>
    <p:sldId id="298" r:id="rId38"/>
    <p:sldId id="300" r:id="rId39"/>
    <p:sldId id="299" r:id="rId40"/>
    <p:sldId id="286" r:id="rId41"/>
    <p:sldId id="297" r:id="rId42"/>
    <p:sldId id="296"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p:scale>
          <a:sx n="96" d="100"/>
          <a:sy n="96" d="100"/>
        </p:scale>
        <p:origin x="981"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5:49:21.178"/>
    </inkml:context>
    <inkml:brush xml:id="br0">
      <inkml:brushProperty name="width" value="0.05" units="cm"/>
      <inkml:brushProperty name="height" value="0.05" units="cm"/>
      <inkml:brushProperty name="color" value="#E71224"/>
    </inkml:brush>
  </inkml:definitions>
  <inkml:trace contextRef="#ctx0" brushRef="#br0">1 3251 24575,'26'-37'0,"41"-52"0,52-66-1096,45-56-3291,41-52 2674,37-45-753,528-562 802,75 62-510,-666 650 2011,-30 33 461,-139 117-242,129-104 831,4 15 4905,-127 89-5386,-10 6-2373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17:16.688"/>
    </inkml:context>
    <inkml:brush xml:id="br0">
      <inkml:brushProperty name="width" value="0.05" units="cm"/>
      <inkml:brushProperty name="height" value="0.05" units="cm"/>
    </inkml:brush>
  </inkml:definitions>
  <inkml:trace contextRef="#ctx0" brushRef="#br0">1 1 24575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03/12/2021</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687BD1-250A-4D3C-93F8-CE8E4620A598}" type="slidenum">
              <a:rPr lang="en-GB" smtClean="0"/>
              <a:t>8</a:t>
            </a:fld>
            <a:endParaRPr lang="en-GB" dirty="0"/>
          </a:p>
        </p:txBody>
      </p:sp>
    </p:spTree>
    <p:extLst>
      <p:ext uri="{BB962C8B-B14F-4D97-AF65-F5344CB8AC3E}">
        <p14:creationId xmlns:p14="http://schemas.microsoft.com/office/powerpoint/2010/main" val="2125278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687BD1-250A-4D3C-93F8-CE8E4620A598}" type="slidenum">
              <a:rPr lang="en-GB" smtClean="0"/>
              <a:t>31</a:t>
            </a:fld>
            <a:endParaRPr lang="en-GB" dirty="0"/>
          </a:p>
        </p:txBody>
      </p:sp>
    </p:spTree>
    <p:extLst>
      <p:ext uri="{BB962C8B-B14F-4D97-AF65-F5344CB8AC3E}">
        <p14:creationId xmlns:p14="http://schemas.microsoft.com/office/powerpoint/2010/main" val="1972614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03/12/2021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03/12/2021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03/12/2021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03/12/2021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03/12/2021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03/12/2021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03/12/2021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03/12/2021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03/12/2021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03/12/2021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03/12/2021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03/12/2021</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en-GB" dirty="0"/>
              <a:t>Develop project documentation</a:t>
            </a:r>
          </a:p>
          <a:p>
            <a:r>
              <a:rPr lang="en-GB" sz="1600" dirty="0"/>
              <a:t>Canali Davide – 10674880</a:t>
            </a:r>
          </a:p>
          <a:p>
            <a:r>
              <a:rPr lang="en-GB" sz="1600" dirty="0"/>
              <a:t>Cordioli Matteo - 10611332 </a:t>
            </a:r>
          </a:p>
          <a:p>
            <a:endParaRPr lang="en-GB" sz="1600" dirty="0"/>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91E4-7160-48E1-AC3A-433B9E823708}"/>
              </a:ext>
            </a:extLst>
          </p:cNvPr>
          <p:cNvSpPr>
            <a:spLocks noGrp="1"/>
          </p:cNvSpPr>
          <p:nvPr>
            <p:ph type="title"/>
          </p:nvPr>
        </p:nvSpPr>
        <p:spPr/>
        <p:txBody>
          <a:bodyPr/>
          <a:lstStyle/>
          <a:p>
            <a:r>
              <a:rPr lang="en-GB" dirty="0"/>
              <a:t>Trigger: </a:t>
            </a:r>
            <a:r>
              <a:rPr lang="en-GB" dirty="0" err="1"/>
              <a:t>createSeller</a:t>
            </a:r>
            <a:endParaRPr lang="en-GB" dirty="0"/>
          </a:p>
        </p:txBody>
      </p:sp>
      <p:sp>
        <p:nvSpPr>
          <p:cNvPr id="3" name="Content Placeholder 2">
            <a:extLst>
              <a:ext uri="{FF2B5EF4-FFF2-40B4-BE49-F238E27FC236}">
                <a16:creationId xmlns:a16="http://schemas.microsoft.com/office/drawing/2014/main" id="{5A41629A-2049-4EBD-90DA-DB47D649ACC1}"/>
              </a:ext>
            </a:extLst>
          </p:cNvPr>
          <p:cNvSpPr>
            <a:spLocks noGrp="1"/>
          </p:cNvSpPr>
          <p:nvPr>
            <p:ph idx="1"/>
          </p:nvPr>
        </p:nvSpPr>
        <p:spPr/>
        <p:txBody>
          <a:bodyPr/>
          <a:lstStyle/>
          <a:p>
            <a:pPr lvl="1"/>
            <a:r>
              <a:rPr lang="it-IT" dirty="0"/>
              <a:t>After an </a:t>
            </a:r>
            <a:r>
              <a:rPr lang="it-IT" dirty="0" err="1"/>
              <a:t>insert</a:t>
            </a:r>
            <a:r>
              <a:rPr lang="it-IT" dirty="0"/>
              <a:t> in the </a:t>
            </a:r>
            <a:r>
              <a:rPr lang="it-IT" dirty="0" err="1"/>
              <a:t>optional_data</a:t>
            </a:r>
            <a:r>
              <a:rPr lang="it-IT" dirty="0"/>
              <a:t> table</a:t>
            </a:r>
          </a:p>
          <a:p>
            <a:pPr lvl="1"/>
            <a:r>
              <a:rPr lang="it-IT" dirty="0" err="1"/>
              <a:t>Insert</a:t>
            </a:r>
            <a:r>
              <a:rPr lang="it-IT" dirty="0"/>
              <a:t> a new </a:t>
            </a:r>
            <a:r>
              <a:rPr lang="it-IT" dirty="0" err="1"/>
              <a:t>row</a:t>
            </a:r>
            <a:r>
              <a:rPr lang="it-IT" dirty="0"/>
              <a:t> in the </a:t>
            </a:r>
            <a:r>
              <a:rPr lang="it-IT" dirty="0" err="1"/>
              <a:t>seller_optional</a:t>
            </a:r>
            <a:r>
              <a:rPr lang="it-IT" dirty="0"/>
              <a:t> table of the new </a:t>
            </a:r>
            <a:r>
              <a:rPr lang="it-IT" dirty="0" err="1"/>
              <a:t>inserted</a:t>
            </a:r>
            <a:r>
              <a:rPr lang="it-IT" dirty="0"/>
              <a:t> optional</a:t>
            </a:r>
          </a:p>
        </p:txBody>
      </p:sp>
      <p:sp>
        <p:nvSpPr>
          <p:cNvPr id="4" name="TextBox 3">
            <a:extLst>
              <a:ext uri="{FF2B5EF4-FFF2-40B4-BE49-F238E27FC236}">
                <a16:creationId xmlns:a16="http://schemas.microsoft.com/office/drawing/2014/main" id="{CF4A2DAD-6EBC-448C-898F-1907C33EF79D}"/>
              </a:ext>
            </a:extLst>
          </p:cNvPr>
          <p:cNvSpPr txBox="1"/>
          <p:nvPr/>
        </p:nvSpPr>
        <p:spPr>
          <a:xfrm>
            <a:off x="914400" y="3056283"/>
            <a:ext cx="7600950" cy="2031325"/>
          </a:xfrm>
          <a:prstGeom prst="rect">
            <a:avLst/>
          </a:prstGeom>
          <a:noFill/>
        </p:spPr>
        <p:txBody>
          <a:bodyPr wrap="square" rtlCol="0">
            <a:spAutoFit/>
          </a:bodyPr>
          <a:lstStyle/>
          <a:p>
            <a:r>
              <a:rPr lang="en-GB" dirty="0"/>
              <a:t>CREATE TRIGGER `</a:t>
            </a:r>
            <a:r>
              <a:rPr lang="en-GB" dirty="0" err="1"/>
              <a:t>createSeller</a:t>
            </a:r>
            <a:r>
              <a:rPr lang="en-GB" dirty="0"/>
              <a:t>` </a:t>
            </a:r>
          </a:p>
          <a:p>
            <a:r>
              <a:rPr lang="en-GB" dirty="0"/>
              <a:t>AFTER INSERT ON `</a:t>
            </a:r>
            <a:r>
              <a:rPr lang="en-GB" dirty="0" err="1"/>
              <a:t>optional_data</a:t>
            </a:r>
            <a:r>
              <a:rPr lang="en-GB" dirty="0"/>
              <a:t>` </a:t>
            </a:r>
          </a:p>
          <a:p>
            <a:r>
              <a:rPr lang="en-GB" dirty="0"/>
              <a:t>FOR EACH ROW </a:t>
            </a:r>
          </a:p>
          <a:p>
            <a:r>
              <a:rPr lang="en-GB" dirty="0"/>
              <a:t>begin            </a:t>
            </a:r>
          </a:p>
          <a:p>
            <a:r>
              <a:rPr lang="en-GB" dirty="0"/>
              <a:t>	insert into </a:t>
            </a:r>
            <a:r>
              <a:rPr lang="en-GB" dirty="0" err="1"/>
              <a:t>seller_optional</a:t>
            </a:r>
            <a:r>
              <a:rPr lang="en-GB" dirty="0"/>
              <a:t>            </a:t>
            </a:r>
          </a:p>
          <a:p>
            <a:r>
              <a:rPr lang="en-GB" dirty="0"/>
              <a:t>	values(new.id, new.name, </a:t>
            </a:r>
            <a:r>
              <a:rPr lang="en-GB" dirty="0" err="1"/>
              <a:t>new.feeMonthly</a:t>
            </a:r>
            <a:r>
              <a:rPr lang="en-GB" dirty="0"/>
              <a:t>, 0);   </a:t>
            </a:r>
          </a:p>
          <a:p>
            <a:r>
              <a:rPr lang="en-GB" dirty="0"/>
              <a:t>end</a:t>
            </a:r>
          </a:p>
        </p:txBody>
      </p:sp>
    </p:spTree>
    <p:extLst>
      <p:ext uri="{BB962C8B-B14F-4D97-AF65-F5344CB8AC3E}">
        <p14:creationId xmlns:p14="http://schemas.microsoft.com/office/powerpoint/2010/main" val="1579887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91E4-7160-48E1-AC3A-433B9E823708}"/>
              </a:ext>
            </a:extLst>
          </p:cNvPr>
          <p:cNvSpPr>
            <a:spLocks noGrp="1"/>
          </p:cNvSpPr>
          <p:nvPr>
            <p:ph type="title"/>
          </p:nvPr>
        </p:nvSpPr>
        <p:spPr/>
        <p:txBody>
          <a:bodyPr/>
          <a:lstStyle/>
          <a:p>
            <a:r>
              <a:rPr lang="en-GB" dirty="0"/>
              <a:t>Trigger: </a:t>
            </a:r>
            <a:r>
              <a:rPr lang="en-GB" dirty="0" err="1"/>
              <a:t>newPackageValidityOrder</a:t>
            </a:r>
            <a:endParaRPr lang="en-GB" dirty="0"/>
          </a:p>
        </p:txBody>
      </p:sp>
      <p:sp>
        <p:nvSpPr>
          <p:cNvPr id="3" name="Content Placeholder 2">
            <a:extLst>
              <a:ext uri="{FF2B5EF4-FFF2-40B4-BE49-F238E27FC236}">
                <a16:creationId xmlns:a16="http://schemas.microsoft.com/office/drawing/2014/main" id="{5A41629A-2049-4EBD-90DA-DB47D649ACC1}"/>
              </a:ext>
            </a:extLst>
          </p:cNvPr>
          <p:cNvSpPr>
            <a:spLocks noGrp="1"/>
          </p:cNvSpPr>
          <p:nvPr>
            <p:ph idx="1"/>
          </p:nvPr>
        </p:nvSpPr>
        <p:spPr/>
        <p:txBody>
          <a:bodyPr/>
          <a:lstStyle/>
          <a:p>
            <a:pPr lvl="1"/>
            <a:r>
              <a:rPr lang="it-IT" dirty="0"/>
              <a:t>After an </a:t>
            </a:r>
            <a:r>
              <a:rPr lang="it-IT" dirty="0" err="1"/>
              <a:t>insert</a:t>
            </a:r>
            <a:r>
              <a:rPr lang="it-IT" dirty="0"/>
              <a:t> in the </a:t>
            </a:r>
            <a:r>
              <a:rPr lang="en-GB" dirty="0" err="1"/>
              <a:t>order_data</a:t>
            </a:r>
            <a:r>
              <a:rPr lang="en-GB" dirty="0"/>
              <a:t> </a:t>
            </a:r>
            <a:r>
              <a:rPr lang="it-IT" dirty="0"/>
              <a:t>table</a:t>
            </a:r>
          </a:p>
          <a:p>
            <a:pPr lvl="1"/>
            <a:r>
              <a:rPr lang="it-IT" dirty="0"/>
              <a:t>If the payment </a:t>
            </a:r>
            <a:r>
              <a:rPr lang="it-IT" dirty="0" err="1"/>
              <a:t>has</a:t>
            </a:r>
            <a:r>
              <a:rPr lang="it-IT" dirty="0"/>
              <a:t> </a:t>
            </a:r>
            <a:r>
              <a:rPr lang="it-IT" dirty="0" err="1"/>
              <a:t>been</a:t>
            </a:r>
            <a:r>
              <a:rPr lang="it-IT" dirty="0"/>
              <a:t> </a:t>
            </a:r>
            <a:r>
              <a:rPr lang="it-IT" dirty="0" err="1"/>
              <a:t>succesful</a:t>
            </a:r>
            <a:r>
              <a:rPr lang="it-IT" dirty="0"/>
              <a:t> </a:t>
            </a:r>
          </a:p>
          <a:p>
            <a:pPr lvl="1"/>
            <a:r>
              <a:rPr lang="it-IT" dirty="0"/>
              <a:t>Update the </a:t>
            </a:r>
            <a:r>
              <a:rPr lang="it-IT" dirty="0" err="1"/>
              <a:t>count</a:t>
            </a:r>
            <a:r>
              <a:rPr lang="it-IT" dirty="0"/>
              <a:t> of </a:t>
            </a:r>
            <a:r>
              <a:rPr lang="it-IT" dirty="0" err="1"/>
              <a:t>purchases</a:t>
            </a:r>
            <a:r>
              <a:rPr lang="it-IT" dirty="0"/>
              <a:t> of </a:t>
            </a:r>
            <a:r>
              <a:rPr lang="it-IT" dirty="0" err="1"/>
              <a:t>that</a:t>
            </a:r>
            <a:r>
              <a:rPr lang="it-IT" dirty="0"/>
              <a:t> package with </a:t>
            </a:r>
            <a:r>
              <a:rPr lang="it-IT" dirty="0" err="1"/>
              <a:t>that</a:t>
            </a:r>
            <a:r>
              <a:rPr lang="it-IT" dirty="0"/>
              <a:t> </a:t>
            </a:r>
            <a:r>
              <a:rPr lang="it-IT" dirty="0" err="1"/>
              <a:t>validity</a:t>
            </a:r>
            <a:r>
              <a:rPr lang="it-IT" dirty="0"/>
              <a:t> </a:t>
            </a:r>
            <a:r>
              <a:rPr lang="it-IT" dirty="0" err="1"/>
              <a:t>period</a:t>
            </a:r>
            <a:r>
              <a:rPr lang="it-IT" dirty="0"/>
              <a:t> in the </a:t>
            </a:r>
            <a:r>
              <a:rPr lang="it-IT" dirty="0" err="1"/>
              <a:t>purchases_package_validity</a:t>
            </a:r>
            <a:r>
              <a:rPr lang="it-IT" dirty="0"/>
              <a:t> table</a:t>
            </a:r>
          </a:p>
        </p:txBody>
      </p:sp>
      <p:sp>
        <p:nvSpPr>
          <p:cNvPr id="4" name="TextBox 3">
            <a:extLst>
              <a:ext uri="{FF2B5EF4-FFF2-40B4-BE49-F238E27FC236}">
                <a16:creationId xmlns:a16="http://schemas.microsoft.com/office/drawing/2014/main" id="{CF4A2DAD-6EBC-448C-898F-1907C33EF79D}"/>
              </a:ext>
            </a:extLst>
          </p:cNvPr>
          <p:cNvSpPr txBox="1"/>
          <p:nvPr/>
        </p:nvSpPr>
        <p:spPr>
          <a:xfrm>
            <a:off x="340415" y="3591640"/>
            <a:ext cx="8463170" cy="2860358"/>
          </a:xfrm>
          <a:prstGeom prst="flowChartAlternateProcess">
            <a:avLst/>
          </a:prstGeom>
          <a:solidFill>
            <a:schemeClr val="accent5">
              <a:lumMod val="20000"/>
              <a:lumOff val="80000"/>
            </a:schemeClr>
          </a:solidFill>
          <a:effectLst>
            <a:softEdge rad="0"/>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i="1" dirty="0"/>
              <a:t>CREATE TRIGGER `</a:t>
            </a:r>
            <a:r>
              <a:rPr lang="en-GB" i="1" dirty="0" err="1"/>
              <a:t>newPackageValidityOrder</a:t>
            </a:r>
            <a:r>
              <a:rPr lang="en-GB" i="1" dirty="0"/>
              <a:t>` </a:t>
            </a:r>
          </a:p>
          <a:p>
            <a:r>
              <a:rPr lang="en-GB" i="1" dirty="0"/>
              <a:t>AFTER INSERT ON `</a:t>
            </a:r>
            <a:r>
              <a:rPr lang="en-GB" i="1" dirty="0" err="1"/>
              <a:t>order_data</a:t>
            </a:r>
            <a:r>
              <a:rPr lang="en-GB" i="1" dirty="0"/>
              <a:t>` </a:t>
            </a:r>
          </a:p>
          <a:p>
            <a:r>
              <a:rPr lang="en-GB" i="1" dirty="0"/>
              <a:t>FOR EACH ROW begin             </a:t>
            </a:r>
          </a:p>
          <a:p>
            <a:r>
              <a:rPr lang="en-GB" i="1" dirty="0"/>
              <a:t>	if(</a:t>
            </a:r>
            <a:r>
              <a:rPr lang="en-GB" i="1" dirty="0" err="1"/>
              <a:t>new.isValid</a:t>
            </a:r>
            <a:r>
              <a:rPr lang="en-GB" i="1" dirty="0"/>
              <a:t>=1) then				</a:t>
            </a:r>
          </a:p>
          <a:p>
            <a:r>
              <a:rPr lang="en-GB" i="1" dirty="0"/>
              <a:t>		update </a:t>
            </a:r>
            <a:r>
              <a:rPr lang="en-GB" i="1" dirty="0" err="1"/>
              <a:t>purchases_package_validity</a:t>
            </a:r>
            <a:r>
              <a:rPr lang="en-GB" i="1" dirty="0"/>
              <a:t>                </a:t>
            </a:r>
          </a:p>
          <a:p>
            <a:r>
              <a:rPr lang="en-GB" i="1" dirty="0"/>
              <a:t>		set </a:t>
            </a:r>
            <a:r>
              <a:rPr lang="en-GB" i="1" dirty="0" err="1"/>
              <a:t>numPurc</a:t>
            </a:r>
            <a:r>
              <a:rPr lang="en-GB" i="1" dirty="0"/>
              <a:t>=numPurc+1                </a:t>
            </a:r>
          </a:p>
          <a:p>
            <a:r>
              <a:rPr lang="en-GB" i="1" dirty="0"/>
              <a:t>		where </a:t>
            </a:r>
            <a:r>
              <a:rPr lang="en-GB" i="1" dirty="0" err="1"/>
              <a:t>new.idPackage</a:t>
            </a:r>
            <a:r>
              <a:rPr lang="en-GB" i="1" dirty="0"/>
              <a:t>=</a:t>
            </a:r>
            <a:r>
              <a:rPr lang="en-GB" i="1" dirty="0" err="1"/>
              <a:t>idPack</a:t>
            </a:r>
            <a:r>
              <a:rPr lang="en-GB" i="1" dirty="0"/>
              <a:t> and </a:t>
            </a:r>
            <a:r>
              <a:rPr lang="en-GB" i="1" dirty="0" err="1"/>
              <a:t>new.idValidityPeriod</a:t>
            </a:r>
            <a:r>
              <a:rPr lang="en-GB" i="1" dirty="0"/>
              <a:t>=</a:t>
            </a:r>
            <a:r>
              <a:rPr lang="en-GB" i="1" dirty="0" err="1"/>
              <a:t>idValidity</a:t>
            </a:r>
            <a:r>
              <a:rPr lang="en-GB" i="1" dirty="0"/>
              <a:t>;               </a:t>
            </a:r>
          </a:p>
          <a:p>
            <a:r>
              <a:rPr lang="en-GB" i="1" dirty="0"/>
              <a:t>	end if;			</a:t>
            </a:r>
          </a:p>
          <a:p>
            <a:r>
              <a:rPr lang="en-GB" i="1" dirty="0"/>
              <a:t>end</a:t>
            </a:r>
          </a:p>
        </p:txBody>
      </p:sp>
    </p:spTree>
    <p:extLst>
      <p:ext uri="{BB962C8B-B14F-4D97-AF65-F5344CB8AC3E}">
        <p14:creationId xmlns:p14="http://schemas.microsoft.com/office/powerpoint/2010/main" val="127308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91E4-7160-48E1-AC3A-433B9E823708}"/>
              </a:ext>
            </a:extLst>
          </p:cNvPr>
          <p:cNvSpPr>
            <a:spLocks noGrp="1"/>
          </p:cNvSpPr>
          <p:nvPr>
            <p:ph type="title"/>
          </p:nvPr>
        </p:nvSpPr>
        <p:spPr/>
        <p:txBody>
          <a:bodyPr/>
          <a:lstStyle/>
          <a:p>
            <a:r>
              <a:rPr lang="en-GB" dirty="0"/>
              <a:t>Trigger: </a:t>
            </a:r>
            <a:r>
              <a:rPr lang="en-GB" dirty="0" err="1"/>
              <a:t>newPackageOrder</a:t>
            </a:r>
            <a:endParaRPr lang="en-GB" dirty="0"/>
          </a:p>
        </p:txBody>
      </p:sp>
      <p:sp>
        <p:nvSpPr>
          <p:cNvPr id="3" name="Content Placeholder 2">
            <a:extLst>
              <a:ext uri="{FF2B5EF4-FFF2-40B4-BE49-F238E27FC236}">
                <a16:creationId xmlns:a16="http://schemas.microsoft.com/office/drawing/2014/main" id="{5A41629A-2049-4EBD-90DA-DB47D649ACC1}"/>
              </a:ext>
            </a:extLst>
          </p:cNvPr>
          <p:cNvSpPr>
            <a:spLocks noGrp="1"/>
          </p:cNvSpPr>
          <p:nvPr>
            <p:ph idx="1"/>
          </p:nvPr>
        </p:nvSpPr>
        <p:spPr/>
        <p:txBody>
          <a:bodyPr/>
          <a:lstStyle/>
          <a:p>
            <a:pPr lvl="1"/>
            <a:r>
              <a:rPr lang="it-IT" dirty="0"/>
              <a:t>After an </a:t>
            </a:r>
            <a:r>
              <a:rPr lang="it-IT" dirty="0" err="1"/>
              <a:t>insert</a:t>
            </a:r>
            <a:r>
              <a:rPr lang="it-IT" dirty="0"/>
              <a:t> in the </a:t>
            </a:r>
            <a:r>
              <a:rPr lang="en-GB" dirty="0" err="1"/>
              <a:t>order_data</a:t>
            </a:r>
            <a:r>
              <a:rPr lang="en-GB" dirty="0"/>
              <a:t> </a:t>
            </a:r>
            <a:r>
              <a:rPr lang="it-IT" dirty="0"/>
              <a:t>table</a:t>
            </a:r>
          </a:p>
          <a:p>
            <a:pPr lvl="1"/>
            <a:r>
              <a:rPr lang="it-IT" dirty="0"/>
              <a:t>If the payment </a:t>
            </a:r>
            <a:r>
              <a:rPr lang="it-IT" dirty="0" err="1"/>
              <a:t>has</a:t>
            </a:r>
            <a:r>
              <a:rPr lang="it-IT" dirty="0"/>
              <a:t> </a:t>
            </a:r>
            <a:r>
              <a:rPr lang="it-IT" dirty="0" err="1"/>
              <a:t>been</a:t>
            </a:r>
            <a:r>
              <a:rPr lang="it-IT" dirty="0"/>
              <a:t> </a:t>
            </a:r>
            <a:r>
              <a:rPr lang="it-IT" dirty="0" err="1"/>
              <a:t>succesful</a:t>
            </a:r>
            <a:r>
              <a:rPr lang="it-IT" dirty="0"/>
              <a:t> </a:t>
            </a:r>
          </a:p>
          <a:p>
            <a:pPr lvl="1"/>
            <a:r>
              <a:rPr lang="it-IT" dirty="0"/>
              <a:t>Update the </a:t>
            </a:r>
            <a:r>
              <a:rPr lang="it-IT" dirty="0" err="1"/>
              <a:t>value</a:t>
            </a:r>
            <a:r>
              <a:rPr lang="it-IT" dirty="0"/>
              <a:t> with and </a:t>
            </a:r>
            <a:r>
              <a:rPr lang="it-IT" dirty="0" err="1"/>
              <a:t>without</a:t>
            </a:r>
            <a:r>
              <a:rPr lang="it-IT" dirty="0"/>
              <a:t> optional and the </a:t>
            </a:r>
            <a:r>
              <a:rPr lang="it-IT" dirty="0" err="1"/>
              <a:t>number</a:t>
            </a:r>
            <a:r>
              <a:rPr lang="it-IT" dirty="0"/>
              <a:t> of </a:t>
            </a:r>
            <a:r>
              <a:rPr lang="it-IT" dirty="0" err="1"/>
              <a:t>purchases</a:t>
            </a:r>
            <a:r>
              <a:rPr lang="it-IT" dirty="0"/>
              <a:t> of </a:t>
            </a:r>
            <a:r>
              <a:rPr lang="it-IT" dirty="0" err="1"/>
              <a:t>that</a:t>
            </a:r>
            <a:r>
              <a:rPr lang="it-IT" dirty="0"/>
              <a:t> </a:t>
            </a:r>
            <a:r>
              <a:rPr lang="it-IT" dirty="0" err="1"/>
              <a:t>specific</a:t>
            </a:r>
            <a:r>
              <a:rPr lang="it-IT" dirty="0"/>
              <a:t> package in the </a:t>
            </a:r>
            <a:r>
              <a:rPr lang="it-IT" dirty="0" err="1"/>
              <a:t>purchases_package</a:t>
            </a:r>
            <a:r>
              <a:rPr lang="it-IT" dirty="0"/>
              <a:t> table</a:t>
            </a:r>
          </a:p>
        </p:txBody>
      </p:sp>
      <p:sp>
        <p:nvSpPr>
          <p:cNvPr id="4" name="TextBox 3">
            <a:extLst>
              <a:ext uri="{FF2B5EF4-FFF2-40B4-BE49-F238E27FC236}">
                <a16:creationId xmlns:a16="http://schemas.microsoft.com/office/drawing/2014/main" id="{CF4A2DAD-6EBC-448C-898F-1907C33EF79D}"/>
              </a:ext>
            </a:extLst>
          </p:cNvPr>
          <p:cNvSpPr txBox="1"/>
          <p:nvPr/>
        </p:nvSpPr>
        <p:spPr>
          <a:xfrm>
            <a:off x="546652" y="3591640"/>
            <a:ext cx="8463170" cy="2800767"/>
          </a:xfrm>
          <a:prstGeom prst="rect">
            <a:avLst/>
          </a:prstGeom>
          <a:noFill/>
        </p:spPr>
        <p:txBody>
          <a:bodyPr wrap="square" rtlCol="0">
            <a:spAutoFit/>
          </a:bodyPr>
          <a:lstStyle/>
          <a:p>
            <a:r>
              <a:rPr lang="en-GB" sz="1100" dirty="0"/>
              <a:t>CREATE TRIGGER `</a:t>
            </a:r>
            <a:r>
              <a:rPr lang="en-GB" sz="1100" dirty="0" err="1"/>
              <a:t>newPackageOrder</a:t>
            </a:r>
            <a:r>
              <a:rPr lang="en-GB" sz="1100" dirty="0"/>
              <a:t>` </a:t>
            </a:r>
          </a:p>
          <a:p>
            <a:r>
              <a:rPr lang="en-GB" sz="1100" dirty="0"/>
              <a:t>AFTER INSERT ON `</a:t>
            </a:r>
            <a:r>
              <a:rPr lang="en-GB" sz="1100" dirty="0" err="1"/>
              <a:t>order_data</a:t>
            </a:r>
            <a:r>
              <a:rPr lang="en-GB" sz="1100" dirty="0"/>
              <a:t>` </a:t>
            </a:r>
          </a:p>
          <a:p>
            <a:r>
              <a:rPr lang="en-GB" sz="1100" dirty="0"/>
              <a:t>FOR EACH ROW begin             </a:t>
            </a:r>
          </a:p>
          <a:p>
            <a:pPr lvl="1"/>
            <a:r>
              <a:rPr lang="en-GB" sz="1100" dirty="0"/>
              <a:t>DECLARE </a:t>
            </a:r>
            <a:r>
              <a:rPr lang="en-GB" sz="1100" dirty="0" err="1"/>
              <a:t>feeM</a:t>
            </a:r>
            <a:r>
              <a:rPr lang="en-GB" sz="1100" dirty="0"/>
              <a:t> FLOAT;            </a:t>
            </a:r>
          </a:p>
          <a:p>
            <a:pPr lvl="1"/>
            <a:r>
              <a:rPr lang="en-GB" sz="1100" dirty="0"/>
              <a:t>DECLARE </a:t>
            </a:r>
            <a:r>
              <a:rPr lang="en-GB" sz="1100" dirty="0" err="1"/>
              <a:t>mon</a:t>
            </a:r>
            <a:r>
              <a:rPr lang="en-GB" sz="1100" dirty="0"/>
              <a:t> INT;            </a:t>
            </a:r>
          </a:p>
          <a:p>
            <a:pPr lvl="1"/>
            <a:r>
              <a:rPr lang="en-GB" sz="1100" dirty="0"/>
              <a:t>DECLARE </a:t>
            </a:r>
            <a:r>
              <a:rPr lang="en-GB" sz="1100" dirty="0" err="1"/>
              <a:t>numOpt</a:t>
            </a:r>
            <a:r>
              <a:rPr lang="en-GB" sz="1100" dirty="0"/>
              <a:t> INT;            </a:t>
            </a:r>
          </a:p>
          <a:p>
            <a:pPr lvl="1"/>
            <a:r>
              <a:rPr lang="en-GB" sz="1100" dirty="0"/>
              <a:t>if(</a:t>
            </a:r>
            <a:r>
              <a:rPr lang="en-GB" sz="1100" dirty="0" err="1"/>
              <a:t>new.isValid</a:t>
            </a:r>
            <a:r>
              <a:rPr lang="en-GB" sz="1100" dirty="0"/>
              <a:t>=1) then				</a:t>
            </a:r>
          </a:p>
          <a:p>
            <a:pPr lvl="2"/>
            <a:r>
              <a:rPr lang="en-GB" sz="1100" dirty="0"/>
              <a:t>select </a:t>
            </a:r>
            <a:r>
              <a:rPr lang="en-GB" sz="1100" dirty="0" err="1"/>
              <a:t>feeMonth</a:t>
            </a:r>
            <a:r>
              <a:rPr lang="en-GB" sz="1100" dirty="0"/>
              <a:t> into </a:t>
            </a:r>
            <a:r>
              <a:rPr lang="en-GB" sz="1100" dirty="0" err="1"/>
              <a:t>feeM</a:t>
            </a:r>
            <a:r>
              <a:rPr lang="en-GB" sz="1100" dirty="0"/>
              <a:t> from </a:t>
            </a:r>
            <a:r>
              <a:rPr lang="en-GB" sz="1100" dirty="0" err="1"/>
              <a:t>validityperiod</a:t>
            </a:r>
            <a:r>
              <a:rPr lang="en-GB" sz="1100" dirty="0"/>
              <a:t> as </a:t>
            </a:r>
            <a:r>
              <a:rPr lang="en-GB" sz="1100" dirty="0" err="1"/>
              <a:t>vp</a:t>
            </a:r>
            <a:r>
              <a:rPr lang="en-GB" sz="1100" dirty="0"/>
              <a:t> where vp.id=</a:t>
            </a:r>
            <a:r>
              <a:rPr lang="en-GB" sz="1100" dirty="0" err="1"/>
              <a:t>new.idValidityPeriod</a:t>
            </a:r>
            <a:r>
              <a:rPr lang="en-GB" sz="1100" dirty="0"/>
              <a:t>;               </a:t>
            </a:r>
          </a:p>
          <a:p>
            <a:pPr lvl="2"/>
            <a:r>
              <a:rPr lang="en-GB" sz="1100" dirty="0"/>
              <a:t>select month into </a:t>
            </a:r>
            <a:r>
              <a:rPr lang="en-GB" sz="1100" dirty="0" err="1"/>
              <a:t>mon</a:t>
            </a:r>
            <a:r>
              <a:rPr lang="en-GB" sz="1100" dirty="0"/>
              <a:t> from </a:t>
            </a:r>
            <a:r>
              <a:rPr lang="en-GB" sz="1100" dirty="0" err="1"/>
              <a:t>validityperiod</a:t>
            </a:r>
            <a:r>
              <a:rPr lang="en-GB" sz="1100" dirty="0"/>
              <a:t> as </a:t>
            </a:r>
            <a:r>
              <a:rPr lang="en-GB" sz="1100" dirty="0" err="1"/>
              <a:t>vp</a:t>
            </a:r>
            <a:r>
              <a:rPr lang="en-GB" sz="1100" dirty="0"/>
              <a:t> where vp.id=</a:t>
            </a:r>
            <a:r>
              <a:rPr lang="en-GB" sz="1100" dirty="0" err="1"/>
              <a:t>new.idValidityPeriod</a:t>
            </a:r>
            <a:r>
              <a:rPr lang="en-GB" sz="1100" dirty="0"/>
              <a:t>;</a:t>
            </a:r>
          </a:p>
          <a:p>
            <a:pPr lvl="2"/>
            <a:endParaRPr lang="en-GB" sz="1100" dirty="0"/>
          </a:p>
          <a:p>
            <a:pPr lvl="2"/>
            <a:r>
              <a:rPr lang="en-GB" sz="1100" dirty="0"/>
              <a:t>update </a:t>
            </a:r>
            <a:r>
              <a:rPr lang="en-GB" sz="1100" dirty="0" err="1"/>
              <a:t>purchases_package</a:t>
            </a:r>
            <a:r>
              <a:rPr lang="en-GB" sz="1100" dirty="0"/>
              <a:t>                </a:t>
            </a:r>
          </a:p>
          <a:p>
            <a:pPr lvl="2"/>
            <a:r>
              <a:rPr lang="en-GB" sz="1100" dirty="0"/>
              <a:t>set </a:t>
            </a:r>
            <a:r>
              <a:rPr lang="en-GB" sz="1100" dirty="0" err="1"/>
              <a:t>valueOptional</a:t>
            </a:r>
            <a:r>
              <a:rPr lang="en-GB" sz="1100" dirty="0"/>
              <a:t>=</a:t>
            </a:r>
            <a:r>
              <a:rPr lang="en-GB" sz="1100" dirty="0" err="1"/>
              <a:t>valueOptional+new.totalCost</a:t>
            </a:r>
            <a:r>
              <a:rPr lang="en-GB" sz="1100" dirty="0"/>
              <a:t>,				</a:t>
            </a:r>
          </a:p>
          <a:p>
            <a:pPr lvl="2"/>
            <a:r>
              <a:rPr lang="en-GB" sz="1100" dirty="0" err="1"/>
              <a:t>numPurc</a:t>
            </a:r>
            <a:r>
              <a:rPr lang="en-GB" sz="1100" dirty="0"/>
              <a:t>=numPurc+1, </a:t>
            </a:r>
            <a:r>
              <a:rPr lang="en-GB" sz="1100" dirty="0" err="1"/>
              <a:t>valueNoOptional</a:t>
            </a:r>
            <a:r>
              <a:rPr lang="en-GB" sz="1100" dirty="0"/>
              <a:t>=</a:t>
            </a:r>
            <a:r>
              <a:rPr lang="en-GB" sz="1100" dirty="0" err="1"/>
              <a:t>valueNoOptional</a:t>
            </a:r>
            <a:r>
              <a:rPr lang="en-GB" sz="1100" dirty="0"/>
              <a:t>+(</a:t>
            </a:r>
            <a:r>
              <a:rPr lang="en-GB" sz="1100" dirty="0" err="1"/>
              <a:t>feeM</a:t>
            </a:r>
            <a:r>
              <a:rPr lang="en-GB" sz="1100" dirty="0"/>
              <a:t>*</a:t>
            </a:r>
            <a:r>
              <a:rPr lang="en-GB" sz="1100" dirty="0" err="1"/>
              <a:t>mon</a:t>
            </a:r>
            <a:r>
              <a:rPr lang="en-GB" sz="1100" dirty="0"/>
              <a:t>)                                    </a:t>
            </a:r>
          </a:p>
          <a:p>
            <a:pPr lvl="2"/>
            <a:r>
              <a:rPr lang="en-GB" sz="1100" dirty="0"/>
              <a:t>where </a:t>
            </a:r>
            <a:r>
              <a:rPr lang="en-GB" sz="1100" dirty="0" err="1"/>
              <a:t>idPack</a:t>
            </a:r>
            <a:r>
              <a:rPr lang="en-GB" sz="1100" dirty="0"/>
              <a:t>=</a:t>
            </a:r>
            <a:r>
              <a:rPr lang="en-GB" sz="1100" dirty="0" err="1"/>
              <a:t>new.idPackage</a:t>
            </a:r>
            <a:r>
              <a:rPr lang="en-GB" sz="1100" dirty="0"/>
              <a:t>;			</a:t>
            </a:r>
          </a:p>
          <a:p>
            <a:pPr lvl="1"/>
            <a:r>
              <a:rPr lang="en-GB" sz="1100" dirty="0"/>
              <a:t>end if;			</a:t>
            </a:r>
          </a:p>
          <a:p>
            <a:r>
              <a:rPr lang="en-GB" sz="1100" dirty="0"/>
              <a:t>end</a:t>
            </a:r>
          </a:p>
        </p:txBody>
      </p:sp>
    </p:spTree>
    <p:extLst>
      <p:ext uri="{BB962C8B-B14F-4D97-AF65-F5344CB8AC3E}">
        <p14:creationId xmlns:p14="http://schemas.microsoft.com/office/powerpoint/2010/main" val="2543854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91E4-7160-48E1-AC3A-433B9E823708}"/>
              </a:ext>
            </a:extLst>
          </p:cNvPr>
          <p:cNvSpPr>
            <a:spLocks noGrp="1"/>
          </p:cNvSpPr>
          <p:nvPr>
            <p:ph type="title"/>
          </p:nvPr>
        </p:nvSpPr>
        <p:spPr/>
        <p:txBody>
          <a:bodyPr/>
          <a:lstStyle/>
          <a:p>
            <a:r>
              <a:rPr lang="en-GB" dirty="0"/>
              <a:t>Trigger: </a:t>
            </a:r>
            <a:r>
              <a:rPr lang="en-GB" sz="4400" dirty="0" err="1"/>
              <a:t>newSuspended</a:t>
            </a:r>
            <a:endParaRPr lang="en-GB" dirty="0"/>
          </a:p>
        </p:txBody>
      </p:sp>
      <p:sp>
        <p:nvSpPr>
          <p:cNvPr id="3" name="Content Placeholder 2">
            <a:extLst>
              <a:ext uri="{FF2B5EF4-FFF2-40B4-BE49-F238E27FC236}">
                <a16:creationId xmlns:a16="http://schemas.microsoft.com/office/drawing/2014/main" id="{5A41629A-2049-4EBD-90DA-DB47D649ACC1}"/>
              </a:ext>
            </a:extLst>
          </p:cNvPr>
          <p:cNvSpPr>
            <a:spLocks noGrp="1"/>
          </p:cNvSpPr>
          <p:nvPr>
            <p:ph idx="1"/>
          </p:nvPr>
        </p:nvSpPr>
        <p:spPr/>
        <p:txBody>
          <a:bodyPr/>
          <a:lstStyle/>
          <a:p>
            <a:pPr lvl="1"/>
            <a:r>
              <a:rPr lang="it-IT" dirty="0"/>
              <a:t>After an </a:t>
            </a:r>
            <a:r>
              <a:rPr lang="it-IT" dirty="0" err="1"/>
              <a:t>insert</a:t>
            </a:r>
            <a:r>
              <a:rPr lang="it-IT" dirty="0"/>
              <a:t> in the </a:t>
            </a:r>
            <a:r>
              <a:rPr lang="en-GB" dirty="0" err="1"/>
              <a:t>order_data</a:t>
            </a:r>
            <a:r>
              <a:rPr lang="en-GB" dirty="0"/>
              <a:t> </a:t>
            </a:r>
            <a:r>
              <a:rPr lang="it-IT" dirty="0"/>
              <a:t>table</a:t>
            </a:r>
          </a:p>
          <a:p>
            <a:pPr lvl="1"/>
            <a:r>
              <a:rPr lang="it-IT" dirty="0"/>
              <a:t>If the payment </a:t>
            </a:r>
            <a:r>
              <a:rPr lang="it-IT" dirty="0" err="1"/>
              <a:t>has</a:t>
            </a:r>
            <a:r>
              <a:rPr lang="it-IT" dirty="0"/>
              <a:t> </a:t>
            </a:r>
            <a:r>
              <a:rPr lang="it-IT" dirty="0" err="1"/>
              <a:t>been</a:t>
            </a:r>
            <a:r>
              <a:rPr lang="it-IT" dirty="0"/>
              <a:t> </a:t>
            </a:r>
            <a:r>
              <a:rPr lang="it-IT" dirty="0" err="1"/>
              <a:t>rejected</a:t>
            </a:r>
            <a:r>
              <a:rPr lang="it-IT" dirty="0"/>
              <a:t> </a:t>
            </a:r>
          </a:p>
          <a:p>
            <a:pPr lvl="1"/>
            <a:r>
              <a:rPr lang="it-IT" dirty="0" err="1"/>
              <a:t>Insert</a:t>
            </a:r>
            <a:r>
              <a:rPr lang="it-IT" dirty="0"/>
              <a:t> in the </a:t>
            </a:r>
            <a:r>
              <a:rPr lang="it-IT" dirty="0" err="1"/>
              <a:t>suspended_order</a:t>
            </a:r>
            <a:r>
              <a:rPr lang="it-IT" dirty="0"/>
              <a:t> table the </a:t>
            </a:r>
            <a:r>
              <a:rPr lang="it-IT" dirty="0" err="1"/>
              <a:t>rejected</a:t>
            </a:r>
            <a:r>
              <a:rPr lang="it-IT" dirty="0"/>
              <a:t> order</a:t>
            </a:r>
          </a:p>
        </p:txBody>
      </p:sp>
      <p:sp>
        <p:nvSpPr>
          <p:cNvPr id="4" name="TextBox 3">
            <a:extLst>
              <a:ext uri="{FF2B5EF4-FFF2-40B4-BE49-F238E27FC236}">
                <a16:creationId xmlns:a16="http://schemas.microsoft.com/office/drawing/2014/main" id="{CF4A2DAD-6EBC-448C-898F-1907C33EF79D}"/>
              </a:ext>
            </a:extLst>
          </p:cNvPr>
          <p:cNvSpPr txBox="1"/>
          <p:nvPr/>
        </p:nvSpPr>
        <p:spPr>
          <a:xfrm>
            <a:off x="546652" y="3591640"/>
            <a:ext cx="8463170" cy="2123658"/>
          </a:xfrm>
          <a:prstGeom prst="rect">
            <a:avLst/>
          </a:prstGeom>
          <a:noFill/>
        </p:spPr>
        <p:txBody>
          <a:bodyPr wrap="square" rtlCol="0">
            <a:spAutoFit/>
          </a:bodyPr>
          <a:lstStyle/>
          <a:p>
            <a:r>
              <a:rPr lang="en-GB" sz="1100" dirty="0"/>
              <a:t>CREATE TRIGGER `</a:t>
            </a:r>
            <a:r>
              <a:rPr lang="en-GB" sz="1100" dirty="0" err="1"/>
              <a:t>newSuspended</a:t>
            </a:r>
            <a:r>
              <a:rPr lang="en-GB" sz="1100" dirty="0"/>
              <a:t>` </a:t>
            </a:r>
          </a:p>
          <a:p>
            <a:r>
              <a:rPr lang="en-GB" sz="1100" dirty="0"/>
              <a:t>AFTER INSERT ON `</a:t>
            </a:r>
            <a:r>
              <a:rPr lang="en-GB" sz="1100" dirty="0" err="1"/>
              <a:t>order_data</a:t>
            </a:r>
            <a:r>
              <a:rPr lang="en-GB" sz="1100" dirty="0"/>
              <a:t>` </a:t>
            </a:r>
          </a:p>
          <a:p>
            <a:r>
              <a:rPr lang="en-GB" sz="1100" dirty="0"/>
              <a:t>FOR EACH ROW begin            </a:t>
            </a:r>
          </a:p>
          <a:p>
            <a:pPr lvl="1"/>
            <a:r>
              <a:rPr lang="en-GB" sz="1100" dirty="0"/>
              <a:t>DECLARE </a:t>
            </a:r>
            <a:r>
              <a:rPr lang="en-GB" sz="1100" dirty="0" err="1"/>
              <a:t>nameP</a:t>
            </a:r>
            <a:r>
              <a:rPr lang="en-GB" sz="1100" dirty="0"/>
              <a:t> VARCHAR(45);           </a:t>
            </a:r>
          </a:p>
          <a:p>
            <a:pPr lvl="1"/>
            <a:r>
              <a:rPr lang="en-GB" sz="1100" dirty="0"/>
              <a:t>DECLARE </a:t>
            </a:r>
            <a:r>
              <a:rPr lang="en-GB" sz="1100" dirty="0" err="1"/>
              <a:t>userMail</a:t>
            </a:r>
            <a:r>
              <a:rPr lang="en-GB" sz="1100" dirty="0"/>
              <a:t> VARCHAR(45);            </a:t>
            </a:r>
          </a:p>
          <a:p>
            <a:pPr lvl="1"/>
            <a:r>
              <a:rPr lang="en-GB" sz="1100" dirty="0"/>
              <a:t>if(</a:t>
            </a:r>
            <a:r>
              <a:rPr lang="en-GB" sz="1100" dirty="0" err="1"/>
              <a:t>new.isValid</a:t>
            </a:r>
            <a:r>
              <a:rPr lang="en-GB" sz="1100" dirty="0"/>
              <a:t>=0) then				</a:t>
            </a:r>
          </a:p>
          <a:p>
            <a:pPr lvl="2"/>
            <a:r>
              <a:rPr lang="en-GB" sz="1100" dirty="0"/>
              <a:t>select mail into </a:t>
            </a:r>
            <a:r>
              <a:rPr lang="en-GB" sz="1100" dirty="0" err="1"/>
              <a:t>userMail</a:t>
            </a:r>
            <a:r>
              <a:rPr lang="en-GB" sz="1100" dirty="0"/>
              <a:t> from </a:t>
            </a:r>
            <a:r>
              <a:rPr lang="en-GB" sz="1100" dirty="0" err="1"/>
              <a:t>user_data</a:t>
            </a:r>
            <a:r>
              <a:rPr lang="en-GB" sz="1100" dirty="0"/>
              <a:t> where user_data.id= </a:t>
            </a:r>
            <a:r>
              <a:rPr lang="en-GB" sz="1100" dirty="0" err="1"/>
              <a:t>new.idUser</a:t>
            </a:r>
            <a:r>
              <a:rPr lang="en-GB" sz="1100" dirty="0"/>
              <a:t>;                </a:t>
            </a:r>
          </a:p>
          <a:p>
            <a:pPr lvl="2"/>
            <a:r>
              <a:rPr lang="en-GB" sz="1100" dirty="0"/>
              <a:t>select name into </a:t>
            </a:r>
            <a:r>
              <a:rPr lang="en-GB" sz="1100" dirty="0" err="1"/>
              <a:t>nameP</a:t>
            </a:r>
            <a:r>
              <a:rPr lang="en-GB" sz="1100" dirty="0"/>
              <a:t> from </a:t>
            </a:r>
            <a:r>
              <a:rPr lang="en-GB" sz="1100" dirty="0" err="1"/>
              <a:t>package_data</a:t>
            </a:r>
            <a:r>
              <a:rPr lang="en-GB" sz="1100" dirty="0"/>
              <a:t> where package_data.id= </a:t>
            </a:r>
            <a:r>
              <a:rPr lang="en-GB" sz="1100" dirty="0" err="1"/>
              <a:t>new.idPackage</a:t>
            </a:r>
            <a:r>
              <a:rPr lang="en-GB" sz="1100" dirty="0"/>
              <a:t>;      </a:t>
            </a:r>
          </a:p>
          <a:p>
            <a:pPr lvl="2"/>
            <a:r>
              <a:rPr lang="en-GB" sz="1100" dirty="0"/>
              <a:t>         </a:t>
            </a:r>
          </a:p>
          <a:p>
            <a:pPr lvl="2"/>
            <a:r>
              <a:rPr lang="en-GB" sz="1100" dirty="0"/>
              <a:t>insert into </a:t>
            </a:r>
            <a:r>
              <a:rPr lang="en-GB" sz="1100" dirty="0" err="1"/>
              <a:t>suspended_order</a:t>
            </a:r>
            <a:r>
              <a:rPr lang="en-GB" sz="1100" dirty="0"/>
              <a:t> values(new.id, </a:t>
            </a:r>
            <a:r>
              <a:rPr lang="en-GB" sz="1100" dirty="0" err="1"/>
              <a:t>nameP</a:t>
            </a:r>
            <a:r>
              <a:rPr lang="en-GB" sz="1100" dirty="0"/>
              <a:t>, </a:t>
            </a:r>
            <a:r>
              <a:rPr lang="en-GB" sz="1100" dirty="0" err="1"/>
              <a:t>userMail</a:t>
            </a:r>
            <a:r>
              <a:rPr lang="en-GB" sz="1100" dirty="0"/>
              <a:t>);</a:t>
            </a:r>
          </a:p>
          <a:p>
            <a:pPr lvl="1"/>
            <a:r>
              <a:rPr lang="en-GB" sz="1100" dirty="0"/>
              <a:t>end if;			</a:t>
            </a:r>
          </a:p>
          <a:p>
            <a:r>
              <a:rPr lang="en-GB" sz="1100" dirty="0"/>
              <a:t>end</a:t>
            </a:r>
          </a:p>
        </p:txBody>
      </p:sp>
    </p:spTree>
    <p:extLst>
      <p:ext uri="{BB962C8B-B14F-4D97-AF65-F5344CB8AC3E}">
        <p14:creationId xmlns:p14="http://schemas.microsoft.com/office/powerpoint/2010/main" val="3744069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91E4-7160-48E1-AC3A-433B9E823708}"/>
              </a:ext>
            </a:extLst>
          </p:cNvPr>
          <p:cNvSpPr>
            <a:spLocks noGrp="1"/>
          </p:cNvSpPr>
          <p:nvPr>
            <p:ph type="title"/>
          </p:nvPr>
        </p:nvSpPr>
        <p:spPr/>
        <p:txBody>
          <a:bodyPr/>
          <a:lstStyle/>
          <a:p>
            <a:r>
              <a:rPr lang="en-GB" dirty="0"/>
              <a:t>Trigger: </a:t>
            </a:r>
            <a:r>
              <a:rPr lang="en-GB" sz="4400" dirty="0" err="1"/>
              <a:t>addAlert</a:t>
            </a:r>
            <a:endParaRPr lang="en-GB" dirty="0"/>
          </a:p>
        </p:txBody>
      </p:sp>
      <p:sp>
        <p:nvSpPr>
          <p:cNvPr id="3" name="Content Placeholder 2">
            <a:extLst>
              <a:ext uri="{FF2B5EF4-FFF2-40B4-BE49-F238E27FC236}">
                <a16:creationId xmlns:a16="http://schemas.microsoft.com/office/drawing/2014/main" id="{5A41629A-2049-4EBD-90DA-DB47D649ACC1}"/>
              </a:ext>
            </a:extLst>
          </p:cNvPr>
          <p:cNvSpPr>
            <a:spLocks noGrp="1"/>
          </p:cNvSpPr>
          <p:nvPr>
            <p:ph idx="1"/>
          </p:nvPr>
        </p:nvSpPr>
        <p:spPr/>
        <p:txBody>
          <a:bodyPr/>
          <a:lstStyle/>
          <a:p>
            <a:pPr lvl="1"/>
            <a:r>
              <a:rPr lang="it-IT" dirty="0"/>
              <a:t>After an </a:t>
            </a:r>
            <a:r>
              <a:rPr lang="it-IT" dirty="0" err="1"/>
              <a:t>insert</a:t>
            </a:r>
            <a:r>
              <a:rPr lang="it-IT" dirty="0"/>
              <a:t> in the </a:t>
            </a:r>
            <a:r>
              <a:rPr lang="en-GB" dirty="0" err="1"/>
              <a:t>order_data</a:t>
            </a:r>
            <a:r>
              <a:rPr lang="en-GB" dirty="0"/>
              <a:t> </a:t>
            </a:r>
            <a:r>
              <a:rPr lang="it-IT" dirty="0"/>
              <a:t>table</a:t>
            </a:r>
          </a:p>
          <a:p>
            <a:pPr lvl="1"/>
            <a:r>
              <a:rPr lang="it-IT" dirty="0"/>
              <a:t>If the payment </a:t>
            </a:r>
            <a:r>
              <a:rPr lang="it-IT" dirty="0" err="1"/>
              <a:t>has</a:t>
            </a:r>
            <a:r>
              <a:rPr lang="it-IT" dirty="0"/>
              <a:t> </a:t>
            </a:r>
            <a:r>
              <a:rPr lang="it-IT" dirty="0" err="1"/>
              <a:t>been</a:t>
            </a:r>
            <a:r>
              <a:rPr lang="it-IT" dirty="0"/>
              <a:t> </a:t>
            </a:r>
            <a:r>
              <a:rPr lang="it-IT" dirty="0" err="1"/>
              <a:t>rejected</a:t>
            </a:r>
            <a:r>
              <a:rPr lang="it-IT" dirty="0"/>
              <a:t> </a:t>
            </a:r>
          </a:p>
          <a:p>
            <a:pPr lvl="1"/>
            <a:r>
              <a:rPr lang="it-IT" dirty="0"/>
              <a:t>If the user </a:t>
            </a:r>
            <a:r>
              <a:rPr lang="it-IT" dirty="0" err="1"/>
              <a:t>had</a:t>
            </a:r>
            <a:r>
              <a:rPr lang="it-IT" dirty="0"/>
              <a:t> 3 </a:t>
            </a:r>
            <a:r>
              <a:rPr lang="it-IT" dirty="0" err="1"/>
              <a:t>failed</a:t>
            </a:r>
            <a:r>
              <a:rPr lang="it-IT" dirty="0"/>
              <a:t> payment</a:t>
            </a:r>
          </a:p>
          <a:p>
            <a:pPr lvl="1"/>
            <a:r>
              <a:rPr lang="it-IT" dirty="0" err="1"/>
              <a:t>Add</a:t>
            </a:r>
            <a:r>
              <a:rPr lang="it-IT" dirty="0"/>
              <a:t> a new </a:t>
            </a:r>
            <a:r>
              <a:rPr lang="it-IT" dirty="0" err="1"/>
              <a:t>alert</a:t>
            </a:r>
            <a:r>
              <a:rPr lang="it-IT" dirty="0"/>
              <a:t> in the </a:t>
            </a:r>
            <a:r>
              <a:rPr lang="it-IT" dirty="0" err="1"/>
              <a:t>alert</a:t>
            </a:r>
            <a:r>
              <a:rPr lang="it-IT" dirty="0"/>
              <a:t> table</a:t>
            </a:r>
          </a:p>
        </p:txBody>
      </p:sp>
      <p:sp>
        <p:nvSpPr>
          <p:cNvPr id="4" name="TextBox 3">
            <a:extLst>
              <a:ext uri="{FF2B5EF4-FFF2-40B4-BE49-F238E27FC236}">
                <a16:creationId xmlns:a16="http://schemas.microsoft.com/office/drawing/2014/main" id="{CF4A2DAD-6EBC-448C-898F-1907C33EF79D}"/>
              </a:ext>
            </a:extLst>
          </p:cNvPr>
          <p:cNvSpPr txBox="1"/>
          <p:nvPr/>
        </p:nvSpPr>
        <p:spPr>
          <a:xfrm>
            <a:off x="546652" y="3591640"/>
            <a:ext cx="8463170" cy="2800767"/>
          </a:xfrm>
          <a:prstGeom prst="rect">
            <a:avLst/>
          </a:prstGeom>
          <a:noFill/>
        </p:spPr>
        <p:txBody>
          <a:bodyPr wrap="square" rtlCol="0">
            <a:spAutoFit/>
          </a:bodyPr>
          <a:lstStyle/>
          <a:p>
            <a:r>
              <a:rPr lang="en-GB" sz="1100" dirty="0"/>
              <a:t>CREATE TRIGGER `</a:t>
            </a:r>
            <a:r>
              <a:rPr lang="en-GB" sz="1100" dirty="0" err="1"/>
              <a:t>addAlert</a:t>
            </a:r>
            <a:r>
              <a:rPr lang="en-GB" sz="1100" dirty="0"/>
              <a:t>` </a:t>
            </a:r>
          </a:p>
          <a:p>
            <a:r>
              <a:rPr lang="en-GB" sz="1100" dirty="0"/>
              <a:t>AFTER INSERT ON `</a:t>
            </a:r>
            <a:r>
              <a:rPr lang="en-GB" sz="1100" dirty="0" err="1"/>
              <a:t>order_data</a:t>
            </a:r>
            <a:r>
              <a:rPr lang="en-GB" sz="1100" dirty="0"/>
              <a:t>` </a:t>
            </a:r>
          </a:p>
          <a:p>
            <a:r>
              <a:rPr lang="en-GB" sz="1100" dirty="0"/>
              <a:t>FOR EACH ROW begin	</a:t>
            </a:r>
          </a:p>
          <a:p>
            <a:pPr lvl="1"/>
            <a:r>
              <a:rPr lang="en-GB" sz="1100" dirty="0"/>
              <a:t>declare </a:t>
            </a:r>
            <a:r>
              <a:rPr lang="en-GB" sz="1100" dirty="0" err="1"/>
              <a:t>numErr</a:t>
            </a:r>
            <a:r>
              <a:rPr lang="en-GB" sz="1100" dirty="0"/>
              <a:t> int;    </a:t>
            </a:r>
          </a:p>
          <a:p>
            <a:pPr lvl="1"/>
            <a:r>
              <a:rPr lang="en-GB" sz="1100" dirty="0"/>
              <a:t>declare </a:t>
            </a:r>
            <a:r>
              <a:rPr lang="en-GB" sz="1100" dirty="0" err="1"/>
              <a:t>emailUsr</a:t>
            </a:r>
            <a:r>
              <a:rPr lang="en-GB" sz="1100" dirty="0"/>
              <a:t> varchar(45);    </a:t>
            </a:r>
          </a:p>
          <a:p>
            <a:pPr lvl="1"/>
            <a:r>
              <a:rPr lang="en-GB" sz="1100" dirty="0"/>
              <a:t>declare </a:t>
            </a:r>
            <a:r>
              <a:rPr lang="en-GB" sz="1100" dirty="0" err="1"/>
              <a:t>usernameUsr</a:t>
            </a:r>
            <a:r>
              <a:rPr lang="en-GB" sz="1100" dirty="0"/>
              <a:t> varchar(45);	</a:t>
            </a:r>
          </a:p>
          <a:p>
            <a:pPr lvl="1"/>
            <a:r>
              <a:rPr lang="en-GB" sz="1100" dirty="0"/>
              <a:t>if (</a:t>
            </a:r>
            <a:r>
              <a:rPr lang="en-GB" sz="1100" dirty="0" err="1"/>
              <a:t>new.isValid</a:t>
            </a:r>
            <a:r>
              <a:rPr lang="en-GB" sz="1100" dirty="0"/>
              <a:t> = 0) then		</a:t>
            </a:r>
          </a:p>
          <a:p>
            <a:pPr lvl="2"/>
            <a:r>
              <a:rPr lang="en-GB" sz="1100" dirty="0"/>
              <a:t>select sum(</a:t>
            </a:r>
            <a:r>
              <a:rPr lang="en-GB" sz="1100" dirty="0" err="1"/>
              <a:t>numberOfInvalid</a:t>
            </a:r>
            <a:r>
              <a:rPr lang="en-GB" sz="1100" dirty="0"/>
              <a:t>) into </a:t>
            </a:r>
            <a:r>
              <a:rPr lang="en-GB" sz="1100" dirty="0" err="1"/>
              <a:t>numErr</a:t>
            </a:r>
            <a:r>
              <a:rPr lang="en-GB" sz="1100" dirty="0"/>
              <a:t> from </a:t>
            </a:r>
            <a:r>
              <a:rPr lang="en-GB" sz="1100" dirty="0" err="1"/>
              <a:t>order_data</a:t>
            </a:r>
            <a:r>
              <a:rPr lang="en-GB" sz="1100" dirty="0"/>
              <a:t> where </a:t>
            </a:r>
            <a:r>
              <a:rPr lang="en-GB" sz="1100" dirty="0" err="1"/>
              <a:t>idUser</a:t>
            </a:r>
            <a:r>
              <a:rPr lang="en-GB" sz="1100" dirty="0"/>
              <a:t> = </a:t>
            </a:r>
            <a:r>
              <a:rPr lang="en-GB" sz="1100" dirty="0" err="1"/>
              <a:t>new.idUser</a:t>
            </a:r>
            <a:r>
              <a:rPr lang="en-GB" sz="1100" dirty="0"/>
              <a:t>;		</a:t>
            </a:r>
          </a:p>
          <a:p>
            <a:pPr lvl="2"/>
            <a:r>
              <a:rPr lang="en-GB" sz="1100" dirty="0"/>
              <a:t>if(</a:t>
            </a:r>
            <a:r>
              <a:rPr lang="en-GB" sz="1100" dirty="0" err="1"/>
              <a:t>numErr</a:t>
            </a:r>
            <a:r>
              <a:rPr lang="en-GB" sz="1100" dirty="0"/>
              <a:t> % 3 = 0) then            </a:t>
            </a:r>
          </a:p>
          <a:p>
            <a:pPr lvl="3"/>
            <a:r>
              <a:rPr lang="en-GB" sz="1100" dirty="0"/>
              <a:t>select mail into </a:t>
            </a:r>
            <a:r>
              <a:rPr lang="en-GB" sz="1100" dirty="0" err="1"/>
              <a:t>emailUsr</a:t>
            </a:r>
            <a:r>
              <a:rPr lang="en-GB" sz="1100" dirty="0"/>
              <a:t> from </a:t>
            </a:r>
            <a:r>
              <a:rPr lang="en-GB" sz="1100" dirty="0" err="1"/>
              <a:t>user_data</a:t>
            </a:r>
            <a:r>
              <a:rPr lang="en-GB" sz="1100" dirty="0"/>
              <a:t> where id = </a:t>
            </a:r>
            <a:r>
              <a:rPr lang="en-GB" sz="1100" dirty="0" err="1"/>
              <a:t>new.idUser</a:t>
            </a:r>
            <a:r>
              <a:rPr lang="en-GB" sz="1100" dirty="0"/>
              <a:t>;            </a:t>
            </a:r>
          </a:p>
          <a:p>
            <a:pPr lvl="3"/>
            <a:r>
              <a:rPr lang="en-GB" sz="1100" dirty="0"/>
              <a:t>select username into </a:t>
            </a:r>
            <a:r>
              <a:rPr lang="en-GB" sz="1100" dirty="0" err="1"/>
              <a:t>usernameUsr</a:t>
            </a:r>
            <a:r>
              <a:rPr lang="en-GB" sz="1100" dirty="0"/>
              <a:t> from </a:t>
            </a:r>
            <a:r>
              <a:rPr lang="en-GB" sz="1100" dirty="0" err="1"/>
              <a:t>user_data</a:t>
            </a:r>
            <a:r>
              <a:rPr lang="en-GB" sz="1100" dirty="0"/>
              <a:t> where id = </a:t>
            </a:r>
            <a:r>
              <a:rPr lang="en-GB" sz="1100" dirty="0" err="1"/>
              <a:t>new.idUser</a:t>
            </a:r>
            <a:r>
              <a:rPr lang="en-GB" sz="1100" dirty="0"/>
              <a:t>;            			</a:t>
            </a:r>
          </a:p>
          <a:p>
            <a:pPr lvl="3"/>
            <a:r>
              <a:rPr lang="en-GB" sz="1100" dirty="0"/>
              <a:t>insert into alert(</a:t>
            </a:r>
            <a:r>
              <a:rPr lang="en-GB" sz="1100" dirty="0" err="1"/>
              <a:t>idUser,email,username,totalCost,lastReject</a:t>
            </a:r>
            <a:r>
              <a:rPr lang="en-GB" sz="1100" dirty="0"/>
              <a:t>) 		values(</a:t>
            </a:r>
            <a:r>
              <a:rPr lang="en-GB" sz="1100" dirty="0" err="1"/>
              <a:t>new.idUser,emailUsr,usernameUsr,new.totalCost,NOW</a:t>
            </a:r>
            <a:r>
              <a:rPr lang="en-GB" sz="1100" dirty="0"/>
              <a:t>());        </a:t>
            </a:r>
          </a:p>
          <a:p>
            <a:pPr lvl="2"/>
            <a:r>
              <a:rPr lang="en-GB" sz="1100" dirty="0"/>
              <a:t>end if;    </a:t>
            </a:r>
          </a:p>
          <a:p>
            <a:pPr lvl="1"/>
            <a:r>
              <a:rPr lang="en-GB" sz="1100" dirty="0"/>
              <a:t>end if;</a:t>
            </a:r>
          </a:p>
          <a:p>
            <a:r>
              <a:rPr lang="en-GB" sz="1100" dirty="0"/>
              <a:t>end</a:t>
            </a:r>
          </a:p>
        </p:txBody>
      </p:sp>
    </p:spTree>
    <p:extLst>
      <p:ext uri="{BB962C8B-B14F-4D97-AF65-F5344CB8AC3E}">
        <p14:creationId xmlns:p14="http://schemas.microsoft.com/office/powerpoint/2010/main" val="1486879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91E4-7160-48E1-AC3A-433B9E823708}"/>
              </a:ext>
            </a:extLst>
          </p:cNvPr>
          <p:cNvSpPr>
            <a:spLocks noGrp="1"/>
          </p:cNvSpPr>
          <p:nvPr>
            <p:ph type="title"/>
          </p:nvPr>
        </p:nvSpPr>
        <p:spPr/>
        <p:txBody>
          <a:bodyPr/>
          <a:lstStyle/>
          <a:p>
            <a:r>
              <a:rPr lang="en-GB" dirty="0"/>
              <a:t>Trigger: </a:t>
            </a:r>
            <a:r>
              <a:rPr lang="en-GB" sz="4400" dirty="0" err="1"/>
              <a:t>updatePackageValidityOrder</a:t>
            </a:r>
            <a:endParaRPr lang="en-GB" dirty="0"/>
          </a:p>
        </p:txBody>
      </p:sp>
      <p:sp>
        <p:nvSpPr>
          <p:cNvPr id="3" name="Content Placeholder 2">
            <a:extLst>
              <a:ext uri="{FF2B5EF4-FFF2-40B4-BE49-F238E27FC236}">
                <a16:creationId xmlns:a16="http://schemas.microsoft.com/office/drawing/2014/main" id="{5A41629A-2049-4EBD-90DA-DB47D649ACC1}"/>
              </a:ext>
            </a:extLst>
          </p:cNvPr>
          <p:cNvSpPr>
            <a:spLocks noGrp="1"/>
          </p:cNvSpPr>
          <p:nvPr>
            <p:ph idx="1"/>
          </p:nvPr>
        </p:nvSpPr>
        <p:spPr/>
        <p:txBody>
          <a:bodyPr/>
          <a:lstStyle/>
          <a:p>
            <a:pPr lvl="1"/>
            <a:r>
              <a:rPr lang="it-IT" dirty="0"/>
              <a:t>After an update on the </a:t>
            </a:r>
            <a:r>
              <a:rPr lang="en-GB" dirty="0" err="1"/>
              <a:t>order_data</a:t>
            </a:r>
            <a:r>
              <a:rPr lang="en-GB" dirty="0"/>
              <a:t> </a:t>
            </a:r>
            <a:r>
              <a:rPr lang="it-IT" dirty="0"/>
              <a:t>table</a:t>
            </a:r>
          </a:p>
          <a:p>
            <a:pPr lvl="1"/>
            <a:r>
              <a:rPr lang="it-IT" dirty="0"/>
              <a:t>If the payment </a:t>
            </a:r>
            <a:r>
              <a:rPr lang="it-IT" dirty="0" err="1"/>
              <a:t>has</a:t>
            </a:r>
            <a:r>
              <a:rPr lang="it-IT" dirty="0"/>
              <a:t> </a:t>
            </a:r>
            <a:r>
              <a:rPr lang="it-IT" dirty="0" err="1"/>
              <a:t>been</a:t>
            </a:r>
            <a:r>
              <a:rPr lang="it-IT" dirty="0"/>
              <a:t> </a:t>
            </a:r>
            <a:r>
              <a:rPr lang="it-IT" dirty="0" err="1"/>
              <a:t>accepted</a:t>
            </a:r>
            <a:r>
              <a:rPr lang="it-IT" dirty="0"/>
              <a:t> and </a:t>
            </a:r>
            <a:r>
              <a:rPr lang="it-IT" dirty="0" err="1"/>
              <a:t>before</a:t>
            </a:r>
            <a:r>
              <a:rPr lang="it-IT" dirty="0"/>
              <a:t> </a:t>
            </a:r>
            <a:r>
              <a:rPr lang="it-IT" dirty="0" err="1"/>
              <a:t>was</a:t>
            </a:r>
            <a:r>
              <a:rPr lang="it-IT" dirty="0"/>
              <a:t> a </a:t>
            </a:r>
            <a:r>
              <a:rPr lang="it-IT" dirty="0" err="1"/>
              <a:t>rejected</a:t>
            </a:r>
            <a:r>
              <a:rPr lang="it-IT" dirty="0"/>
              <a:t> one</a:t>
            </a:r>
          </a:p>
          <a:p>
            <a:pPr lvl="1"/>
            <a:r>
              <a:rPr lang="it-IT" dirty="0"/>
              <a:t>Update the </a:t>
            </a:r>
            <a:r>
              <a:rPr lang="it-IT" dirty="0" err="1"/>
              <a:t>purchases_package_validity</a:t>
            </a:r>
            <a:r>
              <a:rPr lang="it-IT" dirty="0"/>
              <a:t> table by </a:t>
            </a:r>
            <a:r>
              <a:rPr lang="it-IT" dirty="0" err="1"/>
              <a:t>incrementing</a:t>
            </a:r>
            <a:r>
              <a:rPr lang="it-IT" dirty="0"/>
              <a:t> the </a:t>
            </a:r>
            <a:r>
              <a:rPr lang="it-IT" dirty="0" err="1"/>
              <a:t>number</a:t>
            </a:r>
            <a:r>
              <a:rPr lang="it-IT" dirty="0"/>
              <a:t> of </a:t>
            </a:r>
            <a:r>
              <a:rPr lang="it-IT" dirty="0" err="1"/>
              <a:t>purchases</a:t>
            </a:r>
            <a:r>
              <a:rPr lang="it-IT" dirty="0"/>
              <a:t> of the package</a:t>
            </a:r>
          </a:p>
        </p:txBody>
      </p:sp>
      <p:sp>
        <p:nvSpPr>
          <p:cNvPr id="4" name="TextBox 3">
            <a:extLst>
              <a:ext uri="{FF2B5EF4-FFF2-40B4-BE49-F238E27FC236}">
                <a16:creationId xmlns:a16="http://schemas.microsoft.com/office/drawing/2014/main" id="{CF4A2DAD-6EBC-448C-898F-1907C33EF79D}"/>
              </a:ext>
            </a:extLst>
          </p:cNvPr>
          <p:cNvSpPr txBox="1"/>
          <p:nvPr/>
        </p:nvSpPr>
        <p:spPr>
          <a:xfrm>
            <a:off x="546652" y="3591640"/>
            <a:ext cx="8463170" cy="1446550"/>
          </a:xfrm>
          <a:prstGeom prst="rect">
            <a:avLst/>
          </a:prstGeom>
          <a:noFill/>
        </p:spPr>
        <p:txBody>
          <a:bodyPr wrap="square" rtlCol="0">
            <a:spAutoFit/>
          </a:bodyPr>
          <a:lstStyle/>
          <a:p>
            <a:r>
              <a:rPr lang="en-GB" sz="1100" dirty="0"/>
              <a:t>CREATE TRIGGER `</a:t>
            </a:r>
            <a:r>
              <a:rPr lang="en-GB" sz="1100" dirty="0" err="1"/>
              <a:t>updatePackageValidityOrder</a:t>
            </a:r>
            <a:r>
              <a:rPr lang="en-GB" sz="1100" dirty="0"/>
              <a:t>` </a:t>
            </a:r>
          </a:p>
          <a:p>
            <a:r>
              <a:rPr lang="en-GB" sz="1100" dirty="0"/>
              <a:t>AFTER UPDATE ON `</a:t>
            </a:r>
            <a:r>
              <a:rPr lang="en-GB" sz="1100" dirty="0" err="1"/>
              <a:t>order_data</a:t>
            </a:r>
            <a:r>
              <a:rPr lang="en-GB" sz="1100" dirty="0"/>
              <a:t>` FOR EACH ROW begin            </a:t>
            </a:r>
          </a:p>
          <a:p>
            <a:pPr lvl="1"/>
            <a:r>
              <a:rPr lang="en-GB" sz="1100" dirty="0"/>
              <a:t>if(</a:t>
            </a:r>
            <a:r>
              <a:rPr lang="en-GB" sz="1100" dirty="0" err="1"/>
              <a:t>new.isValid</a:t>
            </a:r>
            <a:r>
              <a:rPr lang="en-GB" sz="1100" dirty="0"/>
              <a:t>=1 and </a:t>
            </a:r>
            <a:r>
              <a:rPr lang="en-GB" sz="1100" dirty="0" err="1"/>
              <a:t>old.isValid</a:t>
            </a:r>
            <a:r>
              <a:rPr lang="en-GB" sz="1100" dirty="0"/>
              <a:t>=0) then				</a:t>
            </a:r>
          </a:p>
          <a:p>
            <a:pPr lvl="2"/>
            <a:r>
              <a:rPr lang="en-GB" sz="1100" dirty="0"/>
              <a:t>update </a:t>
            </a:r>
            <a:r>
              <a:rPr lang="en-GB" sz="1100" dirty="0" err="1"/>
              <a:t>purchases_package_validity</a:t>
            </a:r>
            <a:r>
              <a:rPr lang="en-GB" sz="1100" dirty="0"/>
              <a:t>                </a:t>
            </a:r>
          </a:p>
          <a:p>
            <a:pPr lvl="2"/>
            <a:r>
              <a:rPr lang="en-GB" sz="1100" dirty="0"/>
              <a:t>set </a:t>
            </a:r>
            <a:r>
              <a:rPr lang="en-GB" sz="1100" dirty="0" err="1"/>
              <a:t>numPurc</a:t>
            </a:r>
            <a:r>
              <a:rPr lang="en-GB" sz="1100" dirty="0"/>
              <a:t>=numPurc+1                </a:t>
            </a:r>
          </a:p>
          <a:p>
            <a:pPr lvl="2"/>
            <a:r>
              <a:rPr lang="en-GB" sz="1100" dirty="0"/>
              <a:t>where </a:t>
            </a:r>
            <a:r>
              <a:rPr lang="en-GB" sz="1100" dirty="0" err="1"/>
              <a:t>new.idPackage</a:t>
            </a:r>
            <a:r>
              <a:rPr lang="en-GB" sz="1100" dirty="0"/>
              <a:t>=</a:t>
            </a:r>
            <a:r>
              <a:rPr lang="en-GB" sz="1100" dirty="0" err="1"/>
              <a:t>idPack</a:t>
            </a:r>
            <a:r>
              <a:rPr lang="en-GB" sz="1100" dirty="0"/>
              <a:t> and </a:t>
            </a:r>
            <a:r>
              <a:rPr lang="en-GB" sz="1100" dirty="0" err="1"/>
              <a:t>new.idValidityPeriod</a:t>
            </a:r>
            <a:r>
              <a:rPr lang="en-GB" sz="1100" dirty="0"/>
              <a:t>=</a:t>
            </a:r>
            <a:r>
              <a:rPr lang="en-GB" sz="1100" dirty="0" err="1"/>
              <a:t>idValidity</a:t>
            </a:r>
            <a:r>
              <a:rPr lang="en-GB" sz="1100" dirty="0"/>
              <a:t>;               </a:t>
            </a:r>
          </a:p>
          <a:p>
            <a:pPr lvl="1"/>
            <a:r>
              <a:rPr lang="en-GB" sz="1100" dirty="0"/>
              <a:t>end if;			</a:t>
            </a:r>
          </a:p>
          <a:p>
            <a:r>
              <a:rPr lang="en-GB" sz="1100" dirty="0"/>
              <a:t>end</a:t>
            </a:r>
          </a:p>
        </p:txBody>
      </p:sp>
    </p:spTree>
    <p:extLst>
      <p:ext uri="{BB962C8B-B14F-4D97-AF65-F5344CB8AC3E}">
        <p14:creationId xmlns:p14="http://schemas.microsoft.com/office/powerpoint/2010/main" val="4170046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91E4-7160-48E1-AC3A-433B9E823708}"/>
              </a:ext>
            </a:extLst>
          </p:cNvPr>
          <p:cNvSpPr>
            <a:spLocks noGrp="1"/>
          </p:cNvSpPr>
          <p:nvPr>
            <p:ph type="title"/>
          </p:nvPr>
        </p:nvSpPr>
        <p:spPr/>
        <p:txBody>
          <a:bodyPr/>
          <a:lstStyle/>
          <a:p>
            <a:r>
              <a:rPr lang="en-GB" dirty="0"/>
              <a:t>Trigger: </a:t>
            </a:r>
            <a:r>
              <a:rPr lang="en-GB" sz="4400" dirty="0" err="1"/>
              <a:t>updateSuspended</a:t>
            </a:r>
            <a:endParaRPr lang="en-GB" dirty="0"/>
          </a:p>
        </p:txBody>
      </p:sp>
      <p:sp>
        <p:nvSpPr>
          <p:cNvPr id="3" name="Content Placeholder 2">
            <a:extLst>
              <a:ext uri="{FF2B5EF4-FFF2-40B4-BE49-F238E27FC236}">
                <a16:creationId xmlns:a16="http://schemas.microsoft.com/office/drawing/2014/main" id="{5A41629A-2049-4EBD-90DA-DB47D649ACC1}"/>
              </a:ext>
            </a:extLst>
          </p:cNvPr>
          <p:cNvSpPr>
            <a:spLocks noGrp="1"/>
          </p:cNvSpPr>
          <p:nvPr>
            <p:ph idx="1"/>
          </p:nvPr>
        </p:nvSpPr>
        <p:spPr/>
        <p:txBody>
          <a:bodyPr/>
          <a:lstStyle/>
          <a:p>
            <a:pPr lvl="1"/>
            <a:r>
              <a:rPr lang="it-IT" dirty="0"/>
              <a:t>After an update on the </a:t>
            </a:r>
            <a:r>
              <a:rPr lang="en-GB" dirty="0" err="1"/>
              <a:t>order_data</a:t>
            </a:r>
            <a:r>
              <a:rPr lang="en-GB" dirty="0"/>
              <a:t> </a:t>
            </a:r>
            <a:r>
              <a:rPr lang="it-IT" dirty="0"/>
              <a:t>table</a:t>
            </a:r>
          </a:p>
          <a:p>
            <a:pPr lvl="1"/>
            <a:r>
              <a:rPr lang="it-IT" dirty="0"/>
              <a:t>If the payment </a:t>
            </a:r>
            <a:r>
              <a:rPr lang="it-IT" dirty="0" err="1"/>
              <a:t>has</a:t>
            </a:r>
            <a:r>
              <a:rPr lang="it-IT" dirty="0"/>
              <a:t> </a:t>
            </a:r>
            <a:r>
              <a:rPr lang="it-IT" dirty="0" err="1"/>
              <a:t>been</a:t>
            </a:r>
            <a:r>
              <a:rPr lang="it-IT" dirty="0"/>
              <a:t> </a:t>
            </a:r>
            <a:r>
              <a:rPr lang="it-IT" dirty="0" err="1"/>
              <a:t>accepted</a:t>
            </a:r>
            <a:r>
              <a:rPr lang="it-IT" dirty="0"/>
              <a:t> and </a:t>
            </a:r>
            <a:r>
              <a:rPr lang="it-IT" dirty="0" err="1"/>
              <a:t>before</a:t>
            </a:r>
            <a:r>
              <a:rPr lang="it-IT" dirty="0"/>
              <a:t> </a:t>
            </a:r>
            <a:r>
              <a:rPr lang="it-IT" dirty="0" err="1"/>
              <a:t>was</a:t>
            </a:r>
            <a:r>
              <a:rPr lang="it-IT" dirty="0"/>
              <a:t> a </a:t>
            </a:r>
            <a:r>
              <a:rPr lang="it-IT" dirty="0" err="1"/>
              <a:t>rejected</a:t>
            </a:r>
            <a:r>
              <a:rPr lang="it-IT" dirty="0"/>
              <a:t> one</a:t>
            </a:r>
          </a:p>
          <a:p>
            <a:pPr lvl="1"/>
            <a:r>
              <a:rPr lang="it-IT" dirty="0" err="1"/>
              <a:t>Remove</a:t>
            </a:r>
            <a:r>
              <a:rPr lang="it-IT" dirty="0"/>
              <a:t> </a:t>
            </a:r>
            <a:r>
              <a:rPr lang="it-IT" dirty="0" err="1"/>
              <a:t>that</a:t>
            </a:r>
            <a:r>
              <a:rPr lang="it-IT" dirty="0"/>
              <a:t> order from the </a:t>
            </a:r>
            <a:r>
              <a:rPr lang="it-IT" dirty="0" err="1"/>
              <a:t>suspended_order</a:t>
            </a:r>
            <a:r>
              <a:rPr lang="it-IT" dirty="0"/>
              <a:t> table</a:t>
            </a:r>
          </a:p>
        </p:txBody>
      </p:sp>
      <p:sp>
        <p:nvSpPr>
          <p:cNvPr id="4" name="TextBox 3">
            <a:extLst>
              <a:ext uri="{FF2B5EF4-FFF2-40B4-BE49-F238E27FC236}">
                <a16:creationId xmlns:a16="http://schemas.microsoft.com/office/drawing/2014/main" id="{CF4A2DAD-6EBC-448C-898F-1907C33EF79D}"/>
              </a:ext>
            </a:extLst>
          </p:cNvPr>
          <p:cNvSpPr txBox="1"/>
          <p:nvPr/>
        </p:nvSpPr>
        <p:spPr>
          <a:xfrm>
            <a:off x="526773" y="3745697"/>
            <a:ext cx="8463170" cy="1446550"/>
          </a:xfrm>
          <a:prstGeom prst="rect">
            <a:avLst/>
          </a:prstGeom>
          <a:noFill/>
        </p:spPr>
        <p:txBody>
          <a:bodyPr wrap="square" rtlCol="0">
            <a:spAutoFit/>
          </a:bodyPr>
          <a:lstStyle/>
          <a:p>
            <a:r>
              <a:rPr lang="en-GB" sz="1100" dirty="0"/>
              <a:t>CREATE TRIGGER `</a:t>
            </a:r>
            <a:r>
              <a:rPr lang="en-GB" sz="1100" dirty="0" err="1"/>
              <a:t>updateSuspended</a:t>
            </a:r>
            <a:r>
              <a:rPr lang="en-GB" sz="1100" dirty="0"/>
              <a:t>` </a:t>
            </a:r>
          </a:p>
          <a:p>
            <a:r>
              <a:rPr lang="en-GB" sz="1100" dirty="0"/>
              <a:t>AFTER UPDATE ON `</a:t>
            </a:r>
            <a:r>
              <a:rPr lang="en-GB" sz="1100" dirty="0" err="1"/>
              <a:t>order_data</a:t>
            </a:r>
            <a:r>
              <a:rPr lang="en-GB" sz="1100" dirty="0"/>
              <a:t>`</a:t>
            </a:r>
          </a:p>
          <a:p>
            <a:r>
              <a:rPr lang="en-GB" sz="1100" dirty="0"/>
              <a:t>FOR EACH ROW begin                        </a:t>
            </a:r>
          </a:p>
          <a:p>
            <a:pPr lvl="1"/>
            <a:r>
              <a:rPr lang="en-GB" sz="1100" dirty="0"/>
              <a:t>if(</a:t>
            </a:r>
            <a:r>
              <a:rPr lang="en-GB" sz="1100" dirty="0" err="1"/>
              <a:t>new.isValid</a:t>
            </a:r>
            <a:r>
              <a:rPr lang="en-GB" sz="1100" dirty="0"/>
              <a:t>=1 and </a:t>
            </a:r>
            <a:r>
              <a:rPr lang="en-GB" sz="1100" dirty="0" err="1"/>
              <a:t>old.isValid</a:t>
            </a:r>
            <a:r>
              <a:rPr lang="en-GB" sz="1100" dirty="0"/>
              <a:t>=0) then               </a:t>
            </a:r>
          </a:p>
          <a:p>
            <a:pPr lvl="2"/>
            <a:r>
              <a:rPr lang="en-GB" sz="1100" dirty="0"/>
              <a:t>delete from </a:t>
            </a:r>
            <a:r>
              <a:rPr lang="en-GB" sz="1100" dirty="0" err="1"/>
              <a:t>suspended_order</a:t>
            </a:r>
            <a:r>
              <a:rPr lang="en-GB" sz="1100" dirty="0"/>
              <a:t>				</a:t>
            </a:r>
          </a:p>
          <a:p>
            <a:pPr lvl="2"/>
            <a:r>
              <a:rPr lang="en-GB" sz="1100" dirty="0"/>
              <a:t>where new.id=</a:t>
            </a:r>
            <a:r>
              <a:rPr lang="en-GB" sz="1100" dirty="0" err="1"/>
              <a:t>idOrder</a:t>
            </a:r>
            <a:r>
              <a:rPr lang="en-GB" sz="1100" dirty="0"/>
              <a:t>;			</a:t>
            </a:r>
          </a:p>
          <a:p>
            <a:pPr lvl="1"/>
            <a:r>
              <a:rPr lang="en-GB" sz="1100" dirty="0"/>
              <a:t>end if;			</a:t>
            </a:r>
          </a:p>
          <a:p>
            <a:r>
              <a:rPr lang="en-GB" sz="1100" dirty="0"/>
              <a:t>end</a:t>
            </a:r>
          </a:p>
        </p:txBody>
      </p:sp>
    </p:spTree>
    <p:extLst>
      <p:ext uri="{BB962C8B-B14F-4D97-AF65-F5344CB8AC3E}">
        <p14:creationId xmlns:p14="http://schemas.microsoft.com/office/powerpoint/2010/main" val="315345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91E4-7160-48E1-AC3A-433B9E823708}"/>
              </a:ext>
            </a:extLst>
          </p:cNvPr>
          <p:cNvSpPr>
            <a:spLocks noGrp="1"/>
          </p:cNvSpPr>
          <p:nvPr>
            <p:ph type="title"/>
          </p:nvPr>
        </p:nvSpPr>
        <p:spPr/>
        <p:txBody>
          <a:bodyPr/>
          <a:lstStyle/>
          <a:p>
            <a:r>
              <a:rPr lang="en-GB" dirty="0"/>
              <a:t>Trigger: </a:t>
            </a:r>
            <a:r>
              <a:rPr lang="en-GB" sz="4400" dirty="0" err="1"/>
              <a:t>updateSellerOrder</a:t>
            </a:r>
            <a:endParaRPr lang="en-GB" dirty="0"/>
          </a:p>
        </p:txBody>
      </p:sp>
      <p:sp>
        <p:nvSpPr>
          <p:cNvPr id="3" name="Content Placeholder 2">
            <a:extLst>
              <a:ext uri="{FF2B5EF4-FFF2-40B4-BE49-F238E27FC236}">
                <a16:creationId xmlns:a16="http://schemas.microsoft.com/office/drawing/2014/main" id="{5A41629A-2049-4EBD-90DA-DB47D649ACC1}"/>
              </a:ext>
            </a:extLst>
          </p:cNvPr>
          <p:cNvSpPr>
            <a:spLocks noGrp="1"/>
          </p:cNvSpPr>
          <p:nvPr>
            <p:ph idx="1"/>
          </p:nvPr>
        </p:nvSpPr>
        <p:spPr/>
        <p:txBody>
          <a:bodyPr/>
          <a:lstStyle/>
          <a:p>
            <a:pPr lvl="1"/>
            <a:r>
              <a:rPr lang="it-IT" dirty="0"/>
              <a:t>After an update on the </a:t>
            </a:r>
            <a:r>
              <a:rPr lang="en-GB" dirty="0" err="1"/>
              <a:t>order_data</a:t>
            </a:r>
            <a:r>
              <a:rPr lang="en-GB" dirty="0"/>
              <a:t> </a:t>
            </a:r>
            <a:r>
              <a:rPr lang="it-IT" dirty="0"/>
              <a:t>table</a:t>
            </a:r>
          </a:p>
          <a:p>
            <a:pPr lvl="1"/>
            <a:r>
              <a:rPr lang="it-IT" dirty="0"/>
              <a:t>If the payment </a:t>
            </a:r>
            <a:r>
              <a:rPr lang="it-IT" dirty="0" err="1"/>
              <a:t>has</a:t>
            </a:r>
            <a:r>
              <a:rPr lang="it-IT" dirty="0"/>
              <a:t> </a:t>
            </a:r>
            <a:r>
              <a:rPr lang="it-IT" dirty="0" err="1"/>
              <a:t>been</a:t>
            </a:r>
            <a:r>
              <a:rPr lang="it-IT" dirty="0"/>
              <a:t> </a:t>
            </a:r>
            <a:r>
              <a:rPr lang="it-IT" dirty="0" err="1"/>
              <a:t>accepted</a:t>
            </a:r>
            <a:r>
              <a:rPr lang="it-IT" dirty="0"/>
              <a:t> and </a:t>
            </a:r>
            <a:r>
              <a:rPr lang="it-IT" dirty="0" err="1"/>
              <a:t>before</a:t>
            </a:r>
            <a:r>
              <a:rPr lang="it-IT" dirty="0"/>
              <a:t> </a:t>
            </a:r>
            <a:r>
              <a:rPr lang="it-IT" dirty="0" err="1"/>
              <a:t>was</a:t>
            </a:r>
            <a:r>
              <a:rPr lang="it-IT" dirty="0"/>
              <a:t> a </a:t>
            </a:r>
            <a:r>
              <a:rPr lang="it-IT" dirty="0" err="1"/>
              <a:t>rejected</a:t>
            </a:r>
            <a:r>
              <a:rPr lang="it-IT" dirty="0"/>
              <a:t> one</a:t>
            </a:r>
          </a:p>
          <a:p>
            <a:pPr lvl="1"/>
            <a:r>
              <a:rPr lang="it-IT" dirty="0"/>
              <a:t>Update the </a:t>
            </a:r>
            <a:r>
              <a:rPr lang="it-IT" dirty="0" err="1"/>
              <a:t>total</a:t>
            </a:r>
            <a:r>
              <a:rPr lang="it-IT" dirty="0"/>
              <a:t> </a:t>
            </a:r>
            <a:r>
              <a:rPr lang="it-IT" dirty="0" err="1"/>
              <a:t>Earning</a:t>
            </a:r>
            <a:r>
              <a:rPr lang="it-IT" dirty="0"/>
              <a:t> of </a:t>
            </a:r>
            <a:r>
              <a:rPr lang="it-IT" dirty="0" err="1"/>
              <a:t>each</a:t>
            </a:r>
            <a:r>
              <a:rPr lang="it-IT" dirty="0"/>
              <a:t> optional in </a:t>
            </a:r>
            <a:r>
              <a:rPr lang="it-IT" dirty="0" err="1"/>
              <a:t>that</a:t>
            </a:r>
            <a:r>
              <a:rPr lang="it-IT" dirty="0"/>
              <a:t> order</a:t>
            </a:r>
          </a:p>
        </p:txBody>
      </p:sp>
      <p:sp>
        <p:nvSpPr>
          <p:cNvPr id="4" name="TextBox 3">
            <a:extLst>
              <a:ext uri="{FF2B5EF4-FFF2-40B4-BE49-F238E27FC236}">
                <a16:creationId xmlns:a16="http://schemas.microsoft.com/office/drawing/2014/main" id="{CF4A2DAD-6EBC-448C-898F-1907C33EF79D}"/>
              </a:ext>
            </a:extLst>
          </p:cNvPr>
          <p:cNvSpPr txBox="1"/>
          <p:nvPr/>
        </p:nvSpPr>
        <p:spPr>
          <a:xfrm>
            <a:off x="526773" y="3745697"/>
            <a:ext cx="8463170" cy="2123658"/>
          </a:xfrm>
          <a:prstGeom prst="rect">
            <a:avLst/>
          </a:prstGeom>
          <a:noFill/>
        </p:spPr>
        <p:txBody>
          <a:bodyPr wrap="square" rtlCol="0">
            <a:spAutoFit/>
          </a:bodyPr>
          <a:lstStyle/>
          <a:p>
            <a:r>
              <a:rPr lang="en-GB" sz="1100" dirty="0"/>
              <a:t>CREATE TRIGGER `</a:t>
            </a:r>
            <a:r>
              <a:rPr lang="en-GB" sz="1100" dirty="0" err="1"/>
              <a:t>updateSellerOrder</a:t>
            </a:r>
            <a:r>
              <a:rPr lang="en-GB" sz="1100" dirty="0"/>
              <a:t>` </a:t>
            </a:r>
          </a:p>
          <a:p>
            <a:r>
              <a:rPr lang="en-GB" sz="1100" dirty="0"/>
              <a:t>AFTER UPDATE ON `</a:t>
            </a:r>
            <a:r>
              <a:rPr lang="en-GB" sz="1100" dirty="0" err="1"/>
              <a:t>order_data</a:t>
            </a:r>
            <a:r>
              <a:rPr lang="en-GB" sz="1100" dirty="0"/>
              <a:t>` </a:t>
            </a:r>
          </a:p>
          <a:p>
            <a:r>
              <a:rPr lang="en-GB" sz="1100" dirty="0"/>
              <a:t>FOR EACH ROW begin            </a:t>
            </a:r>
          </a:p>
          <a:p>
            <a:pPr lvl="1"/>
            <a:r>
              <a:rPr lang="en-GB" sz="1100" dirty="0"/>
              <a:t>DECLARE </a:t>
            </a:r>
            <a:r>
              <a:rPr lang="en-GB" sz="1100" dirty="0" err="1"/>
              <a:t>mon</a:t>
            </a:r>
            <a:r>
              <a:rPr lang="en-GB" sz="1100" dirty="0"/>
              <a:t> INT;            </a:t>
            </a:r>
          </a:p>
          <a:p>
            <a:pPr lvl="1"/>
            <a:r>
              <a:rPr lang="en-GB" sz="1100" dirty="0"/>
              <a:t>if(</a:t>
            </a:r>
            <a:r>
              <a:rPr lang="en-GB" sz="1100" dirty="0" err="1"/>
              <a:t>new.isValid</a:t>
            </a:r>
            <a:r>
              <a:rPr lang="en-GB" sz="1100" dirty="0"/>
              <a:t>=1 and </a:t>
            </a:r>
            <a:r>
              <a:rPr lang="en-GB" sz="1100" dirty="0" err="1"/>
              <a:t>old.isValid</a:t>
            </a:r>
            <a:r>
              <a:rPr lang="en-GB" sz="1100" dirty="0"/>
              <a:t>=0) then				</a:t>
            </a:r>
          </a:p>
          <a:p>
            <a:pPr lvl="2"/>
            <a:r>
              <a:rPr lang="en-GB" sz="1100" dirty="0"/>
              <a:t>select month into </a:t>
            </a:r>
            <a:r>
              <a:rPr lang="en-GB" sz="1100" dirty="0" err="1"/>
              <a:t>mon</a:t>
            </a:r>
            <a:r>
              <a:rPr lang="en-GB" sz="1100" dirty="0"/>
              <a:t> from </a:t>
            </a:r>
            <a:r>
              <a:rPr lang="en-GB" sz="1100" dirty="0" err="1"/>
              <a:t>validityperiod</a:t>
            </a:r>
            <a:r>
              <a:rPr lang="en-GB" sz="1100" dirty="0"/>
              <a:t> where </a:t>
            </a:r>
            <a:r>
              <a:rPr lang="en-GB" sz="1100" dirty="0" err="1"/>
              <a:t>new.idValidityPeriod</a:t>
            </a:r>
            <a:r>
              <a:rPr lang="en-GB" sz="1100" dirty="0"/>
              <a:t>=validityperiod.id;</a:t>
            </a:r>
          </a:p>
          <a:p>
            <a:pPr lvl="2"/>
            <a:r>
              <a:rPr lang="en-GB" sz="1100" dirty="0"/>
              <a:t>			</a:t>
            </a:r>
          </a:p>
          <a:p>
            <a:pPr lvl="2"/>
            <a:r>
              <a:rPr lang="en-GB" sz="1100" dirty="0"/>
              <a:t>update </a:t>
            </a:r>
            <a:r>
              <a:rPr lang="en-GB" sz="1100" dirty="0" err="1"/>
              <a:t>seller_optional</a:t>
            </a:r>
            <a:r>
              <a:rPr lang="en-GB" sz="1100" dirty="0"/>
              <a:t>                </a:t>
            </a:r>
          </a:p>
          <a:p>
            <a:pPr lvl="2"/>
            <a:r>
              <a:rPr lang="en-GB" sz="1100" dirty="0"/>
              <a:t>set </a:t>
            </a:r>
            <a:r>
              <a:rPr lang="en-GB" sz="1100" dirty="0" err="1"/>
              <a:t>totEarn</a:t>
            </a:r>
            <a:r>
              <a:rPr lang="en-GB" sz="1100" dirty="0"/>
              <a:t>=</a:t>
            </a:r>
            <a:r>
              <a:rPr lang="en-GB" sz="1100" dirty="0" err="1"/>
              <a:t>totEarn</a:t>
            </a:r>
            <a:r>
              <a:rPr lang="en-GB" sz="1100" dirty="0"/>
              <a:t>+(</a:t>
            </a:r>
            <a:r>
              <a:rPr lang="en-GB" sz="1100" dirty="0" err="1"/>
              <a:t>mon</a:t>
            </a:r>
            <a:r>
              <a:rPr lang="en-GB" sz="1100" dirty="0"/>
              <a:t>*</a:t>
            </a:r>
            <a:r>
              <a:rPr lang="en-GB" sz="1100" dirty="0" err="1"/>
              <a:t>feeMonth</a:t>
            </a:r>
            <a:r>
              <a:rPr lang="en-GB" sz="1100" dirty="0"/>
              <a:t>)                </a:t>
            </a:r>
          </a:p>
          <a:p>
            <a:pPr lvl="2"/>
            <a:r>
              <a:rPr lang="en-GB" sz="1100" dirty="0"/>
              <a:t>where </a:t>
            </a:r>
            <a:r>
              <a:rPr lang="en-GB" sz="1100" dirty="0" err="1"/>
              <a:t>idOptional</a:t>
            </a:r>
            <a:r>
              <a:rPr lang="en-GB" sz="1100" dirty="0"/>
              <a:t> in (select </a:t>
            </a:r>
            <a:r>
              <a:rPr lang="en-GB" sz="1100" dirty="0" err="1"/>
              <a:t>idOptional</a:t>
            </a:r>
            <a:r>
              <a:rPr lang="en-GB" sz="1100" dirty="0"/>
              <a:t> from </a:t>
            </a:r>
            <a:r>
              <a:rPr lang="en-GB" sz="1100" dirty="0" err="1"/>
              <a:t>order_option</a:t>
            </a:r>
            <a:r>
              <a:rPr lang="en-GB" sz="1100" dirty="0"/>
              <a:t> where </a:t>
            </a:r>
            <a:r>
              <a:rPr lang="en-GB" sz="1100" dirty="0" err="1"/>
              <a:t>idOrder</a:t>
            </a:r>
            <a:r>
              <a:rPr lang="en-GB" sz="1100" dirty="0"/>
              <a:t>=new.id);			</a:t>
            </a:r>
          </a:p>
          <a:p>
            <a:pPr lvl="1"/>
            <a:r>
              <a:rPr lang="en-GB" sz="1100" dirty="0"/>
              <a:t>end if;			</a:t>
            </a:r>
          </a:p>
          <a:p>
            <a:r>
              <a:rPr lang="en-GB" sz="1100" dirty="0"/>
              <a:t>end</a:t>
            </a:r>
          </a:p>
        </p:txBody>
      </p:sp>
    </p:spTree>
    <p:extLst>
      <p:ext uri="{BB962C8B-B14F-4D97-AF65-F5344CB8AC3E}">
        <p14:creationId xmlns:p14="http://schemas.microsoft.com/office/powerpoint/2010/main" val="2591230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91E4-7160-48E1-AC3A-433B9E823708}"/>
              </a:ext>
            </a:extLst>
          </p:cNvPr>
          <p:cNvSpPr>
            <a:spLocks noGrp="1"/>
          </p:cNvSpPr>
          <p:nvPr>
            <p:ph type="title"/>
          </p:nvPr>
        </p:nvSpPr>
        <p:spPr/>
        <p:txBody>
          <a:bodyPr/>
          <a:lstStyle/>
          <a:p>
            <a:r>
              <a:rPr lang="en-GB" dirty="0"/>
              <a:t>Trigger: </a:t>
            </a:r>
            <a:r>
              <a:rPr lang="en-GB" sz="4400" dirty="0" err="1"/>
              <a:t>updatePackageOrder</a:t>
            </a:r>
            <a:endParaRPr lang="en-GB" dirty="0"/>
          </a:p>
        </p:txBody>
      </p:sp>
      <p:sp>
        <p:nvSpPr>
          <p:cNvPr id="3" name="Content Placeholder 2">
            <a:extLst>
              <a:ext uri="{FF2B5EF4-FFF2-40B4-BE49-F238E27FC236}">
                <a16:creationId xmlns:a16="http://schemas.microsoft.com/office/drawing/2014/main" id="{5A41629A-2049-4EBD-90DA-DB47D649ACC1}"/>
              </a:ext>
            </a:extLst>
          </p:cNvPr>
          <p:cNvSpPr>
            <a:spLocks noGrp="1"/>
          </p:cNvSpPr>
          <p:nvPr>
            <p:ph idx="1"/>
          </p:nvPr>
        </p:nvSpPr>
        <p:spPr/>
        <p:txBody>
          <a:bodyPr/>
          <a:lstStyle/>
          <a:p>
            <a:pPr lvl="1"/>
            <a:r>
              <a:rPr lang="it-IT" dirty="0"/>
              <a:t>After an update on the </a:t>
            </a:r>
            <a:r>
              <a:rPr lang="en-GB" dirty="0" err="1"/>
              <a:t>order_data</a:t>
            </a:r>
            <a:r>
              <a:rPr lang="en-GB" dirty="0"/>
              <a:t> </a:t>
            </a:r>
            <a:r>
              <a:rPr lang="it-IT" dirty="0"/>
              <a:t>table</a:t>
            </a:r>
          </a:p>
          <a:p>
            <a:pPr lvl="1"/>
            <a:r>
              <a:rPr lang="it-IT" dirty="0"/>
              <a:t>If the payment </a:t>
            </a:r>
            <a:r>
              <a:rPr lang="it-IT" dirty="0" err="1"/>
              <a:t>has</a:t>
            </a:r>
            <a:r>
              <a:rPr lang="it-IT" dirty="0"/>
              <a:t> </a:t>
            </a:r>
            <a:r>
              <a:rPr lang="it-IT" dirty="0" err="1"/>
              <a:t>been</a:t>
            </a:r>
            <a:r>
              <a:rPr lang="it-IT" dirty="0"/>
              <a:t> </a:t>
            </a:r>
            <a:r>
              <a:rPr lang="it-IT" dirty="0" err="1"/>
              <a:t>accepted</a:t>
            </a:r>
            <a:r>
              <a:rPr lang="it-IT" dirty="0"/>
              <a:t> and </a:t>
            </a:r>
            <a:r>
              <a:rPr lang="it-IT" dirty="0" err="1"/>
              <a:t>before</a:t>
            </a:r>
            <a:r>
              <a:rPr lang="it-IT" dirty="0"/>
              <a:t> </a:t>
            </a:r>
            <a:r>
              <a:rPr lang="it-IT" dirty="0" err="1"/>
              <a:t>was</a:t>
            </a:r>
            <a:r>
              <a:rPr lang="it-IT" dirty="0"/>
              <a:t> a </a:t>
            </a:r>
            <a:r>
              <a:rPr lang="it-IT" dirty="0" err="1"/>
              <a:t>rejected</a:t>
            </a:r>
            <a:r>
              <a:rPr lang="it-IT" dirty="0"/>
              <a:t> one</a:t>
            </a:r>
          </a:p>
          <a:p>
            <a:pPr lvl="1"/>
            <a:r>
              <a:rPr lang="it-IT" dirty="0"/>
              <a:t>Update the </a:t>
            </a:r>
            <a:r>
              <a:rPr lang="it-IT" dirty="0" err="1"/>
              <a:t>total</a:t>
            </a:r>
            <a:r>
              <a:rPr lang="it-IT" dirty="0"/>
              <a:t> </a:t>
            </a:r>
            <a:r>
              <a:rPr lang="it-IT" dirty="0" err="1"/>
              <a:t>earning</a:t>
            </a:r>
            <a:r>
              <a:rPr lang="it-IT" dirty="0"/>
              <a:t> of </a:t>
            </a:r>
            <a:r>
              <a:rPr lang="it-IT" dirty="0" err="1"/>
              <a:t>each</a:t>
            </a:r>
            <a:r>
              <a:rPr lang="it-IT" dirty="0"/>
              <a:t> optional in </a:t>
            </a:r>
            <a:r>
              <a:rPr lang="it-IT" dirty="0" err="1"/>
              <a:t>that</a:t>
            </a:r>
            <a:r>
              <a:rPr lang="it-IT" dirty="0"/>
              <a:t> order</a:t>
            </a:r>
          </a:p>
        </p:txBody>
      </p:sp>
      <p:sp>
        <p:nvSpPr>
          <p:cNvPr id="4" name="TextBox 3">
            <a:extLst>
              <a:ext uri="{FF2B5EF4-FFF2-40B4-BE49-F238E27FC236}">
                <a16:creationId xmlns:a16="http://schemas.microsoft.com/office/drawing/2014/main" id="{CF4A2DAD-6EBC-448C-898F-1907C33EF79D}"/>
              </a:ext>
            </a:extLst>
          </p:cNvPr>
          <p:cNvSpPr txBox="1"/>
          <p:nvPr/>
        </p:nvSpPr>
        <p:spPr>
          <a:xfrm>
            <a:off x="526773" y="3745697"/>
            <a:ext cx="8463170" cy="3139321"/>
          </a:xfrm>
          <a:prstGeom prst="rect">
            <a:avLst/>
          </a:prstGeom>
          <a:noFill/>
        </p:spPr>
        <p:txBody>
          <a:bodyPr wrap="square" rtlCol="0">
            <a:spAutoFit/>
          </a:bodyPr>
          <a:lstStyle/>
          <a:p>
            <a:r>
              <a:rPr lang="en-GB" sz="1100" dirty="0"/>
              <a:t>CREATE TRIGGER `</a:t>
            </a:r>
            <a:r>
              <a:rPr lang="en-GB" sz="1100" dirty="0" err="1"/>
              <a:t>updatePackageOrder</a:t>
            </a:r>
            <a:r>
              <a:rPr lang="en-GB" sz="1100" dirty="0"/>
              <a:t>` </a:t>
            </a:r>
          </a:p>
          <a:p>
            <a:r>
              <a:rPr lang="en-GB" sz="1100" dirty="0"/>
              <a:t>AFTER UPDATE ON `</a:t>
            </a:r>
            <a:r>
              <a:rPr lang="en-GB" sz="1100" dirty="0" err="1"/>
              <a:t>order_data</a:t>
            </a:r>
            <a:r>
              <a:rPr lang="en-GB" sz="1100" dirty="0"/>
              <a:t>` </a:t>
            </a:r>
          </a:p>
          <a:p>
            <a:r>
              <a:rPr lang="en-GB" sz="1100" dirty="0"/>
              <a:t>FOR EACH ROW begin            </a:t>
            </a:r>
          </a:p>
          <a:p>
            <a:pPr lvl="1"/>
            <a:r>
              <a:rPr lang="en-GB" sz="1100" dirty="0"/>
              <a:t>DECLARE </a:t>
            </a:r>
            <a:r>
              <a:rPr lang="en-GB" sz="1100" dirty="0" err="1"/>
              <a:t>feeM</a:t>
            </a:r>
            <a:r>
              <a:rPr lang="en-GB" sz="1100" dirty="0"/>
              <a:t> FLOAT;			</a:t>
            </a:r>
          </a:p>
          <a:p>
            <a:pPr lvl="1"/>
            <a:r>
              <a:rPr lang="en-GB" sz="1100" dirty="0"/>
              <a:t>DECLARE </a:t>
            </a:r>
            <a:r>
              <a:rPr lang="en-GB" sz="1100" dirty="0" err="1"/>
              <a:t>mon</a:t>
            </a:r>
            <a:r>
              <a:rPr lang="en-GB" sz="1100" dirty="0"/>
              <a:t> INT;            </a:t>
            </a:r>
          </a:p>
          <a:p>
            <a:pPr lvl="1"/>
            <a:r>
              <a:rPr lang="en-GB" sz="1100" dirty="0"/>
              <a:t>DECLARE amount INT;            </a:t>
            </a:r>
          </a:p>
          <a:p>
            <a:pPr lvl="1"/>
            <a:r>
              <a:rPr lang="en-GB" sz="1100" dirty="0"/>
              <a:t>if(</a:t>
            </a:r>
            <a:r>
              <a:rPr lang="en-GB" sz="1100" dirty="0" err="1"/>
              <a:t>new.isValid</a:t>
            </a:r>
            <a:r>
              <a:rPr lang="en-GB" sz="1100" dirty="0"/>
              <a:t>=1 and </a:t>
            </a:r>
            <a:r>
              <a:rPr lang="en-GB" sz="1100" dirty="0" err="1"/>
              <a:t>old.isValid</a:t>
            </a:r>
            <a:r>
              <a:rPr lang="en-GB" sz="1100" dirty="0"/>
              <a:t>=0) then				</a:t>
            </a:r>
          </a:p>
          <a:p>
            <a:pPr lvl="2"/>
            <a:r>
              <a:rPr lang="en-GB" sz="1100" dirty="0"/>
              <a:t>select count(*) into amount from </a:t>
            </a:r>
            <a:r>
              <a:rPr lang="en-GB" sz="1100" dirty="0" err="1"/>
              <a:t>order_option</a:t>
            </a:r>
            <a:r>
              <a:rPr lang="en-GB" sz="1100" dirty="0"/>
              <a:t> where </a:t>
            </a:r>
            <a:r>
              <a:rPr lang="en-GB" sz="1100" dirty="0" err="1"/>
              <a:t>idOrder</a:t>
            </a:r>
            <a:r>
              <a:rPr lang="en-GB" sz="1100" dirty="0"/>
              <a:t>=new.id;				</a:t>
            </a:r>
          </a:p>
          <a:p>
            <a:pPr lvl="2"/>
            <a:r>
              <a:rPr lang="en-GB" sz="1100" dirty="0"/>
              <a:t>select </a:t>
            </a:r>
            <a:r>
              <a:rPr lang="en-GB" sz="1100" dirty="0" err="1"/>
              <a:t>feeMonth</a:t>
            </a:r>
            <a:r>
              <a:rPr lang="en-GB" sz="1100" dirty="0"/>
              <a:t> into </a:t>
            </a:r>
            <a:r>
              <a:rPr lang="en-GB" sz="1100" dirty="0" err="1"/>
              <a:t>feeM</a:t>
            </a:r>
            <a:r>
              <a:rPr lang="en-GB" sz="1100" dirty="0"/>
              <a:t> from </a:t>
            </a:r>
            <a:r>
              <a:rPr lang="en-GB" sz="1100" dirty="0" err="1"/>
              <a:t>validityperiod</a:t>
            </a:r>
            <a:r>
              <a:rPr lang="en-GB" sz="1100" dirty="0"/>
              <a:t> as </a:t>
            </a:r>
            <a:r>
              <a:rPr lang="en-GB" sz="1100" dirty="0" err="1"/>
              <a:t>vp</a:t>
            </a:r>
            <a:r>
              <a:rPr lang="en-GB" sz="1100" dirty="0"/>
              <a:t> where vp.id=</a:t>
            </a:r>
            <a:r>
              <a:rPr lang="en-GB" sz="1100" dirty="0" err="1"/>
              <a:t>new.idValidityPeriod</a:t>
            </a:r>
            <a:r>
              <a:rPr lang="en-GB" sz="1100" dirty="0"/>
              <a:t>;                </a:t>
            </a:r>
          </a:p>
          <a:p>
            <a:pPr lvl="2"/>
            <a:r>
              <a:rPr lang="en-GB" sz="1100" dirty="0"/>
              <a:t>select month into </a:t>
            </a:r>
            <a:r>
              <a:rPr lang="en-GB" sz="1100" dirty="0" err="1"/>
              <a:t>mon</a:t>
            </a:r>
            <a:r>
              <a:rPr lang="en-GB" sz="1100" dirty="0"/>
              <a:t> from </a:t>
            </a:r>
            <a:r>
              <a:rPr lang="en-GB" sz="1100" dirty="0" err="1"/>
              <a:t>validityperiod</a:t>
            </a:r>
            <a:r>
              <a:rPr lang="en-GB" sz="1100" dirty="0"/>
              <a:t> as </a:t>
            </a:r>
            <a:r>
              <a:rPr lang="en-GB" sz="1100" dirty="0" err="1"/>
              <a:t>vp</a:t>
            </a:r>
            <a:r>
              <a:rPr lang="en-GB" sz="1100" dirty="0"/>
              <a:t> where vp.id=</a:t>
            </a:r>
            <a:r>
              <a:rPr lang="en-GB" sz="1100" dirty="0" err="1"/>
              <a:t>new.idValidityPeriod</a:t>
            </a:r>
            <a:r>
              <a:rPr lang="en-GB" sz="1100" dirty="0"/>
              <a:t>;</a:t>
            </a:r>
          </a:p>
          <a:p>
            <a:pPr lvl="2"/>
            <a:r>
              <a:rPr lang="en-GB" sz="1100" dirty="0"/>
              <a:t>			</a:t>
            </a:r>
          </a:p>
          <a:p>
            <a:pPr lvl="2"/>
            <a:r>
              <a:rPr lang="en-GB" sz="1100" dirty="0"/>
              <a:t>update </a:t>
            </a:r>
            <a:r>
              <a:rPr lang="en-GB" sz="1100" dirty="0" err="1"/>
              <a:t>purchases_package</a:t>
            </a:r>
            <a:r>
              <a:rPr lang="en-GB" sz="1100" dirty="0"/>
              <a:t>                </a:t>
            </a:r>
          </a:p>
          <a:p>
            <a:pPr lvl="2"/>
            <a:r>
              <a:rPr lang="en-GB" sz="1100" dirty="0"/>
              <a:t>set </a:t>
            </a:r>
            <a:r>
              <a:rPr lang="en-GB" sz="1100" dirty="0" err="1"/>
              <a:t>valueOptional</a:t>
            </a:r>
            <a:r>
              <a:rPr lang="en-GB" sz="1100" dirty="0"/>
              <a:t>=</a:t>
            </a:r>
            <a:r>
              <a:rPr lang="en-GB" sz="1100" dirty="0" err="1"/>
              <a:t>valueOptional+new.totalCost</a:t>
            </a:r>
            <a:r>
              <a:rPr lang="en-GB" sz="1100" dirty="0"/>
              <a:t>,				</a:t>
            </a:r>
          </a:p>
          <a:p>
            <a:pPr lvl="2"/>
            <a:r>
              <a:rPr lang="en-GB" sz="1100" dirty="0" err="1"/>
              <a:t>numPurc</a:t>
            </a:r>
            <a:r>
              <a:rPr lang="en-GB" sz="1100" dirty="0"/>
              <a:t>=numPurc+1, </a:t>
            </a:r>
            <a:r>
              <a:rPr lang="en-GB" sz="1100" dirty="0" err="1"/>
              <a:t>averageOpt</a:t>
            </a:r>
            <a:r>
              <a:rPr lang="en-GB" sz="1100" dirty="0"/>
              <a:t>=(((numPurc-1)*</a:t>
            </a:r>
            <a:r>
              <a:rPr lang="en-GB" sz="1100" dirty="0" err="1"/>
              <a:t>averageOpt</a:t>
            </a:r>
            <a:r>
              <a:rPr lang="en-GB" sz="1100" dirty="0"/>
              <a:t>)+amount)/(</a:t>
            </a:r>
            <a:r>
              <a:rPr lang="en-GB" sz="1100" dirty="0" err="1"/>
              <a:t>numPurc</a:t>
            </a:r>
            <a:r>
              <a:rPr lang="en-GB" sz="1100" dirty="0"/>
              <a:t>), 		</a:t>
            </a:r>
            <a:r>
              <a:rPr lang="en-GB" sz="1100" dirty="0" err="1"/>
              <a:t>valueNoOptional</a:t>
            </a:r>
            <a:r>
              <a:rPr lang="en-GB" sz="1100" dirty="0"/>
              <a:t>=</a:t>
            </a:r>
            <a:r>
              <a:rPr lang="en-GB" sz="1100" dirty="0" err="1"/>
              <a:t>valueNoOptional</a:t>
            </a:r>
            <a:r>
              <a:rPr lang="en-GB" sz="1100" dirty="0"/>
              <a:t>+(</a:t>
            </a:r>
            <a:r>
              <a:rPr lang="en-GB" sz="1100" dirty="0" err="1"/>
              <a:t>feeM</a:t>
            </a:r>
            <a:r>
              <a:rPr lang="en-GB" sz="1100" dirty="0"/>
              <a:t>*</a:t>
            </a:r>
            <a:r>
              <a:rPr lang="en-GB" sz="1100" dirty="0" err="1"/>
              <a:t>mon</a:t>
            </a:r>
            <a:r>
              <a:rPr lang="en-GB" sz="1100" dirty="0"/>
              <a:t>)                </a:t>
            </a:r>
          </a:p>
          <a:p>
            <a:pPr lvl="2"/>
            <a:r>
              <a:rPr lang="en-GB" sz="1100" dirty="0"/>
              <a:t>where </a:t>
            </a:r>
            <a:r>
              <a:rPr lang="en-GB" sz="1100" dirty="0" err="1"/>
              <a:t>idPack</a:t>
            </a:r>
            <a:r>
              <a:rPr lang="en-GB" sz="1100" dirty="0"/>
              <a:t>=</a:t>
            </a:r>
            <a:r>
              <a:rPr lang="en-GB" sz="1100" dirty="0" err="1"/>
              <a:t>new.idPackage</a:t>
            </a:r>
            <a:r>
              <a:rPr lang="en-GB" sz="1100" dirty="0"/>
              <a:t>;                			</a:t>
            </a:r>
          </a:p>
          <a:p>
            <a:pPr lvl="1"/>
            <a:r>
              <a:rPr lang="en-GB" sz="1100" dirty="0"/>
              <a:t>end if;			</a:t>
            </a:r>
          </a:p>
          <a:p>
            <a:r>
              <a:rPr lang="en-GB" sz="1100" dirty="0"/>
              <a:t>end</a:t>
            </a:r>
          </a:p>
        </p:txBody>
      </p:sp>
    </p:spTree>
    <p:extLst>
      <p:ext uri="{BB962C8B-B14F-4D97-AF65-F5344CB8AC3E}">
        <p14:creationId xmlns:p14="http://schemas.microsoft.com/office/powerpoint/2010/main" val="2528081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91E4-7160-48E1-AC3A-433B9E823708}"/>
              </a:ext>
            </a:extLst>
          </p:cNvPr>
          <p:cNvSpPr>
            <a:spLocks noGrp="1"/>
          </p:cNvSpPr>
          <p:nvPr>
            <p:ph type="title"/>
          </p:nvPr>
        </p:nvSpPr>
        <p:spPr/>
        <p:txBody>
          <a:bodyPr/>
          <a:lstStyle/>
          <a:p>
            <a:r>
              <a:rPr lang="en-GB" dirty="0"/>
              <a:t>Trigger: </a:t>
            </a:r>
            <a:r>
              <a:rPr lang="en-GB" sz="4400" dirty="0" err="1"/>
              <a:t>updateAlert</a:t>
            </a:r>
            <a:endParaRPr lang="en-GB" dirty="0"/>
          </a:p>
        </p:txBody>
      </p:sp>
      <p:sp>
        <p:nvSpPr>
          <p:cNvPr id="3" name="Content Placeholder 2">
            <a:extLst>
              <a:ext uri="{FF2B5EF4-FFF2-40B4-BE49-F238E27FC236}">
                <a16:creationId xmlns:a16="http://schemas.microsoft.com/office/drawing/2014/main" id="{5A41629A-2049-4EBD-90DA-DB47D649ACC1}"/>
              </a:ext>
            </a:extLst>
          </p:cNvPr>
          <p:cNvSpPr>
            <a:spLocks noGrp="1"/>
          </p:cNvSpPr>
          <p:nvPr>
            <p:ph idx="1"/>
          </p:nvPr>
        </p:nvSpPr>
        <p:spPr/>
        <p:txBody>
          <a:bodyPr/>
          <a:lstStyle/>
          <a:p>
            <a:pPr lvl="1"/>
            <a:r>
              <a:rPr lang="it-IT" dirty="0"/>
              <a:t>After an update on the </a:t>
            </a:r>
            <a:r>
              <a:rPr lang="en-GB" dirty="0" err="1"/>
              <a:t>order_data</a:t>
            </a:r>
            <a:r>
              <a:rPr lang="en-GB" dirty="0"/>
              <a:t> </a:t>
            </a:r>
            <a:r>
              <a:rPr lang="it-IT" dirty="0"/>
              <a:t>table</a:t>
            </a:r>
          </a:p>
          <a:p>
            <a:pPr lvl="1"/>
            <a:r>
              <a:rPr lang="it-IT" dirty="0"/>
              <a:t>If the </a:t>
            </a:r>
            <a:r>
              <a:rPr lang="it-IT" dirty="0" err="1"/>
              <a:t>number</a:t>
            </a:r>
            <a:r>
              <a:rPr lang="it-IT" dirty="0"/>
              <a:t> of </a:t>
            </a:r>
            <a:r>
              <a:rPr lang="it-IT" dirty="0" err="1"/>
              <a:t>invalid</a:t>
            </a:r>
            <a:r>
              <a:rPr lang="it-IT" dirty="0"/>
              <a:t> </a:t>
            </a:r>
            <a:r>
              <a:rPr lang="it-IT" dirty="0" err="1"/>
              <a:t>has</a:t>
            </a:r>
            <a:r>
              <a:rPr lang="it-IT" dirty="0"/>
              <a:t> </a:t>
            </a:r>
            <a:r>
              <a:rPr lang="it-IT" dirty="0" err="1"/>
              <a:t>changed</a:t>
            </a:r>
            <a:endParaRPr lang="it-IT" dirty="0"/>
          </a:p>
          <a:p>
            <a:pPr lvl="1"/>
            <a:r>
              <a:rPr lang="it-IT" dirty="0"/>
              <a:t>If user </a:t>
            </a:r>
            <a:r>
              <a:rPr lang="it-IT" dirty="0" err="1"/>
              <a:t>has</a:t>
            </a:r>
            <a:r>
              <a:rPr lang="it-IT" dirty="0"/>
              <a:t> </a:t>
            </a:r>
            <a:r>
              <a:rPr lang="it-IT" dirty="0" err="1"/>
              <a:t>failed</a:t>
            </a:r>
            <a:r>
              <a:rPr lang="it-IT" dirty="0"/>
              <a:t> a payment 3 times</a:t>
            </a:r>
          </a:p>
          <a:p>
            <a:pPr lvl="1"/>
            <a:r>
              <a:rPr lang="it-IT" dirty="0" err="1"/>
              <a:t>Insert</a:t>
            </a:r>
            <a:r>
              <a:rPr lang="it-IT" dirty="0"/>
              <a:t> a new </a:t>
            </a:r>
            <a:r>
              <a:rPr lang="it-IT" dirty="0" err="1"/>
              <a:t>alert</a:t>
            </a:r>
            <a:r>
              <a:rPr lang="it-IT" dirty="0"/>
              <a:t> in the </a:t>
            </a:r>
            <a:r>
              <a:rPr lang="it-IT" dirty="0" err="1"/>
              <a:t>Alert</a:t>
            </a:r>
            <a:r>
              <a:rPr lang="it-IT" dirty="0"/>
              <a:t> table</a:t>
            </a:r>
          </a:p>
        </p:txBody>
      </p:sp>
      <p:sp>
        <p:nvSpPr>
          <p:cNvPr id="4" name="TextBox 3">
            <a:extLst>
              <a:ext uri="{FF2B5EF4-FFF2-40B4-BE49-F238E27FC236}">
                <a16:creationId xmlns:a16="http://schemas.microsoft.com/office/drawing/2014/main" id="{CF4A2DAD-6EBC-448C-898F-1907C33EF79D}"/>
              </a:ext>
            </a:extLst>
          </p:cNvPr>
          <p:cNvSpPr txBox="1"/>
          <p:nvPr/>
        </p:nvSpPr>
        <p:spPr>
          <a:xfrm>
            <a:off x="526773" y="3745697"/>
            <a:ext cx="8463170" cy="2970044"/>
          </a:xfrm>
          <a:prstGeom prst="rect">
            <a:avLst/>
          </a:prstGeom>
          <a:noFill/>
        </p:spPr>
        <p:txBody>
          <a:bodyPr wrap="square" rtlCol="0">
            <a:spAutoFit/>
          </a:bodyPr>
          <a:lstStyle/>
          <a:p>
            <a:r>
              <a:rPr lang="en-GB" sz="1100" dirty="0"/>
              <a:t>CREATE TRIGGER `</a:t>
            </a:r>
            <a:r>
              <a:rPr lang="en-GB" sz="1100" dirty="0" err="1"/>
              <a:t>updateAlert</a:t>
            </a:r>
            <a:r>
              <a:rPr lang="en-GB" sz="1100" dirty="0"/>
              <a:t>`</a:t>
            </a:r>
          </a:p>
          <a:p>
            <a:r>
              <a:rPr lang="en-GB" sz="1100" dirty="0"/>
              <a:t>AFTER UPDATE ON `</a:t>
            </a:r>
            <a:r>
              <a:rPr lang="en-GB" sz="1100" dirty="0" err="1"/>
              <a:t>order_data</a:t>
            </a:r>
            <a:r>
              <a:rPr lang="en-GB" sz="1100" dirty="0"/>
              <a:t>` </a:t>
            </a:r>
          </a:p>
          <a:p>
            <a:r>
              <a:rPr lang="en-GB" sz="1100" dirty="0"/>
              <a:t>FOR EACH ROW begin	</a:t>
            </a:r>
          </a:p>
          <a:p>
            <a:pPr lvl="1"/>
            <a:r>
              <a:rPr lang="en-GB" sz="1100" dirty="0"/>
              <a:t>declare </a:t>
            </a:r>
            <a:r>
              <a:rPr lang="en-GB" sz="1100" dirty="0" err="1"/>
              <a:t>numErr</a:t>
            </a:r>
            <a:r>
              <a:rPr lang="en-GB" sz="1100" dirty="0"/>
              <a:t> int;    </a:t>
            </a:r>
          </a:p>
          <a:p>
            <a:pPr lvl="1"/>
            <a:r>
              <a:rPr lang="en-GB" sz="1100" dirty="0"/>
              <a:t>declare </a:t>
            </a:r>
            <a:r>
              <a:rPr lang="en-GB" sz="1100" dirty="0" err="1"/>
              <a:t>emailUsr</a:t>
            </a:r>
            <a:r>
              <a:rPr lang="en-GB" sz="1100" dirty="0"/>
              <a:t> varchar(45);    </a:t>
            </a:r>
          </a:p>
          <a:p>
            <a:pPr lvl="1"/>
            <a:r>
              <a:rPr lang="en-GB" sz="1100" dirty="0"/>
              <a:t>declare </a:t>
            </a:r>
            <a:r>
              <a:rPr lang="en-GB" sz="1100" dirty="0" err="1"/>
              <a:t>usernameUsr</a:t>
            </a:r>
            <a:r>
              <a:rPr lang="en-GB" sz="1100" dirty="0"/>
              <a:t> varchar(45);	</a:t>
            </a:r>
          </a:p>
          <a:p>
            <a:pPr lvl="1"/>
            <a:r>
              <a:rPr lang="en-GB" sz="1100" dirty="0"/>
              <a:t>if (</a:t>
            </a:r>
            <a:r>
              <a:rPr lang="en-GB" sz="1100" dirty="0" err="1"/>
              <a:t>new.numberOfInvalid</a:t>
            </a:r>
            <a:r>
              <a:rPr lang="en-GB" sz="1100" dirty="0"/>
              <a:t> &lt;&gt; </a:t>
            </a:r>
            <a:r>
              <a:rPr lang="en-GB" sz="1100" dirty="0" err="1"/>
              <a:t>old.numberOfInvalid</a:t>
            </a:r>
            <a:r>
              <a:rPr lang="en-GB" sz="1100" dirty="0"/>
              <a:t>) then		</a:t>
            </a:r>
          </a:p>
          <a:p>
            <a:pPr lvl="2"/>
            <a:r>
              <a:rPr lang="en-GB" sz="1100" dirty="0"/>
              <a:t>select sum(</a:t>
            </a:r>
            <a:r>
              <a:rPr lang="en-GB" sz="1100" dirty="0" err="1"/>
              <a:t>numberOfInvalid</a:t>
            </a:r>
            <a:r>
              <a:rPr lang="en-GB" sz="1100" dirty="0"/>
              <a:t>) into </a:t>
            </a:r>
            <a:r>
              <a:rPr lang="en-GB" sz="1100" dirty="0" err="1"/>
              <a:t>numErr</a:t>
            </a:r>
            <a:r>
              <a:rPr lang="en-GB" sz="1100" dirty="0"/>
              <a:t> from </a:t>
            </a:r>
            <a:r>
              <a:rPr lang="en-GB" sz="1100" dirty="0" err="1"/>
              <a:t>order_data</a:t>
            </a:r>
            <a:r>
              <a:rPr lang="en-GB" sz="1100" dirty="0"/>
              <a:t> where </a:t>
            </a:r>
            <a:r>
              <a:rPr lang="en-GB" sz="1100" dirty="0" err="1"/>
              <a:t>idUser</a:t>
            </a:r>
            <a:r>
              <a:rPr lang="en-GB" sz="1100" dirty="0"/>
              <a:t> = </a:t>
            </a:r>
            <a:r>
              <a:rPr lang="en-GB" sz="1100" dirty="0" err="1"/>
              <a:t>new.idUser</a:t>
            </a:r>
            <a:r>
              <a:rPr lang="en-GB" sz="1100" dirty="0"/>
              <a:t>;		</a:t>
            </a:r>
          </a:p>
          <a:p>
            <a:pPr lvl="2"/>
            <a:r>
              <a:rPr lang="en-GB" sz="1100" dirty="0"/>
              <a:t>if(</a:t>
            </a:r>
            <a:r>
              <a:rPr lang="en-GB" sz="1100" dirty="0" err="1"/>
              <a:t>numErr</a:t>
            </a:r>
            <a:r>
              <a:rPr lang="en-GB" sz="1100" dirty="0"/>
              <a:t> % 3 = 0) then            </a:t>
            </a:r>
          </a:p>
          <a:p>
            <a:pPr lvl="3"/>
            <a:r>
              <a:rPr lang="en-GB" sz="1100" dirty="0"/>
              <a:t>select mail into </a:t>
            </a:r>
            <a:r>
              <a:rPr lang="en-GB" sz="1100" dirty="0" err="1"/>
              <a:t>emailUsr</a:t>
            </a:r>
            <a:r>
              <a:rPr lang="en-GB" sz="1100" dirty="0"/>
              <a:t> from </a:t>
            </a:r>
            <a:r>
              <a:rPr lang="en-GB" sz="1100" dirty="0" err="1"/>
              <a:t>user_data</a:t>
            </a:r>
            <a:r>
              <a:rPr lang="en-GB" sz="1100" dirty="0"/>
              <a:t> where id = </a:t>
            </a:r>
            <a:r>
              <a:rPr lang="en-GB" sz="1100" dirty="0" err="1"/>
              <a:t>new.idUser</a:t>
            </a:r>
            <a:r>
              <a:rPr lang="en-GB" sz="1100" dirty="0"/>
              <a:t>;            </a:t>
            </a:r>
          </a:p>
          <a:p>
            <a:pPr lvl="3"/>
            <a:r>
              <a:rPr lang="en-GB" sz="1100" dirty="0"/>
              <a:t>select username into </a:t>
            </a:r>
            <a:r>
              <a:rPr lang="en-GB" sz="1100" dirty="0" err="1"/>
              <a:t>usernameUsr</a:t>
            </a:r>
            <a:r>
              <a:rPr lang="en-GB" sz="1100" dirty="0"/>
              <a:t> from </a:t>
            </a:r>
            <a:r>
              <a:rPr lang="en-GB" sz="1100" dirty="0" err="1"/>
              <a:t>user_data</a:t>
            </a:r>
            <a:r>
              <a:rPr lang="en-GB" sz="1100" dirty="0"/>
              <a:t> where id = </a:t>
            </a:r>
            <a:r>
              <a:rPr lang="en-GB" sz="1100" dirty="0" err="1"/>
              <a:t>new.idUser</a:t>
            </a:r>
            <a:r>
              <a:rPr lang="en-GB" sz="1100" dirty="0"/>
              <a:t>;</a:t>
            </a:r>
          </a:p>
          <a:p>
            <a:pPr lvl="3"/>
            <a:r>
              <a:rPr lang="en-GB" sz="1100" dirty="0"/>
              <a:t>            			</a:t>
            </a:r>
          </a:p>
          <a:p>
            <a:pPr lvl="3"/>
            <a:r>
              <a:rPr lang="en-GB" sz="1100" dirty="0"/>
              <a:t>insert into alert(</a:t>
            </a:r>
            <a:r>
              <a:rPr lang="en-GB" sz="1100" dirty="0" err="1"/>
              <a:t>idUser,email,username,totalCost,lastReject</a:t>
            </a:r>
            <a:r>
              <a:rPr lang="en-GB" sz="1100" dirty="0"/>
              <a:t>) 			</a:t>
            </a:r>
          </a:p>
          <a:p>
            <a:pPr lvl="3"/>
            <a:r>
              <a:rPr lang="en-GB" sz="1100" dirty="0"/>
              <a:t>	values(</a:t>
            </a:r>
            <a:r>
              <a:rPr lang="en-GB" sz="1100" dirty="0" err="1"/>
              <a:t>new.idUser,emailUsr,usernameUsr,new.totalCost,NOW</a:t>
            </a:r>
            <a:r>
              <a:rPr lang="en-GB" sz="1100" dirty="0"/>
              <a:t>());        </a:t>
            </a:r>
          </a:p>
          <a:p>
            <a:pPr lvl="2"/>
            <a:r>
              <a:rPr lang="en-GB" sz="1100" dirty="0"/>
              <a:t>end if;    </a:t>
            </a:r>
          </a:p>
          <a:p>
            <a:pPr lvl="1"/>
            <a:r>
              <a:rPr lang="en-GB" sz="1100" dirty="0"/>
              <a:t>end if;</a:t>
            </a:r>
          </a:p>
          <a:p>
            <a:r>
              <a:rPr lang="en-GB" sz="1100" dirty="0"/>
              <a:t>end</a:t>
            </a:r>
          </a:p>
        </p:txBody>
      </p:sp>
    </p:spTree>
    <p:extLst>
      <p:ext uri="{BB962C8B-B14F-4D97-AF65-F5344CB8AC3E}">
        <p14:creationId xmlns:p14="http://schemas.microsoft.com/office/powerpoint/2010/main" val="928556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Index</a:t>
            </a:r>
          </a:p>
        </p:txBody>
      </p:sp>
      <p:sp>
        <p:nvSpPr>
          <p:cNvPr id="3" name="Content Placeholder 2"/>
          <p:cNvSpPr>
            <a:spLocks noGrp="1"/>
          </p:cNvSpPr>
          <p:nvPr>
            <p:ph idx="1"/>
          </p:nvPr>
        </p:nvSpPr>
        <p:spPr/>
        <p:txBody>
          <a:bodyPr>
            <a:normAutofit fontScale="92500" lnSpcReduction="10000"/>
          </a:bodyPr>
          <a:lstStyle/>
          <a:p>
            <a:r>
              <a:rPr lang="it-IT" sz="2400" dirty="0"/>
              <a:t>Specification</a:t>
            </a:r>
          </a:p>
          <a:p>
            <a:pPr lvl="1"/>
            <a:r>
              <a:rPr lang="it-IT" sz="2000" dirty="0"/>
              <a:t>Revision of the </a:t>
            </a:r>
            <a:r>
              <a:rPr lang="it-IT" sz="2000" dirty="0" err="1"/>
              <a:t>specifications</a:t>
            </a:r>
            <a:endParaRPr lang="it-IT" sz="2000" dirty="0"/>
          </a:p>
          <a:p>
            <a:r>
              <a:rPr lang="it-IT" sz="2400" dirty="0" err="1"/>
              <a:t>Conceptual</a:t>
            </a:r>
            <a:r>
              <a:rPr lang="it-IT" sz="2400" dirty="0"/>
              <a:t> (ER) and </a:t>
            </a:r>
            <a:r>
              <a:rPr lang="it-IT" sz="2400" dirty="0" err="1"/>
              <a:t>logical</a:t>
            </a:r>
            <a:r>
              <a:rPr lang="it-IT" sz="2400" dirty="0"/>
              <a:t> data models</a:t>
            </a:r>
            <a:endParaRPr lang="it-IT" sz="2000" dirty="0"/>
          </a:p>
          <a:p>
            <a:pPr lvl="1"/>
            <a:r>
              <a:rPr lang="it-IT" sz="2000" dirty="0"/>
              <a:t>Explanation of the logical model </a:t>
            </a:r>
          </a:p>
          <a:p>
            <a:r>
              <a:rPr lang="it-IT" sz="2400" dirty="0"/>
              <a:t>Trigger design and code – per ora non abbiamo un cazzo</a:t>
            </a:r>
          </a:p>
          <a:p>
            <a:r>
              <a:rPr lang="it-IT" sz="2400" dirty="0"/>
              <a:t>ORM relationship design with explanations</a:t>
            </a:r>
          </a:p>
          <a:p>
            <a:r>
              <a:rPr lang="it-IT" sz="2400" dirty="0"/>
              <a:t>Entities code</a:t>
            </a:r>
          </a:p>
          <a:p>
            <a:r>
              <a:rPr lang="it-IT" sz="2400" dirty="0"/>
              <a:t>Interface diagrams or functional analysis of the specifications</a:t>
            </a:r>
          </a:p>
          <a:p>
            <a:r>
              <a:rPr lang="it-IT" sz="2400" dirty="0"/>
              <a:t>List of components</a:t>
            </a:r>
          </a:p>
          <a:p>
            <a:pPr lvl="1"/>
            <a:r>
              <a:rPr lang="it-IT" sz="2000" dirty="0"/>
              <a:t>Motivations of the components design (if needed)</a:t>
            </a:r>
          </a:p>
          <a:p>
            <a:r>
              <a:rPr lang="it-IT" sz="2400" dirty="0"/>
              <a:t>UML sequence </a:t>
            </a:r>
            <a:r>
              <a:rPr lang="it-IT" sz="2400" dirty="0" err="1"/>
              <a:t>diagrams</a:t>
            </a:r>
            <a:r>
              <a:rPr lang="it-IT" sz="2400" dirty="0"/>
              <a:t> (</a:t>
            </a:r>
            <a:r>
              <a:rPr lang="it-IT" sz="2400" dirty="0" err="1"/>
              <a:t>only</a:t>
            </a:r>
            <a:r>
              <a:rPr lang="it-IT" sz="2400" dirty="0"/>
              <a:t> for salient events)</a:t>
            </a:r>
          </a:p>
          <a:p>
            <a:endParaRPr lang="it-IT" sz="2400" dirty="0"/>
          </a:p>
          <a:p>
            <a:endParaRPr lang="it-IT" sz="2400" dirty="0"/>
          </a:p>
        </p:txBody>
      </p:sp>
    </p:spTree>
    <p:extLst>
      <p:ext uri="{BB962C8B-B14F-4D97-AF65-F5344CB8AC3E}">
        <p14:creationId xmlns:p14="http://schemas.microsoft.com/office/powerpoint/2010/main" val="3183950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91E4-7160-48E1-AC3A-433B9E823708}"/>
              </a:ext>
            </a:extLst>
          </p:cNvPr>
          <p:cNvSpPr>
            <a:spLocks noGrp="1"/>
          </p:cNvSpPr>
          <p:nvPr>
            <p:ph type="title"/>
          </p:nvPr>
        </p:nvSpPr>
        <p:spPr/>
        <p:txBody>
          <a:bodyPr/>
          <a:lstStyle/>
          <a:p>
            <a:r>
              <a:rPr lang="en-GB" dirty="0"/>
              <a:t>Trigger: </a:t>
            </a:r>
            <a:r>
              <a:rPr lang="en-GB" sz="4400" dirty="0" err="1"/>
              <a:t>updateSeller</a:t>
            </a:r>
            <a:endParaRPr lang="en-GB" dirty="0"/>
          </a:p>
        </p:txBody>
      </p:sp>
      <p:sp>
        <p:nvSpPr>
          <p:cNvPr id="3" name="Content Placeholder 2">
            <a:extLst>
              <a:ext uri="{FF2B5EF4-FFF2-40B4-BE49-F238E27FC236}">
                <a16:creationId xmlns:a16="http://schemas.microsoft.com/office/drawing/2014/main" id="{5A41629A-2049-4EBD-90DA-DB47D649ACC1}"/>
              </a:ext>
            </a:extLst>
          </p:cNvPr>
          <p:cNvSpPr>
            <a:spLocks noGrp="1"/>
          </p:cNvSpPr>
          <p:nvPr>
            <p:ph idx="1"/>
          </p:nvPr>
        </p:nvSpPr>
        <p:spPr/>
        <p:txBody>
          <a:bodyPr/>
          <a:lstStyle/>
          <a:p>
            <a:pPr lvl="1"/>
            <a:r>
              <a:rPr lang="it-IT" dirty="0"/>
              <a:t>After an </a:t>
            </a:r>
            <a:r>
              <a:rPr lang="it-IT" dirty="0" err="1"/>
              <a:t>insert</a:t>
            </a:r>
            <a:r>
              <a:rPr lang="it-IT" dirty="0"/>
              <a:t> on the </a:t>
            </a:r>
            <a:r>
              <a:rPr lang="it-IT" dirty="0" err="1"/>
              <a:t>order_option</a:t>
            </a:r>
            <a:r>
              <a:rPr lang="it-IT" dirty="0"/>
              <a:t> table</a:t>
            </a:r>
          </a:p>
          <a:p>
            <a:pPr lvl="1"/>
            <a:r>
              <a:rPr lang="it-IT" dirty="0"/>
              <a:t>If the order </a:t>
            </a:r>
            <a:r>
              <a:rPr lang="it-IT" dirty="0" err="1"/>
              <a:t>is</a:t>
            </a:r>
            <a:r>
              <a:rPr lang="it-IT" dirty="0"/>
              <a:t> </a:t>
            </a:r>
            <a:r>
              <a:rPr lang="it-IT" dirty="0" err="1"/>
              <a:t>valid</a:t>
            </a:r>
            <a:endParaRPr lang="it-IT" dirty="0"/>
          </a:p>
          <a:p>
            <a:pPr lvl="1"/>
            <a:r>
              <a:rPr lang="it-IT" dirty="0"/>
              <a:t>Update the </a:t>
            </a:r>
            <a:r>
              <a:rPr lang="it-IT" dirty="0" err="1"/>
              <a:t>seller_optional</a:t>
            </a:r>
            <a:r>
              <a:rPr lang="it-IT" dirty="0"/>
              <a:t> table by </a:t>
            </a:r>
            <a:r>
              <a:rPr lang="it-IT" dirty="0" err="1"/>
              <a:t>increasing</a:t>
            </a:r>
            <a:r>
              <a:rPr lang="it-IT" dirty="0"/>
              <a:t> the </a:t>
            </a:r>
            <a:r>
              <a:rPr lang="it-IT" dirty="0" err="1"/>
              <a:t>total</a:t>
            </a:r>
            <a:r>
              <a:rPr lang="it-IT" dirty="0"/>
              <a:t> </a:t>
            </a:r>
            <a:r>
              <a:rPr lang="it-IT" dirty="0" err="1"/>
              <a:t>earning</a:t>
            </a:r>
            <a:r>
              <a:rPr lang="it-IT" dirty="0"/>
              <a:t> of the </a:t>
            </a:r>
            <a:r>
              <a:rPr lang="it-IT" dirty="0" err="1"/>
              <a:t>bought</a:t>
            </a:r>
            <a:r>
              <a:rPr lang="it-IT" dirty="0"/>
              <a:t> optional</a:t>
            </a:r>
          </a:p>
        </p:txBody>
      </p:sp>
      <p:sp>
        <p:nvSpPr>
          <p:cNvPr id="4" name="TextBox 3">
            <a:extLst>
              <a:ext uri="{FF2B5EF4-FFF2-40B4-BE49-F238E27FC236}">
                <a16:creationId xmlns:a16="http://schemas.microsoft.com/office/drawing/2014/main" id="{CF4A2DAD-6EBC-448C-898F-1907C33EF79D}"/>
              </a:ext>
            </a:extLst>
          </p:cNvPr>
          <p:cNvSpPr txBox="1"/>
          <p:nvPr/>
        </p:nvSpPr>
        <p:spPr>
          <a:xfrm>
            <a:off x="526773" y="3745697"/>
            <a:ext cx="8463170" cy="2462213"/>
          </a:xfrm>
          <a:prstGeom prst="rect">
            <a:avLst/>
          </a:prstGeom>
          <a:noFill/>
        </p:spPr>
        <p:txBody>
          <a:bodyPr wrap="square" rtlCol="0">
            <a:spAutoFit/>
          </a:bodyPr>
          <a:lstStyle/>
          <a:p>
            <a:r>
              <a:rPr lang="en-GB" sz="1100" dirty="0"/>
              <a:t>CREATE TRIGGER `</a:t>
            </a:r>
            <a:r>
              <a:rPr lang="en-GB" sz="1100" dirty="0" err="1"/>
              <a:t>updateSeller</a:t>
            </a:r>
            <a:r>
              <a:rPr lang="en-GB" sz="1100" dirty="0"/>
              <a:t>` </a:t>
            </a:r>
          </a:p>
          <a:p>
            <a:r>
              <a:rPr lang="en-GB" sz="1100" dirty="0"/>
              <a:t>AFTER INSERT ON `</a:t>
            </a:r>
            <a:r>
              <a:rPr lang="en-GB" sz="1100" dirty="0" err="1"/>
              <a:t>order_option</a:t>
            </a:r>
            <a:r>
              <a:rPr lang="en-GB" sz="1100" dirty="0"/>
              <a:t>` </a:t>
            </a:r>
          </a:p>
          <a:p>
            <a:r>
              <a:rPr lang="en-GB" sz="1100" dirty="0"/>
              <a:t>FOR EACH ROW begin            </a:t>
            </a:r>
          </a:p>
          <a:p>
            <a:pPr lvl="1"/>
            <a:r>
              <a:rPr lang="en-GB" sz="1100" dirty="0"/>
              <a:t>DECLARE valid BOOLEAN;           </a:t>
            </a:r>
          </a:p>
          <a:p>
            <a:pPr lvl="1"/>
            <a:r>
              <a:rPr lang="en-GB" sz="1100" dirty="0"/>
              <a:t>DECLARE </a:t>
            </a:r>
            <a:r>
              <a:rPr lang="en-GB" sz="1100" dirty="0" err="1"/>
              <a:t>mon</a:t>
            </a:r>
            <a:r>
              <a:rPr lang="en-GB" sz="1100" dirty="0"/>
              <a:t> INT;           </a:t>
            </a:r>
          </a:p>
          <a:p>
            <a:pPr lvl="1"/>
            <a:r>
              <a:rPr lang="en-GB" sz="1100" dirty="0"/>
              <a:t>select </a:t>
            </a:r>
            <a:r>
              <a:rPr lang="en-GB" sz="1100" dirty="0" err="1"/>
              <a:t>isValid</a:t>
            </a:r>
            <a:r>
              <a:rPr lang="en-GB" sz="1100" dirty="0"/>
              <a:t> into valid from </a:t>
            </a:r>
            <a:r>
              <a:rPr lang="en-GB" sz="1100" dirty="0" err="1"/>
              <a:t>order_data</a:t>
            </a:r>
            <a:r>
              <a:rPr lang="en-GB" sz="1100" dirty="0"/>
              <a:t> where </a:t>
            </a:r>
            <a:r>
              <a:rPr lang="en-GB" sz="1100" dirty="0" err="1"/>
              <a:t>new.idOrder</a:t>
            </a:r>
            <a:r>
              <a:rPr lang="en-GB" sz="1100" dirty="0"/>
              <a:t>=order_data.id;           </a:t>
            </a:r>
          </a:p>
          <a:p>
            <a:pPr lvl="1"/>
            <a:r>
              <a:rPr lang="en-GB" sz="1100" dirty="0"/>
              <a:t>select month into </a:t>
            </a:r>
            <a:r>
              <a:rPr lang="en-GB" sz="1100" dirty="0" err="1"/>
              <a:t>mon</a:t>
            </a:r>
            <a:r>
              <a:rPr lang="en-GB" sz="1100" dirty="0"/>
              <a:t> from </a:t>
            </a:r>
            <a:r>
              <a:rPr lang="en-GB" sz="1100" dirty="0" err="1"/>
              <a:t>order_data</a:t>
            </a:r>
            <a:r>
              <a:rPr lang="en-GB" sz="1100" dirty="0"/>
              <a:t> join </a:t>
            </a:r>
            <a:r>
              <a:rPr lang="en-GB" sz="1100" dirty="0" err="1"/>
              <a:t>validityperiod</a:t>
            </a:r>
            <a:r>
              <a:rPr lang="en-GB" sz="1100" dirty="0"/>
              <a:t> on idValidityPeriod=validityperiod.id where </a:t>
            </a:r>
            <a:r>
              <a:rPr lang="en-GB" sz="1100" dirty="0" err="1"/>
              <a:t>new.idOrder</a:t>
            </a:r>
            <a:r>
              <a:rPr lang="en-GB" sz="1100" dirty="0"/>
              <a:t>=order_data.id;</a:t>
            </a:r>
          </a:p>
          <a:p>
            <a:pPr lvl="1"/>
            <a:endParaRPr lang="en-GB" sz="1100" dirty="0"/>
          </a:p>
          <a:p>
            <a:pPr lvl="1"/>
            <a:r>
              <a:rPr lang="en-GB" sz="1100" dirty="0"/>
              <a:t>if(valid=1) then 				</a:t>
            </a:r>
          </a:p>
          <a:p>
            <a:pPr lvl="2"/>
            <a:r>
              <a:rPr lang="en-GB" sz="1100" dirty="0"/>
              <a:t>update </a:t>
            </a:r>
            <a:r>
              <a:rPr lang="en-GB" sz="1100" dirty="0" err="1"/>
              <a:t>seller_optional</a:t>
            </a:r>
            <a:r>
              <a:rPr lang="en-GB" sz="1100" dirty="0"/>
              <a:t>                </a:t>
            </a:r>
          </a:p>
          <a:p>
            <a:pPr lvl="2"/>
            <a:r>
              <a:rPr lang="en-GB" sz="1100" dirty="0"/>
              <a:t>set </a:t>
            </a:r>
            <a:r>
              <a:rPr lang="en-GB" sz="1100" dirty="0" err="1"/>
              <a:t>totEarn</a:t>
            </a:r>
            <a:r>
              <a:rPr lang="en-GB" sz="1100" dirty="0"/>
              <a:t>=</a:t>
            </a:r>
            <a:r>
              <a:rPr lang="en-GB" sz="1100" dirty="0" err="1"/>
              <a:t>totEarn</a:t>
            </a:r>
            <a:r>
              <a:rPr lang="en-GB" sz="1100" dirty="0"/>
              <a:t>+(</a:t>
            </a:r>
            <a:r>
              <a:rPr lang="en-GB" sz="1100" dirty="0" err="1"/>
              <a:t>mon</a:t>
            </a:r>
            <a:r>
              <a:rPr lang="en-GB" sz="1100" dirty="0"/>
              <a:t>*</a:t>
            </a:r>
            <a:r>
              <a:rPr lang="en-GB" sz="1100" dirty="0" err="1"/>
              <a:t>feeMonth</a:t>
            </a:r>
            <a:r>
              <a:rPr lang="en-GB" sz="1100" dirty="0"/>
              <a:t>)                </a:t>
            </a:r>
          </a:p>
          <a:p>
            <a:pPr lvl="2"/>
            <a:r>
              <a:rPr lang="en-GB" sz="1100" dirty="0"/>
              <a:t>where </a:t>
            </a:r>
            <a:r>
              <a:rPr lang="en-GB" sz="1100" dirty="0" err="1"/>
              <a:t>new.idOptional</a:t>
            </a:r>
            <a:r>
              <a:rPr lang="en-GB" sz="1100" dirty="0"/>
              <a:t>=</a:t>
            </a:r>
            <a:r>
              <a:rPr lang="en-GB" sz="1100" dirty="0" err="1"/>
              <a:t>idOptional</a:t>
            </a:r>
            <a:r>
              <a:rPr lang="en-GB" sz="1100" dirty="0"/>
              <a:t>;			</a:t>
            </a:r>
          </a:p>
          <a:p>
            <a:pPr lvl="1"/>
            <a:r>
              <a:rPr lang="en-GB" sz="1100" dirty="0"/>
              <a:t>end if;		</a:t>
            </a:r>
          </a:p>
          <a:p>
            <a:r>
              <a:rPr lang="en-GB" sz="1100" dirty="0"/>
              <a:t>end</a:t>
            </a:r>
          </a:p>
        </p:txBody>
      </p:sp>
    </p:spTree>
    <p:extLst>
      <p:ext uri="{BB962C8B-B14F-4D97-AF65-F5344CB8AC3E}">
        <p14:creationId xmlns:p14="http://schemas.microsoft.com/office/powerpoint/2010/main" val="3611495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91E4-7160-48E1-AC3A-433B9E823708}"/>
              </a:ext>
            </a:extLst>
          </p:cNvPr>
          <p:cNvSpPr>
            <a:spLocks noGrp="1"/>
          </p:cNvSpPr>
          <p:nvPr>
            <p:ph type="title"/>
          </p:nvPr>
        </p:nvSpPr>
        <p:spPr/>
        <p:txBody>
          <a:bodyPr/>
          <a:lstStyle/>
          <a:p>
            <a:r>
              <a:rPr lang="en-GB" dirty="0"/>
              <a:t>Trigger: </a:t>
            </a:r>
            <a:r>
              <a:rPr lang="en-GB" sz="4400" dirty="0" err="1"/>
              <a:t>newAverage</a:t>
            </a:r>
            <a:endParaRPr lang="en-GB" dirty="0"/>
          </a:p>
        </p:txBody>
      </p:sp>
      <p:sp>
        <p:nvSpPr>
          <p:cNvPr id="3" name="Content Placeholder 2">
            <a:extLst>
              <a:ext uri="{FF2B5EF4-FFF2-40B4-BE49-F238E27FC236}">
                <a16:creationId xmlns:a16="http://schemas.microsoft.com/office/drawing/2014/main" id="{5A41629A-2049-4EBD-90DA-DB47D649ACC1}"/>
              </a:ext>
            </a:extLst>
          </p:cNvPr>
          <p:cNvSpPr>
            <a:spLocks noGrp="1"/>
          </p:cNvSpPr>
          <p:nvPr>
            <p:ph idx="1"/>
          </p:nvPr>
        </p:nvSpPr>
        <p:spPr/>
        <p:txBody>
          <a:bodyPr/>
          <a:lstStyle/>
          <a:p>
            <a:pPr lvl="1"/>
            <a:r>
              <a:rPr lang="it-IT" dirty="0"/>
              <a:t>After an </a:t>
            </a:r>
            <a:r>
              <a:rPr lang="it-IT" dirty="0" err="1"/>
              <a:t>insert</a:t>
            </a:r>
            <a:r>
              <a:rPr lang="it-IT" dirty="0"/>
              <a:t> on the </a:t>
            </a:r>
            <a:r>
              <a:rPr lang="it-IT" dirty="0" err="1"/>
              <a:t>order_option</a:t>
            </a:r>
            <a:r>
              <a:rPr lang="it-IT" dirty="0"/>
              <a:t> table</a:t>
            </a:r>
          </a:p>
          <a:p>
            <a:pPr lvl="1"/>
            <a:r>
              <a:rPr lang="it-IT" dirty="0"/>
              <a:t>If the order </a:t>
            </a:r>
            <a:r>
              <a:rPr lang="it-IT" dirty="0" err="1"/>
              <a:t>is</a:t>
            </a:r>
            <a:r>
              <a:rPr lang="it-IT" dirty="0"/>
              <a:t> </a:t>
            </a:r>
            <a:r>
              <a:rPr lang="it-IT" dirty="0" err="1"/>
              <a:t>valid</a:t>
            </a:r>
            <a:endParaRPr lang="it-IT" dirty="0"/>
          </a:p>
          <a:p>
            <a:pPr lvl="1"/>
            <a:r>
              <a:rPr lang="it-IT" dirty="0"/>
              <a:t>Update the </a:t>
            </a:r>
            <a:r>
              <a:rPr lang="it-IT" dirty="0" err="1"/>
              <a:t>purchases_package</a:t>
            </a:r>
            <a:r>
              <a:rPr lang="it-IT" dirty="0"/>
              <a:t> table by </a:t>
            </a:r>
            <a:r>
              <a:rPr lang="it-IT" dirty="0" err="1"/>
              <a:t>updating</a:t>
            </a:r>
            <a:r>
              <a:rPr lang="it-IT" dirty="0"/>
              <a:t> the </a:t>
            </a:r>
            <a:r>
              <a:rPr lang="it-IT" dirty="0" err="1"/>
              <a:t>average</a:t>
            </a:r>
            <a:r>
              <a:rPr lang="it-IT" dirty="0"/>
              <a:t> </a:t>
            </a:r>
            <a:r>
              <a:rPr lang="it-IT" dirty="0" err="1"/>
              <a:t>number</a:t>
            </a:r>
            <a:r>
              <a:rPr lang="it-IT" dirty="0"/>
              <a:t> of optional of the </a:t>
            </a:r>
            <a:r>
              <a:rPr lang="it-IT" dirty="0" err="1"/>
              <a:t>bought</a:t>
            </a:r>
            <a:r>
              <a:rPr lang="it-IT" dirty="0"/>
              <a:t> package</a:t>
            </a:r>
          </a:p>
        </p:txBody>
      </p:sp>
      <p:sp>
        <p:nvSpPr>
          <p:cNvPr id="4" name="TextBox 3">
            <a:extLst>
              <a:ext uri="{FF2B5EF4-FFF2-40B4-BE49-F238E27FC236}">
                <a16:creationId xmlns:a16="http://schemas.microsoft.com/office/drawing/2014/main" id="{CF4A2DAD-6EBC-448C-898F-1907C33EF79D}"/>
              </a:ext>
            </a:extLst>
          </p:cNvPr>
          <p:cNvSpPr txBox="1"/>
          <p:nvPr/>
        </p:nvSpPr>
        <p:spPr>
          <a:xfrm>
            <a:off x="526773" y="3745697"/>
            <a:ext cx="8463170" cy="2970044"/>
          </a:xfrm>
          <a:prstGeom prst="rect">
            <a:avLst/>
          </a:prstGeom>
          <a:noFill/>
        </p:spPr>
        <p:txBody>
          <a:bodyPr wrap="square" rtlCol="0">
            <a:spAutoFit/>
          </a:bodyPr>
          <a:lstStyle/>
          <a:p>
            <a:r>
              <a:rPr lang="en-GB" sz="1100" dirty="0"/>
              <a:t>CREATE TRIGGER `</a:t>
            </a:r>
            <a:r>
              <a:rPr lang="en-GB" sz="1100" dirty="0" err="1"/>
              <a:t>newAverage</a:t>
            </a:r>
            <a:r>
              <a:rPr lang="en-GB" sz="1100" dirty="0"/>
              <a:t>` </a:t>
            </a:r>
          </a:p>
          <a:p>
            <a:r>
              <a:rPr lang="en-GB" sz="1100" dirty="0"/>
              <a:t>AFTER INSERT ON `</a:t>
            </a:r>
            <a:r>
              <a:rPr lang="en-GB" sz="1100" dirty="0" err="1"/>
              <a:t>order_option</a:t>
            </a:r>
            <a:r>
              <a:rPr lang="en-GB" sz="1100" dirty="0"/>
              <a:t>` </a:t>
            </a:r>
          </a:p>
          <a:p>
            <a:r>
              <a:rPr lang="en-GB" sz="1100" dirty="0"/>
              <a:t>FOR EACH ROW begin             </a:t>
            </a:r>
          </a:p>
          <a:p>
            <a:pPr lvl="1"/>
            <a:r>
              <a:rPr lang="en-GB" sz="1100" dirty="0"/>
              <a:t>DECLARE valid BOOLEAN;			</a:t>
            </a:r>
          </a:p>
          <a:p>
            <a:pPr lvl="1"/>
            <a:r>
              <a:rPr lang="en-GB" sz="1100" dirty="0"/>
              <a:t>DECLARE </a:t>
            </a:r>
            <a:r>
              <a:rPr lang="en-GB" sz="1100" dirty="0" err="1"/>
              <a:t>idPacka</a:t>
            </a:r>
            <a:r>
              <a:rPr lang="en-GB" sz="1100" dirty="0"/>
              <a:t> INT;            </a:t>
            </a:r>
          </a:p>
          <a:p>
            <a:pPr lvl="1"/>
            <a:r>
              <a:rPr lang="en-GB" sz="1100" dirty="0"/>
              <a:t>DECLARE </a:t>
            </a:r>
            <a:r>
              <a:rPr lang="en-GB" sz="1100" dirty="0" err="1"/>
              <a:t>numOfPack</a:t>
            </a:r>
            <a:r>
              <a:rPr lang="en-GB" sz="1100" dirty="0"/>
              <a:t> INT;</a:t>
            </a:r>
          </a:p>
          <a:p>
            <a:pPr lvl="1"/>
            <a:r>
              <a:rPr lang="en-GB" sz="1100" dirty="0"/>
              <a:t>            </a:t>
            </a:r>
          </a:p>
          <a:p>
            <a:pPr lvl="1"/>
            <a:r>
              <a:rPr lang="en-GB" sz="1100" dirty="0"/>
              <a:t>select </a:t>
            </a:r>
            <a:r>
              <a:rPr lang="en-GB" sz="1100" dirty="0" err="1"/>
              <a:t>idPackage</a:t>
            </a:r>
            <a:r>
              <a:rPr lang="en-GB" sz="1100" dirty="0"/>
              <a:t> into </a:t>
            </a:r>
            <a:r>
              <a:rPr lang="en-GB" sz="1100" dirty="0" err="1"/>
              <a:t>idPacka</a:t>
            </a:r>
            <a:r>
              <a:rPr lang="en-GB" sz="1100" dirty="0"/>
              <a:t> from </a:t>
            </a:r>
            <a:r>
              <a:rPr lang="en-GB" sz="1100" dirty="0" err="1"/>
              <a:t>order_data</a:t>
            </a:r>
            <a:r>
              <a:rPr lang="en-GB" sz="1100" dirty="0"/>
              <a:t> where </a:t>
            </a:r>
            <a:r>
              <a:rPr lang="en-GB" sz="1100" dirty="0" err="1"/>
              <a:t>new.idOrder</a:t>
            </a:r>
            <a:r>
              <a:rPr lang="en-GB" sz="1100" dirty="0"/>
              <a:t>=order_data.id;           </a:t>
            </a:r>
          </a:p>
          <a:p>
            <a:pPr lvl="1"/>
            <a:r>
              <a:rPr lang="en-GB" sz="1100" dirty="0"/>
              <a:t>select </a:t>
            </a:r>
            <a:r>
              <a:rPr lang="en-GB" sz="1100" dirty="0" err="1"/>
              <a:t>isValid</a:t>
            </a:r>
            <a:r>
              <a:rPr lang="en-GB" sz="1100" dirty="0"/>
              <a:t> into valid from </a:t>
            </a:r>
            <a:r>
              <a:rPr lang="en-GB" sz="1100" dirty="0" err="1"/>
              <a:t>order_data</a:t>
            </a:r>
            <a:r>
              <a:rPr lang="en-GB" sz="1100" dirty="0"/>
              <a:t> where </a:t>
            </a:r>
            <a:r>
              <a:rPr lang="en-GB" sz="1100" dirty="0" err="1"/>
              <a:t>new.idOrder</a:t>
            </a:r>
            <a:r>
              <a:rPr lang="en-GB" sz="1100" dirty="0"/>
              <a:t>=order_data.id;           </a:t>
            </a:r>
          </a:p>
          <a:p>
            <a:pPr lvl="1"/>
            <a:r>
              <a:rPr lang="en-GB" sz="1100" dirty="0"/>
              <a:t>select count(*) into </a:t>
            </a:r>
            <a:r>
              <a:rPr lang="en-GB" sz="1100" dirty="0" err="1"/>
              <a:t>numOfPack</a:t>
            </a:r>
            <a:r>
              <a:rPr lang="en-GB" sz="1100" dirty="0"/>
              <a:t> from </a:t>
            </a:r>
            <a:r>
              <a:rPr lang="en-GB" sz="1100" dirty="0" err="1"/>
              <a:t>order_option</a:t>
            </a:r>
            <a:r>
              <a:rPr lang="en-GB" sz="1100" dirty="0"/>
              <a:t> as </a:t>
            </a:r>
            <a:r>
              <a:rPr lang="en-GB" sz="1100" dirty="0" err="1"/>
              <a:t>oo</a:t>
            </a:r>
            <a:r>
              <a:rPr lang="en-GB" sz="1100" dirty="0"/>
              <a:t> where </a:t>
            </a:r>
            <a:r>
              <a:rPr lang="en-GB" sz="1100" dirty="0" err="1"/>
              <a:t>oo.idOrder</a:t>
            </a:r>
            <a:r>
              <a:rPr lang="en-GB" sz="1100" dirty="0"/>
              <a:t> in (select id from </a:t>
            </a:r>
            <a:r>
              <a:rPr lang="en-GB" sz="1100" dirty="0" err="1"/>
              <a:t>order_data</a:t>
            </a:r>
            <a:r>
              <a:rPr lang="en-GB" sz="1100" dirty="0"/>
              <a:t> where </a:t>
            </a:r>
            <a:r>
              <a:rPr lang="en-GB" sz="1100" dirty="0" err="1"/>
              <a:t>idPackage</a:t>
            </a:r>
            <a:r>
              <a:rPr lang="en-GB" sz="1100" dirty="0"/>
              <a:t>=</a:t>
            </a:r>
            <a:r>
              <a:rPr lang="en-GB" sz="1100" dirty="0" err="1"/>
              <a:t>idPacka</a:t>
            </a:r>
            <a:r>
              <a:rPr lang="en-GB" sz="1100" dirty="0"/>
              <a:t>);</a:t>
            </a:r>
          </a:p>
          <a:p>
            <a:pPr lvl="1"/>
            <a:endParaRPr lang="en-GB" sz="1100" dirty="0"/>
          </a:p>
          <a:p>
            <a:pPr lvl="1"/>
            <a:r>
              <a:rPr lang="en-GB" sz="1100" dirty="0"/>
              <a:t>if(valid=1) then 				</a:t>
            </a:r>
          </a:p>
          <a:p>
            <a:pPr lvl="2"/>
            <a:r>
              <a:rPr lang="en-GB" sz="1100" dirty="0"/>
              <a:t>update </a:t>
            </a:r>
            <a:r>
              <a:rPr lang="en-GB" sz="1100" dirty="0" err="1"/>
              <a:t>purchases_package</a:t>
            </a:r>
            <a:r>
              <a:rPr lang="en-GB" sz="1100" dirty="0"/>
              <a:t>                </a:t>
            </a:r>
          </a:p>
          <a:p>
            <a:pPr lvl="2"/>
            <a:r>
              <a:rPr lang="en-GB" sz="1100" dirty="0"/>
              <a:t>set </a:t>
            </a:r>
            <a:r>
              <a:rPr lang="en-GB" sz="1100" dirty="0" err="1"/>
              <a:t>averageOpt</a:t>
            </a:r>
            <a:r>
              <a:rPr lang="en-GB" sz="1100" dirty="0"/>
              <a:t>=(</a:t>
            </a:r>
            <a:r>
              <a:rPr lang="en-GB" sz="1100" dirty="0" err="1"/>
              <a:t>numOfPack</a:t>
            </a:r>
            <a:r>
              <a:rPr lang="en-GB" sz="1100" dirty="0"/>
              <a:t>)/(</a:t>
            </a:r>
            <a:r>
              <a:rPr lang="en-GB" sz="1100" dirty="0" err="1"/>
              <a:t>numPurc</a:t>
            </a:r>
            <a:r>
              <a:rPr lang="en-GB" sz="1100" dirty="0"/>
              <a:t>)                </a:t>
            </a:r>
          </a:p>
          <a:p>
            <a:pPr lvl="2"/>
            <a:r>
              <a:rPr lang="en-GB" sz="1100" dirty="0"/>
              <a:t>where </a:t>
            </a:r>
            <a:r>
              <a:rPr lang="en-GB" sz="1100" dirty="0" err="1"/>
              <a:t>idPack</a:t>
            </a:r>
            <a:r>
              <a:rPr lang="en-GB" sz="1100" dirty="0"/>
              <a:t>=</a:t>
            </a:r>
            <a:r>
              <a:rPr lang="en-GB" sz="1100" dirty="0" err="1"/>
              <a:t>idPacka</a:t>
            </a:r>
            <a:r>
              <a:rPr lang="en-GB" sz="1100" dirty="0"/>
              <a:t>;			</a:t>
            </a:r>
          </a:p>
          <a:p>
            <a:pPr lvl="1"/>
            <a:r>
              <a:rPr lang="en-GB" sz="1100" dirty="0"/>
              <a:t>end if;							</a:t>
            </a:r>
          </a:p>
          <a:p>
            <a:r>
              <a:rPr lang="en-GB" sz="1100" dirty="0"/>
              <a:t>end</a:t>
            </a:r>
          </a:p>
        </p:txBody>
      </p:sp>
    </p:spTree>
    <p:extLst>
      <p:ext uri="{BB962C8B-B14F-4D97-AF65-F5344CB8AC3E}">
        <p14:creationId xmlns:p14="http://schemas.microsoft.com/office/powerpoint/2010/main" val="3795786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91E4-7160-48E1-AC3A-433B9E823708}"/>
              </a:ext>
            </a:extLst>
          </p:cNvPr>
          <p:cNvSpPr>
            <a:spLocks noGrp="1"/>
          </p:cNvSpPr>
          <p:nvPr>
            <p:ph type="title"/>
          </p:nvPr>
        </p:nvSpPr>
        <p:spPr/>
        <p:txBody>
          <a:bodyPr/>
          <a:lstStyle/>
          <a:p>
            <a:r>
              <a:rPr lang="en-GB" dirty="0"/>
              <a:t>Trigger: </a:t>
            </a:r>
            <a:r>
              <a:rPr lang="en-GB" sz="4400" dirty="0" err="1"/>
              <a:t>newPackage</a:t>
            </a:r>
            <a:endParaRPr lang="en-GB" dirty="0"/>
          </a:p>
        </p:txBody>
      </p:sp>
      <p:sp>
        <p:nvSpPr>
          <p:cNvPr id="3" name="Content Placeholder 2">
            <a:extLst>
              <a:ext uri="{FF2B5EF4-FFF2-40B4-BE49-F238E27FC236}">
                <a16:creationId xmlns:a16="http://schemas.microsoft.com/office/drawing/2014/main" id="{5A41629A-2049-4EBD-90DA-DB47D649ACC1}"/>
              </a:ext>
            </a:extLst>
          </p:cNvPr>
          <p:cNvSpPr>
            <a:spLocks noGrp="1"/>
          </p:cNvSpPr>
          <p:nvPr>
            <p:ph idx="1"/>
          </p:nvPr>
        </p:nvSpPr>
        <p:spPr/>
        <p:txBody>
          <a:bodyPr/>
          <a:lstStyle/>
          <a:p>
            <a:pPr lvl="1"/>
            <a:r>
              <a:rPr lang="it-IT" dirty="0"/>
              <a:t>After an </a:t>
            </a:r>
            <a:r>
              <a:rPr lang="it-IT" dirty="0" err="1"/>
              <a:t>insert</a:t>
            </a:r>
            <a:r>
              <a:rPr lang="it-IT" dirty="0"/>
              <a:t> on the </a:t>
            </a:r>
            <a:r>
              <a:rPr lang="it-IT" dirty="0" err="1"/>
              <a:t>package_data</a:t>
            </a:r>
            <a:r>
              <a:rPr lang="it-IT" dirty="0"/>
              <a:t> table</a:t>
            </a:r>
          </a:p>
          <a:p>
            <a:pPr lvl="1"/>
            <a:r>
              <a:rPr lang="it-IT" dirty="0" err="1"/>
              <a:t>Insert</a:t>
            </a:r>
            <a:r>
              <a:rPr lang="it-IT" dirty="0"/>
              <a:t> </a:t>
            </a:r>
            <a:r>
              <a:rPr lang="it-IT" dirty="0" err="1"/>
              <a:t>into</a:t>
            </a:r>
            <a:r>
              <a:rPr lang="it-IT" dirty="0"/>
              <a:t> </a:t>
            </a:r>
            <a:r>
              <a:rPr lang="it-IT" dirty="0" err="1"/>
              <a:t>Purchases_package</a:t>
            </a:r>
            <a:r>
              <a:rPr lang="it-IT" dirty="0"/>
              <a:t> the new </a:t>
            </a:r>
            <a:r>
              <a:rPr lang="it-IT" dirty="0" err="1"/>
              <a:t>added</a:t>
            </a:r>
            <a:r>
              <a:rPr lang="it-IT" dirty="0"/>
              <a:t> package</a:t>
            </a:r>
          </a:p>
        </p:txBody>
      </p:sp>
      <p:sp>
        <p:nvSpPr>
          <p:cNvPr id="4" name="TextBox 3">
            <a:extLst>
              <a:ext uri="{FF2B5EF4-FFF2-40B4-BE49-F238E27FC236}">
                <a16:creationId xmlns:a16="http://schemas.microsoft.com/office/drawing/2014/main" id="{CF4A2DAD-6EBC-448C-898F-1907C33EF79D}"/>
              </a:ext>
            </a:extLst>
          </p:cNvPr>
          <p:cNvSpPr txBox="1"/>
          <p:nvPr/>
        </p:nvSpPr>
        <p:spPr>
          <a:xfrm>
            <a:off x="526773" y="3745697"/>
            <a:ext cx="8463170" cy="938719"/>
          </a:xfrm>
          <a:prstGeom prst="rect">
            <a:avLst/>
          </a:prstGeom>
          <a:noFill/>
        </p:spPr>
        <p:txBody>
          <a:bodyPr wrap="square" rtlCol="0">
            <a:spAutoFit/>
          </a:bodyPr>
          <a:lstStyle/>
          <a:p>
            <a:r>
              <a:rPr lang="en-GB" sz="1100" dirty="0"/>
              <a:t>CREATE TRIGGER `</a:t>
            </a:r>
            <a:r>
              <a:rPr lang="en-GB" sz="1100" dirty="0" err="1"/>
              <a:t>newPackage</a:t>
            </a:r>
            <a:r>
              <a:rPr lang="en-GB" sz="1100" dirty="0"/>
              <a:t>` </a:t>
            </a:r>
          </a:p>
          <a:p>
            <a:r>
              <a:rPr lang="en-GB" sz="1100" dirty="0"/>
              <a:t>AFTER INSERT ON `</a:t>
            </a:r>
            <a:r>
              <a:rPr lang="en-GB" sz="1100" dirty="0" err="1"/>
              <a:t>package_data</a:t>
            </a:r>
            <a:r>
              <a:rPr lang="en-GB" sz="1100" dirty="0"/>
              <a:t>` </a:t>
            </a:r>
          </a:p>
          <a:p>
            <a:r>
              <a:rPr lang="en-GB" sz="1100" dirty="0"/>
              <a:t>FOR EACH ROW begin 				</a:t>
            </a:r>
          </a:p>
          <a:p>
            <a:pPr lvl="1"/>
            <a:r>
              <a:rPr lang="en-GB" sz="1100" dirty="0"/>
              <a:t>insert into </a:t>
            </a:r>
            <a:r>
              <a:rPr lang="en-GB" sz="1100" dirty="0" err="1"/>
              <a:t>purchases_package</a:t>
            </a:r>
            <a:r>
              <a:rPr lang="en-GB" sz="1100" dirty="0"/>
              <a:t> values (new.id, new.name, 0, 0, 0, 0); 			</a:t>
            </a:r>
          </a:p>
          <a:p>
            <a:r>
              <a:rPr lang="en-GB" sz="1100" dirty="0"/>
              <a:t>end</a:t>
            </a:r>
          </a:p>
        </p:txBody>
      </p:sp>
    </p:spTree>
    <p:extLst>
      <p:ext uri="{BB962C8B-B14F-4D97-AF65-F5344CB8AC3E}">
        <p14:creationId xmlns:p14="http://schemas.microsoft.com/office/powerpoint/2010/main" val="230708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91E4-7160-48E1-AC3A-433B9E823708}"/>
              </a:ext>
            </a:extLst>
          </p:cNvPr>
          <p:cNvSpPr>
            <a:spLocks noGrp="1"/>
          </p:cNvSpPr>
          <p:nvPr>
            <p:ph type="title"/>
          </p:nvPr>
        </p:nvSpPr>
        <p:spPr/>
        <p:txBody>
          <a:bodyPr/>
          <a:lstStyle/>
          <a:p>
            <a:r>
              <a:rPr lang="en-GB" dirty="0"/>
              <a:t>Trigger: </a:t>
            </a:r>
            <a:r>
              <a:rPr lang="en-GB" sz="4400" dirty="0" err="1"/>
              <a:t>newPackageValidity</a:t>
            </a:r>
            <a:endParaRPr lang="en-GB" dirty="0"/>
          </a:p>
        </p:txBody>
      </p:sp>
      <p:sp>
        <p:nvSpPr>
          <p:cNvPr id="3" name="Content Placeholder 2">
            <a:extLst>
              <a:ext uri="{FF2B5EF4-FFF2-40B4-BE49-F238E27FC236}">
                <a16:creationId xmlns:a16="http://schemas.microsoft.com/office/drawing/2014/main" id="{5A41629A-2049-4EBD-90DA-DB47D649ACC1}"/>
              </a:ext>
            </a:extLst>
          </p:cNvPr>
          <p:cNvSpPr>
            <a:spLocks noGrp="1"/>
          </p:cNvSpPr>
          <p:nvPr>
            <p:ph idx="1"/>
          </p:nvPr>
        </p:nvSpPr>
        <p:spPr/>
        <p:txBody>
          <a:bodyPr/>
          <a:lstStyle/>
          <a:p>
            <a:pPr lvl="1"/>
            <a:r>
              <a:rPr lang="it-IT" dirty="0"/>
              <a:t>After an </a:t>
            </a:r>
            <a:r>
              <a:rPr lang="it-IT" dirty="0" err="1"/>
              <a:t>insert</a:t>
            </a:r>
            <a:r>
              <a:rPr lang="it-IT" dirty="0"/>
              <a:t> on the </a:t>
            </a:r>
            <a:r>
              <a:rPr lang="it-IT" dirty="0" err="1"/>
              <a:t>package_validity</a:t>
            </a:r>
            <a:r>
              <a:rPr lang="it-IT" dirty="0"/>
              <a:t> table</a:t>
            </a:r>
          </a:p>
          <a:p>
            <a:pPr lvl="1"/>
            <a:r>
              <a:rPr lang="it-IT" dirty="0" err="1"/>
              <a:t>Insert</a:t>
            </a:r>
            <a:r>
              <a:rPr lang="it-IT" dirty="0"/>
              <a:t> </a:t>
            </a:r>
            <a:r>
              <a:rPr lang="it-IT" dirty="0" err="1"/>
              <a:t>into</a:t>
            </a:r>
            <a:r>
              <a:rPr lang="it-IT" dirty="0"/>
              <a:t> </a:t>
            </a:r>
            <a:r>
              <a:rPr lang="it-IT" dirty="0" err="1"/>
              <a:t>Purchases_package_validity</a:t>
            </a:r>
            <a:r>
              <a:rPr lang="it-IT" dirty="0"/>
              <a:t> the new </a:t>
            </a:r>
            <a:r>
              <a:rPr lang="it-IT" dirty="0" err="1"/>
              <a:t>added</a:t>
            </a:r>
            <a:r>
              <a:rPr lang="it-IT" dirty="0"/>
              <a:t> package </a:t>
            </a:r>
            <a:r>
              <a:rPr lang="it-IT" dirty="0" err="1"/>
              <a:t>validity</a:t>
            </a:r>
            <a:r>
              <a:rPr lang="it-IT" dirty="0"/>
              <a:t> </a:t>
            </a:r>
            <a:r>
              <a:rPr lang="it-IT" dirty="0" err="1"/>
              <a:t>pair</a:t>
            </a:r>
            <a:endParaRPr lang="it-IT" dirty="0"/>
          </a:p>
        </p:txBody>
      </p:sp>
      <p:sp>
        <p:nvSpPr>
          <p:cNvPr id="4" name="TextBox 3">
            <a:extLst>
              <a:ext uri="{FF2B5EF4-FFF2-40B4-BE49-F238E27FC236}">
                <a16:creationId xmlns:a16="http://schemas.microsoft.com/office/drawing/2014/main" id="{CF4A2DAD-6EBC-448C-898F-1907C33EF79D}"/>
              </a:ext>
            </a:extLst>
          </p:cNvPr>
          <p:cNvSpPr txBox="1"/>
          <p:nvPr/>
        </p:nvSpPr>
        <p:spPr>
          <a:xfrm>
            <a:off x="526773" y="3745697"/>
            <a:ext cx="8463170" cy="1615827"/>
          </a:xfrm>
          <a:prstGeom prst="rect">
            <a:avLst/>
          </a:prstGeom>
          <a:noFill/>
        </p:spPr>
        <p:txBody>
          <a:bodyPr wrap="square" rtlCol="0">
            <a:spAutoFit/>
          </a:bodyPr>
          <a:lstStyle/>
          <a:p>
            <a:r>
              <a:rPr lang="en-GB" sz="1100" dirty="0"/>
              <a:t>CREATE TRIGGER `</a:t>
            </a:r>
            <a:r>
              <a:rPr lang="en-GB" sz="1100" dirty="0" err="1"/>
              <a:t>newPackageValidity</a:t>
            </a:r>
            <a:r>
              <a:rPr lang="en-GB" sz="1100" dirty="0"/>
              <a:t>` </a:t>
            </a:r>
          </a:p>
          <a:p>
            <a:r>
              <a:rPr lang="en-GB" sz="1100" dirty="0"/>
              <a:t>AFTER INSERT ON `</a:t>
            </a:r>
            <a:r>
              <a:rPr lang="en-GB" sz="1100" dirty="0" err="1"/>
              <a:t>package_validity</a:t>
            </a:r>
            <a:r>
              <a:rPr lang="en-GB" sz="1100" dirty="0"/>
              <a:t>` </a:t>
            </a:r>
          </a:p>
          <a:p>
            <a:r>
              <a:rPr lang="en-GB" sz="1100" dirty="0"/>
              <a:t>FOR EACH ROW begin 				</a:t>
            </a:r>
          </a:p>
          <a:p>
            <a:pPr lvl="1"/>
            <a:r>
              <a:rPr lang="en-GB" sz="1100" dirty="0"/>
              <a:t>declare </a:t>
            </a:r>
            <a:r>
              <a:rPr lang="en-GB" sz="1100" dirty="0" err="1"/>
              <a:t>myname</a:t>
            </a:r>
            <a:r>
              <a:rPr lang="en-GB" sz="1100" dirty="0"/>
              <a:t> VARCHAR(45);</a:t>
            </a:r>
          </a:p>
          <a:p>
            <a:pPr lvl="1"/>
            <a:r>
              <a:rPr lang="en-GB" sz="1100" dirty="0"/>
              <a:t>                </a:t>
            </a:r>
          </a:p>
          <a:p>
            <a:pPr lvl="1"/>
            <a:r>
              <a:rPr lang="en-GB" sz="1100" dirty="0"/>
              <a:t>select name into </a:t>
            </a:r>
            <a:r>
              <a:rPr lang="en-GB" sz="1100" dirty="0" err="1"/>
              <a:t>myname</a:t>
            </a:r>
            <a:r>
              <a:rPr lang="en-GB" sz="1100" dirty="0"/>
              <a:t> from </a:t>
            </a:r>
            <a:r>
              <a:rPr lang="en-GB" sz="1100" dirty="0" err="1"/>
              <a:t>package_data</a:t>
            </a:r>
            <a:r>
              <a:rPr lang="en-GB" sz="1100" dirty="0"/>
              <a:t> where id=</a:t>
            </a:r>
            <a:r>
              <a:rPr lang="en-GB" sz="1100" dirty="0" err="1"/>
              <a:t>new.idPackage</a:t>
            </a:r>
            <a:r>
              <a:rPr lang="en-GB" sz="1100" dirty="0"/>
              <a:t>;	</a:t>
            </a:r>
          </a:p>
          <a:p>
            <a:pPr lvl="1"/>
            <a:r>
              <a:rPr lang="en-GB" sz="1100" dirty="0"/>
              <a:t>			</a:t>
            </a:r>
          </a:p>
          <a:p>
            <a:pPr lvl="1"/>
            <a:r>
              <a:rPr lang="en-GB" sz="1100" dirty="0"/>
              <a:t>insert into </a:t>
            </a:r>
            <a:r>
              <a:rPr lang="en-GB" sz="1100" dirty="0" err="1"/>
              <a:t>purchases_package_validity</a:t>
            </a:r>
            <a:r>
              <a:rPr lang="en-GB" sz="1100" dirty="0"/>
              <a:t> values (</a:t>
            </a:r>
            <a:r>
              <a:rPr lang="en-GB" sz="1100" dirty="0" err="1"/>
              <a:t>new.idPackage</a:t>
            </a:r>
            <a:r>
              <a:rPr lang="en-GB" sz="1100" dirty="0"/>
              <a:t>, </a:t>
            </a:r>
            <a:r>
              <a:rPr lang="en-GB" sz="1100" dirty="0" err="1"/>
              <a:t>myname</a:t>
            </a:r>
            <a:r>
              <a:rPr lang="en-GB" sz="1100" dirty="0"/>
              <a:t>, 0, </a:t>
            </a:r>
            <a:r>
              <a:rPr lang="en-GB" sz="1100" dirty="0" err="1"/>
              <a:t>new.idValidity</a:t>
            </a:r>
            <a:r>
              <a:rPr lang="en-GB" sz="1100" dirty="0"/>
              <a:t>); 			</a:t>
            </a:r>
          </a:p>
          <a:p>
            <a:r>
              <a:rPr lang="en-GB" sz="1100" dirty="0"/>
              <a:t>end</a:t>
            </a:r>
          </a:p>
        </p:txBody>
      </p:sp>
    </p:spTree>
    <p:extLst>
      <p:ext uri="{BB962C8B-B14F-4D97-AF65-F5344CB8AC3E}">
        <p14:creationId xmlns:p14="http://schemas.microsoft.com/office/powerpoint/2010/main" val="2507364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91E4-7160-48E1-AC3A-433B9E823708}"/>
              </a:ext>
            </a:extLst>
          </p:cNvPr>
          <p:cNvSpPr>
            <a:spLocks noGrp="1"/>
          </p:cNvSpPr>
          <p:nvPr>
            <p:ph type="title"/>
          </p:nvPr>
        </p:nvSpPr>
        <p:spPr/>
        <p:txBody>
          <a:bodyPr/>
          <a:lstStyle/>
          <a:p>
            <a:r>
              <a:rPr lang="en-GB" dirty="0"/>
              <a:t>Trigger: </a:t>
            </a:r>
            <a:r>
              <a:rPr lang="en-GB" sz="4400" dirty="0" err="1"/>
              <a:t>newInsolventUser</a:t>
            </a:r>
            <a:endParaRPr lang="en-GB" dirty="0"/>
          </a:p>
        </p:txBody>
      </p:sp>
      <p:sp>
        <p:nvSpPr>
          <p:cNvPr id="3" name="Content Placeholder 2">
            <a:extLst>
              <a:ext uri="{FF2B5EF4-FFF2-40B4-BE49-F238E27FC236}">
                <a16:creationId xmlns:a16="http://schemas.microsoft.com/office/drawing/2014/main" id="{5A41629A-2049-4EBD-90DA-DB47D649ACC1}"/>
              </a:ext>
            </a:extLst>
          </p:cNvPr>
          <p:cNvSpPr>
            <a:spLocks noGrp="1"/>
          </p:cNvSpPr>
          <p:nvPr>
            <p:ph idx="1"/>
          </p:nvPr>
        </p:nvSpPr>
        <p:spPr/>
        <p:txBody>
          <a:bodyPr/>
          <a:lstStyle/>
          <a:p>
            <a:pPr lvl="1"/>
            <a:r>
              <a:rPr lang="it-IT" dirty="0"/>
              <a:t>After an update on the </a:t>
            </a:r>
            <a:r>
              <a:rPr lang="it-IT" dirty="0" err="1"/>
              <a:t>user_data</a:t>
            </a:r>
            <a:r>
              <a:rPr lang="it-IT" dirty="0"/>
              <a:t> table</a:t>
            </a:r>
          </a:p>
          <a:p>
            <a:pPr lvl="1"/>
            <a:r>
              <a:rPr lang="it-IT" dirty="0"/>
              <a:t>If the user </a:t>
            </a:r>
            <a:r>
              <a:rPr lang="it-IT" dirty="0" err="1"/>
              <a:t>has</a:t>
            </a:r>
            <a:r>
              <a:rPr lang="it-IT" dirty="0"/>
              <a:t> </a:t>
            </a:r>
            <a:r>
              <a:rPr lang="it-IT" dirty="0" err="1"/>
              <a:t>become</a:t>
            </a:r>
            <a:r>
              <a:rPr lang="it-IT" dirty="0"/>
              <a:t> </a:t>
            </a:r>
            <a:r>
              <a:rPr lang="it-IT" dirty="0" err="1"/>
              <a:t>insolvent</a:t>
            </a:r>
            <a:r>
              <a:rPr lang="it-IT" dirty="0"/>
              <a:t> </a:t>
            </a:r>
            <a:r>
              <a:rPr lang="it-IT" dirty="0" err="1"/>
              <a:t>add</a:t>
            </a:r>
            <a:r>
              <a:rPr lang="it-IT" dirty="0"/>
              <a:t> the user to the </a:t>
            </a:r>
            <a:r>
              <a:rPr lang="it-IT" dirty="0" err="1"/>
              <a:t>insolvent_user</a:t>
            </a:r>
            <a:r>
              <a:rPr lang="it-IT" dirty="0"/>
              <a:t> table</a:t>
            </a:r>
          </a:p>
          <a:p>
            <a:pPr lvl="1"/>
            <a:r>
              <a:rPr lang="it-IT" dirty="0"/>
              <a:t>Else if the user </a:t>
            </a:r>
            <a:r>
              <a:rPr lang="it-IT" dirty="0" err="1"/>
              <a:t>bought</a:t>
            </a:r>
            <a:r>
              <a:rPr lang="it-IT" dirty="0"/>
              <a:t> </a:t>
            </a:r>
            <a:r>
              <a:rPr lang="it-IT" dirty="0" err="1"/>
              <a:t>all</a:t>
            </a:r>
            <a:r>
              <a:rPr lang="it-IT" dirty="0"/>
              <a:t> </a:t>
            </a:r>
            <a:r>
              <a:rPr lang="it-IT" dirty="0" err="1"/>
              <a:t>his</a:t>
            </a:r>
            <a:r>
              <a:rPr lang="it-IT" dirty="0"/>
              <a:t> </a:t>
            </a:r>
            <a:r>
              <a:rPr lang="it-IT" dirty="0" err="1"/>
              <a:t>suspended</a:t>
            </a:r>
            <a:r>
              <a:rPr lang="it-IT" dirty="0"/>
              <a:t> order delete </a:t>
            </a:r>
            <a:r>
              <a:rPr lang="it-IT" dirty="0" err="1"/>
              <a:t>him</a:t>
            </a:r>
            <a:r>
              <a:rPr lang="it-IT" dirty="0"/>
              <a:t> from the </a:t>
            </a:r>
            <a:r>
              <a:rPr lang="it-IT" dirty="0" err="1"/>
              <a:t>insolvent_user</a:t>
            </a:r>
            <a:r>
              <a:rPr lang="it-IT"/>
              <a:t> table</a:t>
            </a:r>
            <a:endParaRPr lang="it-IT" dirty="0"/>
          </a:p>
        </p:txBody>
      </p:sp>
      <p:sp>
        <p:nvSpPr>
          <p:cNvPr id="4" name="TextBox 3">
            <a:extLst>
              <a:ext uri="{FF2B5EF4-FFF2-40B4-BE49-F238E27FC236}">
                <a16:creationId xmlns:a16="http://schemas.microsoft.com/office/drawing/2014/main" id="{CF4A2DAD-6EBC-448C-898F-1907C33EF79D}"/>
              </a:ext>
            </a:extLst>
          </p:cNvPr>
          <p:cNvSpPr txBox="1"/>
          <p:nvPr/>
        </p:nvSpPr>
        <p:spPr>
          <a:xfrm>
            <a:off x="526773" y="3745697"/>
            <a:ext cx="8463170" cy="2123658"/>
          </a:xfrm>
          <a:prstGeom prst="rect">
            <a:avLst/>
          </a:prstGeom>
          <a:noFill/>
        </p:spPr>
        <p:txBody>
          <a:bodyPr wrap="square" rtlCol="0">
            <a:spAutoFit/>
          </a:bodyPr>
          <a:lstStyle/>
          <a:p>
            <a:r>
              <a:rPr lang="en-GB" sz="1100" dirty="0"/>
              <a:t>CREATE TRIGGER `</a:t>
            </a:r>
            <a:r>
              <a:rPr lang="en-GB" sz="1100" dirty="0" err="1"/>
              <a:t>newInsolventUser</a:t>
            </a:r>
            <a:r>
              <a:rPr lang="en-GB" sz="1100" dirty="0"/>
              <a:t>` </a:t>
            </a:r>
          </a:p>
          <a:p>
            <a:r>
              <a:rPr lang="en-GB" sz="1100" dirty="0"/>
              <a:t>AFTER UPDATE ON `</a:t>
            </a:r>
            <a:r>
              <a:rPr lang="en-GB" sz="1100" dirty="0" err="1"/>
              <a:t>user_data</a:t>
            </a:r>
            <a:r>
              <a:rPr lang="en-GB" sz="1100" dirty="0"/>
              <a:t>` </a:t>
            </a:r>
          </a:p>
          <a:p>
            <a:r>
              <a:rPr lang="en-GB" sz="1100" dirty="0"/>
              <a:t>FOR EACH ROW begin                       </a:t>
            </a:r>
          </a:p>
          <a:p>
            <a:pPr lvl="1"/>
            <a:r>
              <a:rPr lang="en-GB" sz="1100" dirty="0"/>
              <a:t>if(</a:t>
            </a:r>
            <a:r>
              <a:rPr lang="en-GB" sz="1100" dirty="0" err="1"/>
              <a:t>new.isInsolvent</a:t>
            </a:r>
            <a:r>
              <a:rPr lang="en-GB" sz="1100" dirty="0"/>
              <a:t>=1 and </a:t>
            </a:r>
            <a:r>
              <a:rPr lang="en-GB" sz="1100" dirty="0" err="1"/>
              <a:t>old.isInsolvent</a:t>
            </a:r>
            <a:r>
              <a:rPr lang="en-GB" sz="1100" dirty="0"/>
              <a:t>=0) then                </a:t>
            </a:r>
          </a:p>
          <a:p>
            <a:pPr lvl="2"/>
            <a:r>
              <a:rPr lang="en-GB" sz="1100" dirty="0"/>
              <a:t>insert into </a:t>
            </a:r>
            <a:r>
              <a:rPr lang="en-GB" sz="1100" dirty="0" err="1"/>
              <a:t>insolvent_user</a:t>
            </a:r>
            <a:r>
              <a:rPr lang="en-GB" sz="1100" dirty="0"/>
              <a:t> values(new.id, </a:t>
            </a:r>
            <a:r>
              <a:rPr lang="en-GB" sz="1100" dirty="0" err="1"/>
              <a:t>new.username</a:t>
            </a:r>
            <a:r>
              <a:rPr lang="en-GB" sz="1100" dirty="0"/>
              <a:t>, </a:t>
            </a:r>
            <a:r>
              <a:rPr lang="en-GB" sz="1100" dirty="0" err="1"/>
              <a:t>new.mail</a:t>
            </a:r>
            <a:r>
              <a:rPr lang="en-GB" sz="1100" dirty="0"/>
              <a:t>);		</a:t>
            </a:r>
          </a:p>
          <a:p>
            <a:pPr lvl="1"/>
            <a:r>
              <a:rPr lang="en-GB" sz="1100" dirty="0"/>
              <a:t>else		</a:t>
            </a:r>
          </a:p>
          <a:p>
            <a:pPr lvl="2"/>
            <a:r>
              <a:rPr lang="en-GB" sz="1100" dirty="0"/>
              <a:t>if(</a:t>
            </a:r>
            <a:r>
              <a:rPr lang="en-GB" sz="1100" dirty="0" err="1"/>
              <a:t>new.isInsolvent</a:t>
            </a:r>
            <a:r>
              <a:rPr lang="en-GB" sz="1100" dirty="0"/>
              <a:t>=0 and </a:t>
            </a:r>
            <a:r>
              <a:rPr lang="en-GB" sz="1100" dirty="0" err="1"/>
              <a:t>old.isInsolvent</a:t>
            </a:r>
            <a:r>
              <a:rPr lang="en-GB" sz="1100" dirty="0"/>
              <a:t>=1) then					</a:t>
            </a:r>
          </a:p>
          <a:p>
            <a:pPr lvl="3"/>
            <a:r>
              <a:rPr lang="en-GB" sz="1100" dirty="0"/>
              <a:t>delete from </a:t>
            </a:r>
            <a:r>
              <a:rPr lang="en-GB" sz="1100" dirty="0" err="1"/>
              <a:t>insolvent_user</a:t>
            </a:r>
            <a:r>
              <a:rPr lang="en-GB" sz="1100" dirty="0"/>
              <a:t>					</a:t>
            </a:r>
          </a:p>
          <a:p>
            <a:pPr lvl="3"/>
            <a:r>
              <a:rPr lang="en-GB" sz="1100" dirty="0"/>
              <a:t>where new.id=</a:t>
            </a:r>
            <a:r>
              <a:rPr lang="en-GB" sz="1100" dirty="0" err="1"/>
              <a:t>idUser</a:t>
            </a:r>
            <a:r>
              <a:rPr lang="en-GB" sz="1100" dirty="0"/>
              <a:t>;                </a:t>
            </a:r>
          </a:p>
          <a:p>
            <a:pPr lvl="2"/>
            <a:r>
              <a:rPr lang="en-GB" sz="1100" dirty="0"/>
              <a:t>end if;			</a:t>
            </a:r>
          </a:p>
          <a:p>
            <a:pPr lvl="1"/>
            <a:r>
              <a:rPr lang="en-GB" sz="1100" dirty="0"/>
              <a:t>end if;			</a:t>
            </a:r>
          </a:p>
          <a:p>
            <a:r>
              <a:rPr lang="en-GB" sz="1100" dirty="0"/>
              <a:t>end</a:t>
            </a:r>
          </a:p>
        </p:txBody>
      </p:sp>
    </p:spTree>
    <p:extLst>
      <p:ext uri="{BB962C8B-B14F-4D97-AF65-F5344CB8AC3E}">
        <p14:creationId xmlns:p14="http://schemas.microsoft.com/office/powerpoint/2010/main" val="2740884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t-IT" dirty="0"/>
              <a:t>ORM design</a:t>
            </a:r>
          </a:p>
        </p:txBody>
      </p:sp>
      <p:sp>
        <p:nvSpPr>
          <p:cNvPr id="5" name="Subtitle 4"/>
          <p:cNvSpPr>
            <a:spLocks noGrp="1"/>
          </p:cNvSpPr>
          <p:nvPr>
            <p:ph type="subTitle" idx="1"/>
          </p:nvPr>
        </p:nvSpPr>
        <p:spPr/>
        <p:txBody>
          <a:bodyPr/>
          <a:lstStyle/>
          <a:p>
            <a:endParaRPr lang="it-IT"/>
          </a:p>
        </p:txBody>
      </p:sp>
    </p:spTree>
    <p:extLst>
      <p:ext uri="{BB962C8B-B14F-4D97-AF65-F5344CB8AC3E}">
        <p14:creationId xmlns:p14="http://schemas.microsoft.com/office/powerpoint/2010/main" val="1550561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err="1"/>
              <a:t>Package_Optional</a:t>
            </a:r>
            <a:r>
              <a:rPr lang="en-GB" dirty="0"/>
              <a:t>” </a:t>
            </a:r>
          </a:p>
        </p:txBody>
      </p:sp>
      <p:sp>
        <p:nvSpPr>
          <p:cNvPr id="5" name="Content Placeholder 4"/>
          <p:cNvSpPr>
            <a:spLocks noGrp="1"/>
          </p:cNvSpPr>
          <p:nvPr>
            <p:ph sz="half" idx="2"/>
          </p:nvPr>
        </p:nvSpPr>
        <p:spPr>
          <a:xfrm>
            <a:off x="4680478" y="1540224"/>
            <a:ext cx="4203773" cy="4351338"/>
          </a:xfrm>
        </p:spPr>
        <p:txBody>
          <a:bodyPr>
            <a:normAutofit fontScale="92500" lnSpcReduction="10000"/>
          </a:bodyPr>
          <a:lstStyle/>
          <a:p>
            <a:r>
              <a:rPr lang="en-GB" dirty="0"/>
              <a:t>Package </a:t>
            </a:r>
            <a:r>
              <a:rPr lang="en-GB" dirty="0">
                <a:sym typeface="Wingdings" panose="05000000000000000000" pitchFamily="2" charset="2"/>
              </a:rPr>
              <a:t></a:t>
            </a:r>
            <a:r>
              <a:rPr lang="en-GB" dirty="0"/>
              <a:t> </a:t>
            </a:r>
            <a:r>
              <a:rPr lang="en-US" sz="2800" dirty="0" err="1"/>
              <a:t>Optional_Data</a:t>
            </a:r>
            <a:r>
              <a:rPr lang="en-GB" dirty="0"/>
              <a:t>, a package could have more than one optional</a:t>
            </a:r>
          </a:p>
          <a:p>
            <a:pPr lvl="1"/>
            <a:r>
              <a:rPr lang="en-GB" dirty="0"/>
              <a:t>including annotations for the attributes and for the relationships, fetch type of attributes and of relationships, and operation cascading policies for relationships  </a:t>
            </a:r>
          </a:p>
          <a:p>
            <a:r>
              <a:rPr lang="en-US" sz="2800" dirty="0" err="1"/>
              <a:t>Optional_Data</a:t>
            </a:r>
            <a:r>
              <a:rPr lang="en-GB" dirty="0"/>
              <a:t> </a:t>
            </a:r>
            <a:r>
              <a:rPr lang="en-GB" dirty="0">
                <a:sym typeface="Wingdings" panose="05000000000000000000" pitchFamily="2" charset="2"/>
              </a:rPr>
              <a:t> Package, an optional could be associated with N package</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err="1"/>
              <a:t>Optional_Data</a:t>
            </a:r>
            <a:endParaRPr lang="en-GB" dirty="0"/>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Package</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97910" y="2110612"/>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619446" y="1355558"/>
            <a:ext cx="1865575" cy="369332"/>
          </a:xfrm>
          <a:prstGeom prst="rect">
            <a:avLst/>
          </a:prstGeom>
          <a:noFill/>
        </p:spPr>
        <p:txBody>
          <a:bodyPr wrap="none" rtlCol="0">
            <a:spAutoFit/>
          </a:bodyPr>
          <a:lstStyle/>
          <a:p>
            <a:r>
              <a:rPr lang="en-US" sz="1800" dirty="0" err="1"/>
              <a:t>Package_Option</a:t>
            </a:r>
            <a:r>
              <a:rPr lang="en-GB" sz="1800" dirty="0"/>
              <a:t>al</a:t>
            </a:r>
            <a:endParaRPr lang="en-GB" dirty="0"/>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err="1"/>
              <a:t>Optional_Data</a:t>
            </a:r>
            <a:endParaRPr lang="en-GB"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Package</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err="1"/>
              <a:t>Optional_Data</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Package</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2101117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err="1"/>
              <a:t>Order_Option</a:t>
            </a:r>
            <a:r>
              <a:rPr lang="en-GB" dirty="0"/>
              <a:t>” </a:t>
            </a:r>
          </a:p>
        </p:txBody>
      </p:sp>
      <p:sp>
        <p:nvSpPr>
          <p:cNvPr id="5" name="Content Placeholder 4"/>
          <p:cNvSpPr>
            <a:spLocks noGrp="1"/>
          </p:cNvSpPr>
          <p:nvPr>
            <p:ph sz="half" idx="2"/>
          </p:nvPr>
        </p:nvSpPr>
        <p:spPr>
          <a:xfrm>
            <a:off x="4680479" y="1540224"/>
            <a:ext cx="4163664" cy="4351338"/>
          </a:xfrm>
        </p:spPr>
        <p:txBody>
          <a:bodyPr>
            <a:normAutofit fontScale="92500" lnSpcReduction="10000"/>
          </a:bodyPr>
          <a:lstStyle/>
          <a:p>
            <a:r>
              <a:rPr lang="en-US" sz="2800" dirty="0"/>
              <a:t>Order</a:t>
            </a:r>
            <a:r>
              <a:rPr lang="en-GB" dirty="0"/>
              <a:t> </a:t>
            </a:r>
            <a:r>
              <a:rPr lang="en-GB" dirty="0">
                <a:sym typeface="Wingdings" panose="05000000000000000000" pitchFamily="2" charset="2"/>
              </a:rPr>
              <a:t></a:t>
            </a:r>
            <a:r>
              <a:rPr lang="en-GB" dirty="0"/>
              <a:t> </a:t>
            </a:r>
            <a:r>
              <a:rPr lang="en-US" sz="2800" dirty="0" err="1"/>
              <a:t>Optional_Data</a:t>
            </a:r>
            <a:r>
              <a:rPr lang="en-US" dirty="0"/>
              <a:t>, </a:t>
            </a:r>
            <a:r>
              <a:rPr lang="en-GB" dirty="0"/>
              <a:t>an order could be done with more N Optional</a:t>
            </a:r>
          </a:p>
          <a:p>
            <a:pPr lvl="1"/>
            <a:r>
              <a:rPr lang="en-GB" dirty="0"/>
              <a:t>including annotations for the attributes and for the relationships, fetch type of attributes and of relationships, and operation cascading policies for relationships  </a:t>
            </a:r>
          </a:p>
          <a:p>
            <a:r>
              <a:rPr lang="en-US" sz="2800" dirty="0" err="1"/>
              <a:t>Optional_Data</a:t>
            </a:r>
            <a:r>
              <a:rPr lang="en-GB" dirty="0"/>
              <a:t> </a:t>
            </a:r>
            <a:r>
              <a:rPr lang="en-GB" dirty="0">
                <a:sym typeface="Wingdings" panose="05000000000000000000" pitchFamily="2" charset="2"/>
              </a:rPr>
              <a:t> </a:t>
            </a:r>
            <a:r>
              <a:rPr lang="en-US" sz="2800" dirty="0"/>
              <a:t>Order</a:t>
            </a:r>
            <a:r>
              <a:rPr lang="en-GB" sz="2800" dirty="0">
                <a:sym typeface="Wingdings" panose="05000000000000000000" pitchFamily="2" charset="2"/>
              </a:rPr>
              <a:t>, an optional could be ordered more than </a:t>
            </a:r>
            <a:r>
              <a:rPr lang="en-GB" sz="2800" dirty="0" err="1">
                <a:sym typeface="Wingdings" panose="05000000000000000000" pitchFamily="2" charset="2"/>
              </a:rPr>
              <a:t>onces</a:t>
            </a:r>
            <a:endParaRPr lang="en-GB" dirty="0">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err="1"/>
              <a:t>Optional_Data</a:t>
            </a:r>
            <a:endParaRPr lang="en-GB" dirty="0"/>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Order</a:t>
            </a:r>
            <a:endParaRPr lang="en-GB" dirty="0"/>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07267" y="2105721"/>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619446" y="1355558"/>
            <a:ext cx="1493358" cy="369332"/>
          </a:xfrm>
          <a:prstGeom prst="rect">
            <a:avLst/>
          </a:prstGeom>
          <a:noFill/>
        </p:spPr>
        <p:txBody>
          <a:bodyPr wrap="none" rtlCol="0">
            <a:spAutoFit/>
          </a:bodyPr>
          <a:lstStyle/>
          <a:p>
            <a:r>
              <a:rPr lang="en-US" sz="1800" dirty="0" err="1"/>
              <a:t>Order_Option</a:t>
            </a:r>
            <a:endParaRPr lang="en-GB" dirty="0"/>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err="1"/>
              <a:t>Optional_Data</a:t>
            </a:r>
            <a:endParaRPr lang="en-GB"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Order</a:t>
            </a:r>
            <a:endParaRPr lang="en-GB" dirty="0"/>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err="1"/>
              <a:t>Optional_Data</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Order</a:t>
            </a:r>
            <a:endParaRPr lang="en-GB" dirty="0"/>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32520152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err="1"/>
              <a:t>Package_Service</a:t>
            </a:r>
            <a:r>
              <a:rPr lang="en-GB" dirty="0"/>
              <a:t>” </a:t>
            </a:r>
          </a:p>
        </p:txBody>
      </p:sp>
      <p:sp>
        <p:nvSpPr>
          <p:cNvPr id="5" name="Content Placeholder 4"/>
          <p:cNvSpPr>
            <a:spLocks noGrp="1"/>
          </p:cNvSpPr>
          <p:nvPr>
            <p:ph sz="half" idx="2"/>
          </p:nvPr>
        </p:nvSpPr>
        <p:spPr>
          <a:xfrm>
            <a:off x="4680479" y="1540224"/>
            <a:ext cx="3886200" cy="4351338"/>
          </a:xfrm>
        </p:spPr>
        <p:txBody>
          <a:bodyPr>
            <a:normAutofit fontScale="92500" lnSpcReduction="20000"/>
          </a:bodyPr>
          <a:lstStyle/>
          <a:p>
            <a:r>
              <a:rPr lang="en-GB" dirty="0"/>
              <a:t>Package </a:t>
            </a:r>
            <a:r>
              <a:rPr lang="en-GB" dirty="0">
                <a:sym typeface="Wingdings" panose="05000000000000000000" pitchFamily="2" charset="2"/>
              </a:rPr>
              <a:t></a:t>
            </a:r>
            <a:r>
              <a:rPr lang="en-GB" dirty="0"/>
              <a:t> Service, a package can contain N services</a:t>
            </a:r>
          </a:p>
          <a:p>
            <a:pPr lvl="1"/>
            <a:r>
              <a:rPr lang="en-GB" dirty="0"/>
              <a:t>including annotations for the attributes and for the relationships, fetch type of attributes and of relationships, and operation cascading policies for relationships  </a:t>
            </a:r>
          </a:p>
          <a:p>
            <a:r>
              <a:rPr lang="en-GB" dirty="0"/>
              <a:t>Service </a:t>
            </a:r>
            <a:r>
              <a:rPr lang="en-GB" dirty="0">
                <a:sym typeface="Wingdings" panose="05000000000000000000" pitchFamily="2" charset="2"/>
              </a:rPr>
              <a:t> </a:t>
            </a:r>
            <a:r>
              <a:rPr lang="en-GB" dirty="0"/>
              <a:t>Package, the same service can be used in more than one package</a:t>
            </a:r>
            <a:endParaRPr lang="en-GB" dirty="0">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Package</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96993" y="2105721"/>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619446" y="1355558"/>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Package</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Package</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3464988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err="1"/>
              <a:t>Package_Validity</a:t>
            </a:r>
            <a:r>
              <a:rPr lang="en-GB" dirty="0"/>
              <a:t>” </a:t>
            </a:r>
          </a:p>
        </p:txBody>
      </p:sp>
      <p:sp>
        <p:nvSpPr>
          <p:cNvPr id="5" name="Content Placeholder 4"/>
          <p:cNvSpPr>
            <a:spLocks noGrp="1"/>
          </p:cNvSpPr>
          <p:nvPr>
            <p:ph sz="half" idx="2"/>
          </p:nvPr>
        </p:nvSpPr>
        <p:spPr>
          <a:xfrm>
            <a:off x="4680479" y="1540224"/>
            <a:ext cx="3886200" cy="4351338"/>
          </a:xfrm>
        </p:spPr>
        <p:txBody>
          <a:bodyPr>
            <a:normAutofit fontScale="92500" lnSpcReduction="20000"/>
          </a:bodyPr>
          <a:lstStyle/>
          <a:p>
            <a:r>
              <a:rPr lang="en-US" sz="2800" dirty="0"/>
              <a:t>Package</a:t>
            </a:r>
            <a:r>
              <a:rPr lang="en-GB" dirty="0"/>
              <a:t> </a:t>
            </a:r>
            <a:r>
              <a:rPr lang="en-GB" dirty="0">
                <a:sym typeface="Wingdings" panose="05000000000000000000" pitchFamily="2" charset="2"/>
              </a:rPr>
              <a:t></a:t>
            </a:r>
            <a:r>
              <a:rPr lang="en-GB" dirty="0"/>
              <a:t> </a:t>
            </a:r>
            <a:r>
              <a:rPr lang="en-US" sz="2800" dirty="0"/>
              <a:t>Validity</a:t>
            </a:r>
            <a:r>
              <a:rPr lang="en-GB" sz="2800" dirty="0"/>
              <a:t>, a package </a:t>
            </a:r>
            <a:r>
              <a:rPr lang="en-GB" dirty="0"/>
              <a:t>can be bought in more than one validity period</a:t>
            </a:r>
          </a:p>
          <a:p>
            <a:pPr lvl="1"/>
            <a:r>
              <a:rPr lang="en-GB" dirty="0"/>
              <a:t>including annotations for the attributes and for the relationships, fetch type of attributes and of relationships, and operation cascading policies for relationships  </a:t>
            </a:r>
          </a:p>
          <a:p>
            <a:r>
              <a:rPr lang="en-US" sz="2800" dirty="0"/>
              <a:t>Validity</a:t>
            </a:r>
            <a:r>
              <a:rPr lang="en-GB" dirty="0"/>
              <a:t> </a:t>
            </a:r>
            <a:r>
              <a:rPr lang="en-GB" dirty="0">
                <a:sym typeface="Wingdings" panose="05000000000000000000" pitchFamily="2" charset="2"/>
              </a:rPr>
              <a:t> </a:t>
            </a:r>
            <a:r>
              <a:rPr lang="en-US" sz="2800" dirty="0"/>
              <a:t>Package</a:t>
            </a:r>
            <a:r>
              <a:rPr lang="en-GB" sz="2800" dirty="0"/>
              <a:t>,</a:t>
            </a:r>
            <a:r>
              <a:rPr lang="en-GB" dirty="0">
                <a:sym typeface="Wingdings" panose="05000000000000000000" pitchFamily="2" charset="2"/>
              </a:rPr>
              <a:t> the same validity period could be used in more than one package</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Validity</a:t>
            </a:r>
            <a:endParaRPr lang="en-GB" dirty="0"/>
          </a:p>
        </p:txBody>
      </p:sp>
      <p:sp>
        <p:nvSpPr>
          <p:cNvPr id="7" name="Rectangle 6"/>
          <p:cNvSpPr/>
          <p:nvPr/>
        </p:nvSpPr>
        <p:spPr>
          <a:xfrm>
            <a:off x="204531" y="1795601"/>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Package</a:t>
            </a:r>
            <a:endParaRPr lang="en-GB" dirty="0"/>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619446" y="1355558"/>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Validity</a:t>
            </a:r>
            <a:endParaRPr lang="en-GB"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Package</a:t>
            </a:r>
            <a:endParaRPr lang="en-GB" dirty="0"/>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Validity</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Package</a:t>
            </a:r>
            <a:endParaRPr lang="en-GB" dirty="0"/>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822038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123290"/>
            <a:ext cx="7886700" cy="1325563"/>
          </a:xfrm>
        </p:spPr>
        <p:txBody>
          <a:bodyPr/>
          <a:lstStyle/>
          <a:p>
            <a:r>
              <a:rPr lang="en-GB" dirty="0"/>
              <a:t>Specifications 1/2</a:t>
            </a:r>
          </a:p>
        </p:txBody>
      </p:sp>
      <p:sp>
        <p:nvSpPr>
          <p:cNvPr id="3" name="Content Placeholder 2"/>
          <p:cNvSpPr>
            <a:spLocks noGrp="1"/>
          </p:cNvSpPr>
          <p:nvPr>
            <p:ph idx="1"/>
          </p:nvPr>
        </p:nvSpPr>
        <p:spPr>
          <a:xfrm>
            <a:off x="410965" y="918141"/>
            <a:ext cx="8322067" cy="5553182"/>
          </a:xfrm>
        </p:spPr>
        <p:txBody>
          <a:bodyPr>
            <a:noAutofit/>
          </a:bodyPr>
          <a:lstStyle/>
          <a:p>
            <a:pPr marL="0" indent="0" algn="just">
              <a:buNone/>
            </a:pPr>
            <a:endParaRPr lang="en-US" sz="1100" b="0" i="0" u="none" strike="noStrike" baseline="0" dirty="0">
              <a:solidFill>
                <a:srgbClr val="000000"/>
              </a:solidFill>
              <a:latin typeface="Calibri" panose="020F0502020204030204" pitchFamily="34" charset="0"/>
            </a:endParaRPr>
          </a:p>
          <a:p>
            <a:pPr marL="0" indent="0" algn="just">
              <a:buNone/>
            </a:pPr>
            <a:r>
              <a:rPr lang="en-US" sz="1100" b="0" i="0" u="none" strike="noStrike" baseline="0" dirty="0">
                <a:solidFill>
                  <a:srgbClr val="000000"/>
                </a:solidFill>
                <a:latin typeface="Calibri" panose="020F0502020204030204" pitchFamily="34" charset="0"/>
              </a:rPr>
              <a:t> </a:t>
            </a:r>
            <a:r>
              <a:rPr lang="en-US" sz="1100" b="0" i="0" u="none" strike="noStrike" baseline="0" dirty="0">
                <a:solidFill>
                  <a:srgbClr val="2D74B5"/>
                </a:solidFill>
                <a:latin typeface="Calibri" panose="020F0502020204030204" pitchFamily="34" charset="0"/>
              </a:rPr>
              <a:t>TELCO SERVICE APPLICATIONS </a:t>
            </a:r>
          </a:p>
          <a:p>
            <a:pPr marL="0" indent="0" algn="just">
              <a:buNone/>
            </a:pPr>
            <a:r>
              <a:rPr lang="en-US" sz="1100" b="0" i="0" u="none" strike="noStrike" baseline="0" dirty="0">
                <a:solidFill>
                  <a:srgbClr val="000000"/>
                </a:solidFill>
                <a:latin typeface="Calibri" panose="020F0502020204030204" pitchFamily="34" charset="0"/>
              </a:rPr>
              <a:t>A telco company offers pre-paid online services to web users. Two client applications using the same database need to be developed. </a:t>
            </a:r>
          </a:p>
          <a:p>
            <a:pPr marL="0" indent="0" algn="just">
              <a:buNone/>
            </a:pPr>
            <a:r>
              <a:rPr lang="en-US" sz="1100" b="0" i="0" u="none" strike="noStrike" baseline="0" dirty="0">
                <a:solidFill>
                  <a:srgbClr val="2D74B5"/>
                </a:solidFill>
                <a:latin typeface="Calibri" panose="020F0502020204030204" pitchFamily="34" charset="0"/>
              </a:rPr>
              <a:t>CONSUMER APPLICATION </a:t>
            </a:r>
          </a:p>
          <a:p>
            <a:pPr marL="0" indent="0" algn="just">
              <a:buNone/>
            </a:pPr>
            <a:r>
              <a:rPr lang="en-US" sz="1100" b="0" i="0" u="none" strike="noStrike" baseline="0" dirty="0">
                <a:solidFill>
                  <a:srgbClr val="000000"/>
                </a:solidFill>
                <a:latin typeface="Calibri" panose="020F0502020204030204" pitchFamily="34" charset="0"/>
              </a:rPr>
              <a:t>The consumer application has a public Landing page with a form for login and a form for registration. Registration requires a username, a password and an email. Login leads to the Home page of the consumer application. Registration leads back to the landing page where the user can log in. </a:t>
            </a:r>
          </a:p>
          <a:p>
            <a:pPr marL="0" indent="0" algn="just">
              <a:buNone/>
            </a:pPr>
            <a:r>
              <a:rPr lang="en-US" sz="1100" b="0" i="0" u="none" strike="noStrike" baseline="0" dirty="0">
                <a:solidFill>
                  <a:srgbClr val="000000"/>
                </a:solidFill>
                <a:latin typeface="Calibri" panose="020F0502020204030204" pitchFamily="34" charset="0"/>
              </a:rPr>
              <a:t>The user can log in before browsing the application or browse it without logging in. If the user has logged in, his/her username appears in the top right corner of all the application pages. </a:t>
            </a:r>
          </a:p>
          <a:p>
            <a:pPr marL="0" indent="0" algn="just">
              <a:buNone/>
            </a:pPr>
            <a:r>
              <a:rPr lang="en-US" sz="1100" b="0" i="0" u="none" strike="noStrike" baseline="0" dirty="0">
                <a:solidFill>
                  <a:srgbClr val="000000"/>
                </a:solidFill>
                <a:latin typeface="Calibri" panose="020F0502020204030204" pitchFamily="34" charset="0"/>
              </a:rPr>
              <a:t>The Home page of the consumer application displays the service packages offered by the telco company. </a:t>
            </a:r>
          </a:p>
          <a:p>
            <a:pPr marL="0" indent="0" algn="just">
              <a:buNone/>
            </a:pPr>
            <a:r>
              <a:rPr lang="en-US" sz="1100" b="0" i="0" u="none" strike="noStrike" baseline="0" dirty="0">
                <a:solidFill>
                  <a:srgbClr val="000000"/>
                </a:solidFill>
                <a:latin typeface="Calibri" panose="020F0502020204030204" pitchFamily="34" charset="0"/>
              </a:rPr>
              <a:t>A service package has an ID and a name (e.g., “Basic”, “Family”, “Business”, “All Inclusive”, </a:t>
            </a:r>
            <a:r>
              <a:rPr lang="en-US" sz="1100" b="0" i="0" u="none" strike="noStrike" baseline="0" dirty="0" err="1">
                <a:solidFill>
                  <a:srgbClr val="000000"/>
                </a:solidFill>
                <a:latin typeface="Calibri" panose="020F0502020204030204" pitchFamily="34" charset="0"/>
              </a:rPr>
              <a:t>etc</a:t>
            </a:r>
            <a:r>
              <a:rPr lang="en-US" sz="1100" b="0" i="0" u="none" strike="noStrike" baseline="0" dirty="0">
                <a:solidFill>
                  <a:srgbClr val="000000"/>
                </a:solidFill>
                <a:latin typeface="Calibri" panose="020F0502020204030204" pitchFamily="34" charset="0"/>
              </a:rPr>
              <a:t>). It comprises one or more services. Services are of four types: fixed phone, mobile phone, fixed internet, and mobile internet. The mobile phone service specifies the number of minutes and SMSs included in the package plus the fee for extra minutes and the fee for extra SMSs. The mobile and fixed internet services specify the number of Gigabytes included in the package and the fee for extra Gigabytes. A service package must be associated with one validity period. A validity period specifies the number of months (12, 24, or 36). Each validity period has a different monthly fee (e.g., 20€/month for 12 months, 18€/month for 24 months, and 15€ /month for 36 months). A package may be associated with one or more optional products (e.g., an SMS news feed, an internet TV channel, etc.). The validity period of an optional product is the same as the validity period that the user has chosen for the service package. An optional product has a name and a monthly fee independent of the validity period duration. The same optional product can be offered in different service packages. </a:t>
            </a:r>
          </a:p>
          <a:p>
            <a:pPr marL="0" indent="0" algn="just">
              <a:buNone/>
            </a:pPr>
            <a:r>
              <a:rPr lang="en-US" sz="1100" b="0" i="0" u="none" strike="noStrike" baseline="0" dirty="0">
                <a:solidFill>
                  <a:srgbClr val="000000"/>
                </a:solidFill>
                <a:latin typeface="Calibri" panose="020F0502020204030204" pitchFamily="34" charset="0"/>
              </a:rPr>
              <a:t>From the Home page, the user can access a Buy Service page for purchasing a service package and thus creating a service subscription. The Buy Service page contains a form for purchasing a service package. The form allows the user to select one package from the list of available ones and choose the validity period duration and the optional products to buy together with the chosen service. The form also allows the user to select the start date of his/her subscription. After choosing the service packages, the validity period and (0 or more) optional products, the user can press a CONFIRM button. The application displays a CONFIRMATION page that summarizes the details of the chosen service package, the validity period, the optional products and the total price to be pre-paid: (monthly fee of service package * number of months) + (sum of monthly fees of options * number of months). </a:t>
            </a:r>
          </a:p>
          <a:p>
            <a:pPr marL="0" indent="0" algn="just">
              <a:buNone/>
            </a:pPr>
            <a:r>
              <a:rPr lang="en-US" sz="1100" b="0" i="0" u="none" strike="noStrike" baseline="0" dirty="0">
                <a:solidFill>
                  <a:srgbClr val="000000"/>
                </a:solidFill>
                <a:latin typeface="Calibri" panose="020F0502020204030204" pitchFamily="34" charset="0"/>
              </a:rPr>
              <a:t>If the user has already logged in, the CONFIRMATION page displays a BUY button. If the user has not logged in, the CONFIRMATION page displays a link to the login page and a link to the REGISTRATION page. After either logging in or registering and immediately logging in, the CONFIRMATION page is redisplayed with all the confirmed details and the BUY button. </a:t>
            </a:r>
          </a:p>
        </p:txBody>
      </p:sp>
    </p:spTree>
    <p:extLst>
      <p:ext uri="{BB962C8B-B14F-4D97-AF65-F5344CB8AC3E}">
        <p14:creationId xmlns:p14="http://schemas.microsoft.com/office/powerpoint/2010/main" val="1650179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“Alerted” </a:t>
            </a:r>
          </a:p>
        </p:txBody>
      </p:sp>
      <p:sp>
        <p:nvSpPr>
          <p:cNvPr id="5" name="Content Placeholder 4"/>
          <p:cNvSpPr>
            <a:spLocks noGrp="1"/>
          </p:cNvSpPr>
          <p:nvPr>
            <p:ph sz="half" idx="2"/>
          </p:nvPr>
        </p:nvSpPr>
        <p:spPr>
          <a:xfrm>
            <a:off x="4680479" y="1540224"/>
            <a:ext cx="3886200" cy="4351338"/>
          </a:xfrm>
        </p:spPr>
        <p:txBody>
          <a:bodyPr>
            <a:normAutofit lnSpcReduction="10000"/>
          </a:bodyPr>
          <a:lstStyle/>
          <a:p>
            <a:r>
              <a:rPr lang="en-GB" dirty="0"/>
              <a:t>User </a:t>
            </a:r>
            <a:r>
              <a:rPr lang="en-GB" dirty="0">
                <a:sym typeface="Wingdings" panose="05000000000000000000" pitchFamily="2" charset="2"/>
              </a:rPr>
              <a:t></a:t>
            </a:r>
            <a:r>
              <a:rPr lang="en-GB" dirty="0"/>
              <a:t> Alert, a user can have multiple alerts</a:t>
            </a:r>
          </a:p>
          <a:p>
            <a:pPr lvl="1"/>
            <a:r>
              <a:rPr lang="en-GB" dirty="0"/>
              <a:t>including annotations for the attributes and for the relationships, fetch type of attributes and of relationships, and operation cascading policies for relationships  </a:t>
            </a:r>
          </a:p>
          <a:p>
            <a:r>
              <a:rPr lang="en-GB" dirty="0"/>
              <a:t>Alert </a:t>
            </a:r>
            <a:r>
              <a:rPr lang="en-GB" dirty="0">
                <a:sym typeface="Wingdings" panose="05000000000000000000" pitchFamily="2" charset="2"/>
              </a:rPr>
              <a:t> </a:t>
            </a:r>
            <a:r>
              <a:rPr lang="en-GB" dirty="0"/>
              <a:t>User</a:t>
            </a:r>
            <a:r>
              <a:rPr lang="en-GB" dirty="0">
                <a:sym typeface="Wingdings" panose="05000000000000000000" pitchFamily="2" charset="2"/>
              </a:rPr>
              <a:t>, an alert must be associated with one user</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619446" y="1355558"/>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149530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320636"/>
          </a:xfrm>
        </p:spPr>
        <p:txBody>
          <a:bodyPr/>
          <a:lstStyle/>
          <a:p>
            <a:r>
              <a:rPr lang="en-GB" dirty="0"/>
              <a:t>Relationship “</a:t>
            </a:r>
            <a:r>
              <a:rPr lang="en-GB" dirty="0" err="1"/>
              <a:t>OrderedUser</a:t>
            </a:r>
            <a:r>
              <a:rPr lang="en-GB" dirty="0"/>
              <a:t>” </a:t>
            </a:r>
          </a:p>
        </p:txBody>
      </p:sp>
      <p:sp>
        <p:nvSpPr>
          <p:cNvPr id="5" name="Content Placeholder 4"/>
          <p:cNvSpPr>
            <a:spLocks noGrp="1"/>
          </p:cNvSpPr>
          <p:nvPr>
            <p:ph sz="half" idx="2"/>
          </p:nvPr>
        </p:nvSpPr>
        <p:spPr>
          <a:xfrm>
            <a:off x="4680479" y="1540224"/>
            <a:ext cx="3886200" cy="4335165"/>
          </a:xfrm>
        </p:spPr>
        <p:txBody>
          <a:bodyPr>
            <a:normAutofit lnSpcReduction="10000"/>
          </a:bodyPr>
          <a:lstStyle/>
          <a:p>
            <a:r>
              <a:rPr lang="en-GB" dirty="0"/>
              <a:t>User </a:t>
            </a:r>
            <a:r>
              <a:rPr lang="en-GB" dirty="0">
                <a:sym typeface="Wingdings" panose="05000000000000000000" pitchFamily="2" charset="2"/>
              </a:rPr>
              <a:t></a:t>
            </a:r>
            <a:r>
              <a:rPr lang="en-GB" dirty="0"/>
              <a:t> Order, a user can order more than one time</a:t>
            </a:r>
          </a:p>
          <a:p>
            <a:pPr lvl="1"/>
            <a:r>
              <a:rPr lang="en-GB" dirty="0"/>
              <a:t>including annotations for the attributes and for the relationships, fetch type of attributes and of relationships, and operation cascading policies for relationships  </a:t>
            </a:r>
          </a:p>
          <a:p>
            <a:r>
              <a:rPr lang="en-GB" dirty="0"/>
              <a:t>Order</a:t>
            </a:r>
            <a:r>
              <a:rPr lang="en-GB" dirty="0">
                <a:sym typeface="Wingdings" panose="05000000000000000000" pitchFamily="2" charset="2"/>
              </a:rPr>
              <a:t> </a:t>
            </a:r>
            <a:r>
              <a:rPr lang="en-GB" dirty="0"/>
              <a:t>User</a:t>
            </a:r>
            <a:r>
              <a:rPr lang="en-GB" dirty="0">
                <a:sym typeface="Wingdings" panose="05000000000000000000" pitchFamily="2" charset="2"/>
              </a:rPr>
              <a:t>, an order is done by one user</a:t>
            </a:r>
          </a:p>
        </p:txBody>
      </p:sp>
      <p:sp>
        <p:nvSpPr>
          <p:cNvPr id="6" name="Rectangle 5"/>
          <p:cNvSpPr/>
          <p:nvPr/>
        </p:nvSpPr>
        <p:spPr>
          <a:xfrm>
            <a:off x="2968593" y="1744230"/>
            <a:ext cx="1568918" cy="469885"/>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69885"/>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8" name="Diamond 7"/>
          <p:cNvSpPr/>
          <p:nvPr/>
        </p:nvSpPr>
        <p:spPr>
          <a:xfrm rot="5400000">
            <a:off x="2205716" y="1770695"/>
            <a:ext cx="393171"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1" y="1979173"/>
            <a:ext cx="328792" cy="8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79318"/>
            <a:ext cx="420230" cy="73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619446" y="1355558"/>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2986239" y="3167167"/>
            <a:ext cx="1568918" cy="469885"/>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5" name="Rectangle 14"/>
          <p:cNvSpPr/>
          <p:nvPr/>
        </p:nvSpPr>
        <p:spPr>
          <a:xfrm>
            <a:off x="222177" y="3167167"/>
            <a:ext cx="1568918" cy="469885"/>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6" name="Straight Connector 15"/>
          <p:cNvCxnSpPr>
            <a:stCxn id="14" idx="1"/>
            <a:endCxn id="15" idx="3"/>
          </p:cNvCxnSpPr>
          <p:nvPr/>
        </p:nvCxnSpPr>
        <p:spPr>
          <a:xfrm flipH="1">
            <a:off x="1791095" y="3402110"/>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69885"/>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8" name="Rectangle 17"/>
          <p:cNvSpPr/>
          <p:nvPr/>
        </p:nvSpPr>
        <p:spPr>
          <a:xfrm>
            <a:off x="230198" y="4474599"/>
            <a:ext cx="1568918" cy="469885"/>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9" name="Straight Connector 18"/>
          <p:cNvCxnSpPr>
            <a:stCxn id="17" idx="1"/>
            <a:endCxn id="18" idx="3"/>
          </p:cNvCxnSpPr>
          <p:nvPr/>
        </p:nvCxnSpPr>
        <p:spPr>
          <a:xfrm flipH="1">
            <a:off x="1799116" y="4709542"/>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1824468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dirty="0" err="1"/>
              <a:t>OrderedPack</a:t>
            </a:r>
            <a:r>
              <a:rPr lang="en-GB" dirty="0"/>
              <a:t>” </a:t>
            </a:r>
          </a:p>
        </p:txBody>
      </p:sp>
      <p:sp>
        <p:nvSpPr>
          <p:cNvPr id="5" name="Content Placeholder 4"/>
          <p:cNvSpPr>
            <a:spLocks noGrp="1"/>
          </p:cNvSpPr>
          <p:nvPr>
            <p:ph sz="half" idx="2"/>
          </p:nvPr>
        </p:nvSpPr>
        <p:spPr>
          <a:xfrm>
            <a:off x="4680479" y="1540224"/>
            <a:ext cx="3886200" cy="4351338"/>
          </a:xfrm>
        </p:spPr>
        <p:txBody>
          <a:bodyPr>
            <a:normAutofit fontScale="92500"/>
          </a:bodyPr>
          <a:lstStyle/>
          <a:p>
            <a:r>
              <a:rPr lang="en-GB" dirty="0"/>
              <a:t>Package </a:t>
            </a:r>
            <a:r>
              <a:rPr lang="en-GB" dirty="0">
                <a:sym typeface="Wingdings" panose="05000000000000000000" pitchFamily="2" charset="2"/>
              </a:rPr>
              <a:t></a:t>
            </a:r>
            <a:r>
              <a:rPr lang="en-GB" dirty="0"/>
              <a:t> Order, a pack can be bought N times</a:t>
            </a:r>
          </a:p>
          <a:p>
            <a:pPr lvl="1"/>
            <a:r>
              <a:rPr lang="en-GB" dirty="0"/>
              <a:t>including annotations for the attributes and for the relationships, fetch type of attributes and of relationships, and operation cascading policies for relationships  </a:t>
            </a:r>
          </a:p>
          <a:p>
            <a:r>
              <a:rPr lang="en-GB" dirty="0"/>
              <a:t>Order </a:t>
            </a:r>
            <a:r>
              <a:rPr lang="en-GB" dirty="0">
                <a:sym typeface="Wingdings" panose="05000000000000000000" pitchFamily="2" charset="2"/>
              </a:rPr>
              <a:t> </a:t>
            </a:r>
            <a:r>
              <a:rPr lang="en-GB" dirty="0"/>
              <a:t>Package</a:t>
            </a:r>
            <a:r>
              <a:rPr lang="en-GB" dirty="0">
                <a:sym typeface="Wingdings" panose="05000000000000000000" pitchFamily="2" charset="2"/>
              </a:rPr>
              <a:t>, an order can be done with only one package</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95601"/>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Package</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619446" y="1355558"/>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Package</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Package</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16159161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dirty="0" err="1"/>
              <a:t>OrderedValidity</a:t>
            </a:r>
            <a:r>
              <a:rPr lang="en-GB" dirty="0"/>
              <a:t>” </a:t>
            </a:r>
          </a:p>
        </p:txBody>
      </p:sp>
      <p:sp>
        <p:nvSpPr>
          <p:cNvPr id="5" name="Content Placeholder 4"/>
          <p:cNvSpPr>
            <a:spLocks noGrp="1"/>
          </p:cNvSpPr>
          <p:nvPr>
            <p:ph sz="half" idx="2"/>
          </p:nvPr>
        </p:nvSpPr>
        <p:spPr>
          <a:xfrm>
            <a:off x="4680479" y="1540224"/>
            <a:ext cx="3886200" cy="4351338"/>
          </a:xfrm>
        </p:spPr>
        <p:txBody>
          <a:bodyPr>
            <a:normAutofit fontScale="92500" lnSpcReduction="10000"/>
          </a:bodyPr>
          <a:lstStyle/>
          <a:p>
            <a:r>
              <a:rPr lang="en-GB" dirty="0"/>
              <a:t>Validity </a:t>
            </a:r>
            <a:r>
              <a:rPr lang="en-GB" dirty="0">
                <a:sym typeface="Wingdings" panose="05000000000000000000" pitchFamily="2" charset="2"/>
              </a:rPr>
              <a:t></a:t>
            </a:r>
            <a:r>
              <a:rPr lang="en-GB" dirty="0"/>
              <a:t> Order, a validity period could use in multiple order</a:t>
            </a:r>
          </a:p>
          <a:p>
            <a:pPr lvl="1"/>
            <a:r>
              <a:rPr lang="en-GB" dirty="0"/>
              <a:t>including annotations for the attributes and for the relationships, fetch type of attributes and of relationships, and operation cascading policies for relationships  </a:t>
            </a:r>
          </a:p>
          <a:p>
            <a:r>
              <a:rPr lang="en-GB" dirty="0"/>
              <a:t>Order </a:t>
            </a:r>
            <a:r>
              <a:rPr lang="en-GB" dirty="0">
                <a:sym typeface="Wingdings" panose="05000000000000000000" pitchFamily="2" charset="2"/>
              </a:rPr>
              <a:t> </a:t>
            </a:r>
            <a:r>
              <a:rPr lang="en-GB" dirty="0"/>
              <a:t>Validity</a:t>
            </a:r>
            <a:r>
              <a:rPr lang="en-GB" dirty="0">
                <a:sym typeface="Wingdings" panose="05000000000000000000" pitchFamily="2" charset="2"/>
              </a:rPr>
              <a:t>, an order have exactly one validity</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Validity</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619446" y="1355558"/>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Validity</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Validity</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11671929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Relationship “rel1” – </a:t>
            </a:r>
            <a:r>
              <a:rPr lang="en-GB" dirty="0" err="1"/>
              <a:t>lasciata</a:t>
            </a:r>
            <a:r>
              <a:rPr lang="en-GB" dirty="0"/>
              <a:t> se </a:t>
            </a:r>
            <a:r>
              <a:rPr lang="en-GB" dirty="0" err="1"/>
              <a:t>ho</a:t>
            </a:r>
            <a:r>
              <a:rPr lang="en-GB" dirty="0"/>
              <a:t> </a:t>
            </a:r>
            <a:r>
              <a:rPr lang="en-GB" dirty="0" err="1"/>
              <a:t>dimenticato</a:t>
            </a:r>
            <a:r>
              <a:rPr lang="en-GB" dirty="0"/>
              <a:t> </a:t>
            </a:r>
            <a:r>
              <a:rPr lang="en-GB" dirty="0" err="1"/>
              <a:t>qualcosa</a:t>
            </a:r>
            <a:r>
              <a:rPr lang="en-GB" dirty="0"/>
              <a:t>, </a:t>
            </a:r>
            <a:r>
              <a:rPr lang="en-GB" dirty="0" err="1"/>
              <a:t>almeno</a:t>
            </a:r>
            <a:r>
              <a:rPr lang="en-GB" dirty="0"/>
              <a:t> </a:t>
            </a:r>
            <a:r>
              <a:rPr lang="en-GB" dirty="0" err="1"/>
              <a:t>ho</a:t>
            </a:r>
            <a:r>
              <a:rPr lang="en-GB" dirty="0"/>
              <a:t> il template </a:t>
            </a:r>
          </a:p>
        </p:txBody>
      </p:sp>
      <p:sp>
        <p:nvSpPr>
          <p:cNvPr id="5" name="Content Placeholder 4"/>
          <p:cNvSpPr>
            <a:spLocks noGrp="1"/>
          </p:cNvSpPr>
          <p:nvPr>
            <p:ph sz="half" idx="2"/>
          </p:nvPr>
        </p:nvSpPr>
        <p:spPr>
          <a:xfrm>
            <a:off x="4680479" y="1540224"/>
            <a:ext cx="3886200" cy="4351338"/>
          </a:xfrm>
        </p:spPr>
        <p:txBody>
          <a:bodyPr>
            <a:normAutofit/>
          </a:bodyPr>
          <a:lstStyle/>
          <a:p>
            <a:r>
              <a:rPr lang="en-GB" dirty="0"/>
              <a:t>A </a:t>
            </a:r>
            <a:r>
              <a:rPr lang="en-GB" dirty="0">
                <a:sym typeface="Wingdings" panose="05000000000000000000" pitchFamily="2" charset="2"/>
              </a:rPr>
              <a:t></a:t>
            </a:r>
            <a:r>
              <a:rPr lang="en-GB" dirty="0"/>
              <a:t> B … describe ORM here</a:t>
            </a:r>
          </a:p>
          <a:p>
            <a:pPr lvl="1"/>
            <a:r>
              <a:rPr lang="en-GB" dirty="0"/>
              <a:t>including annotations for the attributes and for the relationships, fetch type of attributes and of relationships, and operation cascading policies for relationships  </a:t>
            </a:r>
          </a:p>
          <a:p>
            <a:r>
              <a:rPr lang="en-GB" dirty="0"/>
              <a:t>B </a:t>
            </a:r>
            <a:r>
              <a:rPr lang="en-GB" dirty="0">
                <a:sym typeface="Wingdings" panose="05000000000000000000" pitchFamily="2" charset="2"/>
              </a:rPr>
              <a:t> A … describe ORM here</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619446" y="1355558"/>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3" name="Rectangle 2">
            <a:extLst>
              <a:ext uri="{FF2B5EF4-FFF2-40B4-BE49-F238E27FC236}">
                <a16:creationId xmlns:a16="http://schemas.microsoft.com/office/drawing/2014/main" id="{C72757C2-9A16-4C70-89A8-69F1E2460174}"/>
              </a:ext>
            </a:extLst>
          </p:cNvPr>
          <p:cNvSpPr/>
          <p:nvPr/>
        </p:nvSpPr>
        <p:spPr>
          <a:xfrm>
            <a:off x="1983565" y="6358024"/>
            <a:ext cx="6063178" cy="369332"/>
          </a:xfrm>
          <a:prstGeom prst="rect">
            <a:avLst/>
          </a:prstGeom>
        </p:spPr>
        <p:txBody>
          <a:bodyPr wrap="square">
            <a:spAutoFit/>
          </a:bodyPr>
          <a:lstStyle/>
          <a:p>
            <a:r>
              <a:rPr lang="en-GB" dirty="0">
                <a:sym typeface="Wingdings" panose="05000000000000000000" pitchFamily="2" charset="2"/>
              </a:rPr>
              <a:t>Clone this slide as many times as there are relationships</a:t>
            </a:r>
            <a:endParaRPr lang="en-GB" dirty="0"/>
          </a:p>
        </p:txBody>
      </p:sp>
    </p:spTree>
    <p:extLst>
      <p:ext uri="{BB962C8B-B14F-4D97-AF65-F5344CB8AC3E}">
        <p14:creationId xmlns:p14="http://schemas.microsoft.com/office/powerpoint/2010/main" val="1150355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ORM design motivations</a:t>
            </a:r>
          </a:p>
        </p:txBody>
      </p:sp>
      <p:sp>
        <p:nvSpPr>
          <p:cNvPr id="5" name="Content Placeholder 4"/>
          <p:cNvSpPr>
            <a:spLocks noGrp="1"/>
          </p:cNvSpPr>
          <p:nvPr>
            <p:ph idx="1"/>
          </p:nvPr>
        </p:nvSpPr>
        <p:spPr/>
        <p:txBody>
          <a:bodyPr/>
          <a:lstStyle/>
          <a:p>
            <a:r>
              <a:rPr lang="it-IT" dirty="0"/>
              <a:t>If there are aspects of the ORM that you want to illustrate or motivate, write your explanations after each relationship ORM design slide or at the end of the ORM design </a:t>
            </a:r>
            <a:r>
              <a:rPr lang="it-IT" dirty="0" err="1"/>
              <a:t>section</a:t>
            </a:r>
            <a:endParaRPr lang="it-IT" dirty="0"/>
          </a:p>
          <a:p>
            <a:r>
              <a:rPr lang="it-IT" dirty="0"/>
              <a:t>-non credo ne abbiamo </a:t>
            </a:r>
          </a:p>
        </p:txBody>
      </p:sp>
    </p:spTree>
    <p:extLst>
      <p:ext uri="{BB962C8B-B14F-4D97-AF65-F5344CB8AC3E}">
        <p14:creationId xmlns:p14="http://schemas.microsoft.com/office/powerpoint/2010/main" val="2955575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Employee</a:t>
            </a:r>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NamedQueries</a:t>
            </a:r>
            <a:r>
              <a:rPr lang="en-GB" sz="1500" dirty="0">
                <a:latin typeface="Courier New" panose="02070309020205020404" pitchFamily="49" charset="0"/>
                <a:cs typeface="Courier New" panose="02070309020205020404" pitchFamily="49" charset="0"/>
              </a:rPr>
              <a:t>({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(name = “</a:t>
            </a:r>
            <a:r>
              <a:rPr lang="en-GB" sz="1500" dirty="0" err="1">
                <a:latin typeface="Courier New" panose="02070309020205020404" pitchFamily="49" charset="0"/>
                <a:cs typeface="Courier New" panose="02070309020205020404" pitchFamily="49" charset="0"/>
              </a:rPr>
              <a:t>A.query</a:t>
            </a:r>
            <a:r>
              <a:rPr lang="en-GB" sz="1500" dirty="0">
                <a:latin typeface="Courier New" panose="02070309020205020404" pitchFamily="49" charset="0"/>
                <a:cs typeface="Courier New" panose="02070309020205020404" pitchFamily="49" charset="0"/>
              </a:rPr>
              <a:t>", query =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 . . . "),</a:t>
            </a:r>
          </a:p>
          <a:p>
            <a:pPr marL="0" indent="0">
              <a:spcBef>
                <a:spcPts val="0"/>
              </a:spcBef>
              <a:buNone/>
            </a:pPr>
            <a:r>
              <a:rPr lang="en-GB" sz="1500" dirty="0">
                <a:latin typeface="Courier New" panose="02070309020205020404" pitchFamily="49" charset="0"/>
                <a:cs typeface="Courier New" panose="02070309020205020404" pitchFamily="49" charset="0"/>
              </a:rPr>
              <a:t>   . .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public class A implements Serializable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attributes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relationships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clone this slide as may times as there are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entities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
        <p:nvSpPr>
          <p:cNvPr id="3" name="Rectangle 2">
            <a:extLst>
              <a:ext uri="{FF2B5EF4-FFF2-40B4-BE49-F238E27FC236}">
                <a16:creationId xmlns:a16="http://schemas.microsoft.com/office/drawing/2014/main" id="{AC19F719-6A3E-4BE4-BB76-3CDA270B343C}"/>
              </a:ext>
            </a:extLst>
          </p:cNvPr>
          <p:cNvSpPr/>
          <p:nvPr/>
        </p:nvSpPr>
        <p:spPr>
          <a:xfrm>
            <a:off x="3043645" y="6308208"/>
            <a:ext cx="4572000" cy="369332"/>
          </a:xfrm>
          <a:prstGeom prst="rect">
            <a:avLst/>
          </a:prstGeom>
        </p:spPr>
        <p:txBody>
          <a:bodyPr>
            <a:spAutoFit/>
          </a:bodyPr>
          <a:lstStyle/>
          <a:p>
            <a:r>
              <a:rPr lang="en-GB" dirty="0">
                <a:sym typeface="Wingdings" panose="05000000000000000000" pitchFamily="2" charset="2"/>
              </a:rPr>
              <a:t>Clone this slide for each entity</a:t>
            </a:r>
            <a:endParaRPr lang="en-GB" dirty="0"/>
          </a:p>
        </p:txBody>
      </p:sp>
    </p:spTree>
    <p:extLst>
      <p:ext uri="{BB962C8B-B14F-4D97-AF65-F5344CB8AC3E}">
        <p14:creationId xmlns:p14="http://schemas.microsoft.com/office/powerpoint/2010/main" val="4848762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Functional analysis of the interaction</a:t>
            </a:r>
          </a:p>
        </p:txBody>
      </p:sp>
      <p:sp>
        <p:nvSpPr>
          <p:cNvPr id="5" name="Content Placeholder 4"/>
          <p:cNvSpPr>
            <a:spLocks noGrp="1"/>
          </p:cNvSpPr>
          <p:nvPr>
            <p:ph idx="1"/>
          </p:nvPr>
        </p:nvSpPr>
        <p:spPr/>
        <p:txBody>
          <a:bodyPr/>
          <a:lstStyle/>
          <a:p>
            <a:r>
              <a:rPr lang="it-IT" dirty="0"/>
              <a:t>Describe the interaction diagrams of the application using any graphical notation (e.g., IFML or similar --- www.ifmledit.org) or a textual notation (see next slides)</a:t>
            </a:r>
          </a:p>
        </p:txBody>
      </p:sp>
    </p:spTree>
    <p:extLst>
      <p:ext uri="{BB962C8B-B14F-4D97-AF65-F5344CB8AC3E}">
        <p14:creationId xmlns:p14="http://schemas.microsoft.com/office/powerpoint/2010/main" val="1320076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 of diagram</a:t>
            </a:r>
          </a:p>
        </p:txBody>
      </p:sp>
      <p:sp>
        <p:nvSpPr>
          <p:cNvPr id="4" name="Google Shape;197;p33"/>
          <p:cNvSpPr/>
          <p:nvPr/>
        </p:nvSpPr>
        <p:spPr>
          <a:xfrm>
            <a:off x="323525" y="2753184"/>
            <a:ext cx="2808300" cy="1508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LOGIN PAGE</a:t>
            </a:r>
            <a:endParaRPr sz="1800">
              <a:solidFill>
                <a:schemeClr val="dk1"/>
              </a:solidFill>
              <a:latin typeface="Calibri"/>
              <a:ea typeface="Calibri"/>
              <a:cs typeface="Calibri"/>
              <a:sym typeface="Calibri"/>
            </a:endParaRPr>
          </a:p>
        </p:txBody>
      </p:sp>
      <p:sp>
        <p:nvSpPr>
          <p:cNvPr id="5" name="Google Shape;198;p33"/>
          <p:cNvSpPr/>
          <p:nvPr/>
        </p:nvSpPr>
        <p:spPr>
          <a:xfrm>
            <a:off x="467444" y="3133360"/>
            <a:ext cx="1836300" cy="8604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Login form</a:t>
            </a:r>
            <a:br>
              <a:rPr lang="es-419" sz="1800">
                <a:solidFill>
                  <a:schemeClr val="dk1"/>
                </a:solidFill>
                <a:latin typeface="Calibri"/>
                <a:ea typeface="Calibri"/>
                <a:cs typeface="Calibri"/>
                <a:sym typeface="Calibri"/>
              </a:rPr>
            </a:br>
            <a:r>
              <a:rPr lang="es-419" sz="1800">
                <a:solidFill>
                  <a:schemeClr val="dk1"/>
                </a:solidFill>
                <a:latin typeface="Calibri"/>
                <a:ea typeface="Calibri"/>
                <a:cs typeface="Calibri"/>
                <a:sym typeface="Calibri"/>
              </a:rPr>
              <a:t>[field: username</a:t>
            </a:r>
            <a:endParaRPr/>
          </a:p>
          <a:p>
            <a:pPr marL="0" marR="0" lvl="0" indent="0" algn="ctr" rtl="0">
              <a:spcBef>
                <a:spcPts val="0"/>
              </a:spcBef>
              <a:spcAft>
                <a:spcPts val="0"/>
              </a:spcAft>
              <a:buNone/>
            </a:pPr>
            <a:r>
              <a:rPr lang="es-419" sz="1800">
                <a:solidFill>
                  <a:schemeClr val="dk1"/>
                </a:solidFill>
                <a:latin typeface="Calibri"/>
                <a:ea typeface="Calibri"/>
                <a:cs typeface="Calibri"/>
                <a:sym typeface="Calibri"/>
              </a:rPr>
              <a:t>field: password]</a:t>
            </a:r>
            <a:endParaRPr sz="1800">
              <a:solidFill>
                <a:schemeClr val="dk1"/>
              </a:solidFill>
              <a:latin typeface="Calibri"/>
              <a:ea typeface="Calibri"/>
              <a:cs typeface="Calibri"/>
              <a:sym typeface="Calibri"/>
            </a:endParaRPr>
          </a:p>
        </p:txBody>
      </p:sp>
      <p:sp>
        <p:nvSpPr>
          <p:cNvPr id="6" name="Google Shape;199;p33"/>
          <p:cNvSpPr/>
          <p:nvPr/>
        </p:nvSpPr>
        <p:spPr>
          <a:xfrm>
            <a:off x="5755392" y="4499999"/>
            <a:ext cx="2520300" cy="12960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HOME</a:t>
            </a:r>
            <a:endParaRPr sz="1800">
              <a:solidFill>
                <a:schemeClr val="dk1"/>
              </a:solidFill>
              <a:latin typeface="Calibri"/>
              <a:ea typeface="Calibri"/>
              <a:cs typeface="Calibri"/>
              <a:sym typeface="Calibri"/>
            </a:endParaRPr>
          </a:p>
        </p:txBody>
      </p:sp>
      <p:sp>
        <p:nvSpPr>
          <p:cNvPr id="7" name="Google Shape;200;p33"/>
          <p:cNvSpPr/>
          <p:nvPr/>
        </p:nvSpPr>
        <p:spPr>
          <a:xfrm>
            <a:off x="2195736" y="3342674"/>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8" name="Google Shape;201;p33"/>
          <p:cNvCxnSpPr>
            <a:stCxn id="14" idx="2"/>
            <a:endCxn id="20" idx="5"/>
          </p:cNvCxnSpPr>
          <p:nvPr/>
        </p:nvCxnSpPr>
        <p:spPr>
          <a:xfrm rot="10800000" flipH="1">
            <a:off x="4726678" y="3456447"/>
            <a:ext cx="1599000" cy="5700"/>
          </a:xfrm>
          <a:prstGeom prst="bentConnector3">
            <a:avLst>
              <a:gd name="adj1" fmla="val 5000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04;p33"/>
          <p:cNvSpPr txBox="1"/>
          <p:nvPr/>
        </p:nvSpPr>
        <p:spPr>
          <a:xfrm>
            <a:off x="2328286" y="3622457"/>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submit</a:t>
            </a:r>
            <a:endParaRPr sz="1800" dirty="0">
              <a:solidFill>
                <a:schemeClr val="dk1"/>
              </a:solidFill>
              <a:latin typeface="Calibri"/>
              <a:ea typeface="Calibri"/>
              <a:cs typeface="Calibri"/>
              <a:sym typeface="Calibri"/>
            </a:endParaRPr>
          </a:p>
        </p:txBody>
      </p:sp>
      <p:cxnSp>
        <p:nvCxnSpPr>
          <p:cNvPr id="10" name="Google Shape;205;p33"/>
          <p:cNvCxnSpPr>
            <a:stCxn id="17" idx="4"/>
            <a:endCxn id="4" idx="2"/>
          </p:cNvCxnSpPr>
          <p:nvPr/>
        </p:nvCxnSpPr>
        <p:spPr>
          <a:xfrm rot="5400000">
            <a:off x="2501896" y="3127908"/>
            <a:ext cx="359700" cy="1908300"/>
          </a:xfrm>
          <a:prstGeom prst="bentConnector3">
            <a:avLst>
              <a:gd name="adj1" fmla="val 166194"/>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1" name="Google Shape;207;p33"/>
          <p:cNvSpPr txBox="1"/>
          <p:nvPr/>
        </p:nvSpPr>
        <p:spPr>
          <a:xfrm>
            <a:off x="755575" y="4505860"/>
            <a:ext cx="24888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wrong</a:t>
            </a:r>
            <a:r>
              <a:rPr lang="es-419" sz="1800" dirty="0">
                <a:solidFill>
                  <a:schemeClr val="dk1"/>
                </a:solidFill>
                <a:latin typeface="Calibri"/>
                <a:ea typeface="Calibri"/>
                <a:cs typeface="Calibri"/>
                <a:sym typeface="Calibri"/>
              </a:rPr>
              <a:t> </a:t>
            </a:r>
            <a:r>
              <a:rPr lang="es-419" sz="1800" dirty="0" err="1">
                <a:solidFill>
                  <a:schemeClr val="dk1"/>
                </a:solidFill>
                <a:latin typeface="Calibri"/>
                <a:ea typeface="Calibri"/>
                <a:cs typeface="Calibri"/>
                <a:sym typeface="Calibri"/>
              </a:rPr>
              <a:t>user</a:t>
            </a:r>
            <a:r>
              <a:rPr lang="es-419" sz="1800" dirty="0">
                <a:solidFill>
                  <a:schemeClr val="dk1"/>
                </a:solidFill>
                <a:latin typeface="Calibri"/>
                <a:ea typeface="Calibri"/>
                <a:cs typeface="Calibri"/>
                <a:sym typeface="Calibri"/>
              </a:rPr>
              <a:t> + </a:t>
            </a:r>
            <a:r>
              <a:rPr lang="es-419" sz="1800" dirty="0" err="1">
                <a:solidFill>
                  <a:schemeClr val="dk1"/>
                </a:solidFill>
                <a:latin typeface="Calibri"/>
                <a:ea typeface="Calibri"/>
                <a:cs typeface="Calibri"/>
                <a:sym typeface="Calibri"/>
              </a:rPr>
              <a:t>pswd</a:t>
            </a:r>
            <a:endParaRPr sz="1800" dirty="0">
              <a:solidFill>
                <a:schemeClr val="dk1"/>
              </a:solidFill>
              <a:latin typeface="Calibri"/>
              <a:ea typeface="Calibri"/>
              <a:cs typeface="Calibri"/>
              <a:sym typeface="Calibri"/>
            </a:endParaRPr>
          </a:p>
        </p:txBody>
      </p:sp>
      <p:sp>
        <p:nvSpPr>
          <p:cNvPr id="12" name="Google Shape;208;p33"/>
          <p:cNvSpPr txBox="1"/>
          <p:nvPr/>
        </p:nvSpPr>
        <p:spPr>
          <a:xfrm>
            <a:off x="3641255" y="2813863"/>
            <a:ext cx="2186700" cy="307800"/>
          </a:xfrm>
          <a:prstGeom prst="rect">
            <a:avLst/>
          </a:prstGeom>
          <a:solidFill>
            <a:schemeClr val="lt1"/>
          </a:solidFill>
          <a:ln w="25400" cap="flat" cmpd="sng">
            <a:no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600" dirty="0" err="1">
                <a:solidFill>
                  <a:schemeClr val="dk1"/>
                </a:solidFill>
                <a:latin typeface="Calibri"/>
                <a:ea typeface="Calibri"/>
                <a:cs typeface="Calibri"/>
                <a:sym typeface="Calibri"/>
              </a:rPr>
              <a:t>username</a:t>
            </a:r>
            <a:r>
              <a:rPr lang="es-419" sz="1600" dirty="0">
                <a:solidFill>
                  <a:schemeClr val="dk1"/>
                </a:solidFill>
                <a:latin typeface="Calibri"/>
                <a:ea typeface="Calibri"/>
                <a:cs typeface="Calibri"/>
                <a:sym typeface="Calibri"/>
              </a:rPr>
              <a:t>, </a:t>
            </a:r>
            <a:r>
              <a:rPr lang="es-419" sz="1600" dirty="0" err="1">
                <a:solidFill>
                  <a:schemeClr val="dk1"/>
                </a:solidFill>
                <a:latin typeface="Calibri"/>
                <a:ea typeface="Calibri"/>
                <a:cs typeface="Calibri"/>
                <a:sym typeface="Calibri"/>
              </a:rPr>
              <a:t>password</a:t>
            </a:r>
            <a:endParaRPr sz="1600" dirty="0">
              <a:solidFill>
                <a:schemeClr val="dk1"/>
              </a:solidFill>
              <a:latin typeface="Calibri"/>
              <a:ea typeface="Calibri"/>
              <a:cs typeface="Calibri"/>
              <a:sym typeface="Calibri"/>
            </a:endParaRPr>
          </a:p>
        </p:txBody>
      </p:sp>
      <p:cxnSp>
        <p:nvCxnSpPr>
          <p:cNvPr id="13" name="Google Shape;209;p33"/>
          <p:cNvCxnSpPr/>
          <p:nvPr/>
        </p:nvCxnSpPr>
        <p:spPr>
          <a:xfrm flipH="1">
            <a:off x="3185250" y="2890382"/>
            <a:ext cx="472500" cy="558300"/>
          </a:xfrm>
          <a:prstGeom prst="straightConnector1">
            <a:avLst/>
          </a:prstGeom>
          <a:noFill/>
          <a:ln w="9525" cap="flat" cmpd="sng">
            <a:solidFill>
              <a:srgbClr val="4A7DBA"/>
            </a:solidFill>
            <a:prstDash val="solid"/>
            <a:round/>
            <a:headEnd type="none" w="sm" len="sm"/>
            <a:tailEnd type="none" w="sm" len="sm"/>
          </a:ln>
        </p:spPr>
      </p:cxnSp>
      <p:sp>
        <p:nvSpPr>
          <p:cNvPr id="14" name="Google Shape;202;p33"/>
          <p:cNvSpPr/>
          <p:nvPr/>
        </p:nvSpPr>
        <p:spPr>
          <a:xfrm>
            <a:off x="3419872" y="3216763"/>
            <a:ext cx="1368152" cy="49076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Check</a:t>
            </a:r>
            <a:br>
              <a:rPr lang="es-419" sz="1800">
                <a:solidFill>
                  <a:schemeClr val="dk1"/>
                </a:solidFill>
                <a:latin typeface="Calibri"/>
                <a:ea typeface="Calibri"/>
                <a:cs typeface="Calibri"/>
                <a:sym typeface="Calibri"/>
              </a:rPr>
            </a:br>
            <a:r>
              <a:rPr lang="es-419" sz="1800">
                <a:solidFill>
                  <a:schemeClr val="dk1"/>
                </a:solidFill>
                <a:latin typeface="Calibri"/>
                <a:ea typeface="Calibri"/>
                <a:cs typeface="Calibri"/>
                <a:sym typeface="Calibri"/>
              </a:rPr>
              <a:t>Login</a:t>
            </a:r>
            <a:endParaRPr sz="1800">
              <a:solidFill>
                <a:schemeClr val="dk1"/>
              </a:solidFill>
              <a:latin typeface="Calibri"/>
              <a:ea typeface="Calibri"/>
              <a:cs typeface="Calibri"/>
              <a:sym typeface="Calibri"/>
            </a:endParaRPr>
          </a:p>
        </p:txBody>
      </p:sp>
      <p:cxnSp>
        <p:nvCxnSpPr>
          <p:cNvPr id="15" name="Google Shape;210;p33"/>
          <p:cNvCxnSpPr>
            <a:stCxn id="7" idx="6"/>
            <a:endCxn id="14" idx="5"/>
          </p:cNvCxnSpPr>
          <p:nvPr/>
        </p:nvCxnSpPr>
        <p:spPr>
          <a:xfrm>
            <a:off x="2483768" y="3450686"/>
            <a:ext cx="997500" cy="11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6" name="Google Shape;211;p33"/>
          <p:cNvSpPr/>
          <p:nvPr/>
        </p:nvSpPr>
        <p:spPr>
          <a:xfrm>
            <a:off x="4572000" y="3383496"/>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 name="Google Shape;206;p33"/>
          <p:cNvSpPr/>
          <p:nvPr/>
        </p:nvSpPr>
        <p:spPr>
          <a:xfrm>
            <a:off x="3491880" y="3686184"/>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212;p33"/>
          <p:cNvSpPr txBox="1"/>
          <p:nvPr/>
        </p:nvSpPr>
        <p:spPr>
          <a:xfrm>
            <a:off x="4788029" y="3599524"/>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user -&gt; session</a:t>
            </a:r>
            <a:endParaRPr sz="1800">
              <a:solidFill>
                <a:schemeClr val="dk1"/>
              </a:solidFill>
              <a:latin typeface="Calibri"/>
              <a:ea typeface="Calibri"/>
              <a:cs typeface="Calibri"/>
              <a:sym typeface="Calibri"/>
            </a:endParaRPr>
          </a:p>
        </p:txBody>
      </p:sp>
      <p:cxnSp>
        <p:nvCxnSpPr>
          <p:cNvPr id="19" name="Google Shape;213;p33"/>
          <p:cNvCxnSpPr>
            <a:stCxn id="20" idx="2"/>
            <a:endCxn id="6" idx="0"/>
          </p:cNvCxnSpPr>
          <p:nvPr/>
        </p:nvCxnSpPr>
        <p:spPr>
          <a:xfrm flipH="1">
            <a:off x="7015400" y="3456382"/>
            <a:ext cx="868500" cy="1043700"/>
          </a:xfrm>
          <a:prstGeom prst="bentConnector4">
            <a:avLst>
              <a:gd name="adj1" fmla="val -34482"/>
              <a:gd name="adj2" fmla="val 6175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0" name="Google Shape;203;p33"/>
          <p:cNvSpPr/>
          <p:nvPr/>
        </p:nvSpPr>
        <p:spPr>
          <a:xfrm>
            <a:off x="6264350" y="3210982"/>
            <a:ext cx="1680900"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GoToHome</a:t>
            </a:r>
            <a:endParaRPr sz="1800">
              <a:solidFill>
                <a:schemeClr val="dk1"/>
              </a:solidFill>
              <a:latin typeface="Calibri"/>
              <a:ea typeface="Calibri"/>
              <a:cs typeface="Calibri"/>
              <a:sym typeface="Calibri"/>
            </a:endParaRPr>
          </a:p>
        </p:txBody>
      </p:sp>
      <p:sp>
        <p:nvSpPr>
          <p:cNvPr id="21" name="Google Shape;214;p33"/>
          <p:cNvSpPr txBox="1"/>
          <p:nvPr/>
        </p:nvSpPr>
        <p:spPr>
          <a:xfrm>
            <a:off x="7105354" y="4132699"/>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missions</a:t>
            </a:r>
            <a:endParaRPr sz="1800">
              <a:solidFill>
                <a:schemeClr val="dk1"/>
              </a:solidFill>
              <a:latin typeface="Calibri"/>
              <a:ea typeface="Calibri"/>
              <a:cs typeface="Calibri"/>
              <a:sym typeface="Calibri"/>
            </a:endParaRPr>
          </a:p>
        </p:txBody>
      </p:sp>
      <p:cxnSp>
        <p:nvCxnSpPr>
          <p:cNvPr id="23" name="Straight Arrow Connector 22"/>
          <p:cNvCxnSpPr>
            <a:stCxn id="24" idx="1"/>
          </p:cNvCxnSpPr>
          <p:nvPr/>
        </p:nvCxnSpPr>
        <p:spPr>
          <a:xfrm flipH="1">
            <a:off x="1905802" y="2096513"/>
            <a:ext cx="838584" cy="1036847"/>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2744386" y="1911847"/>
            <a:ext cx="1992981" cy="369332"/>
          </a:xfrm>
          <a:prstGeom prst="rect">
            <a:avLst/>
          </a:prstGeom>
          <a:noFill/>
        </p:spPr>
        <p:txBody>
          <a:bodyPr wrap="none" rtlCol="0">
            <a:spAutoFit/>
          </a:bodyPr>
          <a:lstStyle/>
          <a:p>
            <a:r>
              <a:rPr lang="it-IT" dirty="0"/>
              <a:t>PAGE COMPONENT</a:t>
            </a:r>
          </a:p>
        </p:txBody>
      </p:sp>
      <p:cxnSp>
        <p:nvCxnSpPr>
          <p:cNvPr id="26" name="Straight Arrow Connector 25"/>
          <p:cNvCxnSpPr>
            <a:stCxn id="27" idx="1"/>
          </p:cNvCxnSpPr>
          <p:nvPr/>
        </p:nvCxnSpPr>
        <p:spPr>
          <a:xfrm flipH="1">
            <a:off x="1357163" y="1565518"/>
            <a:ext cx="1529998" cy="1187666"/>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7" name="TextBox 26"/>
          <p:cNvSpPr txBox="1"/>
          <p:nvPr/>
        </p:nvSpPr>
        <p:spPr>
          <a:xfrm>
            <a:off x="2887161" y="1380852"/>
            <a:ext cx="675762" cy="369332"/>
          </a:xfrm>
          <a:prstGeom prst="rect">
            <a:avLst/>
          </a:prstGeom>
          <a:noFill/>
        </p:spPr>
        <p:txBody>
          <a:bodyPr wrap="square" rtlCol="0">
            <a:spAutoFit/>
          </a:bodyPr>
          <a:lstStyle/>
          <a:p>
            <a:r>
              <a:rPr lang="it-IT" dirty="0"/>
              <a:t>PAGE</a:t>
            </a:r>
          </a:p>
        </p:txBody>
      </p:sp>
      <p:cxnSp>
        <p:nvCxnSpPr>
          <p:cNvPr id="30" name="Straight Arrow Connector 29"/>
          <p:cNvCxnSpPr>
            <a:stCxn id="31" idx="1"/>
          </p:cNvCxnSpPr>
          <p:nvPr/>
        </p:nvCxnSpPr>
        <p:spPr>
          <a:xfrm flipH="1">
            <a:off x="2406316" y="2394897"/>
            <a:ext cx="790457" cy="946194"/>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1" name="TextBox 30"/>
          <p:cNvSpPr txBox="1"/>
          <p:nvPr/>
        </p:nvSpPr>
        <p:spPr>
          <a:xfrm>
            <a:off x="3196773" y="2210231"/>
            <a:ext cx="801823" cy="369332"/>
          </a:xfrm>
          <a:prstGeom prst="rect">
            <a:avLst/>
          </a:prstGeom>
          <a:noFill/>
        </p:spPr>
        <p:txBody>
          <a:bodyPr wrap="none" rtlCol="0">
            <a:spAutoFit/>
          </a:bodyPr>
          <a:lstStyle/>
          <a:p>
            <a:r>
              <a:rPr lang="it-IT" dirty="0"/>
              <a:t>EVENT</a:t>
            </a:r>
          </a:p>
        </p:txBody>
      </p:sp>
      <p:cxnSp>
        <p:nvCxnSpPr>
          <p:cNvPr id="33" name="Straight Arrow Connector 32"/>
          <p:cNvCxnSpPr>
            <a:stCxn id="34" idx="1"/>
          </p:cNvCxnSpPr>
          <p:nvPr/>
        </p:nvCxnSpPr>
        <p:spPr>
          <a:xfrm flipH="1">
            <a:off x="6670320" y="2491149"/>
            <a:ext cx="655704" cy="656671"/>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7326024" y="2306483"/>
            <a:ext cx="911916" cy="369332"/>
          </a:xfrm>
          <a:prstGeom prst="rect">
            <a:avLst/>
          </a:prstGeom>
          <a:noFill/>
        </p:spPr>
        <p:txBody>
          <a:bodyPr wrap="none" rtlCol="0">
            <a:spAutoFit/>
          </a:bodyPr>
          <a:lstStyle/>
          <a:p>
            <a:r>
              <a:rPr lang="it-IT" dirty="0"/>
              <a:t>ACTION</a:t>
            </a:r>
          </a:p>
        </p:txBody>
      </p:sp>
      <p:cxnSp>
        <p:nvCxnSpPr>
          <p:cNvPr id="35" name="Straight Arrow Connector 34"/>
          <p:cNvCxnSpPr>
            <a:stCxn id="36" idx="1"/>
          </p:cNvCxnSpPr>
          <p:nvPr/>
        </p:nvCxnSpPr>
        <p:spPr>
          <a:xfrm flipH="1">
            <a:off x="5755392" y="2096513"/>
            <a:ext cx="800608" cy="1352169"/>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6" name="TextBox 35"/>
          <p:cNvSpPr txBox="1"/>
          <p:nvPr/>
        </p:nvSpPr>
        <p:spPr>
          <a:xfrm>
            <a:off x="6556000" y="1911847"/>
            <a:ext cx="1378134" cy="369332"/>
          </a:xfrm>
          <a:prstGeom prst="rect">
            <a:avLst/>
          </a:prstGeom>
          <a:noFill/>
        </p:spPr>
        <p:txBody>
          <a:bodyPr wrap="none" rtlCol="0">
            <a:spAutoFit/>
          </a:bodyPr>
          <a:lstStyle/>
          <a:p>
            <a:r>
              <a:rPr lang="it-IT" dirty="0"/>
              <a:t>NAVIGATION</a:t>
            </a:r>
          </a:p>
        </p:txBody>
      </p:sp>
    </p:spTree>
    <p:extLst>
      <p:ext uri="{BB962C8B-B14F-4D97-AF65-F5344CB8AC3E}">
        <p14:creationId xmlns:p14="http://schemas.microsoft.com/office/powerpoint/2010/main" val="21007773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 of textual notation</a:t>
            </a:r>
          </a:p>
        </p:txBody>
      </p:sp>
      <p:sp>
        <p:nvSpPr>
          <p:cNvPr id="5" name="Content Placeholder 4"/>
          <p:cNvSpPr>
            <a:spLocks noGrp="1"/>
          </p:cNvSpPr>
          <p:nvPr>
            <p:ph idx="1"/>
          </p:nvPr>
        </p:nvSpPr>
        <p:spPr>
          <a:xfrm>
            <a:off x="211756" y="1386038"/>
            <a:ext cx="8855242" cy="5236143"/>
          </a:xfrm>
        </p:spPr>
        <p:txBody>
          <a:bodyPr>
            <a:normAutofit fontScale="70000" lnSpcReduction="20000"/>
          </a:bodyPr>
          <a:lstStyle/>
          <a:p>
            <a:r>
              <a:rPr lang="en-GB" dirty="0"/>
              <a:t>A Web application allows the management of travel expenses. After </a:t>
            </a:r>
            <a:r>
              <a:rPr lang="en-GB" dirty="0">
                <a:solidFill>
                  <a:srgbClr val="C00000"/>
                </a:solidFill>
              </a:rPr>
              <a:t>logging in</a:t>
            </a:r>
            <a:r>
              <a:rPr lang="en-GB" dirty="0"/>
              <a:t>, the user </a:t>
            </a:r>
            <a:r>
              <a:rPr lang="en-GB" dirty="0">
                <a:solidFill>
                  <a:srgbClr val="0070C0"/>
                </a:solidFill>
              </a:rPr>
              <a:t>accesses</a:t>
            </a:r>
            <a:r>
              <a:rPr lang="en-GB" dirty="0"/>
              <a:t> a </a:t>
            </a:r>
            <a:r>
              <a:rPr lang="en-GB" dirty="0">
                <a:solidFill>
                  <a:srgbClr val="FF0000"/>
                </a:solidFill>
              </a:rPr>
              <a:t>HOME</a:t>
            </a:r>
            <a:r>
              <a:rPr lang="en-GB" dirty="0"/>
              <a:t> </a:t>
            </a:r>
            <a:r>
              <a:rPr lang="en-GB" dirty="0">
                <a:solidFill>
                  <a:srgbClr val="FF0000"/>
                </a:solidFill>
              </a:rPr>
              <a:t>page</a:t>
            </a:r>
            <a:r>
              <a:rPr lang="en-GB" dirty="0"/>
              <a:t> where there is a </a:t>
            </a:r>
            <a:r>
              <a:rPr lang="en-GB" dirty="0">
                <a:solidFill>
                  <a:srgbClr val="00B050"/>
                </a:solidFill>
              </a:rPr>
              <a:t>list of travel missions</a:t>
            </a:r>
            <a:r>
              <a:rPr lang="en-GB" dirty="0"/>
              <a:t>; a mission belongs to a user and has a date, a place, a description, a number of days of duration, and a status ("open", "finalized", "closed"). The list shows the date and place of the missions, which are sorted by date in descending order. On the HOME page there is a </a:t>
            </a:r>
            <a:r>
              <a:rPr lang="en-GB" dirty="0">
                <a:solidFill>
                  <a:srgbClr val="00B050"/>
                </a:solidFill>
              </a:rPr>
              <a:t>form</a:t>
            </a:r>
            <a:r>
              <a:rPr lang="en-GB" dirty="0"/>
              <a:t>, with which the user can </a:t>
            </a:r>
            <a:r>
              <a:rPr lang="en-GB" dirty="0">
                <a:solidFill>
                  <a:srgbClr val="C00000"/>
                </a:solidFill>
              </a:rPr>
              <a:t>create a new mission</a:t>
            </a:r>
            <a:r>
              <a:rPr lang="en-GB" dirty="0"/>
              <a:t>, by entering all the data, which are mandatory. A new mission is always in the "open" state. After creating a mission, one is returned to the HOME page. When the user </a:t>
            </a:r>
            <a:r>
              <a:rPr lang="en-GB" dirty="0">
                <a:solidFill>
                  <a:srgbClr val="0070C0"/>
                </a:solidFill>
              </a:rPr>
              <a:t>selects a mission </a:t>
            </a:r>
            <a:r>
              <a:rPr lang="en-GB" dirty="0"/>
              <a:t>in the list, a </a:t>
            </a:r>
            <a:r>
              <a:rPr lang="en-GB" dirty="0">
                <a:solidFill>
                  <a:srgbClr val="FF0000"/>
                </a:solidFill>
              </a:rPr>
              <a:t>DETAIL_MISSION page </a:t>
            </a:r>
            <a:r>
              <a:rPr lang="en-GB" dirty="0"/>
              <a:t>appears, showing </a:t>
            </a:r>
            <a:r>
              <a:rPr lang="en-GB" dirty="0">
                <a:solidFill>
                  <a:srgbClr val="00B050"/>
                </a:solidFill>
              </a:rPr>
              <a:t>all the mission data</a:t>
            </a:r>
            <a:r>
              <a:rPr lang="en-GB" dirty="0"/>
              <a:t>. If the mission is in the "open" state, a </a:t>
            </a:r>
            <a:r>
              <a:rPr lang="en-GB" dirty="0">
                <a:solidFill>
                  <a:srgbClr val="00B050"/>
                </a:solidFill>
              </a:rPr>
              <a:t>form</a:t>
            </a:r>
            <a:r>
              <a:rPr lang="en-GB" dirty="0"/>
              <a:t> appears for entering the expenses incurred during the mission; the form contains three fields: food costs, accommodation costs, transport costs. </a:t>
            </a:r>
            <a:r>
              <a:rPr lang="en-GB" dirty="0">
                <a:solidFill>
                  <a:srgbClr val="0070C0"/>
                </a:solidFill>
              </a:rPr>
              <a:t>Sending the form data </a:t>
            </a:r>
            <a:r>
              <a:rPr lang="en-GB" dirty="0"/>
              <a:t>causes the </a:t>
            </a:r>
            <a:r>
              <a:rPr lang="en-GB" dirty="0">
                <a:solidFill>
                  <a:srgbClr val="C00000"/>
                </a:solidFill>
              </a:rPr>
              <a:t>mission status to change </a:t>
            </a:r>
            <a:r>
              <a:rPr lang="en-GB" dirty="0"/>
              <a:t>from "open " to  “finalized ",  and the return to the DETAIL_MISSION page. If the mission is in the "finalized“ status, a </a:t>
            </a:r>
            <a:r>
              <a:rPr lang="en-GB" dirty="0">
                <a:solidFill>
                  <a:srgbClr val="00B050"/>
                </a:solidFill>
              </a:rPr>
              <a:t>"close“ button </a:t>
            </a:r>
            <a:r>
              <a:rPr lang="en-GB" dirty="0"/>
              <a:t>appears which the user </a:t>
            </a:r>
            <a:r>
              <a:rPr lang="en-GB" dirty="0">
                <a:solidFill>
                  <a:srgbClr val="0070C0"/>
                </a:solidFill>
              </a:rPr>
              <a:t>can click </a:t>
            </a:r>
            <a:r>
              <a:rPr lang="en-GB" dirty="0"/>
              <a:t>to report that he has received the reimbursement of expenses; this causes the </a:t>
            </a:r>
            <a:r>
              <a:rPr lang="en-GB" dirty="0">
                <a:solidFill>
                  <a:srgbClr val="C00000"/>
                </a:solidFill>
              </a:rPr>
              <a:t>mission status to change </a:t>
            </a:r>
            <a:r>
              <a:rPr lang="en-GB" dirty="0"/>
              <a:t>from "finalized" to "closed" and the return to the DETAIL_MISSION page. If the mission is in the "closed" status, the DETAIL_MISSION page shows mission data also the value of the three types of expenditure. </a:t>
            </a:r>
          </a:p>
          <a:p>
            <a:r>
              <a:rPr lang="en-GB" dirty="0">
                <a:solidFill>
                  <a:srgbClr val="FF0000"/>
                </a:solidFill>
              </a:rPr>
              <a:t>Pages (views)</a:t>
            </a:r>
            <a:r>
              <a:rPr lang="en-GB" dirty="0"/>
              <a:t>, </a:t>
            </a:r>
            <a:r>
              <a:rPr lang="en-GB" dirty="0">
                <a:solidFill>
                  <a:srgbClr val="00B050"/>
                </a:solidFill>
              </a:rPr>
              <a:t>view components</a:t>
            </a:r>
            <a:r>
              <a:rPr lang="en-GB" dirty="0"/>
              <a:t>, </a:t>
            </a:r>
            <a:r>
              <a:rPr lang="en-GB" dirty="0">
                <a:solidFill>
                  <a:srgbClr val="0070C0"/>
                </a:solidFill>
              </a:rPr>
              <a:t>events</a:t>
            </a:r>
            <a:r>
              <a:rPr lang="en-GB" dirty="0"/>
              <a:t>, </a:t>
            </a:r>
            <a:r>
              <a:rPr lang="en-GB" dirty="0">
                <a:solidFill>
                  <a:srgbClr val="C00000"/>
                </a:solidFill>
              </a:rPr>
              <a:t>actions</a:t>
            </a:r>
            <a:endParaRPr lang="it-IT" dirty="0">
              <a:solidFill>
                <a:srgbClr val="C00000"/>
              </a:solidFill>
            </a:endParaRPr>
          </a:p>
        </p:txBody>
      </p:sp>
    </p:spTree>
    <p:extLst>
      <p:ext uri="{BB962C8B-B14F-4D97-AF65-F5344CB8AC3E}">
        <p14:creationId xmlns:p14="http://schemas.microsoft.com/office/powerpoint/2010/main" val="302696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Specifications 2/2</a:t>
            </a:r>
          </a:p>
        </p:txBody>
      </p:sp>
      <p:sp>
        <p:nvSpPr>
          <p:cNvPr id="3" name="Content Placeholder 2"/>
          <p:cNvSpPr>
            <a:spLocks noGrp="1"/>
          </p:cNvSpPr>
          <p:nvPr>
            <p:ph idx="1"/>
          </p:nvPr>
        </p:nvSpPr>
        <p:spPr>
          <a:xfrm>
            <a:off x="400691" y="1571945"/>
            <a:ext cx="8322069" cy="5198725"/>
          </a:xfrm>
        </p:spPr>
        <p:txBody>
          <a:bodyPr>
            <a:noAutofit/>
          </a:bodyPr>
          <a:lstStyle/>
          <a:p>
            <a:pPr marL="0" indent="0" algn="just">
              <a:buNone/>
            </a:pPr>
            <a:r>
              <a:rPr lang="en-US" sz="1100" b="0" i="0" u="none" strike="noStrike" baseline="0" dirty="0">
                <a:solidFill>
                  <a:srgbClr val="000000"/>
                </a:solidFill>
                <a:latin typeface="Calibri" panose="020F0502020204030204" pitchFamily="34" charset="0"/>
              </a:rPr>
              <a:t>When the user presses the BUY button, an order is created. The order has an ID and a date and hour of creation. It is associated with the user and with the service package, its validity period and the chosen optional products. It also contains the total value (as in the CONFIRMATION page) and the start date of the subscription. After creating the order, the application bills the customer by calling an </a:t>
            </a:r>
          </a:p>
          <a:p>
            <a:pPr marL="0" indent="0" algn="just">
              <a:buNone/>
            </a:pPr>
            <a:r>
              <a:rPr lang="en-US" sz="1100" b="0" i="0" u="none" strike="noStrike" baseline="0" dirty="0">
                <a:solidFill>
                  <a:srgbClr val="000000"/>
                </a:solidFill>
                <a:latin typeface="Calibri" panose="020F0502020204030204" pitchFamily="34" charset="0"/>
              </a:rPr>
              <a:t>external service. If the external service accepts the billing, the order is marked as valid and a service activation schedule is created for the user. A service activation schedule is a record of the services and optional products to activate for the user with their date of activation and date of deactivation. </a:t>
            </a:r>
          </a:p>
          <a:p>
            <a:pPr marL="0" indent="0" algn="just">
              <a:buNone/>
            </a:pPr>
            <a:r>
              <a:rPr lang="en-US" sz="1100" b="0" i="0" u="none" strike="noStrike" baseline="0" dirty="0">
                <a:solidFill>
                  <a:srgbClr val="000000"/>
                </a:solidFill>
                <a:latin typeface="Calibri" panose="020F0502020204030204" pitchFamily="34" charset="0"/>
              </a:rPr>
              <a:t>If the external service rejects the billing, the order is put in the rejected status and the user is flagged as insolvent. When an insolvent user logs in, the home page also contains the list of rejected orders. The user can select one of such orders, access the CONFIRMATION page, press the BUY button and attempt the payment again. When the same user causes three failed payments, an alert is created in a dedicated auditing table, with the user Id, username, email, and the amount, date and time of the last rejection. </a:t>
            </a:r>
          </a:p>
          <a:p>
            <a:pPr marL="0" indent="0" algn="just">
              <a:buNone/>
            </a:pPr>
            <a:r>
              <a:rPr lang="en-US" sz="1100" b="0" i="0" u="none" strike="noStrike" baseline="0" dirty="0">
                <a:solidFill>
                  <a:srgbClr val="2D74B5"/>
                </a:solidFill>
                <a:latin typeface="Calibri" panose="020F0502020204030204" pitchFamily="34" charset="0"/>
              </a:rPr>
              <a:t>EMPLOYEE APPLICATION </a:t>
            </a:r>
          </a:p>
          <a:p>
            <a:pPr marL="0" indent="0" algn="just">
              <a:buNone/>
            </a:pPr>
            <a:r>
              <a:rPr lang="en-US" sz="1100" b="0" i="0" u="none" strike="noStrike" baseline="0" dirty="0">
                <a:solidFill>
                  <a:srgbClr val="000000"/>
                </a:solidFill>
                <a:latin typeface="Calibri" panose="020F0502020204030204" pitchFamily="34" charset="0"/>
              </a:rPr>
              <a:t>The employee application allows the authorized employees of the telco company to log in. In the Home page, a form allows the creation of service packages, with all the needed data and the possible optional products associated with them. The same page lets the employee create optional products as well. </a:t>
            </a:r>
          </a:p>
          <a:p>
            <a:pPr marL="0" indent="0" algn="just">
              <a:buNone/>
            </a:pPr>
            <a:r>
              <a:rPr lang="en-US" sz="1100" b="0" i="0" u="none" strike="noStrike" baseline="0" dirty="0">
                <a:solidFill>
                  <a:srgbClr val="000000"/>
                </a:solidFill>
                <a:latin typeface="Calibri" panose="020F0502020204030204" pitchFamily="34" charset="0"/>
              </a:rPr>
              <a:t>A Sales Report page allows the employee to inspect the essential data about the sales and about the users over the entire lifespan of the application: </a:t>
            </a:r>
          </a:p>
          <a:p>
            <a:pPr marL="0" indent="0" algn="just">
              <a:buNone/>
            </a:pPr>
            <a:r>
              <a:rPr lang="en-US" sz="1100" b="0" i="0" u="none" strike="noStrike" baseline="0" dirty="0">
                <a:solidFill>
                  <a:srgbClr val="000000"/>
                </a:solidFill>
                <a:latin typeface="Calibri" panose="020F0502020204030204" pitchFamily="34" charset="0"/>
              </a:rPr>
              <a:t> Number of total purchases per package. </a:t>
            </a:r>
          </a:p>
          <a:p>
            <a:pPr marL="0" indent="0" algn="just">
              <a:buNone/>
            </a:pPr>
            <a:r>
              <a:rPr lang="en-US" sz="1100" b="0" i="0" u="none" strike="noStrike" baseline="0" dirty="0">
                <a:solidFill>
                  <a:srgbClr val="000000"/>
                </a:solidFill>
                <a:latin typeface="Calibri" panose="020F0502020204030204" pitchFamily="34" charset="0"/>
              </a:rPr>
              <a:t> Number of total purchases per package and validity period. </a:t>
            </a:r>
          </a:p>
          <a:p>
            <a:pPr marL="0" indent="0" algn="just">
              <a:buNone/>
            </a:pPr>
            <a:r>
              <a:rPr lang="en-US" sz="1100" b="0" i="0" u="none" strike="noStrike" baseline="0" dirty="0">
                <a:solidFill>
                  <a:srgbClr val="000000"/>
                </a:solidFill>
                <a:latin typeface="Calibri" panose="020F0502020204030204" pitchFamily="34" charset="0"/>
              </a:rPr>
              <a:t> Total value of sales per package with and without the optional products. </a:t>
            </a:r>
          </a:p>
          <a:p>
            <a:pPr marL="0" indent="0" algn="just">
              <a:buNone/>
            </a:pPr>
            <a:r>
              <a:rPr lang="en-US" sz="1100" b="0" i="0" u="none" strike="noStrike" baseline="0" dirty="0">
                <a:solidFill>
                  <a:srgbClr val="000000"/>
                </a:solidFill>
                <a:latin typeface="Calibri" panose="020F0502020204030204" pitchFamily="34" charset="0"/>
              </a:rPr>
              <a:t> Average number of optional products sold together with each service package. </a:t>
            </a:r>
          </a:p>
          <a:p>
            <a:pPr marL="0" indent="0" algn="just">
              <a:buNone/>
            </a:pPr>
            <a:r>
              <a:rPr lang="en-US" sz="1100" b="0" i="0" u="none" strike="noStrike" baseline="0" dirty="0">
                <a:solidFill>
                  <a:srgbClr val="000000"/>
                </a:solidFill>
                <a:latin typeface="Calibri" panose="020F0502020204030204" pitchFamily="34" charset="0"/>
              </a:rPr>
              <a:t> List of insolvent users, suspended orders and alerts. </a:t>
            </a:r>
          </a:p>
          <a:p>
            <a:pPr marL="0" indent="0" algn="just">
              <a:buNone/>
            </a:pPr>
            <a:r>
              <a:rPr lang="en-US" sz="1100" b="0" i="0" u="none" strike="noStrike" baseline="0" dirty="0">
                <a:solidFill>
                  <a:srgbClr val="000000"/>
                </a:solidFill>
                <a:latin typeface="Calibri" panose="020F0502020204030204" pitchFamily="34" charset="0"/>
              </a:rPr>
              <a:t> Best seller optional product, i.e. the optional product with the greatest value of sales across all the sold service packages. </a:t>
            </a:r>
          </a:p>
        </p:txBody>
      </p:sp>
    </p:spTree>
    <p:extLst>
      <p:ext uri="{BB962C8B-B14F-4D97-AF65-F5344CB8AC3E}">
        <p14:creationId xmlns:p14="http://schemas.microsoft.com/office/powerpoint/2010/main" val="1151161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a:t>
            </a:r>
          </a:p>
        </p:txBody>
      </p:sp>
      <p:sp>
        <p:nvSpPr>
          <p:cNvPr id="4" name="Content Placeholder 3"/>
          <p:cNvSpPr>
            <a:spLocks noGrp="1"/>
          </p:cNvSpPr>
          <p:nvPr>
            <p:ph sz="half" idx="1"/>
          </p:nvPr>
        </p:nvSpPr>
        <p:spPr/>
        <p:txBody>
          <a:bodyPr>
            <a:normAutofit lnSpcReduction="10000"/>
          </a:bodyPr>
          <a:lstStyle/>
          <a:p>
            <a:r>
              <a:rPr lang="en-GB" dirty="0"/>
              <a:t>Client components</a:t>
            </a:r>
          </a:p>
          <a:p>
            <a:pPr lvl="1"/>
            <a:r>
              <a:rPr lang="en-GB" sz="2000" dirty="0"/>
              <a:t>Servlets</a:t>
            </a:r>
          </a:p>
          <a:p>
            <a:pPr lvl="1"/>
            <a:r>
              <a:rPr lang="en-GB" sz="2000" dirty="0"/>
              <a:t>Views</a:t>
            </a:r>
          </a:p>
          <a:p>
            <a:pPr lvl="1"/>
            <a:r>
              <a:rPr lang="en-GB" sz="2000" dirty="0"/>
              <a:t>Java Beans</a:t>
            </a:r>
          </a:p>
          <a:p>
            <a:pPr marL="457200" lvl="1" indent="0">
              <a:buNone/>
            </a:pPr>
            <a:endParaRPr lang="en-GB" sz="2000" dirty="0"/>
          </a:p>
          <a:p>
            <a:pPr marL="457200" lvl="1" indent="0">
              <a:buNone/>
            </a:pPr>
            <a:endParaRPr lang="en-GB" sz="2000" dirty="0"/>
          </a:p>
        </p:txBody>
      </p:sp>
      <p:sp>
        <p:nvSpPr>
          <p:cNvPr id="5" name="Content Placeholder 4"/>
          <p:cNvSpPr>
            <a:spLocks noGrp="1"/>
          </p:cNvSpPr>
          <p:nvPr>
            <p:ph sz="half" idx="2"/>
          </p:nvPr>
        </p:nvSpPr>
        <p:spPr>
          <a:xfrm>
            <a:off x="4629149" y="1825625"/>
            <a:ext cx="4418597" cy="4351338"/>
          </a:xfrm>
        </p:spPr>
        <p:txBody>
          <a:bodyPr>
            <a:normAutofit lnSpcReduction="10000"/>
          </a:bodyPr>
          <a:lstStyle/>
          <a:p>
            <a:r>
              <a:rPr lang="en-GB" dirty="0"/>
              <a:t>Back end components</a:t>
            </a:r>
          </a:p>
          <a:p>
            <a:pPr lvl="1"/>
            <a:r>
              <a:rPr lang="en-GB" dirty="0"/>
              <a:t>Entities</a:t>
            </a:r>
          </a:p>
          <a:p>
            <a:pPr lvl="2"/>
            <a:r>
              <a:rPr lang="en-GB" dirty="0"/>
              <a:t>Entity1</a:t>
            </a:r>
          </a:p>
          <a:p>
            <a:pPr lvl="2"/>
            <a:r>
              <a:rPr lang="en-GB" dirty="0"/>
              <a:t>Entity2</a:t>
            </a:r>
          </a:p>
          <a:p>
            <a:pPr lvl="1"/>
            <a:r>
              <a:rPr lang="en-GB"/>
              <a:t>Business Components (EJBs)</a:t>
            </a:r>
            <a:endParaRPr lang="en-GB" dirty="0"/>
          </a:p>
          <a:p>
            <a:pPr lvl="2"/>
            <a:r>
              <a:rPr lang="en-GB" dirty="0"/>
              <a:t>BC1 </a:t>
            </a:r>
          </a:p>
          <a:p>
            <a:pPr lvl="3"/>
            <a:r>
              <a:rPr lang="en-GB" dirty="0"/>
              <a:t>(stateless or stateful)</a:t>
            </a:r>
          </a:p>
          <a:p>
            <a:pPr lvl="3"/>
            <a:r>
              <a:rPr lang="en-GB" dirty="0"/>
              <a:t>Method BC11( </a:t>
            </a:r>
            <a:r>
              <a:rPr lang="en-GB" dirty="0" err="1"/>
              <a:t>params</a:t>
            </a:r>
            <a:r>
              <a:rPr lang="en-GB" dirty="0"/>
              <a:t>)</a:t>
            </a:r>
          </a:p>
          <a:p>
            <a:pPr lvl="3"/>
            <a:r>
              <a:rPr lang="en-GB" dirty="0"/>
              <a:t>Method BC11( </a:t>
            </a:r>
            <a:r>
              <a:rPr lang="en-GB" dirty="0" err="1"/>
              <a:t>params</a:t>
            </a:r>
            <a:r>
              <a:rPr lang="en-GB" dirty="0"/>
              <a:t>)</a:t>
            </a:r>
          </a:p>
          <a:p>
            <a:pPr lvl="2"/>
            <a:r>
              <a:rPr lang="en-GB" dirty="0"/>
              <a:t>BC2</a:t>
            </a:r>
          </a:p>
          <a:p>
            <a:pPr lvl="3"/>
            <a:r>
              <a:rPr lang="en-GB" dirty="0"/>
              <a:t>(stateless or stateful)</a:t>
            </a:r>
          </a:p>
          <a:p>
            <a:pPr lvl="3"/>
            <a:r>
              <a:rPr lang="en-GB" dirty="0"/>
              <a:t>Method BC21( </a:t>
            </a:r>
            <a:r>
              <a:rPr lang="en-GB" dirty="0" err="1"/>
              <a:t>params</a:t>
            </a:r>
            <a:r>
              <a:rPr lang="en-GB" dirty="0"/>
              <a:t>)</a:t>
            </a:r>
          </a:p>
          <a:p>
            <a:pPr lvl="3"/>
            <a:r>
              <a:rPr lang="en-GB" dirty="0"/>
              <a:t>Method BC22( </a:t>
            </a:r>
            <a:r>
              <a:rPr lang="en-GB" dirty="0" err="1"/>
              <a:t>params</a:t>
            </a:r>
            <a:r>
              <a:rPr lang="en-GB" dirty="0"/>
              <a:t>)</a:t>
            </a:r>
          </a:p>
          <a:p>
            <a:pPr lvl="2"/>
            <a:endParaRPr lang="en-GB" dirty="0"/>
          </a:p>
          <a:p>
            <a:pPr lvl="1"/>
            <a:endParaRPr lang="en-GB" dirty="0"/>
          </a:p>
        </p:txBody>
      </p:sp>
    </p:spTree>
    <p:extLst>
      <p:ext uri="{BB962C8B-B14F-4D97-AF65-F5344CB8AC3E}">
        <p14:creationId xmlns:p14="http://schemas.microsoft.com/office/powerpoint/2010/main" val="16815492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components design</a:t>
            </a:r>
            <a:r>
              <a:rPr lang="en-GB" dirty="0"/>
              <a:t> </a:t>
            </a:r>
          </a:p>
        </p:txBody>
      </p:sp>
      <p:sp>
        <p:nvSpPr>
          <p:cNvPr id="4" name="Content Placeholder 3"/>
          <p:cNvSpPr>
            <a:spLocks noGrp="1"/>
          </p:cNvSpPr>
          <p:nvPr>
            <p:ph sz="half" idx="1"/>
          </p:nvPr>
        </p:nvSpPr>
        <p:spPr>
          <a:xfrm>
            <a:off x="628650" y="1825625"/>
            <a:ext cx="7539990" cy="4351338"/>
          </a:xfrm>
        </p:spPr>
        <p:txBody>
          <a:bodyPr>
            <a:normAutofit/>
          </a:bodyPr>
          <a:lstStyle/>
          <a:p>
            <a:r>
              <a:rPr lang="it-IT" dirty="0"/>
              <a:t>If there are aspects of the components design that you want to illustrate or motivate, write here your explanations</a:t>
            </a:r>
            <a:endParaRPr lang="en-GB" sz="2000" dirty="0"/>
          </a:p>
        </p:txBody>
      </p:sp>
    </p:spTree>
    <p:extLst>
      <p:ext uri="{BB962C8B-B14F-4D97-AF65-F5344CB8AC3E}">
        <p14:creationId xmlns:p14="http://schemas.microsoft.com/office/powerpoint/2010/main" val="36031149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UML sequence diagrams</a:t>
            </a:r>
          </a:p>
        </p:txBody>
      </p:sp>
      <p:sp>
        <p:nvSpPr>
          <p:cNvPr id="6" name="Google Shape;273;p37"/>
          <p:cNvSpPr/>
          <p:nvPr/>
        </p:nvSpPr>
        <p:spPr>
          <a:xfrm>
            <a:off x="867620" y="2765098"/>
            <a:ext cx="13146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CheckLogin</a:t>
            </a:r>
            <a:endParaRPr sz="1400">
              <a:solidFill>
                <a:schemeClr val="dk1"/>
              </a:solidFill>
              <a:latin typeface="Calibri"/>
              <a:ea typeface="Calibri"/>
              <a:cs typeface="Calibri"/>
              <a:sym typeface="Calibri"/>
            </a:endParaRPr>
          </a:p>
        </p:txBody>
      </p:sp>
      <p:cxnSp>
        <p:nvCxnSpPr>
          <p:cNvPr id="7" name="Google Shape;274;p37"/>
          <p:cNvCxnSpPr>
            <a:stCxn id="6" idx="2"/>
          </p:cNvCxnSpPr>
          <p:nvPr/>
        </p:nvCxnSpPr>
        <p:spPr>
          <a:xfrm flipH="1">
            <a:off x="1500320" y="3050998"/>
            <a:ext cx="24600" cy="33654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8" name="Google Shape;275;p37"/>
          <p:cNvCxnSpPr/>
          <p:nvPr/>
        </p:nvCxnSpPr>
        <p:spPr>
          <a:xfrm>
            <a:off x="429471" y="3908098"/>
            <a:ext cx="8763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76;p37"/>
          <p:cNvSpPr txBox="1"/>
          <p:nvPr/>
        </p:nvSpPr>
        <p:spPr>
          <a:xfrm>
            <a:off x="353271" y="3631099"/>
            <a:ext cx="9156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doPOST</a:t>
            </a:r>
            <a:endParaRPr sz="1400">
              <a:solidFill>
                <a:schemeClr val="dk1"/>
              </a:solidFill>
              <a:latin typeface="Calibri"/>
              <a:ea typeface="Calibri"/>
              <a:cs typeface="Calibri"/>
              <a:sym typeface="Calibri"/>
            </a:endParaRPr>
          </a:p>
        </p:txBody>
      </p:sp>
      <p:sp>
        <p:nvSpPr>
          <p:cNvPr id="10" name="Google Shape;277;p37"/>
          <p:cNvSpPr/>
          <p:nvPr/>
        </p:nvSpPr>
        <p:spPr>
          <a:xfrm>
            <a:off x="1342125" y="3212773"/>
            <a:ext cx="306600" cy="2900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278;p37"/>
          <p:cNvSpPr/>
          <p:nvPr/>
        </p:nvSpPr>
        <p:spPr>
          <a:xfrm>
            <a:off x="2881149" y="2765098"/>
            <a:ext cx="984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UserDAO</a:t>
            </a:r>
            <a:endParaRPr sz="1400">
              <a:solidFill>
                <a:schemeClr val="dk1"/>
              </a:solidFill>
              <a:latin typeface="Calibri"/>
              <a:ea typeface="Calibri"/>
              <a:cs typeface="Calibri"/>
              <a:sym typeface="Calibri"/>
            </a:endParaRPr>
          </a:p>
        </p:txBody>
      </p:sp>
      <p:cxnSp>
        <p:nvCxnSpPr>
          <p:cNvPr id="12" name="Google Shape;279;p37"/>
          <p:cNvCxnSpPr/>
          <p:nvPr/>
        </p:nvCxnSpPr>
        <p:spPr>
          <a:xfrm flipH="1">
            <a:off x="3398067" y="3050848"/>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3" name="Google Shape;280;p37"/>
          <p:cNvCxnSpPr/>
          <p:nvPr/>
        </p:nvCxnSpPr>
        <p:spPr>
          <a:xfrm>
            <a:off x="1648670" y="3565198"/>
            <a:ext cx="15957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 name="Google Shape;281;p37"/>
          <p:cNvSpPr txBox="1"/>
          <p:nvPr/>
        </p:nvSpPr>
        <p:spPr>
          <a:xfrm>
            <a:off x="1644300" y="3127073"/>
            <a:ext cx="17181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dirty="0">
                <a:solidFill>
                  <a:schemeClr val="dk1"/>
                </a:solidFill>
                <a:latin typeface="Calibri"/>
                <a:ea typeface="Calibri"/>
                <a:cs typeface="Calibri"/>
                <a:sym typeface="Calibri"/>
              </a:rPr>
              <a:t>new </a:t>
            </a:r>
            <a:r>
              <a:rPr lang="es-419" sz="1400" dirty="0" err="1">
                <a:solidFill>
                  <a:schemeClr val="dk1"/>
                </a:solidFill>
                <a:latin typeface="Calibri"/>
                <a:ea typeface="Calibri"/>
                <a:cs typeface="Calibri"/>
                <a:sym typeface="Calibri"/>
              </a:rPr>
              <a:t>UserDAO</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user</a:t>
            </a:r>
            <a:r>
              <a:rPr lang="es-419" sz="1400" dirty="0">
                <a:solidFill>
                  <a:schemeClr val="dk1"/>
                </a:solidFill>
                <a:latin typeface="Calibri"/>
                <a:ea typeface="Calibri"/>
                <a:cs typeface="Calibri"/>
                <a:sym typeface="Calibri"/>
              </a:rPr>
              <a:t>, </a:t>
            </a:r>
            <a:r>
              <a:rPr lang="es-419" sz="1400" dirty="0" err="1">
                <a:solidFill>
                  <a:schemeClr val="dk1"/>
                </a:solidFill>
                <a:latin typeface="Calibri"/>
                <a:ea typeface="Calibri"/>
                <a:cs typeface="Calibri"/>
                <a:sym typeface="Calibri"/>
              </a:rPr>
              <a:t>pass</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sp>
        <p:nvSpPr>
          <p:cNvPr id="15" name="Google Shape;282;p37"/>
          <p:cNvSpPr/>
          <p:nvPr/>
        </p:nvSpPr>
        <p:spPr>
          <a:xfrm>
            <a:off x="3274539" y="3225573"/>
            <a:ext cx="304800" cy="942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16" name="Google Shape;283;p37"/>
          <p:cNvCxnSpPr/>
          <p:nvPr/>
        </p:nvCxnSpPr>
        <p:spPr>
          <a:xfrm rot="10800000">
            <a:off x="1666225" y="4088073"/>
            <a:ext cx="16002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7" name="Google Shape;284;p37"/>
          <p:cNvSpPr txBox="1"/>
          <p:nvPr/>
        </p:nvSpPr>
        <p:spPr>
          <a:xfrm>
            <a:off x="1893288" y="3786735"/>
            <a:ext cx="11367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user || null</a:t>
            </a:r>
            <a:endParaRPr sz="1400">
              <a:solidFill>
                <a:schemeClr val="dk1"/>
              </a:solidFill>
              <a:latin typeface="Calibri"/>
              <a:ea typeface="Calibri"/>
              <a:cs typeface="Calibri"/>
              <a:sym typeface="Calibri"/>
            </a:endParaRPr>
          </a:p>
        </p:txBody>
      </p:sp>
      <p:sp>
        <p:nvSpPr>
          <p:cNvPr id="18" name="Google Shape;285;p37"/>
          <p:cNvSpPr/>
          <p:nvPr/>
        </p:nvSpPr>
        <p:spPr>
          <a:xfrm>
            <a:off x="5221450" y="2765098"/>
            <a:ext cx="7512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Session</a:t>
            </a:r>
            <a:endParaRPr sz="1400">
              <a:solidFill>
                <a:schemeClr val="dk1"/>
              </a:solidFill>
              <a:latin typeface="Calibri"/>
              <a:ea typeface="Calibri"/>
              <a:cs typeface="Calibri"/>
              <a:sym typeface="Calibri"/>
            </a:endParaRPr>
          </a:p>
        </p:txBody>
      </p:sp>
      <p:cxnSp>
        <p:nvCxnSpPr>
          <p:cNvPr id="19" name="Google Shape;286;p37"/>
          <p:cNvCxnSpPr>
            <a:stCxn id="18" idx="2"/>
          </p:cNvCxnSpPr>
          <p:nvPr/>
        </p:nvCxnSpPr>
        <p:spPr>
          <a:xfrm flipH="1">
            <a:off x="5566750" y="3050998"/>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0" name="Google Shape;287;p37"/>
          <p:cNvSpPr/>
          <p:nvPr/>
        </p:nvSpPr>
        <p:spPr>
          <a:xfrm>
            <a:off x="5434250" y="4884465"/>
            <a:ext cx="3048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21" name="Google Shape;288;p37"/>
          <p:cNvCxnSpPr/>
          <p:nvPr/>
        </p:nvCxnSpPr>
        <p:spPr>
          <a:xfrm rot="10800000" flipH="1">
            <a:off x="1648900" y="5025773"/>
            <a:ext cx="3793800" cy="3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2" name="Google Shape;289;p37"/>
          <p:cNvSpPr txBox="1"/>
          <p:nvPr/>
        </p:nvSpPr>
        <p:spPr>
          <a:xfrm>
            <a:off x="1741467" y="4762619"/>
            <a:ext cx="3113562" cy="274040"/>
          </a:xfrm>
          <a:prstGeom prst="rect">
            <a:avLst/>
          </a:prstGeom>
          <a:noFill/>
          <a:ln>
            <a:noFill/>
          </a:ln>
        </p:spPr>
        <p:txBody>
          <a:bodyPr spcFirstLastPara="1" wrap="square" lIns="91425" tIns="45700" rIns="91425" bIns="45700" anchor="t" anchorCtr="0">
            <a:noAutofit/>
          </a:bodyPr>
          <a:lstStyle/>
          <a:p>
            <a:pPr lvl="0"/>
            <a:r>
              <a:rPr lang="es-419" sz="1400" dirty="0">
                <a:solidFill>
                  <a:schemeClr val="dk1"/>
                </a:solidFill>
                <a:latin typeface="Calibri"/>
                <a:ea typeface="Calibri"/>
                <a:cs typeface="Calibri"/>
                <a:sym typeface="Calibri"/>
              </a:rPr>
              <a:t>[user != null ] setAttribute  ("user", user)</a:t>
            </a:r>
            <a:endParaRPr sz="1400" dirty="0">
              <a:solidFill>
                <a:schemeClr val="dk1"/>
              </a:solidFill>
              <a:latin typeface="Calibri"/>
              <a:ea typeface="Calibri"/>
              <a:cs typeface="Calibri"/>
              <a:sym typeface="Calibri"/>
            </a:endParaRPr>
          </a:p>
        </p:txBody>
      </p:sp>
      <p:sp>
        <p:nvSpPr>
          <p:cNvPr id="23" name="Google Shape;290;p37"/>
          <p:cNvSpPr/>
          <p:nvPr/>
        </p:nvSpPr>
        <p:spPr>
          <a:xfrm>
            <a:off x="4093000" y="2765023"/>
            <a:ext cx="1056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index.html</a:t>
            </a:r>
            <a:endParaRPr sz="1400">
              <a:solidFill>
                <a:schemeClr val="dk1"/>
              </a:solidFill>
              <a:latin typeface="Calibri"/>
              <a:ea typeface="Calibri"/>
              <a:cs typeface="Calibri"/>
              <a:sym typeface="Calibri"/>
            </a:endParaRPr>
          </a:p>
        </p:txBody>
      </p:sp>
      <p:cxnSp>
        <p:nvCxnSpPr>
          <p:cNvPr id="24" name="Google Shape;291;p37"/>
          <p:cNvCxnSpPr>
            <a:stCxn id="23" idx="2"/>
          </p:cNvCxnSpPr>
          <p:nvPr/>
        </p:nvCxnSpPr>
        <p:spPr>
          <a:xfrm flipH="1">
            <a:off x="4590700" y="3050923"/>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5" name="Google Shape;292;p37"/>
          <p:cNvSpPr/>
          <p:nvPr/>
        </p:nvSpPr>
        <p:spPr>
          <a:xfrm>
            <a:off x="4464113" y="4192794"/>
            <a:ext cx="304800" cy="6651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26" name="Google Shape;293;p37"/>
          <p:cNvCxnSpPr/>
          <p:nvPr/>
        </p:nvCxnSpPr>
        <p:spPr>
          <a:xfrm>
            <a:off x="1670265" y="4595761"/>
            <a:ext cx="2775000" cy="27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 name="Google Shape;294;p37"/>
          <p:cNvSpPr txBox="1"/>
          <p:nvPr/>
        </p:nvSpPr>
        <p:spPr>
          <a:xfrm>
            <a:off x="96075" y="4005073"/>
            <a:ext cx="1209600" cy="2108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a:solidFill>
                  <a:schemeClr val="dk1"/>
                </a:solidFill>
                <a:latin typeface="Calibri"/>
                <a:ea typeface="Calibri"/>
                <a:cs typeface="Calibri"/>
                <a:sym typeface="Calibri"/>
              </a:rPr>
              <a:t>POST</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200">
                <a:solidFill>
                  <a:schemeClr val="dk1"/>
                </a:solidFill>
                <a:latin typeface="Calibri"/>
                <a:ea typeface="Calibri"/>
                <a:cs typeface="Calibri"/>
                <a:sym typeface="Calibri"/>
              </a:rPr>
              <a:t>/CheckLogin</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100">
                <a:solidFill>
                  <a:schemeClr val="dk1"/>
                </a:solidFill>
                <a:latin typeface="Calibri"/>
                <a:ea typeface="Calibri"/>
                <a:cs typeface="Calibri"/>
                <a:sym typeface="Calibri"/>
              </a:rPr>
              <a:t>username</a:t>
            </a:r>
            <a:endParaRPr sz="1400"/>
          </a:p>
          <a:p>
            <a:pPr marL="0" marR="0" lvl="0" indent="0" algn="l" rtl="0">
              <a:spcBef>
                <a:spcPts val="0"/>
              </a:spcBef>
              <a:spcAft>
                <a:spcPts val="0"/>
              </a:spcAft>
              <a:buNone/>
            </a:pPr>
            <a:r>
              <a:rPr lang="es-419" sz="1100">
                <a:solidFill>
                  <a:schemeClr val="dk1"/>
                </a:solidFill>
                <a:latin typeface="Calibri"/>
                <a:ea typeface="Calibri"/>
                <a:cs typeface="Calibri"/>
                <a:sym typeface="Calibri"/>
              </a:rPr>
              <a:t>password</a:t>
            </a:r>
            <a:endParaRPr sz="1400"/>
          </a:p>
          <a:p>
            <a:pPr marL="0" marR="0" lvl="0" indent="0" algn="l" rtl="0">
              <a:spcBef>
                <a:spcPts val="0"/>
              </a:spcBef>
              <a:spcAft>
                <a:spcPts val="0"/>
              </a:spcAft>
              <a:buNone/>
            </a:pP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200">
                <a:solidFill>
                  <a:schemeClr val="dk1"/>
                </a:solidFill>
                <a:latin typeface="Calibri"/>
                <a:ea typeface="Calibri"/>
                <a:cs typeface="Calibri"/>
                <a:sym typeface="Calibri"/>
              </a:rPr>
              <a:t>From: index.html</a:t>
            </a:r>
            <a:endParaRPr sz="1200">
              <a:solidFill>
                <a:schemeClr val="dk1"/>
              </a:solidFill>
              <a:latin typeface="Calibri"/>
              <a:ea typeface="Calibri"/>
              <a:cs typeface="Calibri"/>
              <a:sym typeface="Calibri"/>
            </a:endParaRPr>
          </a:p>
        </p:txBody>
      </p:sp>
      <p:cxnSp>
        <p:nvCxnSpPr>
          <p:cNvPr id="28" name="Google Shape;295;p37"/>
          <p:cNvCxnSpPr/>
          <p:nvPr/>
        </p:nvCxnSpPr>
        <p:spPr>
          <a:xfrm flipH="1">
            <a:off x="6593600" y="3084148"/>
            <a:ext cx="4800" cy="32988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 name="Google Shape;296;p37"/>
          <p:cNvSpPr/>
          <p:nvPr/>
        </p:nvSpPr>
        <p:spPr>
          <a:xfrm>
            <a:off x="6443594" y="5115912"/>
            <a:ext cx="304800" cy="75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297;p37"/>
          <p:cNvSpPr txBox="1"/>
          <p:nvPr/>
        </p:nvSpPr>
        <p:spPr>
          <a:xfrm>
            <a:off x="1707191" y="5196645"/>
            <a:ext cx="28629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a:solidFill>
                  <a:schemeClr val="dk1"/>
                </a:solidFill>
                <a:latin typeface="Calibri"/>
                <a:ea typeface="Calibri"/>
                <a:cs typeface="Calibri"/>
                <a:sym typeface="Calibri"/>
              </a:rPr>
              <a:t>[user != null ] redirect</a:t>
            </a:r>
            <a:endParaRPr sz="1200" dirty="0">
              <a:solidFill>
                <a:schemeClr val="dk1"/>
              </a:solidFill>
              <a:latin typeface="Calibri"/>
              <a:ea typeface="Calibri"/>
              <a:cs typeface="Calibri"/>
              <a:sym typeface="Calibri"/>
            </a:endParaRPr>
          </a:p>
        </p:txBody>
      </p:sp>
      <p:sp>
        <p:nvSpPr>
          <p:cNvPr id="31" name="Google Shape;298;p37"/>
          <p:cNvSpPr txBox="1"/>
          <p:nvPr/>
        </p:nvSpPr>
        <p:spPr>
          <a:xfrm>
            <a:off x="1826198" y="4306797"/>
            <a:ext cx="21174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[user == null ] redirect</a:t>
            </a:r>
            <a:endParaRPr sz="1400">
              <a:solidFill>
                <a:schemeClr val="dk1"/>
              </a:solidFill>
              <a:latin typeface="Calibri"/>
              <a:ea typeface="Calibri"/>
              <a:cs typeface="Calibri"/>
              <a:sym typeface="Calibri"/>
            </a:endParaRPr>
          </a:p>
        </p:txBody>
      </p:sp>
      <p:cxnSp>
        <p:nvCxnSpPr>
          <p:cNvPr id="32" name="Google Shape;299;p37"/>
          <p:cNvCxnSpPr>
            <a:endCxn id="29" idx="1"/>
          </p:cNvCxnSpPr>
          <p:nvPr/>
        </p:nvCxnSpPr>
        <p:spPr>
          <a:xfrm rot="10800000" flipH="1">
            <a:off x="1670294" y="5493912"/>
            <a:ext cx="4773300" cy="6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3" name="Google Shape;300;p37"/>
          <p:cNvCxnSpPr/>
          <p:nvPr/>
        </p:nvCxnSpPr>
        <p:spPr>
          <a:xfrm rot="10800000">
            <a:off x="1660525" y="3828823"/>
            <a:ext cx="16059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4" name="Google Shape;301;p37"/>
          <p:cNvSpPr txBox="1"/>
          <p:nvPr/>
        </p:nvSpPr>
        <p:spPr>
          <a:xfrm>
            <a:off x="1756225" y="3581673"/>
            <a:ext cx="16062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100">
                <a:solidFill>
                  <a:schemeClr val="dk1"/>
                </a:solidFill>
                <a:latin typeface="Calibri"/>
                <a:ea typeface="Calibri"/>
                <a:cs typeface="Calibri"/>
                <a:sym typeface="Calibri"/>
              </a:rPr>
              <a:t>checkCredentials()</a:t>
            </a:r>
            <a:endParaRPr sz="1100">
              <a:solidFill>
                <a:schemeClr val="dk1"/>
              </a:solidFill>
              <a:latin typeface="Calibri"/>
              <a:ea typeface="Calibri"/>
              <a:cs typeface="Calibri"/>
              <a:sym typeface="Calibri"/>
            </a:endParaRPr>
          </a:p>
        </p:txBody>
      </p:sp>
      <p:sp>
        <p:nvSpPr>
          <p:cNvPr id="35" name="Google Shape;302;p37"/>
          <p:cNvSpPr/>
          <p:nvPr/>
        </p:nvSpPr>
        <p:spPr>
          <a:xfrm>
            <a:off x="6133300" y="2769524"/>
            <a:ext cx="1136700" cy="276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100">
                <a:solidFill>
                  <a:schemeClr val="dk1"/>
                </a:solidFill>
                <a:latin typeface="Calibri"/>
                <a:ea typeface="Calibri"/>
                <a:cs typeface="Calibri"/>
                <a:sym typeface="Calibri"/>
              </a:rPr>
              <a:t>GoToHome</a:t>
            </a:r>
            <a:endParaRPr sz="1100">
              <a:solidFill>
                <a:schemeClr val="dk1"/>
              </a:solidFill>
              <a:latin typeface="Calibri"/>
              <a:ea typeface="Calibri"/>
              <a:cs typeface="Calibri"/>
              <a:sym typeface="Calibri"/>
            </a:endParaRPr>
          </a:p>
        </p:txBody>
      </p:sp>
      <p:cxnSp>
        <p:nvCxnSpPr>
          <p:cNvPr id="36" name="Google Shape;303;p37"/>
          <p:cNvCxnSpPr/>
          <p:nvPr/>
        </p:nvCxnSpPr>
        <p:spPr>
          <a:xfrm>
            <a:off x="6748400" y="5493923"/>
            <a:ext cx="11187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 name="Google Shape;304;p37"/>
          <p:cNvSpPr txBox="1"/>
          <p:nvPr/>
        </p:nvSpPr>
        <p:spPr>
          <a:xfrm>
            <a:off x="6842385" y="5196648"/>
            <a:ext cx="22695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b="1">
                <a:solidFill>
                  <a:schemeClr val="dk1"/>
                </a:solidFill>
                <a:latin typeface="Calibri"/>
                <a:ea typeface="Calibri"/>
                <a:cs typeface="Calibri"/>
                <a:sym typeface="Calibri"/>
              </a:rPr>
              <a:t>See slide “go to home”</a:t>
            </a:r>
            <a:endParaRPr sz="1200" b="1">
              <a:solidFill>
                <a:schemeClr val="dk1"/>
              </a:solidFill>
              <a:latin typeface="Calibri"/>
              <a:ea typeface="Calibri"/>
              <a:cs typeface="Calibri"/>
              <a:sym typeface="Calibri"/>
            </a:endParaRPr>
          </a:p>
        </p:txBody>
      </p:sp>
      <p:sp>
        <p:nvSpPr>
          <p:cNvPr id="38" name="TextBox 37"/>
          <p:cNvSpPr txBox="1"/>
          <p:nvPr/>
        </p:nvSpPr>
        <p:spPr>
          <a:xfrm>
            <a:off x="867620" y="1690689"/>
            <a:ext cx="6267678" cy="369332"/>
          </a:xfrm>
          <a:prstGeom prst="rect">
            <a:avLst/>
          </a:prstGeom>
          <a:noFill/>
        </p:spPr>
        <p:txBody>
          <a:bodyPr wrap="none" rtlCol="0">
            <a:spAutoFit/>
          </a:bodyPr>
          <a:lstStyle/>
          <a:p>
            <a:r>
              <a:rPr lang="it-IT" dirty="0"/>
              <a:t>Only if needed to illustrate some relevant component interaction</a:t>
            </a:r>
          </a:p>
        </p:txBody>
      </p:sp>
    </p:spTree>
    <p:extLst>
      <p:ext uri="{BB962C8B-B14F-4D97-AF65-F5344CB8AC3E}">
        <p14:creationId xmlns:p14="http://schemas.microsoft.com/office/powerpoint/2010/main" val="3500158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Specification interpretation</a:t>
            </a:r>
          </a:p>
        </p:txBody>
      </p:sp>
      <p:sp>
        <p:nvSpPr>
          <p:cNvPr id="4" name="TextBox 3">
            <a:extLst>
              <a:ext uri="{FF2B5EF4-FFF2-40B4-BE49-F238E27FC236}">
                <a16:creationId xmlns:a16="http://schemas.microsoft.com/office/drawing/2014/main" id="{1E50793C-24A1-4D74-9352-EA823E68978C}"/>
              </a:ext>
            </a:extLst>
          </p:cNvPr>
          <p:cNvSpPr txBox="1"/>
          <p:nvPr/>
        </p:nvSpPr>
        <p:spPr>
          <a:xfrm>
            <a:off x="735497" y="1759226"/>
            <a:ext cx="7717734" cy="1754326"/>
          </a:xfrm>
          <a:prstGeom prst="rect">
            <a:avLst/>
          </a:prstGeom>
          <a:noFill/>
        </p:spPr>
        <p:txBody>
          <a:bodyPr wrap="square" rtlCol="0">
            <a:spAutoFit/>
          </a:bodyPr>
          <a:lstStyle/>
          <a:p>
            <a:pPr marL="285750" indent="-285750">
              <a:buFont typeface="Arial" panose="020B0604020202020204" pitchFamily="34" charset="0"/>
              <a:buChar char="•"/>
            </a:pPr>
            <a:r>
              <a:rPr lang="en-GB" dirty="0"/>
              <a:t>Employee are already inserted in the DB.</a:t>
            </a:r>
          </a:p>
          <a:p>
            <a:pPr marL="285750" indent="-285750">
              <a:buFont typeface="Arial" panose="020B0604020202020204" pitchFamily="34" charset="0"/>
              <a:buChar char="•"/>
            </a:pPr>
            <a:r>
              <a:rPr lang="en-GB" dirty="0"/>
              <a:t>Services are already inserted in the DB</a:t>
            </a:r>
          </a:p>
          <a:p>
            <a:pPr marL="285750" indent="-285750">
              <a:buFont typeface="Arial" panose="020B0604020202020204" pitchFamily="34" charset="0"/>
              <a:buChar char="•"/>
            </a:pPr>
            <a:r>
              <a:rPr lang="en-GB" dirty="0"/>
              <a:t>There could be multiple validity period with the same duration but different fee</a:t>
            </a:r>
          </a:p>
          <a:p>
            <a:endParaRPr lang="en-GB" dirty="0"/>
          </a:p>
          <a:p>
            <a:endParaRPr lang="en-GB" dirty="0"/>
          </a:p>
        </p:txBody>
      </p:sp>
    </p:spTree>
    <p:extLst>
      <p:ext uri="{BB962C8B-B14F-4D97-AF65-F5344CB8AC3E}">
        <p14:creationId xmlns:p14="http://schemas.microsoft.com/office/powerpoint/2010/main" val="3525016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txBox="1">
            <a:spLocks noGrp="1"/>
          </p:cNvSpPr>
          <p:nvPr>
            <p:ph type="title"/>
          </p:nvPr>
        </p:nvSpPr>
        <p:spPr>
          <a:xfrm>
            <a:off x="756138" y="174032"/>
            <a:ext cx="7631723" cy="1111843"/>
          </a:xfrm>
        </p:spPr>
        <p:txBody>
          <a:bodyPr vert="horz" lIns="91440" tIns="45720" rIns="91440" bIns="45720" rtlCol="0" anchor="ctr">
            <a:normAutofit/>
          </a:bodyPr>
          <a:lstStyle/>
          <a:p>
            <a:pPr lvl="0" algn="ctr"/>
            <a:r>
              <a:rPr lang="en-US" sz="3500" kern="1200">
                <a:solidFill>
                  <a:schemeClr val="tx1"/>
                </a:solidFill>
                <a:latin typeface="+mj-lt"/>
                <a:ea typeface="+mj-ea"/>
                <a:cs typeface="+mj-cs"/>
              </a:rPr>
              <a:t>Entity Relationship</a:t>
            </a:r>
          </a:p>
        </p:txBody>
      </p:sp>
      <p:sp>
        <p:nvSpPr>
          <p:cNvPr id="27" name="Rectangle 26">
            <a:extLst>
              <a:ext uri="{FF2B5EF4-FFF2-40B4-BE49-F238E27FC236}">
                <a16:creationId xmlns:a16="http://schemas.microsoft.com/office/drawing/2014/main" id="{4084D14C-6212-454A-97AB-F1CF40356395}"/>
              </a:ext>
            </a:extLst>
          </p:cNvPr>
          <p:cNvSpPr/>
          <p:nvPr/>
        </p:nvSpPr>
        <p:spPr>
          <a:xfrm>
            <a:off x="756138" y="1459907"/>
            <a:ext cx="7631722" cy="767904"/>
          </a:xfrm>
          <a:prstGeom prst="rect">
            <a:avLst/>
          </a:prstGeom>
        </p:spPr>
        <p:txBody>
          <a:bodyPr vert="horz" lIns="91440" tIns="45720" rIns="91440" bIns="45720" rtlCol="0" anchor="ctr">
            <a:normAutofit/>
          </a:bodyPr>
          <a:lstStyle/>
          <a:p>
            <a:pPr indent="-228600" algn="ctr">
              <a:lnSpc>
                <a:spcPct val="90000"/>
              </a:lnSpc>
              <a:spcAft>
                <a:spcPts val="600"/>
              </a:spcAft>
              <a:buFont typeface="Arial" panose="020B0604020202020204" pitchFamily="34" charset="0"/>
              <a:buChar char="•"/>
            </a:pPr>
            <a:r>
              <a:rPr lang="en-US" sz="1700" dirty="0"/>
              <a:t>(according to the notation used in the book Atzeni, </a:t>
            </a:r>
            <a:r>
              <a:rPr lang="en-US" sz="1700" dirty="0" err="1"/>
              <a:t>Ceri</a:t>
            </a:r>
            <a:r>
              <a:rPr lang="en-US" sz="1700" dirty="0"/>
              <a:t> et al. – alternatively, you can use Chen’s notation)</a:t>
            </a:r>
          </a:p>
        </p:txBody>
      </p:sp>
      <p:pic>
        <p:nvPicPr>
          <p:cNvPr id="1026" name="Picture 2">
            <a:extLst>
              <a:ext uri="{FF2B5EF4-FFF2-40B4-BE49-F238E27FC236}">
                <a16:creationId xmlns:a16="http://schemas.microsoft.com/office/drawing/2014/main" id="{0F31534E-DA13-4203-8EA5-0442903DF94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50922" y="2075008"/>
            <a:ext cx="7237582" cy="45596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0037024A-6CC7-4107-8633-25676A5159BB}"/>
                  </a:ext>
                </a:extLst>
              </p14:cNvPr>
              <p14:cNvContentPartPr/>
              <p14:nvPr/>
            </p14:nvContentPartPr>
            <p14:xfrm>
              <a:off x="1286992" y="4733249"/>
              <a:ext cx="1109160" cy="1170720"/>
            </p14:xfrm>
          </p:contentPart>
        </mc:Choice>
        <mc:Fallback xmlns="">
          <p:pic>
            <p:nvPicPr>
              <p:cNvPr id="3" name="Ink 2">
                <a:extLst>
                  <a:ext uri="{FF2B5EF4-FFF2-40B4-BE49-F238E27FC236}">
                    <a16:creationId xmlns:a16="http://schemas.microsoft.com/office/drawing/2014/main" id="{0037024A-6CC7-4107-8633-25676A5159BB}"/>
                  </a:ext>
                </a:extLst>
              </p:cNvPr>
              <p:cNvPicPr/>
              <p:nvPr/>
            </p:nvPicPr>
            <p:blipFill>
              <a:blip r:embed="rId4"/>
              <a:stretch>
                <a:fillRect/>
              </a:stretch>
            </p:blipFill>
            <p:spPr>
              <a:xfrm>
                <a:off x="1278352" y="4724249"/>
                <a:ext cx="1126800" cy="1188360"/>
              </a:xfrm>
              <a:prstGeom prst="rect">
                <a:avLst/>
              </a:prstGeom>
            </p:spPr>
          </p:pic>
        </mc:Fallback>
      </mc:AlternateContent>
    </p:spTree>
    <p:extLst>
      <p:ext uri="{BB962C8B-B14F-4D97-AF65-F5344CB8AC3E}">
        <p14:creationId xmlns:p14="http://schemas.microsoft.com/office/powerpoint/2010/main" val="2948808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ER design</a:t>
            </a:r>
          </a:p>
        </p:txBody>
      </p:sp>
      <p:sp>
        <p:nvSpPr>
          <p:cNvPr id="3" name="Content Placeholder 2"/>
          <p:cNvSpPr>
            <a:spLocks noGrp="1"/>
          </p:cNvSpPr>
          <p:nvPr>
            <p:ph idx="1"/>
          </p:nvPr>
        </p:nvSpPr>
        <p:spPr/>
        <p:txBody>
          <a:bodyPr>
            <a:normAutofit fontScale="92500" lnSpcReduction="20000"/>
          </a:bodyPr>
          <a:lstStyle/>
          <a:p>
            <a:r>
              <a:rPr lang="en-GB" dirty="0"/>
              <a:t>We don’t have a table where we save the info about the start and end date of each service per client since they’re easily computable. We decided to use a view table because all the data needed are already stored in our DB.</a:t>
            </a:r>
          </a:p>
          <a:p>
            <a:r>
              <a:rPr lang="en-GB" dirty="0"/>
              <a:t>Each package as multiple optional, service and validity that represent the choices between which the user can pick</a:t>
            </a:r>
          </a:p>
          <a:p>
            <a:r>
              <a:rPr lang="en-GB" dirty="0"/>
              <a:t>Order data is link with optional and validity to save the user choices among the available ones</a:t>
            </a:r>
          </a:p>
          <a:p>
            <a:r>
              <a:rPr lang="en-GB" dirty="0"/>
              <a:t>To answer the required queries we save the data in 5 materialized view populated by trigger when a specific event occur</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9590F5A1-0A9C-472B-90FB-E5EB08377F4B}"/>
                  </a:ext>
                </a:extLst>
              </p14:cNvPr>
              <p14:cNvContentPartPr/>
              <p14:nvPr/>
            </p14:nvContentPartPr>
            <p14:xfrm>
              <a:off x="-711008" y="1803569"/>
              <a:ext cx="360" cy="360"/>
            </p14:xfrm>
          </p:contentPart>
        </mc:Choice>
        <mc:Fallback xmlns="">
          <p:pic>
            <p:nvPicPr>
              <p:cNvPr id="8" name="Ink 7">
                <a:extLst>
                  <a:ext uri="{FF2B5EF4-FFF2-40B4-BE49-F238E27FC236}">
                    <a16:creationId xmlns:a16="http://schemas.microsoft.com/office/drawing/2014/main" id="{9590F5A1-0A9C-472B-90FB-E5EB08377F4B}"/>
                  </a:ext>
                </a:extLst>
              </p:cNvPr>
              <p:cNvPicPr/>
              <p:nvPr/>
            </p:nvPicPr>
            <p:blipFill>
              <a:blip r:embed="rId3"/>
              <a:stretch>
                <a:fillRect/>
              </a:stretch>
            </p:blipFill>
            <p:spPr>
              <a:xfrm>
                <a:off x="-719648" y="1794929"/>
                <a:ext cx="18000" cy="18000"/>
              </a:xfrm>
              <a:prstGeom prst="rect">
                <a:avLst/>
              </a:prstGeom>
            </p:spPr>
          </p:pic>
        </mc:Fallback>
      </mc:AlternateContent>
    </p:spTree>
    <p:extLst>
      <p:ext uri="{BB962C8B-B14F-4D97-AF65-F5344CB8AC3E}">
        <p14:creationId xmlns:p14="http://schemas.microsoft.com/office/powerpoint/2010/main" val="3804925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dirty="0"/>
              <a:t>Relational model</a:t>
            </a:r>
          </a:p>
        </p:txBody>
      </p:sp>
      <p:sp>
        <p:nvSpPr>
          <p:cNvPr id="12" name="TextBox 11">
            <a:extLst>
              <a:ext uri="{FF2B5EF4-FFF2-40B4-BE49-F238E27FC236}">
                <a16:creationId xmlns:a16="http://schemas.microsoft.com/office/drawing/2014/main" id="{2ECDF662-2053-4AD8-9A7B-6953490B3EF0}"/>
              </a:ext>
            </a:extLst>
          </p:cNvPr>
          <p:cNvSpPr txBox="1"/>
          <p:nvPr/>
        </p:nvSpPr>
        <p:spPr>
          <a:xfrm>
            <a:off x="349321" y="1690689"/>
            <a:ext cx="8548099" cy="4093428"/>
          </a:xfrm>
          <a:prstGeom prst="rect">
            <a:avLst/>
          </a:prstGeom>
          <a:noFill/>
        </p:spPr>
        <p:txBody>
          <a:bodyPr wrap="square" rtlCol="0">
            <a:spAutoFit/>
          </a:bodyPr>
          <a:lstStyle/>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r>
              <a:rPr lang="en-US" sz="2000" dirty="0" err="1"/>
              <a:t>User_Data</a:t>
            </a:r>
            <a:r>
              <a:rPr lang="en-US" sz="2000" dirty="0"/>
              <a:t>(id, username, mail, password, </a:t>
            </a:r>
            <a:r>
              <a:rPr lang="en-US" sz="2000" dirty="0" err="1"/>
              <a:t>isEmployee</a:t>
            </a:r>
            <a:r>
              <a:rPr lang="en-US" sz="2000" dirty="0"/>
              <a:t>, </a:t>
            </a:r>
            <a:r>
              <a:rPr lang="en-US" sz="2000" dirty="0" err="1"/>
              <a:t>isInsolvent</a:t>
            </a:r>
            <a:r>
              <a:rPr lang="en-US" sz="2000" dirty="0"/>
              <a:t>)</a:t>
            </a:r>
          </a:p>
          <a:p>
            <a:pPr marL="285750" indent="-285750">
              <a:buFont typeface="Wingdings" panose="05000000000000000000" pitchFamily="2" charset="2"/>
              <a:buChar char="§"/>
            </a:pPr>
            <a:r>
              <a:rPr lang="en-US" sz="2000" dirty="0" err="1"/>
              <a:t>Package_Data</a:t>
            </a:r>
            <a:r>
              <a:rPr lang="en-US" sz="2000" dirty="0"/>
              <a:t>(id, name)</a:t>
            </a:r>
          </a:p>
          <a:p>
            <a:pPr marL="285750" indent="-285750">
              <a:buFont typeface="Wingdings" panose="05000000000000000000" pitchFamily="2" charset="2"/>
              <a:buChar char="§"/>
            </a:pPr>
            <a:r>
              <a:rPr lang="en-US" sz="2000" dirty="0" err="1"/>
              <a:t>Optional_Data</a:t>
            </a:r>
            <a:r>
              <a:rPr lang="en-US" sz="2000" dirty="0"/>
              <a:t>(id, name, </a:t>
            </a:r>
            <a:r>
              <a:rPr lang="en-US" sz="2000" dirty="0" err="1"/>
              <a:t>feeMonthly</a:t>
            </a:r>
            <a:r>
              <a:rPr lang="en-US" sz="2000" dirty="0"/>
              <a:t>)</a:t>
            </a:r>
          </a:p>
          <a:p>
            <a:pPr marL="285750" indent="-285750">
              <a:buFont typeface="Wingdings" panose="05000000000000000000" pitchFamily="2" charset="2"/>
              <a:buChar char="§"/>
            </a:pPr>
            <a:r>
              <a:rPr lang="en-US" sz="2000" dirty="0"/>
              <a:t>Service(id, type, minutes, </a:t>
            </a:r>
            <a:r>
              <a:rPr lang="en-US" sz="2000" dirty="0" err="1"/>
              <a:t>sms</a:t>
            </a:r>
            <a:r>
              <a:rPr lang="en-US" sz="2000" dirty="0"/>
              <a:t>, giga, </a:t>
            </a:r>
            <a:r>
              <a:rPr lang="en-US" sz="2000" dirty="0" err="1"/>
              <a:t>feeMinutes</a:t>
            </a:r>
            <a:r>
              <a:rPr lang="en-US" sz="2000" dirty="0"/>
              <a:t>, </a:t>
            </a:r>
            <a:r>
              <a:rPr lang="en-US" sz="2000" dirty="0" err="1"/>
              <a:t>feeSms</a:t>
            </a:r>
            <a:r>
              <a:rPr lang="en-US" sz="2000" dirty="0"/>
              <a:t>, </a:t>
            </a:r>
            <a:r>
              <a:rPr lang="en-US" sz="2000" dirty="0" err="1"/>
              <a:t>feeGiga</a:t>
            </a:r>
            <a:r>
              <a:rPr lang="en-US" sz="2000" dirty="0"/>
              <a:t>)</a:t>
            </a:r>
          </a:p>
          <a:p>
            <a:pPr marL="285750" indent="-285750">
              <a:buFont typeface="Wingdings" panose="05000000000000000000" pitchFamily="2" charset="2"/>
              <a:buChar char="§"/>
            </a:pPr>
            <a:r>
              <a:rPr lang="en-US" sz="2000" dirty="0" err="1"/>
              <a:t>ValidityPeriod</a:t>
            </a:r>
            <a:r>
              <a:rPr lang="en-US" sz="2000" dirty="0"/>
              <a:t>(id, month, </a:t>
            </a:r>
            <a:r>
              <a:rPr lang="en-US" sz="2000" dirty="0" err="1"/>
              <a:t>feeMonth</a:t>
            </a:r>
            <a:r>
              <a:rPr lang="en-US" sz="2000" dirty="0"/>
              <a:t>)</a:t>
            </a:r>
          </a:p>
          <a:p>
            <a:pPr marL="285750" indent="-285750">
              <a:buFont typeface="Wingdings" panose="05000000000000000000" pitchFamily="2" charset="2"/>
              <a:buChar char="§"/>
            </a:pPr>
            <a:r>
              <a:rPr lang="en-US" sz="2000" dirty="0" err="1"/>
              <a:t>Order_data</a:t>
            </a:r>
            <a:r>
              <a:rPr lang="en-US" sz="2000" dirty="0"/>
              <a:t>(id, </a:t>
            </a:r>
            <a:r>
              <a:rPr lang="en-US" sz="2000" dirty="0" err="1"/>
              <a:t>idUser</a:t>
            </a:r>
            <a:r>
              <a:rPr lang="en-US" sz="2000" dirty="0"/>
              <a:t>, </a:t>
            </a:r>
            <a:r>
              <a:rPr lang="en-US" sz="2000" dirty="0" err="1"/>
              <a:t>idPackage</a:t>
            </a:r>
            <a:r>
              <a:rPr lang="en-US" sz="2000" dirty="0"/>
              <a:t>, </a:t>
            </a:r>
            <a:r>
              <a:rPr lang="en-US" sz="2000" dirty="0" err="1"/>
              <a:t>idValidityperiod</a:t>
            </a:r>
            <a:r>
              <a:rPr lang="en-US" sz="2000" dirty="0"/>
              <a:t>, </a:t>
            </a:r>
            <a:r>
              <a:rPr lang="en-US" sz="2000" dirty="0" err="1"/>
              <a:t>dateTime</a:t>
            </a:r>
            <a:r>
              <a:rPr lang="en-US" sz="2000" dirty="0"/>
              <a:t>, </a:t>
            </a:r>
            <a:r>
              <a:rPr lang="en-US" sz="2000" dirty="0" err="1"/>
              <a:t>totalCost</a:t>
            </a:r>
            <a:r>
              <a:rPr lang="en-US" sz="2000" dirty="0"/>
              <a:t>, </a:t>
            </a:r>
            <a:r>
              <a:rPr lang="en-US" sz="2000" dirty="0" err="1"/>
              <a:t>isValid</a:t>
            </a:r>
            <a:r>
              <a:rPr lang="en-US" sz="2000" dirty="0"/>
              <a:t>, </a:t>
            </a:r>
            <a:r>
              <a:rPr lang="en-US" sz="2000" dirty="0" err="1"/>
              <a:t>numberOfInvalid</a:t>
            </a:r>
            <a:r>
              <a:rPr lang="en-US" sz="2000" dirty="0"/>
              <a:t>, </a:t>
            </a:r>
            <a:r>
              <a:rPr lang="en-US" sz="2000" dirty="0" err="1"/>
              <a:t>dateActivation</a:t>
            </a:r>
            <a:r>
              <a:rPr lang="en-US" sz="2000" dirty="0"/>
              <a:t>)</a:t>
            </a:r>
          </a:p>
          <a:p>
            <a:pPr marL="285750" indent="-285750">
              <a:buFont typeface="Wingdings" panose="05000000000000000000" pitchFamily="2" charset="2"/>
              <a:buChar char="§"/>
            </a:pPr>
            <a:r>
              <a:rPr lang="en-US" sz="2000" dirty="0"/>
              <a:t>Alert(id, </a:t>
            </a:r>
            <a:r>
              <a:rPr lang="en-US" sz="2000" dirty="0" err="1"/>
              <a:t>idUser</a:t>
            </a:r>
            <a:r>
              <a:rPr lang="en-US" sz="2000" dirty="0"/>
              <a:t>, email, username, </a:t>
            </a:r>
            <a:r>
              <a:rPr lang="en-US" sz="2000" dirty="0" err="1"/>
              <a:t>totalCost</a:t>
            </a:r>
            <a:r>
              <a:rPr lang="en-US" sz="2000" dirty="0"/>
              <a:t>, </a:t>
            </a:r>
            <a:r>
              <a:rPr lang="en-US" sz="2000" dirty="0" err="1"/>
              <a:t>lastReject</a:t>
            </a:r>
            <a:r>
              <a:rPr lang="en-US" sz="2000" dirty="0"/>
              <a:t>)</a:t>
            </a:r>
          </a:p>
          <a:p>
            <a:pPr marL="285750" indent="-285750">
              <a:buFont typeface="Wingdings" panose="05000000000000000000" pitchFamily="2" charset="2"/>
              <a:buChar char="§"/>
            </a:pPr>
            <a:r>
              <a:rPr lang="en-US" sz="2000" dirty="0" err="1"/>
              <a:t>Package_Optional</a:t>
            </a:r>
            <a:r>
              <a:rPr lang="en-US" sz="2000" dirty="0"/>
              <a:t>(</a:t>
            </a:r>
            <a:r>
              <a:rPr lang="en-US" sz="2000" dirty="0" err="1"/>
              <a:t>idPackage</a:t>
            </a:r>
            <a:r>
              <a:rPr lang="en-US" sz="2000" dirty="0"/>
              <a:t>, </a:t>
            </a:r>
            <a:r>
              <a:rPr lang="en-US" sz="2000" dirty="0" err="1"/>
              <a:t>idOptional</a:t>
            </a:r>
            <a:r>
              <a:rPr lang="en-US" sz="2000" dirty="0"/>
              <a:t>)</a:t>
            </a:r>
          </a:p>
          <a:p>
            <a:pPr marL="285750" indent="-285750">
              <a:buFont typeface="Wingdings" panose="05000000000000000000" pitchFamily="2" charset="2"/>
              <a:buChar char="§"/>
            </a:pPr>
            <a:r>
              <a:rPr lang="en-US" sz="2000" dirty="0" err="1"/>
              <a:t>Order_Option</a:t>
            </a:r>
            <a:r>
              <a:rPr lang="en-US" sz="2000" dirty="0"/>
              <a:t>(</a:t>
            </a:r>
            <a:r>
              <a:rPr lang="en-US" sz="2000" dirty="0" err="1"/>
              <a:t>idOrder</a:t>
            </a:r>
            <a:r>
              <a:rPr lang="en-US" sz="2000" dirty="0"/>
              <a:t>, </a:t>
            </a:r>
            <a:r>
              <a:rPr lang="en-US" sz="2000" dirty="0" err="1"/>
              <a:t>idOptional</a:t>
            </a:r>
            <a:r>
              <a:rPr lang="en-US" sz="2000" dirty="0"/>
              <a:t>)</a:t>
            </a:r>
          </a:p>
          <a:p>
            <a:pPr marL="285750" indent="-285750">
              <a:buFont typeface="Wingdings" panose="05000000000000000000" pitchFamily="2" charset="2"/>
              <a:buChar char="§"/>
            </a:pPr>
            <a:r>
              <a:rPr lang="en-US" sz="2000" dirty="0" err="1"/>
              <a:t>Package_Service</a:t>
            </a:r>
            <a:r>
              <a:rPr lang="en-US" sz="2000" dirty="0"/>
              <a:t>(</a:t>
            </a:r>
            <a:r>
              <a:rPr lang="en-US" sz="2000" dirty="0" err="1"/>
              <a:t>idPackage</a:t>
            </a:r>
            <a:r>
              <a:rPr lang="en-US" sz="2000" dirty="0"/>
              <a:t>, </a:t>
            </a:r>
            <a:r>
              <a:rPr lang="en-US" sz="2000" dirty="0" err="1"/>
              <a:t>idService</a:t>
            </a:r>
            <a:r>
              <a:rPr lang="en-US" sz="2000" dirty="0"/>
              <a:t>)</a:t>
            </a:r>
          </a:p>
          <a:p>
            <a:pPr marL="285750" indent="-285750">
              <a:buFont typeface="Wingdings" panose="05000000000000000000" pitchFamily="2" charset="2"/>
              <a:buChar char="§"/>
            </a:pPr>
            <a:r>
              <a:rPr lang="en-US" sz="2000" dirty="0" err="1"/>
              <a:t>Package_Validity</a:t>
            </a:r>
            <a:r>
              <a:rPr lang="en-US" sz="2000" dirty="0"/>
              <a:t>(</a:t>
            </a:r>
            <a:r>
              <a:rPr lang="en-US" sz="2000" dirty="0" err="1"/>
              <a:t>idPackage</a:t>
            </a:r>
            <a:r>
              <a:rPr lang="en-US" sz="2000" dirty="0"/>
              <a:t>, </a:t>
            </a:r>
            <a:r>
              <a:rPr lang="en-US" sz="2000" dirty="0" err="1"/>
              <a:t>idValidity</a:t>
            </a:r>
            <a:r>
              <a:rPr lang="en-US" sz="2000" dirty="0"/>
              <a:t>)</a:t>
            </a:r>
          </a:p>
        </p:txBody>
      </p:sp>
    </p:spTree>
    <p:extLst>
      <p:ext uri="{BB962C8B-B14F-4D97-AF65-F5344CB8AC3E}">
        <p14:creationId xmlns:p14="http://schemas.microsoft.com/office/powerpoint/2010/main" val="741865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Trigger design &amp; code</a:t>
            </a:r>
          </a:p>
        </p:txBody>
      </p:sp>
      <p:sp>
        <p:nvSpPr>
          <p:cNvPr id="3" name="Content Placeholder 2"/>
          <p:cNvSpPr>
            <a:spLocks noGrp="1"/>
          </p:cNvSpPr>
          <p:nvPr>
            <p:ph idx="1"/>
          </p:nvPr>
        </p:nvSpPr>
        <p:spPr/>
        <p:txBody>
          <a:bodyPr/>
          <a:lstStyle/>
          <a:p>
            <a:r>
              <a:rPr lang="it-IT" dirty="0"/>
              <a:t>For all triggers specify at high level</a:t>
            </a:r>
          </a:p>
          <a:p>
            <a:pPr lvl="1"/>
            <a:r>
              <a:rPr lang="it-IT" dirty="0"/>
              <a:t>Event </a:t>
            </a:r>
          </a:p>
          <a:p>
            <a:pPr lvl="1"/>
            <a:r>
              <a:rPr lang="it-IT" dirty="0"/>
              <a:t>Condition</a:t>
            </a:r>
          </a:p>
          <a:p>
            <a:pPr lvl="1"/>
            <a:r>
              <a:rPr lang="it-IT" dirty="0"/>
              <a:t>Action</a:t>
            </a:r>
          </a:p>
          <a:p>
            <a:pPr lvl="1"/>
            <a:r>
              <a:rPr lang="it-IT" dirty="0"/>
              <a:t>SQL code of the trigger</a:t>
            </a:r>
          </a:p>
          <a:p>
            <a:r>
              <a:rPr lang="it-IT" dirty="0"/>
              <a:t>Trigger design motivation (if needed)</a:t>
            </a:r>
          </a:p>
          <a:p>
            <a:pPr lvl="1"/>
            <a:r>
              <a:rPr lang="it-IT" dirty="0"/>
              <a:t>E.g., ROW vs STATEMENT</a:t>
            </a:r>
          </a:p>
          <a:p>
            <a:pPr lvl="1"/>
            <a:r>
              <a:rPr lang="it-IT" dirty="0"/>
              <a:t>BEFORE vs AFTER</a:t>
            </a:r>
          </a:p>
          <a:p>
            <a:pPr lvl="1"/>
            <a:r>
              <a:rPr lang="it-IT" dirty="0"/>
              <a:t>Termination and triggering cycle</a:t>
            </a:r>
          </a:p>
        </p:txBody>
      </p:sp>
    </p:spTree>
    <p:extLst>
      <p:ext uri="{BB962C8B-B14F-4D97-AF65-F5344CB8AC3E}">
        <p14:creationId xmlns:p14="http://schemas.microsoft.com/office/powerpoint/2010/main" val="4094653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2820</TotalTime>
  <Words>4770</Words>
  <Application>Microsoft Office PowerPoint</Application>
  <PresentationFormat>On-screen Show (4:3)</PresentationFormat>
  <Paragraphs>534</Paragraphs>
  <Slides>42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Courier New</vt:lpstr>
      <vt:lpstr>Wingdings</vt:lpstr>
      <vt:lpstr>Office Theme</vt:lpstr>
      <vt:lpstr>Data bases 2</vt:lpstr>
      <vt:lpstr>Index</vt:lpstr>
      <vt:lpstr>Specifications 1/2</vt:lpstr>
      <vt:lpstr>Specifications 2/2</vt:lpstr>
      <vt:lpstr>Specification interpretation</vt:lpstr>
      <vt:lpstr>Entity Relationship</vt:lpstr>
      <vt:lpstr>Motivations of the ER design</vt:lpstr>
      <vt:lpstr>Relational model</vt:lpstr>
      <vt:lpstr>Trigger design &amp; code</vt:lpstr>
      <vt:lpstr>Trigger: createSeller</vt:lpstr>
      <vt:lpstr>Trigger: newPackageValidityOrder</vt:lpstr>
      <vt:lpstr>Trigger: newPackageOrder</vt:lpstr>
      <vt:lpstr>Trigger: newSuspended</vt:lpstr>
      <vt:lpstr>Trigger: addAlert</vt:lpstr>
      <vt:lpstr>Trigger: updatePackageValidityOrder</vt:lpstr>
      <vt:lpstr>Trigger: updateSuspended</vt:lpstr>
      <vt:lpstr>Trigger: updateSellerOrder</vt:lpstr>
      <vt:lpstr>Trigger: updatePackageOrder</vt:lpstr>
      <vt:lpstr>Trigger: updateAlert</vt:lpstr>
      <vt:lpstr>Trigger: updateSeller</vt:lpstr>
      <vt:lpstr>Trigger: newAverage</vt:lpstr>
      <vt:lpstr>Trigger: newPackage</vt:lpstr>
      <vt:lpstr>Trigger: newPackageValidity</vt:lpstr>
      <vt:lpstr>Trigger: newInsolventUser</vt:lpstr>
      <vt:lpstr>ORM design</vt:lpstr>
      <vt:lpstr>Relationship “Package_Optional” </vt:lpstr>
      <vt:lpstr>Relationship “Order_Option” </vt:lpstr>
      <vt:lpstr>Relationship “Package_Service” </vt:lpstr>
      <vt:lpstr>Relationship “Package_Validity” </vt:lpstr>
      <vt:lpstr>Relationship “Alerted” </vt:lpstr>
      <vt:lpstr>Relationship “OrderedUser” </vt:lpstr>
      <vt:lpstr>Relationship “OrderedPack” </vt:lpstr>
      <vt:lpstr>Relationship “OrderedValidity” </vt:lpstr>
      <vt:lpstr>Relationship “rel1” – lasciata se ho dimenticato qualcosa, almeno ho il template </vt:lpstr>
      <vt:lpstr>ORM design motivations</vt:lpstr>
      <vt:lpstr>Entity Employee</vt:lpstr>
      <vt:lpstr>Functional analysis of the interaction</vt:lpstr>
      <vt:lpstr>Example of diagram</vt:lpstr>
      <vt:lpstr>Example of textual notation</vt:lpstr>
      <vt:lpstr>Components</vt:lpstr>
      <vt:lpstr>Motivations of the components design </vt:lpstr>
      <vt:lpstr>UML sequence diagrams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Davide Canali</cp:lastModifiedBy>
  <cp:revision>252</cp:revision>
  <dcterms:created xsi:type="dcterms:W3CDTF">2020-11-06T10:16:45Z</dcterms:created>
  <dcterms:modified xsi:type="dcterms:W3CDTF">2021-12-03T16:58:33Z</dcterms:modified>
</cp:coreProperties>
</file>