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8dd553b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8dd553b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8dd553b0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38dd553b0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139c806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139c806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ffdaba36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ffdaba36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cf490c5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cf490c5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d5eaaa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d5eaaa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d5eaaa5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d5eaaa5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da7d1178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da7d117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f39fcb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f39fcb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f39fcbe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f39fcbe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f39fcbe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f39fcbe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33950" y="1333225"/>
            <a:ext cx="5620800" cy="20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4: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Ámbito variables y funciones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4050" y="4025788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 CanarianPlay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313" y="3633838"/>
            <a:ext cx="1172325" cy="11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Tipos de variables (</a:t>
            </a:r>
            <a:r>
              <a:rPr lang="es">
                <a:solidFill>
                  <a:srgbClr val="FFFF00"/>
                </a:solidFill>
              </a:rPr>
              <a:t>valor y referencia</a:t>
            </a:r>
            <a:r>
              <a:rPr lang="es"/>
              <a:t>)</a:t>
            </a:r>
            <a:endParaRPr sz="3300"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s" sz="1600" u="sng">
                <a:latin typeface="Roboto"/>
                <a:ea typeface="Roboto"/>
                <a:cs typeface="Roboto"/>
                <a:sym typeface="Roboto"/>
              </a:rPr>
              <a:t>Referencias a objetos</a:t>
            </a:r>
            <a:r>
              <a:rPr b="1" lang="es" sz="1600" u="sng">
                <a:latin typeface="Roboto"/>
                <a:ea typeface="Roboto"/>
                <a:cs typeface="Roboto"/>
                <a:sym typeface="Roboto"/>
              </a:rPr>
              <a:t>: </a:t>
            </a:r>
            <a:endParaRPr b="1" sz="1600" u="sng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Sirven para definir “alias” o nombres alternativos para un mismo objeto.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Sintaxis: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Ejemplo: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975" y="1858800"/>
            <a:ext cx="31337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625" y="2412238"/>
            <a:ext cx="20574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Tipos de variables (</a:t>
            </a:r>
            <a:r>
              <a:rPr lang="es">
                <a:solidFill>
                  <a:srgbClr val="FFFF00"/>
                </a:solidFill>
              </a:rPr>
              <a:t>valor y referencia</a:t>
            </a:r>
            <a:r>
              <a:rPr lang="es"/>
              <a:t>)</a:t>
            </a:r>
            <a:endParaRPr sz="3300"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s" sz="1600" u="sng">
                <a:latin typeface="Roboto"/>
                <a:ea typeface="Roboto"/>
                <a:cs typeface="Roboto"/>
                <a:sym typeface="Roboto"/>
              </a:rPr>
              <a:t>Pasando parámetros por referencia</a:t>
            </a:r>
            <a:r>
              <a:rPr b="1" lang="es" sz="1600" u="sng">
                <a:latin typeface="Roboto"/>
                <a:ea typeface="Roboto"/>
                <a:cs typeface="Roboto"/>
                <a:sym typeface="Roboto"/>
              </a:rPr>
              <a:t>: </a:t>
            </a:r>
            <a:endParaRPr b="1" sz="16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025" y="1429700"/>
            <a:ext cx="3359474" cy="3611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675" y="2322700"/>
            <a:ext cx="1644950" cy="16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319700" y="1582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                                       ¡¡¡Gracias por vuestra atención!!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              </a:t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738" y="294100"/>
            <a:ext cx="2044525" cy="20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875" y="1922068"/>
            <a:ext cx="1006725" cy="89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825" y="2777875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1976000" y="2138800"/>
            <a:ext cx="33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https://www.twitch.tv/canarianplay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072200" y="3108300"/>
            <a:ext cx="26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CanarianPlay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0425" y="2538996"/>
            <a:ext cx="1238232" cy="16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/>
        </p:nvSpPr>
        <p:spPr>
          <a:xfrm>
            <a:off x="5602350" y="3137900"/>
            <a:ext cx="34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https://www.tiktok.com/@canarianplay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aprenderemos?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>
                <a:solidFill>
                  <a:srgbClr val="FFFF00"/>
                </a:solidFill>
              </a:rPr>
              <a:t>Estructura básica</a:t>
            </a:r>
            <a:r>
              <a:rPr lang="es" sz="1500"/>
              <a:t> de un programa C++</a:t>
            </a:r>
            <a:endParaRPr sz="1500">
              <a:solidFill>
                <a:srgbClr val="FFFF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>
                <a:solidFill>
                  <a:srgbClr val="FFFF00"/>
                </a:solidFill>
              </a:rPr>
              <a:t>Ámbito</a:t>
            </a:r>
            <a:r>
              <a:rPr lang="es" sz="1500"/>
              <a:t> de las variables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Modularización de programas (</a:t>
            </a:r>
            <a:r>
              <a:rPr lang="es" sz="1500">
                <a:solidFill>
                  <a:srgbClr val="FFFF00"/>
                </a:solidFill>
              </a:rPr>
              <a:t>funciones</a:t>
            </a:r>
            <a:r>
              <a:rPr lang="es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Tipos de variables (</a:t>
            </a:r>
            <a:r>
              <a:rPr lang="es" sz="1500">
                <a:solidFill>
                  <a:srgbClr val="FFFF00"/>
                </a:solidFill>
              </a:rPr>
              <a:t>valor y referencia</a:t>
            </a:r>
            <a:r>
              <a:rPr lang="es" sz="1500"/>
              <a:t>)</a:t>
            </a:r>
            <a:endParaRPr sz="15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075" y="2631275"/>
            <a:ext cx="1939000" cy="19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 básica de un programa C++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00" y="2236787"/>
            <a:ext cx="3359375" cy="12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500" y="925250"/>
            <a:ext cx="2446300" cy="385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Ámbitos de las variables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¿Ámbito? (</a:t>
            </a:r>
            <a:r>
              <a:rPr lang="es" sz="1500">
                <a:solidFill>
                  <a:srgbClr val="FFFF00"/>
                </a:solidFill>
              </a:rPr>
              <a:t>scope</a:t>
            </a:r>
            <a:r>
              <a:rPr lang="es" sz="1500"/>
              <a:t>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200"/>
              <a:t>Llamamos ámbito a la zona desde que cierto objeto es accesible.</a:t>
            </a:r>
            <a:endParaRPr sz="1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200"/>
              <a:t>El ámbito determina dónde se puede utilizar una variable y dónde no.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Existen dos tipos de ámbitos en C++: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Temporal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Acceso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Ámbitos de las variables: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Local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Global</a:t>
            </a:r>
            <a:endParaRPr sz="15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93865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Ámbitos de las variables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053" y="800650"/>
            <a:ext cx="2651350" cy="42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4400" y="2027988"/>
            <a:ext cx="1795300" cy="17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Modularización de programas (</a:t>
            </a:r>
            <a:r>
              <a:rPr lang="es">
                <a:solidFill>
                  <a:srgbClr val="FFFF00"/>
                </a:solidFill>
              </a:rPr>
              <a:t>funciones</a:t>
            </a:r>
            <a:r>
              <a:rPr lang="es"/>
              <a:t>)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Las funciones son un conjunto de instrucciones que realizan una tarea específica.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Son una herramienta muy valiosa, y se usan en todos los programas C++.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Prototipo de las funciones: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Definición de las funciones: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75" y="2129675"/>
            <a:ext cx="4447826" cy="2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0475" y="2391775"/>
            <a:ext cx="1847112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0650" y="3214397"/>
            <a:ext cx="5095901" cy="7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1713" y="3958150"/>
            <a:ext cx="28289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Modularización de programas (</a:t>
            </a:r>
            <a:r>
              <a:rPr lang="es">
                <a:solidFill>
                  <a:srgbClr val="FFFF00"/>
                </a:solidFill>
              </a:rPr>
              <a:t>funciones</a:t>
            </a:r>
            <a:r>
              <a:rPr lang="es"/>
              <a:t>)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 u="sng">
                <a:latin typeface="Roboto"/>
                <a:ea typeface="Roboto"/>
                <a:cs typeface="Roboto"/>
                <a:sym typeface="Roboto"/>
              </a:rPr>
              <a:t>¿Funciones, métodos o procedimientos?</a:t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s" sz="13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Funciones: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Son un conjunto de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procedimientos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encapsulados en un bloque, usualmente reciben parámetros, cuyos valores utilizan para efectuar operaciones y adicionalmente retornan un valor.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s" sz="13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Métodos: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Son funciones que están asociadas a un objeto o clase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</a:pPr>
            <a:r>
              <a:rPr lang="es" sz="13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Procedimientos: 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Son un conjunto de instrucciones que se ejecutan sin retornar ningún valor.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200" y="3168050"/>
            <a:ext cx="1581300" cy="15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Modularización de programas (</a:t>
            </a:r>
            <a:r>
              <a:rPr lang="es">
                <a:solidFill>
                  <a:srgbClr val="FFFF00"/>
                </a:solidFill>
              </a:rPr>
              <a:t>funciones</a:t>
            </a:r>
            <a:r>
              <a:rPr lang="es"/>
              <a:t>)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 u="sng">
                <a:latin typeface="Roboto"/>
                <a:ea typeface="Roboto"/>
                <a:cs typeface="Roboto"/>
                <a:sym typeface="Roboto"/>
              </a:rPr>
              <a:t>Invocando funciones:</a:t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Existen dos formas: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s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Sin clases ni objetos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(de momento la que veremos)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	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1371600" rtl="0" algn="l">
              <a:spcBef>
                <a:spcPts val="120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Con clases y mediante un objeto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(se verá a fondo en el bloque 3)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900" y="2468300"/>
            <a:ext cx="2696475" cy="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950" y="2449063"/>
            <a:ext cx="9429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8625" y="3269400"/>
            <a:ext cx="3787300" cy="14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r>
              <a:rPr lang="es"/>
              <a:t>. </a:t>
            </a:r>
            <a:r>
              <a:rPr lang="es"/>
              <a:t>Tipos de variables (</a:t>
            </a:r>
            <a:r>
              <a:rPr lang="es">
                <a:solidFill>
                  <a:srgbClr val="FFFF00"/>
                </a:solidFill>
              </a:rPr>
              <a:t>valor y referencia</a:t>
            </a:r>
            <a:r>
              <a:rPr lang="es"/>
              <a:t>)</a:t>
            </a:r>
            <a:endParaRPr sz="3300"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s" sz="1600" u="sng">
                <a:latin typeface="Roboto"/>
                <a:ea typeface="Roboto"/>
                <a:cs typeface="Roboto"/>
                <a:sym typeface="Roboto"/>
              </a:rPr>
              <a:t>Por Valor: </a:t>
            </a:r>
            <a:endParaRPr b="1" sz="1600" u="sng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Cuando el control pasa a la función, los valores de los parámetros en la llamada </a:t>
            </a:r>
            <a:r>
              <a:rPr lang="es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se copian a “objetos”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locales de la función.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Los “objetos” son de hecho los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propios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parámetros.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075" y="2484800"/>
            <a:ext cx="2269075" cy="25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58700"/>
            <a:ext cx="2484800" cy="24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