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7ec0ac9b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7ec0ac9b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7ec0ac9b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7ec0ac9b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7ec0ac9b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7ec0ac9b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7ec0ac9b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7ec0ac9b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7ec0ac9b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47ec0ac9b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7ec0ac9b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7ec0ac9b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66d8c2d4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466d8c2d4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81f7f369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481f7f369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481f7f369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481f7f369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481f7f369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481f7f369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ffdaba36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ffdaba36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81f7f369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81f7f369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81f7f369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481f7f369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d5eaaa5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2d5eaaa5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66d8c2d4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466d8c2d4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49634274b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49634274b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1139c8061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1139c8061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cf490c5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cf490c5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66d8c2d4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66d8c2d4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7b1b87ac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7b1b87ac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b1b87ac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7b1b87ac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7c8a128b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7c8a128b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7ec0ac9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7ec0ac9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7ec0ac9b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7ec0ac9b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933950" y="1333225"/>
            <a:ext cx="5620800" cy="23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5: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datos avanzadas y Recursividad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4050" y="4025788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 CanarianPlay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313" y="3633838"/>
            <a:ext cx="1172325" cy="11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title"/>
          </p:nvPr>
        </p:nvSpPr>
        <p:spPr>
          <a:xfrm>
            <a:off x="1297500" y="308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Estructuras de datos </a:t>
            </a:r>
            <a:r>
              <a:rPr lang="es">
                <a:solidFill>
                  <a:srgbClr val="FFFF00"/>
                </a:solidFill>
              </a:rPr>
              <a:t>avanzadas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1258250" y="1504800"/>
            <a:ext cx="7078200" cy="19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s" sz="1900" b="1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Listas doblemente enlazada</a:t>
            </a:r>
            <a:endParaRPr sz="19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nodo →  ← nodo →  ←nodo → …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No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necesitan de un nodo especial para acceder a ellas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Pueden recorrerse en ambos sentidos a partir de cualquier nodo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nodo típico para construir listas es: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3425" y="2741050"/>
            <a:ext cx="22098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title"/>
          </p:nvPr>
        </p:nvSpPr>
        <p:spPr>
          <a:xfrm>
            <a:off x="1297500" y="308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Estructuras de datos </a:t>
            </a:r>
            <a:r>
              <a:rPr lang="es">
                <a:solidFill>
                  <a:srgbClr val="FFFF00"/>
                </a:solidFill>
              </a:rPr>
              <a:t>avanzadas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1258250" y="1504800"/>
            <a:ext cx="7078200" cy="31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s" sz="1900" b="1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Listas doblemente enlazadas</a:t>
            </a:r>
            <a:endParaRPr sz="19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Declaraciones de tipos para manejar listas: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Las </a:t>
            </a: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operaciones básicas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son las </a:t>
            </a: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mismas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 las lista simples, solo cambia la lógica de utilidad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075" y="2257900"/>
            <a:ext cx="23717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>
            <a:spLocks noGrp="1"/>
          </p:cNvSpPr>
          <p:nvPr>
            <p:ph type="title"/>
          </p:nvPr>
        </p:nvSpPr>
        <p:spPr>
          <a:xfrm>
            <a:off x="1297500" y="308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Estructuras de datos </a:t>
            </a:r>
            <a:r>
              <a:rPr lang="es">
                <a:solidFill>
                  <a:srgbClr val="FFFF00"/>
                </a:solidFill>
              </a:rPr>
              <a:t>avanzadas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1277850" y="1462300"/>
            <a:ext cx="7078200" cy="28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s" sz="1900" b="1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Listas doblemente enlazadas (Operaciones básicas)</a:t>
            </a:r>
            <a:endParaRPr sz="19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Insertar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elementos en una lista doblemente enlazada vacía: 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Insertar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 elemento en la 1ª pos de la lista: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25" y="2120200"/>
            <a:ext cx="13716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175" y="2091625"/>
            <a:ext cx="14097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0338" y="2813138"/>
            <a:ext cx="28098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1774" y="3809899"/>
            <a:ext cx="319748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>
            <a:spLocks noGrp="1"/>
          </p:cNvSpPr>
          <p:nvPr>
            <p:ph type="title"/>
          </p:nvPr>
        </p:nvSpPr>
        <p:spPr>
          <a:xfrm>
            <a:off x="1297500" y="308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Estructuras de datos </a:t>
            </a:r>
            <a:r>
              <a:rPr lang="es">
                <a:solidFill>
                  <a:srgbClr val="FFFF00"/>
                </a:solidFill>
              </a:rPr>
              <a:t>avanzadas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1277850" y="1462300"/>
            <a:ext cx="7078200" cy="24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s" sz="1900" b="1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Listas doblemente enlazadas (Operaciones básicas)</a:t>
            </a:r>
            <a:endParaRPr sz="19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Insertar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elementos en la última pos de la lista: 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Insertar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 elemento a continuación de un nodo cualquiera: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325" y="2165300"/>
            <a:ext cx="2475425" cy="9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800" y="2137725"/>
            <a:ext cx="2824000" cy="10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3800" y="3550925"/>
            <a:ext cx="3528512" cy="10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3675" y="3979921"/>
            <a:ext cx="3736351" cy="10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>
            <a:spLocks noGrp="1"/>
          </p:cNvSpPr>
          <p:nvPr>
            <p:ph type="title"/>
          </p:nvPr>
        </p:nvSpPr>
        <p:spPr>
          <a:xfrm>
            <a:off x="1297500" y="308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Estructuras de datos </a:t>
            </a:r>
            <a:r>
              <a:rPr lang="es">
                <a:solidFill>
                  <a:srgbClr val="FFFF00"/>
                </a:solidFill>
              </a:rPr>
              <a:t>avanzadas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1277850" y="1462300"/>
            <a:ext cx="7078200" cy="24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s" sz="1900" b="1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Listas doblemente enlazadas (Operaciones básicas)</a:t>
            </a:r>
            <a:endParaRPr sz="19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Eliminar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1ª nodo:  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Eliminar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último nodo: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325" y="2114700"/>
            <a:ext cx="1956745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725" y="1898175"/>
            <a:ext cx="2534950" cy="108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325" y="3423775"/>
            <a:ext cx="2476635" cy="9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4860" y="3160225"/>
            <a:ext cx="2409782" cy="9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>
            <a:spLocks noGrp="1"/>
          </p:cNvSpPr>
          <p:nvPr>
            <p:ph type="title"/>
          </p:nvPr>
        </p:nvSpPr>
        <p:spPr>
          <a:xfrm>
            <a:off x="1297500" y="308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Estructuras de datos </a:t>
            </a:r>
            <a:r>
              <a:rPr lang="es">
                <a:solidFill>
                  <a:srgbClr val="FFFF00"/>
                </a:solidFill>
              </a:rPr>
              <a:t>avanzadas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1277850" y="1462300"/>
            <a:ext cx="7078200" cy="24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s" sz="1900" b="1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Listas doblemente enlazadas (Operaciones básicas)</a:t>
            </a:r>
            <a:endParaRPr sz="19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Eliminar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 nodo intermedio: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4" name="Google Shape;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775" y="2203800"/>
            <a:ext cx="3512185" cy="9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900" y="2905175"/>
            <a:ext cx="3594502" cy="9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1297500" y="308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Estructuras de datos </a:t>
            </a:r>
            <a:r>
              <a:rPr lang="es">
                <a:solidFill>
                  <a:srgbClr val="FFFF00"/>
                </a:solidFill>
              </a:rPr>
              <a:t>avanzadas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1258250" y="1504800"/>
            <a:ext cx="7078200" cy="29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s" sz="1900" b="1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Pilas</a:t>
            </a:r>
            <a:endParaRPr sz="19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Estructura </a:t>
            </a: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LIFO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Last in first out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Operaciones básicas: </a:t>
            </a: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push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</a:t>
            </a: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pop</a:t>
            </a:r>
            <a:endParaRPr sz="15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Nodo típico para construir pilas: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Declaraciones de tipos: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350" y="2520850"/>
            <a:ext cx="1738775" cy="7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2450" y="3370300"/>
            <a:ext cx="1694525" cy="9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6458" y="4397471"/>
            <a:ext cx="2982555" cy="4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1297500" y="308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Estructuras de datos </a:t>
            </a:r>
            <a:r>
              <a:rPr lang="es">
                <a:solidFill>
                  <a:srgbClr val="FFFF00"/>
                </a:solidFill>
              </a:rPr>
              <a:t>avanzadas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1258250" y="1504800"/>
            <a:ext cx="7078200" cy="20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s" sz="1900" b="1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Pilas: (Operaciones básicas)</a:t>
            </a:r>
            <a:endParaRPr sz="19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Push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pila vacía: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Push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pila no vacía: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1" name="Google Shape;2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950" y="1903975"/>
            <a:ext cx="1152100" cy="8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0175" y="2791825"/>
            <a:ext cx="2174967" cy="8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6650" y="3052175"/>
            <a:ext cx="1829300" cy="7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1297500" y="308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Estructuras de datos </a:t>
            </a:r>
            <a:r>
              <a:rPr lang="es">
                <a:solidFill>
                  <a:srgbClr val="FFFF00"/>
                </a:solidFill>
              </a:rPr>
              <a:t>avanzadas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1258250" y="1504800"/>
            <a:ext cx="7078200" cy="1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s" sz="1900" b="1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Pilas: (Operaciones básicas)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Pop, leer y eliminar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 elemento: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0" name="Google Shape;2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850" y="1818750"/>
            <a:ext cx="28194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350" y="2276250"/>
            <a:ext cx="2339425" cy="9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>
            <a:spLocks noGrp="1"/>
          </p:cNvSpPr>
          <p:nvPr>
            <p:ph type="title"/>
          </p:nvPr>
        </p:nvSpPr>
        <p:spPr>
          <a:xfrm>
            <a:off x="1297500" y="308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Estructuras de datos </a:t>
            </a:r>
            <a:r>
              <a:rPr lang="es">
                <a:solidFill>
                  <a:srgbClr val="FFFF00"/>
                </a:solidFill>
              </a:rPr>
              <a:t>avanzadas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1258250" y="1504800"/>
            <a:ext cx="7078200" cy="29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s" sz="1900" b="1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Colas:</a:t>
            </a:r>
            <a:endParaRPr sz="19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Estructura </a:t>
            </a: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FIFO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First in first out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Operaciones básicas: </a:t>
            </a: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push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</a:t>
            </a: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pop</a:t>
            </a:r>
            <a:endParaRPr sz="15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Nodo típico para construir pilas: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Declaraciones de tipos: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8" name="Google Shape;2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500" y="2512625"/>
            <a:ext cx="1442575" cy="6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849" y="3243574"/>
            <a:ext cx="1361575" cy="9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6471" y="4312126"/>
            <a:ext cx="2949975" cy="60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aprenderemos?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Estructuras de datos</a:t>
            </a:r>
            <a:r>
              <a:rPr lang="es" sz="1500">
                <a:solidFill>
                  <a:srgbClr val="FFFF00"/>
                </a:solidFill>
              </a:rPr>
              <a:t> avanzadas</a:t>
            </a:r>
            <a:endParaRPr sz="1500">
              <a:solidFill>
                <a:srgbClr val="FFFF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Listas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Listas doblemente enlazadas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Pilas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Colas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>
                <a:solidFill>
                  <a:srgbClr val="FFFF00"/>
                </a:solidFill>
              </a:rPr>
              <a:t>Recursividad</a:t>
            </a:r>
            <a:endParaRPr sz="1500">
              <a:solidFill>
                <a:srgbClr val="FFFF00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Algoritmos de búsqueda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Algoritmos de ordenación</a:t>
            </a:r>
            <a:endParaRPr sz="15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075" y="2631275"/>
            <a:ext cx="1939000" cy="19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1297500" y="308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Estructuras de datos </a:t>
            </a:r>
            <a:r>
              <a:rPr lang="es">
                <a:solidFill>
                  <a:srgbClr val="FFFF00"/>
                </a:solidFill>
              </a:rPr>
              <a:t>avanzadas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1258250" y="1504800"/>
            <a:ext cx="7078200" cy="2198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s" sz="1900" b="1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Colas: (Operaciones básicas)</a:t>
            </a:r>
            <a:endParaRPr sz="1900" b="1" u="sng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Push </a:t>
            </a:r>
            <a:r>
              <a:rPr lang="es" sz="15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cola vacía:</a:t>
            </a:r>
            <a:endParaRPr sz="15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Push </a:t>
            </a:r>
            <a:r>
              <a:rPr lang="es" sz="15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cola no vacía:</a:t>
            </a:r>
            <a:endParaRPr sz="15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b="1" u="sng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7" name="Google Shape;2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150" y="1960250"/>
            <a:ext cx="2038343" cy="7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9050" y="1806725"/>
            <a:ext cx="1350055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8400" y="2994425"/>
            <a:ext cx="2143850" cy="8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0600" y="3515100"/>
            <a:ext cx="1838920" cy="7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>
            <a:spLocks noGrp="1"/>
          </p:cNvSpPr>
          <p:nvPr>
            <p:ph type="title"/>
          </p:nvPr>
        </p:nvSpPr>
        <p:spPr>
          <a:xfrm>
            <a:off x="1297500" y="308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Estructuras de datos </a:t>
            </a:r>
            <a:r>
              <a:rPr lang="es">
                <a:solidFill>
                  <a:srgbClr val="FFFF00"/>
                </a:solidFill>
              </a:rPr>
              <a:t>avanzadas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1258250" y="1504800"/>
            <a:ext cx="7078200" cy="2198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s" sz="1900" b="1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Colas: (Operaciones básicas)</a:t>
            </a:r>
            <a:endParaRPr sz="1900" b="1" u="sng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Pop </a:t>
            </a:r>
            <a:r>
              <a:rPr lang="es" sz="15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cola con más de una elemento:</a:t>
            </a:r>
            <a:endParaRPr sz="15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Pop </a:t>
            </a:r>
            <a:r>
              <a:rPr lang="es" sz="15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cola con un solo elemento:</a:t>
            </a:r>
            <a:endParaRPr sz="15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b="1" u="sng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7" name="Google Shape;3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425" y="1504800"/>
            <a:ext cx="2075850" cy="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8650" y="2129213"/>
            <a:ext cx="2143875" cy="7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1325" y="3034350"/>
            <a:ext cx="1440622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0775" y="3046275"/>
            <a:ext cx="1428708" cy="8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Recursividad</a:t>
            </a:r>
            <a:endParaRPr/>
          </a:p>
        </p:txBody>
      </p:sp>
      <p:sp>
        <p:nvSpPr>
          <p:cNvPr id="316" name="Google Shape;316;p3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 b="1" u="sng"/>
              <a:t>Introducción:</a:t>
            </a:r>
            <a:endParaRPr sz="1900" b="1" u="sng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>
                <a:solidFill>
                  <a:srgbClr val="FFFF00"/>
                </a:solidFill>
              </a:rPr>
              <a:t>Función recursiva</a:t>
            </a:r>
            <a:r>
              <a:rPr lang="es" sz="1500"/>
              <a:t> → función que se define en función de si misma.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>
                <a:solidFill>
                  <a:srgbClr val="FFFF00"/>
                </a:solidFill>
              </a:rPr>
              <a:t>NO todos</a:t>
            </a:r>
            <a:r>
              <a:rPr lang="es" sz="1500"/>
              <a:t> los lenguajes de programación permiten usar recursividad.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La recursividad consume mucho recursos.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Otra forma de realizar recursividad sería haciendo que dos funciones se llamen entre ellas mismas.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Ejemplo: Calcular el factorial de un número.</a:t>
            </a:r>
            <a:endParaRPr sz="1500"/>
          </a:p>
        </p:txBody>
      </p:sp>
      <p:pic>
        <p:nvPicPr>
          <p:cNvPr id="317" name="Google Shape;3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824" y="3370899"/>
            <a:ext cx="2707676" cy="7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Recursividad</a:t>
            </a:r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body" idx="1"/>
          </p:nvPr>
        </p:nvSpPr>
        <p:spPr>
          <a:xfrm>
            <a:off x="1297500" y="1295500"/>
            <a:ext cx="7038900" cy="29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 b="1" u="sng"/>
              <a:t>Algoritmos de búsqueda:</a:t>
            </a:r>
            <a:endParaRPr sz="1500" b="1" u="sng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>
                <a:solidFill>
                  <a:srgbClr val="FFFF00"/>
                </a:solidFill>
              </a:rPr>
              <a:t>¿Qué son?</a:t>
            </a:r>
            <a:r>
              <a:rPr lang="es" sz="1500"/>
              <a:t> → Conjunto de reglas que se utilizan para encontrar un elemento dentro de una colección de datos, esté ordenada o no.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Algoritmos de búsqueda: lineal, binaria, en árbol binario de búsqueda, interpolación y hashing</a:t>
            </a:r>
            <a:endParaRPr sz="1500"/>
          </a:p>
        </p:txBody>
      </p:sp>
      <p:pic>
        <p:nvPicPr>
          <p:cNvPr id="324" name="Google Shape;3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250" y="2739270"/>
            <a:ext cx="4092349" cy="17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97500" y="342750"/>
            <a:ext cx="70389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Recursividad</a:t>
            </a:r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body" idx="1"/>
          </p:nvPr>
        </p:nvSpPr>
        <p:spPr>
          <a:xfrm>
            <a:off x="1297500" y="1295500"/>
            <a:ext cx="7038900" cy="29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 b="1" u="sng"/>
              <a:t>Algoritmos de ordenación:</a:t>
            </a:r>
            <a:endParaRPr sz="1500" b="1" u="sng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>
                <a:solidFill>
                  <a:srgbClr val="FFFF00"/>
                </a:solidFill>
              </a:rPr>
              <a:t>¿Qué son?</a:t>
            </a:r>
            <a:r>
              <a:rPr lang="es" sz="1500"/>
              <a:t> → Procedimientos y rutinas para organizar elementos en una secuencia y según un criterio específico.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Algoritmos de búsqueda: Insertion sort, Selection sort, Bubble sort, Merge sort y Quick sort.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s" sz="1500"/>
              <a:t>Ejemplo: </a:t>
            </a:r>
            <a:r>
              <a:rPr lang="es" sz="1500">
                <a:solidFill>
                  <a:srgbClr val="FFFF00"/>
                </a:solidFill>
              </a:rPr>
              <a:t>Bubble sort</a:t>
            </a:r>
            <a:r>
              <a:rPr lang="es" sz="1500"/>
              <a:t> (izq) e </a:t>
            </a:r>
            <a:r>
              <a:rPr lang="es" sz="1500">
                <a:solidFill>
                  <a:srgbClr val="FFFF00"/>
                </a:solidFill>
              </a:rPr>
              <a:t>Insertion sort</a:t>
            </a:r>
            <a:r>
              <a:rPr lang="es" sz="1500"/>
              <a:t> (derecha)</a:t>
            </a:r>
            <a:endParaRPr sz="1500"/>
          </a:p>
        </p:txBody>
      </p:sp>
      <p:pic>
        <p:nvPicPr>
          <p:cNvPr id="331" name="Google Shape;3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949" y="3002824"/>
            <a:ext cx="2767324" cy="193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369" y="3695200"/>
            <a:ext cx="1733575" cy="12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25" y="3002824"/>
            <a:ext cx="2546898" cy="20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6725" y="3002819"/>
            <a:ext cx="1636341" cy="11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>
            <a:spLocks noGrp="1"/>
          </p:cNvSpPr>
          <p:nvPr>
            <p:ph type="body" idx="1"/>
          </p:nvPr>
        </p:nvSpPr>
        <p:spPr>
          <a:xfrm>
            <a:off x="1319700" y="15823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                                         ¡¡¡Gracias por vuestra atención!!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                </a:t>
            </a:r>
            <a:endParaRPr/>
          </a:p>
        </p:txBody>
      </p:sp>
      <p:pic>
        <p:nvPicPr>
          <p:cNvPr id="340" name="Google Shape;3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738" y="294100"/>
            <a:ext cx="2044525" cy="20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875" y="1922068"/>
            <a:ext cx="1006725" cy="892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8825" y="2777875"/>
            <a:ext cx="10668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7"/>
          <p:cNvSpPr txBox="1"/>
          <p:nvPr/>
        </p:nvSpPr>
        <p:spPr>
          <a:xfrm>
            <a:off x="1976000" y="2138800"/>
            <a:ext cx="335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https://www.twitch.tv/canarianplay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37"/>
          <p:cNvSpPr txBox="1"/>
          <p:nvPr/>
        </p:nvSpPr>
        <p:spPr>
          <a:xfrm>
            <a:off x="2072200" y="3108300"/>
            <a:ext cx="267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CanarianPlay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5" name="Google Shape;34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0425" y="2538996"/>
            <a:ext cx="1238232" cy="162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7"/>
          <p:cNvSpPr txBox="1"/>
          <p:nvPr/>
        </p:nvSpPr>
        <p:spPr>
          <a:xfrm>
            <a:off x="5602350" y="3137900"/>
            <a:ext cx="341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https://www.tiktok.com/@canarianplay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08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Estructuras de datos </a:t>
            </a:r>
            <a:r>
              <a:rPr lang="es">
                <a:solidFill>
                  <a:srgbClr val="FFFF00"/>
                </a:solidFill>
              </a:rPr>
              <a:t>avanzadas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258250" y="1504800"/>
            <a:ext cx="7078200" cy="24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s" sz="1900" b="1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Introducción</a:t>
            </a:r>
            <a:endParaRPr sz="19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Las </a:t>
            </a: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estructuras básicas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(struct y arrays) tienen una importante limitación: </a:t>
            </a: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no pueden cambiar de tamaño durante la ejecución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Las estructuras avanzadas puede cambiar de tamaño durante la ejecución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Las estructuras de datos están formadas por otras pequeñas estructuras (</a:t>
            </a: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nodos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663" y="3705788"/>
            <a:ext cx="19335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1988" y="3767688"/>
            <a:ext cx="10191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297500" y="308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Estructuras de datos </a:t>
            </a:r>
            <a:r>
              <a:rPr lang="es">
                <a:solidFill>
                  <a:srgbClr val="FFFF00"/>
                </a:solidFill>
              </a:rPr>
              <a:t>avanzadas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1258250" y="1504800"/>
            <a:ext cx="7078200" cy="22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s" sz="1900" b="1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Listas</a:t>
            </a:r>
            <a:endParaRPr sz="19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nodo → nodo → nodo → …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UltimoNodo → NULL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Cuando el puntero que usamos para acceder a la lista vale </a:t>
            </a: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NULL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diremos que nuestra lista está vacía.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nodo típico para construir listas es: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425" y="2708975"/>
            <a:ext cx="22574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08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Estructuras de datos </a:t>
            </a:r>
            <a:r>
              <a:rPr lang="es">
                <a:solidFill>
                  <a:srgbClr val="FFFF00"/>
                </a:solidFill>
              </a:rPr>
              <a:t>avanzadas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1258250" y="1504800"/>
            <a:ext cx="7078200" cy="15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s" sz="1900" b="1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Listas</a:t>
            </a:r>
            <a:endParaRPr sz="19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Declaraciones de tipos para manejar listas: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380925"/>
            <a:ext cx="228600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3583500" y="2371650"/>
            <a:ext cx="3499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u="sng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IMPORTANTE: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Nuestro programa nunca puede perder el valor del puntero al primer elemento, ya que si no existe copia de ese valor, y se pierde, será imposible acceder al nodo y no podremos liberar el espacio de memoria que ocupa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1701150" y="4023025"/>
            <a:ext cx="53049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Operaciones básicas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con listas: insertar,  localizar,  borrar y moverse por la lista.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1297500" y="308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Estructuras de datos </a:t>
            </a:r>
            <a:r>
              <a:rPr lang="es">
                <a:solidFill>
                  <a:srgbClr val="FFFF00"/>
                </a:solidFill>
              </a:rPr>
              <a:t>avanzadas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1277850" y="1462300"/>
            <a:ext cx="7078200" cy="3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s" sz="1900" b="1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Listas (Operaciones básicas)</a:t>
            </a:r>
            <a:endParaRPr sz="19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Insertar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elementos en una lista vacía: 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Insertar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 elemento en la 1º pos: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Insertar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 elementos en la última pos: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425" y="1385775"/>
            <a:ext cx="1008525" cy="7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375" y="2290100"/>
            <a:ext cx="2153625" cy="8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5300" y="2462225"/>
            <a:ext cx="2765287" cy="10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3975" y="3301875"/>
            <a:ext cx="3121525" cy="7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26375" y="4043248"/>
            <a:ext cx="4854716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1297500" y="308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Estructuras de datos </a:t>
            </a:r>
            <a:r>
              <a:rPr lang="es">
                <a:solidFill>
                  <a:srgbClr val="FFFF00"/>
                </a:solidFill>
              </a:rPr>
              <a:t>avanzadas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1277850" y="1462300"/>
            <a:ext cx="7078200" cy="24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s" sz="1900" b="1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Listas (Operaciones básicas)</a:t>
            </a:r>
            <a:endParaRPr sz="19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Insertar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elementos a continuación de cualquier nodo de la lista: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203800"/>
            <a:ext cx="4796092" cy="9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350" y="3253750"/>
            <a:ext cx="4687692" cy="9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1297500" y="308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Estructuras de datos </a:t>
            </a:r>
            <a:r>
              <a:rPr lang="es">
                <a:solidFill>
                  <a:srgbClr val="FFFF00"/>
                </a:solidFill>
              </a:rPr>
              <a:t>avanzadas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1277850" y="1462300"/>
            <a:ext cx="7078200" cy="24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s" sz="1900" b="1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Listas (Operaciones básicas)</a:t>
            </a:r>
            <a:endParaRPr sz="19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Localizar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elementos de la lista: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875" y="1530313"/>
            <a:ext cx="26098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title"/>
          </p:nvPr>
        </p:nvSpPr>
        <p:spPr>
          <a:xfrm>
            <a:off x="1297500" y="3087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/>
              <a:t>Estructuras de datos </a:t>
            </a:r>
            <a:r>
              <a:rPr lang="es">
                <a:solidFill>
                  <a:srgbClr val="FFFF00"/>
                </a:solidFill>
              </a:rPr>
              <a:t>avanzadas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1277850" y="1462300"/>
            <a:ext cx="7078200" cy="24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s" sz="1900" b="1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Listas (Operaciones básicas)</a:t>
            </a:r>
            <a:endParaRPr sz="19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Eliminar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primer nodo de la lista: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s" sz="15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Eliminar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 nodo cualquiera: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825" y="1264350"/>
            <a:ext cx="276225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825" y="2153600"/>
            <a:ext cx="2354613" cy="9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0075" y="3415275"/>
            <a:ext cx="44958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1975" y="3932400"/>
            <a:ext cx="3420132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Office PowerPoint</Application>
  <PresentationFormat>Presentación en pantalla (16:9)</PresentationFormat>
  <Paragraphs>146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Lato</vt:lpstr>
      <vt:lpstr>Montserrat</vt:lpstr>
      <vt:lpstr>Focus</vt:lpstr>
      <vt:lpstr>Clase 5:  Estructura de datos avanzadas y Recursividad</vt:lpstr>
      <vt:lpstr>¿Qué aprenderemos?</vt:lpstr>
      <vt:lpstr>Estructuras de datos avanzadas</vt:lpstr>
      <vt:lpstr>Estructuras de datos avanzadas</vt:lpstr>
      <vt:lpstr>Estructuras de datos avanzadas</vt:lpstr>
      <vt:lpstr>Estructuras de datos avanzadas</vt:lpstr>
      <vt:lpstr>Estructuras de datos avanzadas</vt:lpstr>
      <vt:lpstr>Estructuras de datos avanzadas</vt:lpstr>
      <vt:lpstr>Estructuras de datos avanzadas</vt:lpstr>
      <vt:lpstr>Estructuras de datos avanzadas</vt:lpstr>
      <vt:lpstr>Estructuras de datos avanzadas</vt:lpstr>
      <vt:lpstr>Estructuras de datos avanzadas</vt:lpstr>
      <vt:lpstr>Estructuras de datos avanzadas</vt:lpstr>
      <vt:lpstr>Estructuras de datos avanzadas</vt:lpstr>
      <vt:lpstr>Estructuras de datos avanzadas</vt:lpstr>
      <vt:lpstr>Estructuras de datos avanzadas</vt:lpstr>
      <vt:lpstr>Estructuras de datos avanzadas</vt:lpstr>
      <vt:lpstr>Estructuras de datos avanzadas</vt:lpstr>
      <vt:lpstr>Estructuras de datos avanzadas</vt:lpstr>
      <vt:lpstr>Estructuras de datos avanzadas</vt:lpstr>
      <vt:lpstr>Estructuras de datos avanzadas</vt:lpstr>
      <vt:lpstr>2. Recursividad</vt:lpstr>
      <vt:lpstr>2. Recursividad</vt:lpstr>
      <vt:lpstr>2. Recursividad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5:  Estructura de datos avanzadas y Recursividad</dc:title>
  <cp:lastModifiedBy>Alberto Martinez Chincho</cp:lastModifiedBy>
  <cp:revision>1</cp:revision>
  <dcterms:modified xsi:type="dcterms:W3CDTF">2023-07-05T21:07:48Z</dcterms:modified>
</cp:coreProperties>
</file>