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139c806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139c806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139c806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139c806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fdaba36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ffdaba36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fdaba3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ffdaba3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fdaba3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fdaba3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fdaba36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ffdaba3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fdaba36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fdaba36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0e1069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0e1069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0e10693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0e10693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139c80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139c80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14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33950" y="1103675"/>
            <a:ext cx="56208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2: Diagramas de flujo y operadores en C++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4050" y="4025788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CanarianPlay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313" y="3633838"/>
            <a:ext cx="1172325" cy="1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Sobrecarga de operadores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297500" y="1634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Cómo</a:t>
            </a:r>
            <a:r>
              <a:rPr b="1" lang="es" sz="2000" u="sng"/>
              <a:t> utilizarla</a:t>
            </a:r>
            <a:r>
              <a:rPr lang="es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u="sng"/>
              <a:t>Sintaxis: </a:t>
            </a:r>
            <a:endParaRPr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 u="sng"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325" y="2638978"/>
            <a:ext cx="5618925" cy="12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925" y="393749"/>
            <a:ext cx="2143951" cy="12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319700" y="158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¡¡¡Gracias por vuestra atención!!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738" y="294100"/>
            <a:ext cx="2044525" cy="20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875" y="1922068"/>
            <a:ext cx="1006725" cy="89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825" y="2777875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1976000" y="2138800"/>
            <a:ext cx="3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https://www.twitch.tv/canarianplay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2072200" y="3108300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CanarianPlay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425" y="2538996"/>
            <a:ext cx="1238232" cy="16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5602350" y="3137900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https://www.tiktok.com/@canarianplay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aprenderemos?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Diagramas de flujo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Tipos de operadores (incrementos, </a:t>
            </a:r>
            <a:r>
              <a:rPr lang="es" sz="1500"/>
              <a:t>aritméticos</a:t>
            </a:r>
            <a:r>
              <a:rPr lang="es" sz="1500"/>
              <a:t>, lógicos…)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Sobrecarga de operadores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500" y="2571750"/>
            <a:ext cx="1939000" cy="19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Diagramas de flujo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¿Qué son?</a:t>
            </a:r>
            <a:r>
              <a:rPr lang="es"/>
              <a:t>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Un Diagrama de Flujo representa la </a:t>
            </a:r>
            <a:r>
              <a:rPr lang="es" sz="1300">
                <a:solidFill>
                  <a:srgbClr val="FFFF00"/>
                </a:solidFill>
              </a:rPr>
              <a:t>esquematización</a:t>
            </a:r>
            <a:r>
              <a:rPr lang="es" sz="1300"/>
              <a:t> gráfica de un algoritmo</a:t>
            </a:r>
            <a:r>
              <a:rPr lang="es" sz="1300"/>
              <a:t> 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E</a:t>
            </a:r>
            <a:r>
              <a:rPr lang="es" sz="1300"/>
              <a:t>l Diagrama de Flujo muestra el sistema como una red de </a:t>
            </a:r>
            <a:r>
              <a:rPr lang="es" sz="1300">
                <a:solidFill>
                  <a:srgbClr val="FFFF00"/>
                </a:solidFill>
              </a:rPr>
              <a:t>procesos funcionales conectados entre sí</a:t>
            </a:r>
            <a:r>
              <a:rPr lang="es" sz="1300"/>
              <a:t> por "Tuberías" y "Depósitos" de datos que permite describir el movimiento de los datos a través del Sistema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 les llama diagramas de flujo porque los símbolos utilizados se conectan por medio de flechas para indicar la secuencia de operación.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El diagrama de flujo representa la forma más tradicional y duradera para especificar los detalles algorítmicos de un proceso</a:t>
            </a:r>
            <a:endParaRPr sz="13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5" y="2454075"/>
            <a:ext cx="185472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Diagramas de flujo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Para qué y </a:t>
            </a:r>
            <a:r>
              <a:rPr b="1" lang="es" sz="2000" u="sng"/>
              <a:t>cómo</a:t>
            </a:r>
            <a:r>
              <a:rPr b="1" lang="es" sz="2000" u="sng"/>
              <a:t> se usan</a:t>
            </a:r>
            <a:r>
              <a:rPr lang="es"/>
              <a:t>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300"/>
              <a:t>Su correcta construcción es importante porque, a partir del mismo </a:t>
            </a:r>
            <a:r>
              <a:rPr lang="es" sz="1300">
                <a:solidFill>
                  <a:srgbClr val="FFFF00"/>
                </a:solidFill>
              </a:rPr>
              <a:t>se escribe un programa</a:t>
            </a:r>
            <a:r>
              <a:rPr lang="es" sz="1300"/>
              <a:t> en algún Lenguaje de Programación.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>
                <a:solidFill>
                  <a:srgbClr val="FFFF00"/>
                </a:solidFill>
              </a:rPr>
              <a:t>Describe:</a:t>
            </a:r>
            <a:r>
              <a:rPr lang="es" sz="1300"/>
              <a:t> Lugares de Origen y Destino de los datos, Transformaciones a las que son sometidos los datos…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 basan en la </a:t>
            </a:r>
            <a:r>
              <a:rPr lang="es" sz="1300">
                <a:solidFill>
                  <a:srgbClr val="FFFF00"/>
                </a:solidFill>
              </a:rPr>
              <a:t>utilización</a:t>
            </a:r>
            <a:r>
              <a:rPr lang="es" sz="1300"/>
              <a:t> de diversos </a:t>
            </a:r>
            <a:r>
              <a:rPr lang="es" sz="1300">
                <a:solidFill>
                  <a:srgbClr val="FFFF00"/>
                </a:solidFill>
              </a:rPr>
              <a:t>símbolos</a:t>
            </a:r>
            <a:r>
              <a:rPr lang="es" sz="1300"/>
              <a:t> para representar operaciones específicas.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Los diagramas de flujo son importantes porque nos facilita la manera de representar visualmente el </a:t>
            </a:r>
            <a:r>
              <a:rPr lang="es" sz="1300">
                <a:solidFill>
                  <a:srgbClr val="FFFF00"/>
                </a:solidFill>
              </a:rPr>
              <a:t>flujo de datos</a:t>
            </a:r>
            <a:r>
              <a:rPr lang="es" sz="1300"/>
              <a:t> por medio de un sistema de tratamiento de información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Se utiliza para realizar un </a:t>
            </a:r>
            <a:r>
              <a:rPr lang="es" sz="1300">
                <a:solidFill>
                  <a:srgbClr val="FFFF00"/>
                </a:solidFill>
              </a:rPr>
              <a:t>análisis </a:t>
            </a:r>
            <a:r>
              <a:rPr lang="es" sz="1300"/>
              <a:t>de procesos</a:t>
            </a:r>
            <a:endParaRPr sz="13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25" y="883575"/>
            <a:ext cx="992700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51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Diagramas de flujo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Simbología</a:t>
            </a:r>
            <a:r>
              <a:rPr lang="es"/>
              <a:t>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                      </a:t>
            </a:r>
            <a:r>
              <a:rPr lang="es" sz="900"/>
              <a:t> </a:t>
            </a:r>
            <a:endParaRPr sz="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                   </a:t>
            </a:r>
            <a:endParaRPr sz="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                   </a:t>
            </a:r>
            <a:r>
              <a:rPr lang="es" sz="900"/>
              <a:t>                                                                 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50" y="2117050"/>
            <a:ext cx="772925" cy="2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275" y="3602025"/>
            <a:ext cx="617009" cy="2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4800" y="4110875"/>
            <a:ext cx="670155" cy="2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2404475" y="1988013"/>
            <a:ext cx="3277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se utiliza para representar el inicio o el fin de un algoritmo. También puede representar una parada o una interrupción programada que sea necesaria realizar en un programa.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139275" y="3469175"/>
            <a:ext cx="279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comúnmente para representar una instrucción, o cualquier tipo de operación que origine un cambio de valor.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6234950" y="3994800"/>
            <a:ext cx="2015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símbolo es utilizado para representar una entrada o salida de información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1750" y="1673600"/>
            <a:ext cx="550900" cy="5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6342650" y="1586488"/>
            <a:ext cx="211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es utilizado para la toma de decisiones, ramificaciones, para la indicación de operaciones lógicas o de comparación entre datos.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1500" y="2736688"/>
            <a:ext cx="550900" cy="57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5092400" y="2723000"/>
            <a:ext cx="245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es utilizado para enlazar dos partes cualesquiera de un diagrama a través de un conector de salida y un conector de entrada.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500" y="4110875"/>
            <a:ext cx="617000" cy="66356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297500" y="4211813"/>
            <a:ext cx="27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es utilizado para indicar la secuencia del diagrama de flujo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1194" y="3479400"/>
            <a:ext cx="891081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5682275" y="3439238"/>
            <a:ext cx="245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es utilizado para representar la salida o para mostrar la información por medio del monitor o la pantalla.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550" y="2747700"/>
            <a:ext cx="550900" cy="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7300" y="4385600"/>
            <a:ext cx="550900" cy="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9750" y="2391775"/>
            <a:ext cx="550900" cy="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40300" y="1437125"/>
            <a:ext cx="550900" cy="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Tipos de operadores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1297500" y="1660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Clasificación</a:t>
            </a:r>
            <a:r>
              <a:rPr b="1" lang="es" sz="2000" u="sng"/>
              <a:t> de tipos de operadores</a:t>
            </a:r>
            <a:r>
              <a:rPr lang="es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u="sng"/>
              <a:t>Operadores aritméticos</a:t>
            </a:r>
            <a:endParaRPr sz="1200" u="sng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Son usados para crear expresiones matemáticas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‘+’, ‘ -’ , ‘*’, ’ /’,....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También tenemos el operador ‘%’ (módulo) que devuelve el resto de la división entera del primer operando entre el segundo. </a:t>
            </a:r>
            <a:r>
              <a:rPr lang="es" sz="1200">
                <a:solidFill>
                  <a:srgbClr val="FFFF00"/>
                </a:solidFill>
              </a:rPr>
              <a:t>No puede ser aplicado a operandos en coma flotante.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u="sng"/>
              <a:t>Operadores de incremento y decremento</a:t>
            </a:r>
            <a:endParaRPr sz="1200" u="sng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Son usados para incrementar o decrementar  el valor de las variables numéricas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‘++’, ‘- -’</a:t>
            </a:r>
            <a:endParaRPr sz="1200" u="sng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 u="sng"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450" y="530575"/>
            <a:ext cx="992700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Tipos de operadores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Clasificación de tipos de operadores</a:t>
            </a:r>
            <a:r>
              <a:rPr lang="es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u="sng"/>
              <a:t>Operadores de asignación</a:t>
            </a:r>
            <a:endParaRPr sz="1200" u="sng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Son usados para asignar un valor a una variable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‘</a:t>
            </a:r>
            <a:r>
              <a:rPr lang="es" sz="1200"/>
              <a:t>+=’, ‘-=’, ‘*=’, ‘/=’, ’=’, ’%=’...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Se asigna el valor a la variable de la </a:t>
            </a:r>
            <a:r>
              <a:rPr lang="es" sz="1200">
                <a:solidFill>
                  <a:srgbClr val="FFFF00"/>
                </a:solidFill>
              </a:rPr>
              <a:t>izquierda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u="sng"/>
              <a:t>Operadores de comparación</a:t>
            </a:r>
            <a:endParaRPr sz="1200" u="sng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Son usados para evaluar condiciones o comparar dos operandos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‘==’, ’! =’, ‘&gt;’, ’&lt;’, ‘&gt;=’, ’&lt;=</a:t>
            </a:r>
            <a:r>
              <a:rPr lang="es" sz="1200"/>
              <a:t>'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El </a:t>
            </a:r>
            <a:r>
              <a:rPr lang="es" sz="1200"/>
              <a:t>resultado</a:t>
            </a:r>
            <a:r>
              <a:rPr lang="es" sz="1200"/>
              <a:t> que devuelven es un valor booleano, </a:t>
            </a:r>
            <a:r>
              <a:rPr lang="es" sz="1200">
                <a:solidFill>
                  <a:srgbClr val="FFFF00"/>
                </a:solidFill>
              </a:rPr>
              <a:t>true </a:t>
            </a:r>
            <a:r>
              <a:rPr lang="es" sz="1200"/>
              <a:t>o </a:t>
            </a:r>
            <a:r>
              <a:rPr lang="es" sz="1200">
                <a:solidFill>
                  <a:srgbClr val="FFFF00"/>
                </a:solidFill>
              </a:rPr>
              <a:t>false</a:t>
            </a:r>
            <a:endParaRPr sz="1200">
              <a:solidFill>
                <a:srgbClr val="FFF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u="sng"/>
              <a:t>Operadores lógicos</a:t>
            </a:r>
            <a:endParaRPr sz="1200" u="sng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Relacionan expresiones lógicas, dando como salida una nueva expresión lógica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‘&amp;&amp;’, ‘||’, ‘!’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s" sz="1200"/>
              <a:t>Se pueden usar para evaluar distintas condiciones.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 u="sng"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375" y="2019775"/>
            <a:ext cx="1285275" cy="12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Tipos de operadores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Clasificación de tipos de operadores</a:t>
            </a:r>
            <a:r>
              <a:rPr lang="es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u="sng"/>
              <a:t>Otros operadores</a:t>
            </a:r>
            <a:endParaRPr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El más importante de la tabla que vemos es el </a:t>
            </a:r>
            <a:r>
              <a:rPr lang="es" sz="1000">
                <a:solidFill>
                  <a:srgbClr val="FFFF00"/>
                </a:solidFill>
              </a:rPr>
              <a:t>operador ternario</a:t>
            </a:r>
            <a:endParaRPr sz="1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Ejemplo: E1 ? E2 : E3 → se evalúa E1 si es true se evalúa E2 y se ignora E3, en cambio, si E1 es</a:t>
            </a:r>
            <a:r>
              <a:rPr lang="es"/>
              <a:t> </a:t>
            </a:r>
            <a:r>
              <a:rPr lang="es" sz="800"/>
              <a:t>false sería al contrario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 u="sng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500" y="758512"/>
            <a:ext cx="2507250" cy="37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Sobrecarga de operadores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 sz="2000" u="sng"/>
              <a:t>¿Qué es?</a:t>
            </a:r>
            <a:r>
              <a:rPr lang="es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La sobrecarga de operadores nos permite </a:t>
            </a:r>
            <a:r>
              <a:rPr lang="es">
                <a:solidFill>
                  <a:srgbClr val="FFFF00"/>
                </a:solidFill>
              </a:rPr>
              <a:t>definir </a:t>
            </a:r>
            <a:r>
              <a:rPr lang="es"/>
              <a:t>el </a:t>
            </a:r>
            <a:r>
              <a:rPr lang="es">
                <a:solidFill>
                  <a:srgbClr val="FFFF00"/>
                </a:solidFill>
              </a:rPr>
              <a:t>cómo </a:t>
            </a:r>
            <a:r>
              <a:rPr lang="es"/>
              <a:t>se comportan los operadores para un tipo de dato personalizado que se ha creado.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Concepto un poco más avanzado sobre la programación.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Permite a los programadores definir cómo deben funcionar los operadores.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Nos permite crear tipos de datos personalizados.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700" y="2815500"/>
            <a:ext cx="2103800" cy="21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