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7119-4C34-44D5-9F81-C39AAFC117DB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5F09-AE6E-40D3-94C8-E5592C8F5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Outline what is meant by a </a:t>
            </a:r>
            <a:r>
              <a:rPr lang="en-AU" dirty="0" err="1" smtClean="0"/>
              <a:t>UAV</a:t>
            </a:r>
            <a:r>
              <a:rPr lang="en-AU" dirty="0" smtClean="0"/>
              <a:t> – military &gt; civilian evolution</a:t>
            </a:r>
          </a:p>
          <a:p>
            <a:r>
              <a:rPr lang="en-AU" dirty="0" smtClean="0"/>
              <a:t>Outline</a:t>
            </a:r>
            <a:r>
              <a:rPr lang="en-AU" baseline="0" dirty="0" smtClean="0"/>
              <a:t> benefits of taking an open source approach – contrast with closed source (i.e. open source encourages creativity, innovation, promotes deeper learning).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5F09-AE6E-40D3-94C8-E5592C8F5FB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1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9D30F7-B626-4167-8A0F-7FB1CF1D2AA3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286379-0469-4743-A591-5A687B44D60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Drone Technology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Stephen Dade</a:t>
            </a:r>
          </a:p>
          <a:p>
            <a:r>
              <a:rPr lang="en-AU" dirty="0" smtClean="0"/>
              <a:t>CanberraUAV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7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Q&amp;A </a:t>
            </a:r>
            <a:r>
              <a:rPr lang="en-AU" dirty="0" smtClean="0"/>
              <a:t>Time</a:t>
            </a:r>
            <a:endParaRPr lang="en-AU" dirty="0"/>
          </a:p>
        </p:txBody>
      </p:sp>
      <p:pic>
        <p:nvPicPr>
          <p:cNvPr id="6" name="Picture 2" descr="C:\Users\Stephen\Desktop\20206300440_1fba02791d_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2" t="25074" r="31825" b="27594"/>
          <a:stretch/>
        </p:blipFill>
        <p:spPr bwMode="auto">
          <a:xfrm>
            <a:off x="1259632" y="1484784"/>
            <a:ext cx="6768752" cy="42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CUAV</a:t>
            </a:r>
            <a:r>
              <a:rPr lang="en-US" dirty="0" smtClean="0"/>
              <a:t> is a volunteer </a:t>
            </a:r>
            <a:r>
              <a:rPr lang="en-US" dirty="0"/>
              <a:t>group </a:t>
            </a:r>
            <a:r>
              <a:rPr lang="en-US" dirty="0" smtClean="0"/>
              <a:t>centered </a:t>
            </a:r>
            <a:r>
              <a:rPr lang="en-US" dirty="0"/>
              <a:t>around </a:t>
            </a:r>
            <a:r>
              <a:rPr lang="en-US" dirty="0" smtClean="0"/>
              <a:t>the R&amp;D </a:t>
            </a:r>
            <a:r>
              <a:rPr lang="en-US" dirty="0"/>
              <a:t>of civilian Unmanned Aerial Vehicles (</a:t>
            </a:r>
            <a:r>
              <a:rPr lang="en-US" dirty="0" err="1" smtClean="0"/>
              <a:t>UAVs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mphasis </a:t>
            </a:r>
            <a:r>
              <a:rPr lang="en-US" dirty="0"/>
              <a:t>on R&amp;D, </a:t>
            </a:r>
            <a:r>
              <a:rPr lang="en-US" dirty="0" smtClean="0"/>
              <a:t>education, </a:t>
            </a:r>
            <a:r>
              <a:rPr lang="en-US" dirty="0"/>
              <a:t>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urpose </a:t>
            </a:r>
            <a:r>
              <a:rPr lang="en-US" dirty="0"/>
              <a:t>is to advance the civilian UAV industry and the benefits of UAV's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ollaboration </a:t>
            </a:r>
            <a:r>
              <a:rPr lang="en-US" dirty="0"/>
              <a:t>with other </a:t>
            </a:r>
            <a:r>
              <a:rPr lang="en-US" dirty="0" err="1"/>
              <a:t>organisations</a:t>
            </a:r>
            <a:r>
              <a:rPr lang="en-US" dirty="0"/>
              <a:t> around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</a:t>
            </a:r>
            <a:r>
              <a:rPr lang="en-US" dirty="0" smtClean="0"/>
              <a:t>pen </a:t>
            </a:r>
            <a:r>
              <a:rPr lang="en-US" dirty="0"/>
              <a:t>source </a:t>
            </a:r>
            <a:r>
              <a:rPr lang="en-US" dirty="0" smtClean="0"/>
              <a:t>approach.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pic>
        <p:nvPicPr>
          <p:cNvPr id="1027" name="Picture 3" descr="E:\Documents\UAV Challenge\logos\UAV01_White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203884" cy="1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5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r>
              <a:rPr lang="en-AU" dirty="0" err="1" smtClean="0"/>
              <a:t>CUAV</a:t>
            </a:r>
            <a:r>
              <a:rPr lang="en-AU" dirty="0" smtClean="0"/>
              <a:t> was originally</a:t>
            </a:r>
            <a:r>
              <a:rPr lang="en-AU" dirty="0" smtClean="0"/>
              <a:t> </a:t>
            </a:r>
            <a:r>
              <a:rPr lang="en-AU" dirty="0" smtClean="0"/>
              <a:t>formed to compete in the 2012 </a:t>
            </a:r>
            <a:r>
              <a:rPr lang="en-AU" dirty="0" err="1" smtClean="0"/>
              <a:t>UAV</a:t>
            </a:r>
            <a:r>
              <a:rPr lang="en-AU" dirty="0" smtClean="0"/>
              <a:t> </a:t>
            </a:r>
            <a:r>
              <a:rPr lang="en-AU" dirty="0" smtClean="0"/>
              <a:t>Challenge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UAV</a:t>
            </a:r>
            <a:r>
              <a:rPr lang="en-AU" dirty="0" smtClean="0"/>
              <a:t> Challenge is an international competition held every 2 years - organised by </a:t>
            </a:r>
            <a:r>
              <a:rPr lang="en-AU" dirty="0" err="1" smtClean="0"/>
              <a:t>QUT</a:t>
            </a:r>
            <a:r>
              <a:rPr lang="en-AU" dirty="0" smtClean="0"/>
              <a:t> &amp; CSIRO</a:t>
            </a:r>
            <a:endParaRPr lang="en-AU" dirty="0" smtClean="0"/>
          </a:p>
          <a:p>
            <a:r>
              <a:rPr lang="en-AU" dirty="0" smtClean="0"/>
              <a:t>Challenged civilian teams </a:t>
            </a:r>
            <a:r>
              <a:rPr lang="en-AU" dirty="0" smtClean="0"/>
              <a:t>to design, build and operate a </a:t>
            </a:r>
            <a:r>
              <a:rPr lang="en-AU" dirty="0" err="1" smtClean="0"/>
              <a:t>UAV</a:t>
            </a:r>
            <a:r>
              <a:rPr lang="en-AU" dirty="0" smtClean="0"/>
              <a:t> </a:t>
            </a:r>
            <a:r>
              <a:rPr lang="en-AU" dirty="0" smtClean="0"/>
              <a:t>capable of</a:t>
            </a:r>
            <a:r>
              <a:rPr lang="en-AU" dirty="0" smtClean="0"/>
              <a:t> finding </a:t>
            </a:r>
            <a:r>
              <a:rPr lang="en-AU" dirty="0" smtClean="0"/>
              <a:t>a missing bushwalker and drop a bottle of water to </a:t>
            </a:r>
            <a:r>
              <a:rPr lang="en-AU" dirty="0" smtClean="0"/>
              <a:t>them.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UAV Challenge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112" y="4509120"/>
            <a:ext cx="3384376" cy="2160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08201"/>
            <a:ext cx="2362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AU" dirty="0" err="1" smtClean="0"/>
              <a:t>CUAV</a:t>
            </a:r>
            <a:r>
              <a:rPr lang="en-AU" dirty="0" smtClean="0"/>
              <a:t> entered again in 2014 and won the first place prize of $50,000</a:t>
            </a:r>
            <a:endParaRPr lang="en-AU" dirty="0" smtClean="0"/>
          </a:p>
          <a:p>
            <a:r>
              <a:rPr lang="en-AU" dirty="0" smtClean="0"/>
              <a:t>Proved the potential for autonomous aircraft in search &amp; rescue (and other) applications.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2014 </a:t>
            </a:r>
            <a:r>
              <a:rPr lang="en-AU" dirty="0" err="1" smtClean="0"/>
              <a:t>UAV</a:t>
            </a:r>
            <a:r>
              <a:rPr lang="en-AU" dirty="0" smtClean="0"/>
              <a:t> </a:t>
            </a:r>
            <a:r>
              <a:rPr lang="en-AU" dirty="0"/>
              <a:t>Challenge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093" y="3209733"/>
            <a:ext cx="4048363" cy="282252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3209734"/>
            <a:ext cx="3670470" cy="28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AU" dirty="0" smtClean="0"/>
              <a:t>The 2016 competition, the Medical Express, presents new challenges to teams</a:t>
            </a:r>
          </a:p>
          <a:p>
            <a:r>
              <a:rPr lang="en-AU" dirty="0" smtClean="0"/>
              <a:t>It requires competitors to first locate the lost bushwalker then land safely, </a:t>
            </a:r>
            <a:r>
              <a:rPr lang="en-AU" dirty="0" smtClean="0"/>
              <a:t>accept a small </a:t>
            </a:r>
            <a:r>
              <a:rPr lang="en-AU" dirty="0" smtClean="0"/>
              <a:t>package </a:t>
            </a:r>
            <a:r>
              <a:rPr lang="en-AU" dirty="0" smtClean="0"/>
              <a:t>and return to </a:t>
            </a:r>
            <a:r>
              <a:rPr lang="en-AU" dirty="0" smtClean="0"/>
              <a:t>base.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2016 </a:t>
            </a:r>
            <a:r>
              <a:rPr lang="en-AU" dirty="0" err="1" smtClean="0"/>
              <a:t>UAV</a:t>
            </a:r>
            <a:r>
              <a:rPr lang="en-AU" dirty="0" smtClean="0"/>
              <a:t> </a:t>
            </a:r>
            <a:r>
              <a:rPr lang="en-AU" dirty="0"/>
              <a:t>Challenge</a:t>
            </a:r>
          </a:p>
        </p:txBody>
      </p:sp>
      <p:pic>
        <p:nvPicPr>
          <p:cNvPr id="4" name="Picture 3" descr="C:\Users\Stephen\Desktop\24536163664_915f484ed9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498052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0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Software engineers</a:t>
            </a:r>
          </a:p>
          <a:p>
            <a:r>
              <a:rPr lang="en-AU" dirty="0" smtClean="0"/>
              <a:t>Communications engineers</a:t>
            </a:r>
          </a:p>
          <a:p>
            <a:r>
              <a:rPr lang="en-AU" dirty="0" smtClean="0"/>
              <a:t>Both radio controlled &amp; full scale </a:t>
            </a:r>
            <a:r>
              <a:rPr lang="en-AU" dirty="0" smtClean="0"/>
              <a:t>aircraft pilots</a:t>
            </a:r>
          </a:p>
          <a:p>
            <a:r>
              <a:rPr lang="en-AU" dirty="0" smtClean="0"/>
              <a:t>Public </a:t>
            </a:r>
            <a:r>
              <a:rPr lang="en-AU" dirty="0" smtClean="0"/>
              <a:t>servants and </a:t>
            </a:r>
            <a:r>
              <a:rPr lang="en-AU" dirty="0" smtClean="0"/>
              <a:t>photographers</a:t>
            </a:r>
          </a:p>
          <a:p>
            <a:r>
              <a:rPr lang="en-AU" dirty="0" smtClean="0"/>
              <a:t>New industry - no </a:t>
            </a:r>
            <a:r>
              <a:rPr lang="en-AU" dirty="0" smtClean="0"/>
              <a:t>team members </a:t>
            </a:r>
            <a:r>
              <a:rPr lang="en-AU" dirty="0" smtClean="0"/>
              <a:t>had formal </a:t>
            </a:r>
            <a:r>
              <a:rPr lang="en-AU" dirty="0" smtClean="0"/>
              <a:t>training or a knowledge base </a:t>
            </a:r>
            <a:r>
              <a:rPr lang="en-AU" dirty="0" smtClean="0"/>
              <a:t>in </a:t>
            </a:r>
            <a:r>
              <a:rPr lang="en-AU" dirty="0" err="1" smtClean="0"/>
              <a:t>UAV</a:t>
            </a:r>
            <a:r>
              <a:rPr lang="en-AU" dirty="0" smtClean="0"/>
              <a:t> </a:t>
            </a:r>
            <a:r>
              <a:rPr lang="en-AU" dirty="0" smtClean="0"/>
              <a:t>technology and are all self taught</a:t>
            </a:r>
          </a:p>
          <a:p>
            <a:r>
              <a:rPr lang="en-AU" dirty="0" smtClean="0"/>
              <a:t>Some </a:t>
            </a:r>
            <a:r>
              <a:rPr lang="en-AU" dirty="0" smtClean="0"/>
              <a:t>members </a:t>
            </a:r>
            <a:r>
              <a:rPr lang="en-AU" dirty="0" smtClean="0"/>
              <a:t>have gone</a:t>
            </a:r>
            <a:r>
              <a:rPr lang="en-AU" dirty="0" smtClean="0"/>
              <a:t> </a:t>
            </a:r>
            <a:r>
              <a:rPr lang="en-AU" dirty="0" smtClean="0"/>
              <a:t>on to get </a:t>
            </a:r>
            <a:r>
              <a:rPr lang="en-AU" dirty="0" smtClean="0"/>
              <a:t>certification from the Civil Aviation Safety Authority allowing them to operate commercially.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 Composition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216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Based on miniaturisation of electronics driven by mobile phones</a:t>
            </a:r>
          </a:p>
          <a:p>
            <a:r>
              <a:rPr lang="en-AU" dirty="0" smtClean="0"/>
              <a:t>Recent developments in battery technology make small drones practical and economical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UAV Technology</a:t>
            </a:r>
            <a:endParaRPr lang="en-AU" dirty="0"/>
          </a:p>
        </p:txBody>
      </p:sp>
      <p:pic>
        <p:nvPicPr>
          <p:cNvPr id="5" name="Picture 2" descr="C:\Users\Stephen\Desktop\1ea44ea421c1180852faf1a4d2e8b73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028752" cy="201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tephen\Desktop\00003305_DIYDr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6" y="3669041"/>
            <a:ext cx="3420120" cy="227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1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r>
              <a:rPr lang="en-AU" dirty="0" smtClean="0"/>
              <a:t>Current Challenges include</a:t>
            </a:r>
          </a:p>
          <a:p>
            <a:pPr lvl="1"/>
            <a:r>
              <a:rPr lang="en-AU" dirty="0" smtClean="0"/>
              <a:t>Reliability of hardware and software</a:t>
            </a:r>
          </a:p>
          <a:p>
            <a:pPr lvl="1"/>
            <a:r>
              <a:rPr lang="en-AU" dirty="0" smtClean="0"/>
              <a:t>Automation to make it easier for pilot</a:t>
            </a:r>
          </a:p>
          <a:p>
            <a:pPr lvl="1"/>
            <a:r>
              <a:rPr lang="en-AU" dirty="0" smtClean="0"/>
              <a:t>Data processing and management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UAV Technology</a:t>
            </a:r>
            <a:endParaRPr lang="en-AU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652" y="3284984"/>
            <a:ext cx="4612077" cy="30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AU" dirty="0" smtClean="0"/>
              <a:t>Trends for the next </a:t>
            </a:r>
            <a:r>
              <a:rPr lang="en-AU" dirty="0" smtClean="0"/>
              <a:t>2 to 3 </a:t>
            </a:r>
            <a:r>
              <a:rPr lang="en-AU" dirty="0" smtClean="0"/>
              <a:t>years</a:t>
            </a:r>
          </a:p>
          <a:p>
            <a:pPr lvl="1"/>
            <a:r>
              <a:rPr lang="en-AU" dirty="0" smtClean="0"/>
              <a:t>Fast moving </a:t>
            </a:r>
            <a:r>
              <a:rPr lang="en-AU" dirty="0" smtClean="0"/>
              <a:t>industry with constant </a:t>
            </a:r>
            <a:r>
              <a:rPr lang="en-AU" dirty="0" smtClean="0"/>
              <a:t>innovation</a:t>
            </a:r>
          </a:p>
          <a:p>
            <a:pPr lvl="1"/>
            <a:r>
              <a:rPr lang="en-AU" dirty="0" smtClean="0"/>
              <a:t>Consolidation of market by major players</a:t>
            </a:r>
          </a:p>
          <a:p>
            <a:pPr lvl="1"/>
            <a:r>
              <a:rPr lang="en-AU" dirty="0" smtClean="0"/>
              <a:t>Data processing and accessory software</a:t>
            </a:r>
          </a:p>
          <a:p>
            <a:pPr lvl="1"/>
            <a:r>
              <a:rPr lang="en-AU" dirty="0" smtClean="0"/>
              <a:t>Less DIY, more plug-n-play</a:t>
            </a:r>
          </a:p>
          <a:p>
            <a:pPr lvl="1"/>
            <a:r>
              <a:rPr lang="en-AU" dirty="0" smtClean="0"/>
              <a:t>More use by corporations and large businesses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Technology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5976" y="3861048"/>
            <a:ext cx="3997829" cy="26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364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Drone Technology</vt:lpstr>
      <vt:lpstr>CanberraUAV</vt:lpstr>
      <vt:lpstr>UAV Challenge</vt:lpstr>
      <vt:lpstr>2014 UAV Challenge</vt:lpstr>
      <vt:lpstr>2016 UAV Challenge</vt:lpstr>
      <vt:lpstr>Team Composition</vt:lpstr>
      <vt:lpstr>UAV Technology</vt:lpstr>
      <vt:lpstr>UAV Technology</vt:lpstr>
      <vt:lpstr>UAV Technology</vt:lpstr>
      <vt:lpstr>Q&amp;A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Technology</dc:title>
  <dc:creator>Stephen</dc:creator>
  <cp:lastModifiedBy>Paul Williamson</cp:lastModifiedBy>
  <cp:revision>26</cp:revision>
  <dcterms:created xsi:type="dcterms:W3CDTF">2016-05-15T12:32:44Z</dcterms:created>
  <dcterms:modified xsi:type="dcterms:W3CDTF">2016-05-16T06:17:19Z</dcterms:modified>
</cp:coreProperties>
</file>