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8A90FC-E60D-4F4E-A0BA-D2CEB77781B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  <p14:sldId id="280"/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discuss.ardupilot.org/t/altitude-hold-and-stability/14536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CanberraUAV Workshop</a:t>
            </a:r>
            <a:br>
              <a:rPr lang="en-AU" dirty="0" smtClean="0"/>
            </a:br>
            <a:r>
              <a:rPr lang="en-AU" dirty="0" smtClean="0"/>
              <a:t>Ground Control Stations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Feb 2017</a:t>
            </a:r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49" b="98163" l="6094" r="90781">
                        <a14:foregroundMark x1="43177" y1="73546" x2="43177" y2="73546"/>
                        <a14:foregroundMark x1="31908" y1="94641" x2="31908" y2="94641"/>
                        <a14:foregroundMark x1="36864" y1="98176" x2="36864" y2="98176"/>
                        <a14:foregroundMark x1="57366" y1="94071" x2="57366" y2="94071"/>
                        <a14:foregroundMark x1="75085" y1="93729" x2="75085" y2="93729"/>
                        <a14:foregroundMark x1="53632" y1="74344" x2="53632" y2="74344"/>
                        <a14:foregroundMark x1="56687" y1="74344" x2="56687" y2="74344"/>
                        <a14:foregroundMark x1="63001" y1="74344" x2="63001" y2="74344"/>
                        <a14:foregroundMark x1="69586" y1="74686" x2="69586" y2="74686"/>
                        <a14:foregroundMark x1="76307" y1="75257" x2="76307" y2="75257"/>
                        <a14:foregroundMark x1="82485" y1="74344" x2="82485" y2="74344"/>
                        <a14:foregroundMark x1="90835" y1="75257" x2="90835" y2="75257"/>
                        <a14:foregroundMark x1="62525" y1="59521" x2="62525" y2="59521"/>
                        <a14:foregroundMark x1="62118" y1="63056" x2="62118" y2="63056"/>
                        <a14:foregroundMark x1="49016" y1="51539" x2="49016" y2="515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2569"/>
            <a:ext cx="2663683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388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Micro Air Vehicle Link</a:t>
            </a:r>
          </a:p>
          <a:p>
            <a:r>
              <a:rPr lang="en-AU" dirty="0" smtClean="0"/>
              <a:t>Standardised protocol for most open-source flight controllers</a:t>
            </a:r>
          </a:p>
          <a:p>
            <a:pPr lvl="1"/>
            <a:r>
              <a:rPr lang="en-AU" dirty="0" smtClean="0"/>
              <a:t>Though some flight controllers may have extra MAVLink messages</a:t>
            </a:r>
          </a:p>
          <a:p>
            <a:r>
              <a:rPr lang="en-AU" dirty="0" smtClean="0"/>
              <a:t>Efficient and low </a:t>
            </a:r>
            <a:r>
              <a:rPr lang="en-AU" dirty="0" err="1" smtClean="0"/>
              <a:t>datarate</a:t>
            </a:r>
            <a:endParaRPr lang="en-AU" dirty="0" smtClean="0"/>
          </a:p>
          <a:p>
            <a:r>
              <a:rPr lang="en-AU" dirty="0" smtClean="0"/>
              <a:t>Includes CRC to ensure validity of data</a:t>
            </a:r>
          </a:p>
          <a:p>
            <a:r>
              <a:rPr lang="en-AU" dirty="0" smtClean="0"/>
              <a:t>3 versions - 0.9, 1.0, 2.0</a:t>
            </a:r>
          </a:p>
          <a:p>
            <a:r>
              <a:rPr lang="en-AU" dirty="0" err="1" smtClean="0"/>
              <a:t>Arduplane</a:t>
            </a:r>
            <a:r>
              <a:rPr lang="en-AU" dirty="0" smtClean="0"/>
              <a:t> can use 1.0 or 2.0 (default 1.0)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GCS - </a:t>
            </a:r>
            <a:r>
              <a:rPr lang="en-AU" dirty="0" smtClean="0"/>
              <a:t>MAVLink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568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GCS - MAVLink</a:t>
            </a:r>
          </a:p>
        </p:txBody>
      </p:sp>
      <p:pic>
        <p:nvPicPr>
          <p:cNvPr id="4098" name="Picture 2" descr="MAVLink pack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1244999"/>
            <a:ext cx="6248400" cy="153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23899"/>
              </p:ext>
            </p:extLst>
          </p:nvPr>
        </p:nvGraphicFramePr>
        <p:xfrm>
          <a:off x="228600" y="2971800"/>
          <a:ext cx="8763000" cy="2994642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324553"/>
                <a:gridCol w="2300540"/>
                <a:gridCol w="2230826"/>
                <a:gridCol w="2907081"/>
              </a:tblGrid>
              <a:tr h="0">
                <a:tc>
                  <a:txBody>
                    <a:bodyPr/>
                    <a:lstStyle/>
                    <a:p>
                      <a:r>
                        <a:rPr lang="en-AU" sz="1200" dirty="0"/>
                        <a:t>Byte Index </a:t>
                      </a:r>
                      <a:endParaRPr lang="en-AU" sz="1200" dirty="0">
                        <a:latin typeface="+mn-lt"/>
                      </a:endParaRPr>
                    </a:p>
                  </a:txBody>
                  <a:tcPr marL="27938" marR="27938" marT="13969" marB="13969" anchor="ctr"/>
                </a:tc>
                <a:tc>
                  <a:txBody>
                    <a:bodyPr/>
                    <a:lstStyle/>
                    <a:p>
                      <a:r>
                        <a:rPr lang="en-AU" sz="1200"/>
                        <a:t>Content </a:t>
                      </a:r>
                      <a:endParaRPr lang="en-AU" sz="1200">
                        <a:latin typeface="+mn-lt"/>
                      </a:endParaRPr>
                    </a:p>
                  </a:txBody>
                  <a:tcPr marL="27938" marR="27938" marT="13969" marB="13969" anchor="ctr"/>
                </a:tc>
                <a:tc>
                  <a:txBody>
                    <a:bodyPr/>
                    <a:lstStyle/>
                    <a:p>
                      <a:r>
                        <a:rPr lang="en-AU" sz="1200"/>
                        <a:t>Value </a:t>
                      </a:r>
                      <a:endParaRPr lang="en-AU" sz="1200">
                        <a:latin typeface="+mn-lt"/>
                      </a:endParaRPr>
                    </a:p>
                  </a:txBody>
                  <a:tcPr marL="27938" marR="27938" marT="13969" marB="13969" anchor="ctr"/>
                </a:tc>
                <a:tc>
                  <a:txBody>
                    <a:bodyPr/>
                    <a:lstStyle/>
                    <a:p>
                      <a:r>
                        <a:rPr lang="en-AU" sz="1200"/>
                        <a:t>Explanation </a:t>
                      </a:r>
                      <a:endParaRPr lang="en-AU" sz="1200">
                        <a:latin typeface="+mn-lt"/>
                      </a:endParaRPr>
                    </a:p>
                  </a:txBody>
                  <a:tcPr marL="27938" marR="27938" marT="13969" marB="13969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200" dirty="0"/>
                        <a:t>0 </a:t>
                      </a:r>
                      <a:endParaRPr lang="en-AU" sz="1200" dirty="0">
                        <a:latin typeface="+mn-lt"/>
                      </a:endParaRPr>
                    </a:p>
                  </a:txBody>
                  <a:tcPr marL="27938" marR="27938" marT="13969" marB="13969" anchor="ctr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Packet start sign </a:t>
                      </a:r>
                      <a:endParaRPr lang="en-AU" sz="1200" dirty="0">
                        <a:latin typeface="+mn-lt"/>
                      </a:endParaRPr>
                    </a:p>
                  </a:txBody>
                  <a:tcPr marL="27938" marR="27938" marT="13969" marB="13969" anchor="ctr"/>
                </a:tc>
                <a:tc>
                  <a:txBody>
                    <a:bodyPr/>
                    <a:lstStyle/>
                    <a:p>
                      <a:r>
                        <a:rPr lang="en-AU" sz="1200"/>
                        <a:t>v1.0: 0xFE (v0.9: 0x55) </a:t>
                      </a:r>
                      <a:endParaRPr lang="en-AU" sz="1200">
                        <a:latin typeface="+mn-lt"/>
                      </a:endParaRPr>
                    </a:p>
                  </a:txBody>
                  <a:tcPr marL="27938" marR="27938" marT="13969" marB="1396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Indicates the start of a new packet. </a:t>
                      </a:r>
                      <a:endParaRPr lang="en-US" sz="1200">
                        <a:latin typeface="+mn-lt"/>
                      </a:endParaRPr>
                    </a:p>
                  </a:txBody>
                  <a:tcPr marL="27938" marR="27938" marT="13969" marB="13969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200" dirty="0"/>
                        <a:t>1 </a:t>
                      </a:r>
                      <a:endParaRPr lang="en-AU" sz="1200" dirty="0">
                        <a:latin typeface="+mn-lt"/>
                      </a:endParaRPr>
                    </a:p>
                  </a:txBody>
                  <a:tcPr marL="27938" marR="27938" marT="13969" marB="13969" anchor="ctr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Payload length </a:t>
                      </a:r>
                      <a:endParaRPr lang="en-AU" sz="1200" dirty="0">
                        <a:latin typeface="+mn-lt"/>
                      </a:endParaRPr>
                    </a:p>
                  </a:txBody>
                  <a:tcPr marL="27938" marR="27938" marT="13969" marB="13969" anchor="ctr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0 - 255 </a:t>
                      </a:r>
                      <a:endParaRPr lang="en-AU" sz="1200" dirty="0">
                        <a:latin typeface="+mn-lt"/>
                      </a:endParaRPr>
                    </a:p>
                  </a:txBody>
                  <a:tcPr marL="27938" marR="27938" marT="13969" marB="1396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Indicates length of the following payload. </a:t>
                      </a:r>
                      <a:endParaRPr lang="en-US" sz="1200">
                        <a:latin typeface="+mn-lt"/>
                      </a:endParaRPr>
                    </a:p>
                  </a:txBody>
                  <a:tcPr marL="27938" marR="27938" marT="13969" marB="13969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200"/>
                        <a:t>2 </a:t>
                      </a:r>
                      <a:endParaRPr lang="en-AU" sz="1200">
                        <a:latin typeface="+mn-lt"/>
                      </a:endParaRPr>
                    </a:p>
                  </a:txBody>
                  <a:tcPr marL="27938" marR="27938" marT="13969" marB="13969" anchor="ctr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Packet sequence </a:t>
                      </a:r>
                      <a:endParaRPr lang="en-AU" sz="1200" dirty="0">
                        <a:latin typeface="+mn-lt"/>
                      </a:endParaRPr>
                    </a:p>
                  </a:txBody>
                  <a:tcPr marL="27938" marR="27938" marT="13969" marB="13969" anchor="ctr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0 - 255 </a:t>
                      </a:r>
                      <a:endParaRPr lang="en-AU" sz="1200" dirty="0">
                        <a:latin typeface="+mn-lt"/>
                      </a:endParaRPr>
                    </a:p>
                  </a:txBody>
                  <a:tcPr marL="27938" marR="27938" marT="13969" marB="1396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Each component counts up his send sequence. Allows to detect packet loss </a:t>
                      </a:r>
                      <a:endParaRPr lang="en-US" sz="1200">
                        <a:latin typeface="+mn-lt"/>
                      </a:endParaRPr>
                    </a:p>
                  </a:txBody>
                  <a:tcPr marL="27938" marR="27938" marT="13969" marB="13969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200"/>
                        <a:t>3 </a:t>
                      </a:r>
                      <a:endParaRPr lang="en-AU" sz="1200">
                        <a:latin typeface="+mn-lt"/>
                      </a:endParaRPr>
                    </a:p>
                  </a:txBody>
                  <a:tcPr marL="27938" marR="27938" marT="13969" marB="13969" anchor="ctr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System ID </a:t>
                      </a:r>
                      <a:endParaRPr lang="en-AU" sz="1200" dirty="0">
                        <a:latin typeface="+mn-lt"/>
                      </a:endParaRPr>
                    </a:p>
                  </a:txBody>
                  <a:tcPr marL="27938" marR="27938" marT="13969" marB="13969" anchor="ctr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1 - 255 </a:t>
                      </a:r>
                      <a:endParaRPr lang="en-AU" sz="1200" dirty="0">
                        <a:latin typeface="+mn-lt"/>
                      </a:endParaRPr>
                    </a:p>
                  </a:txBody>
                  <a:tcPr marL="27938" marR="27938" marT="13969" marB="13969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the SENDING system.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27938" marR="27938" marT="13969" marB="13969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200"/>
                        <a:t>4 </a:t>
                      </a:r>
                      <a:endParaRPr lang="en-AU" sz="1200">
                        <a:latin typeface="+mn-lt"/>
                      </a:endParaRPr>
                    </a:p>
                  </a:txBody>
                  <a:tcPr marL="27938" marR="27938" marT="13969" marB="13969" anchor="ctr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Component ID </a:t>
                      </a:r>
                      <a:endParaRPr lang="en-AU" sz="1200" dirty="0">
                        <a:latin typeface="+mn-lt"/>
                      </a:endParaRPr>
                    </a:p>
                  </a:txBody>
                  <a:tcPr marL="27938" marR="27938" marT="13969" marB="13969" anchor="ctr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0 - 255 </a:t>
                      </a:r>
                      <a:endParaRPr lang="en-AU" sz="1200" dirty="0">
                        <a:latin typeface="+mn-lt"/>
                      </a:endParaRPr>
                    </a:p>
                  </a:txBody>
                  <a:tcPr marL="27938" marR="27938" marT="13969" marB="13969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the SENDING component.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27938" marR="27938" marT="13969" marB="13969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200"/>
                        <a:t>5 </a:t>
                      </a:r>
                      <a:endParaRPr lang="en-AU" sz="1200">
                        <a:latin typeface="+mn-lt"/>
                      </a:endParaRPr>
                    </a:p>
                  </a:txBody>
                  <a:tcPr marL="27938" marR="27938" marT="13969" marB="13969" anchor="ctr"/>
                </a:tc>
                <a:tc>
                  <a:txBody>
                    <a:bodyPr/>
                    <a:lstStyle/>
                    <a:p>
                      <a:r>
                        <a:rPr lang="en-AU" sz="1200"/>
                        <a:t>Message ID </a:t>
                      </a:r>
                      <a:endParaRPr lang="en-AU" sz="1200">
                        <a:latin typeface="+mn-lt"/>
                      </a:endParaRPr>
                    </a:p>
                  </a:txBody>
                  <a:tcPr marL="27938" marR="27938" marT="13969" marB="13969" anchor="ctr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0 - 255 </a:t>
                      </a:r>
                      <a:endParaRPr lang="en-AU" sz="1200" dirty="0">
                        <a:latin typeface="+mn-lt"/>
                      </a:endParaRPr>
                    </a:p>
                  </a:txBody>
                  <a:tcPr marL="27938" marR="27938" marT="13969" marB="13969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the message - the id defines what the payload “means” and how it should be correctly decoded.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27938" marR="27938" marT="13969" marB="13969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200"/>
                        <a:t>6 to (n+6) </a:t>
                      </a:r>
                      <a:endParaRPr lang="en-AU" sz="1200">
                        <a:latin typeface="+mn-lt"/>
                      </a:endParaRPr>
                    </a:p>
                  </a:txBody>
                  <a:tcPr marL="27938" marR="27938" marT="13969" marB="13969" anchor="ctr"/>
                </a:tc>
                <a:tc>
                  <a:txBody>
                    <a:bodyPr/>
                    <a:lstStyle/>
                    <a:p>
                      <a:r>
                        <a:rPr lang="en-AU" sz="1200"/>
                        <a:t>Data </a:t>
                      </a:r>
                      <a:endParaRPr lang="en-AU" sz="1200">
                        <a:latin typeface="+mn-lt"/>
                      </a:endParaRPr>
                    </a:p>
                  </a:txBody>
                  <a:tcPr marL="27938" marR="27938" marT="13969" marB="13969" anchor="ctr"/>
                </a:tc>
                <a:tc>
                  <a:txBody>
                    <a:bodyPr/>
                    <a:lstStyle/>
                    <a:p>
                      <a:r>
                        <a:rPr lang="en-AU" sz="1200"/>
                        <a:t>(0 - 255) bytes </a:t>
                      </a:r>
                      <a:endParaRPr lang="en-AU" sz="1200">
                        <a:latin typeface="+mn-lt"/>
                      </a:endParaRPr>
                    </a:p>
                  </a:txBody>
                  <a:tcPr marL="27938" marR="27938" marT="13969" marB="13969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of the message, depends on the message id.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27938" marR="27938" marT="13969" marB="13969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200"/>
                        <a:t>(n+7) to (n+8) </a:t>
                      </a:r>
                      <a:endParaRPr lang="en-AU" sz="1200">
                        <a:latin typeface="+mn-lt"/>
                      </a:endParaRPr>
                    </a:p>
                  </a:txBody>
                  <a:tcPr marL="27938" marR="27938" marT="13969" marB="1396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Checksum (low byte, high byte) </a:t>
                      </a:r>
                      <a:endParaRPr lang="en-US" sz="1200">
                        <a:latin typeface="+mn-lt"/>
                      </a:endParaRPr>
                    </a:p>
                  </a:txBody>
                  <a:tcPr marL="27938" marR="27938" marT="13969" marB="13969" anchor="ctr"/>
                </a:tc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ITU X.25/SAE AS-4 hash, excluding packet start sign, so bytes 1..(n+6</a:t>
                      </a:r>
                      <a:r>
                        <a:rPr lang="en-US" sz="1200" dirty="0" smtClean="0"/>
                        <a:t>)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27938" marR="27938" marT="13969" marB="13969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614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GCS - MAVLink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0629" y="1524000"/>
            <a:ext cx="8875486" cy="351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666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GCS - MAVLink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4800" y="1447800"/>
            <a:ext cx="8432801" cy="4746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0125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There are MAVLink messages for sending/receiving parameters and missions</a:t>
            </a:r>
          </a:p>
          <a:p>
            <a:r>
              <a:rPr lang="en-AU" dirty="0" smtClean="0"/>
              <a:t>Typically, a flight controller may only send some of the messages - depending on it’s features, settings and current state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GCS - MAVLink</a:t>
            </a:r>
          </a:p>
        </p:txBody>
      </p:sp>
    </p:spTree>
    <p:extLst>
      <p:ext uri="{BB962C8B-B14F-4D97-AF65-F5344CB8AC3E}">
        <p14:creationId xmlns:p14="http://schemas.microsoft.com/office/powerpoint/2010/main" val="2201373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MAVLink does include any encryption</a:t>
            </a:r>
          </a:p>
          <a:p>
            <a:pPr lvl="1"/>
            <a:r>
              <a:rPr lang="en-AU" dirty="0" smtClean="0"/>
              <a:t>Up to the user to implement in their communications link</a:t>
            </a:r>
          </a:p>
          <a:p>
            <a:r>
              <a:rPr lang="en-AU" dirty="0" smtClean="0"/>
              <a:t>MAVLink 2.0 includes a “signing key”</a:t>
            </a:r>
          </a:p>
          <a:p>
            <a:pPr lvl="1"/>
            <a:r>
              <a:rPr lang="en-AU" dirty="0" smtClean="0"/>
              <a:t>32-bit number</a:t>
            </a:r>
          </a:p>
          <a:p>
            <a:pPr lvl="1"/>
            <a:r>
              <a:rPr lang="en-AU" dirty="0" smtClean="0"/>
              <a:t>Flight controller will only accept commands from packet signed with this key</a:t>
            </a:r>
          </a:p>
          <a:p>
            <a:pPr lvl="1"/>
            <a:r>
              <a:rPr lang="en-AU" dirty="0" smtClean="0"/>
              <a:t>Disabled by default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GCS - MAVLink</a:t>
            </a:r>
          </a:p>
        </p:txBody>
      </p:sp>
    </p:spTree>
    <p:extLst>
      <p:ext uri="{BB962C8B-B14F-4D97-AF65-F5344CB8AC3E}">
        <p14:creationId xmlns:p14="http://schemas.microsoft.com/office/powerpoint/2010/main" val="3934045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Creating the waypoints to achieve the mission objectives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GCS - </a:t>
            </a:r>
            <a:r>
              <a:rPr lang="en-AU" dirty="0" smtClean="0"/>
              <a:t>Flight Planning</a:t>
            </a:r>
            <a:endParaRPr lang="en-AU" dirty="0"/>
          </a:p>
        </p:txBody>
      </p:sp>
      <p:pic>
        <p:nvPicPr>
          <p:cNvPr id="1026" name="Picture 2" descr="_images/mission_planner_screen_flight_pla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0400" y="3200400"/>
            <a:ext cx="5625006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970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is the mission objective?</a:t>
            </a:r>
          </a:p>
          <a:p>
            <a:pPr lvl="1"/>
            <a:r>
              <a:rPr lang="en-AU" dirty="0" smtClean="0"/>
              <a:t>Primary and secondary goals</a:t>
            </a:r>
          </a:p>
          <a:p>
            <a:pPr lvl="1"/>
            <a:r>
              <a:rPr lang="en-AU" dirty="0" smtClean="0"/>
              <a:t>Payload required</a:t>
            </a:r>
          </a:p>
          <a:p>
            <a:pPr lvl="1"/>
            <a:r>
              <a:rPr lang="en-AU" dirty="0" smtClean="0"/>
              <a:t>UAV required</a:t>
            </a:r>
          </a:p>
          <a:p>
            <a:r>
              <a:rPr lang="en-AU" dirty="0" smtClean="0"/>
              <a:t>Most GCS software packages have a mission planning screen where you can drag-n-drop waypoints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GCS - Flight Planning</a:t>
            </a:r>
          </a:p>
        </p:txBody>
      </p:sp>
    </p:spTree>
    <p:extLst>
      <p:ext uri="{BB962C8B-B14F-4D97-AF65-F5344CB8AC3E}">
        <p14:creationId xmlns:p14="http://schemas.microsoft.com/office/powerpoint/2010/main" val="2908879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Considerations</a:t>
            </a:r>
          </a:p>
          <a:p>
            <a:pPr lvl="1"/>
            <a:r>
              <a:rPr lang="en-AU" dirty="0" smtClean="0"/>
              <a:t>Takeoff/landing area</a:t>
            </a:r>
          </a:p>
          <a:p>
            <a:pPr lvl="1"/>
            <a:r>
              <a:rPr lang="en-AU" dirty="0" smtClean="0"/>
              <a:t>Hills/Terrain</a:t>
            </a:r>
          </a:p>
          <a:p>
            <a:pPr lvl="1"/>
            <a:r>
              <a:rPr lang="en-AU" dirty="0" smtClean="0"/>
              <a:t>Flight altitude</a:t>
            </a:r>
          </a:p>
          <a:p>
            <a:pPr lvl="1"/>
            <a:r>
              <a:rPr lang="en-AU" dirty="0" smtClean="0"/>
              <a:t>Mission length (km)</a:t>
            </a:r>
          </a:p>
          <a:p>
            <a:pPr lvl="1"/>
            <a:r>
              <a:rPr lang="en-AU" dirty="0" smtClean="0"/>
              <a:t>Weather (wind)</a:t>
            </a:r>
          </a:p>
          <a:p>
            <a:pPr lvl="1"/>
            <a:r>
              <a:rPr lang="en-AU" dirty="0" smtClean="0"/>
              <a:t>Communications coverage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GCS - Flight Planning</a:t>
            </a:r>
          </a:p>
        </p:txBody>
      </p:sp>
    </p:spTree>
    <p:extLst>
      <p:ext uri="{BB962C8B-B14F-4D97-AF65-F5344CB8AC3E}">
        <p14:creationId xmlns:p14="http://schemas.microsoft.com/office/powerpoint/2010/main" val="1242056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If possible, run the mission in SITL beforehand, to ensure the waypoints are correctly laid out</a:t>
            </a:r>
          </a:p>
          <a:p>
            <a:r>
              <a:rPr lang="en-AU" dirty="0" smtClean="0"/>
              <a:t>Some GCS software packages have auto-generation of waypoints for mowing-the-lawn surveys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GCS - Flight Planning</a:t>
            </a:r>
          </a:p>
        </p:txBody>
      </p:sp>
      <p:sp>
        <p:nvSpPr>
          <p:cNvPr id="4" name="AutoShape 2" descr="Image result for mowing the lawn search patter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2052" name="Picture 4" descr="Image result for mowing the lawn search 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3946071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65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Also known as GCS</a:t>
            </a:r>
          </a:p>
          <a:p>
            <a:r>
              <a:rPr lang="en-AU" dirty="0" smtClean="0"/>
              <a:t>Communicate with the UAV</a:t>
            </a:r>
          </a:p>
          <a:p>
            <a:r>
              <a:rPr lang="en-AU" dirty="0" smtClean="0"/>
              <a:t>Receive telemetry data</a:t>
            </a:r>
          </a:p>
          <a:p>
            <a:r>
              <a:rPr lang="en-AU" dirty="0" smtClean="0"/>
              <a:t>Send commands to UAV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Ground Control Stations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8963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Create a mission that:</a:t>
            </a:r>
          </a:p>
          <a:p>
            <a:pPr lvl="1"/>
            <a:r>
              <a:rPr lang="en-AU" dirty="0" smtClean="0"/>
              <a:t>Perform an aerial survey of the Snowy Hydro base</a:t>
            </a:r>
          </a:p>
          <a:p>
            <a:r>
              <a:rPr lang="en-AU" dirty="0" smtClean="0"/>
              <a:t>Considerations:</a:t>
            </a:r>
          </a:p>
          <a:p>
            <a:pPr lvl="1"/>
            <a:r>
              <a:rPr lang="en-AU" dirty="0" smtClean="0"/>
              <a:t>Takeoff/landing at CMAC</a:t>
            </a:r>
          </a:p>
          <a:p>
            <a:pPr lvl="1"/>
            <a:r>
              <a:rPr lang="en-AU" dirty="0" smtClean="0"/>
              <a:t>Landing will be manual</a:t>
            </a:r>
          </a:p>
          <a:p>
            <a:r>
              <a:rPr lang="en-AU" dirty="0" smtClean="0"/>
              <a:t>Create </a:t>
            </a:r>
            <a:r>
              <a:rPr lang="en-AU" dirty="0" smtClean="0"/>
              <a:t>the mission, run in SITL</a:t>
            </a:r>
          </a:p>
          <a:p>
            <a:pPr lvl="1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cd ./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ArduPlane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../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Tools/autotest/sim_vehicle.py</a:t>
            </a:r>
          </a:p>
          <a:p>
            <a:r>
              <a:rPr lang="en-AU" dirty="0" smtClean="0">
                <a:cs typeface="Courier New" panose="02070309020205020404" pitchFamily="49" charset="0"/>
              </a:rPr>
              <a:t>Two options for GCS tool to use for mission planning (choose one)</a:t>
            </a:r>
            <a:endParaRPr lang="en-AU" dirty="0" smtClean="0">
              <a:cs typeface="Courier New" panose="02070309020205020404" pitchFamily="49" charset="0"/>
            </a:endParaRPr>
          </a:p>
          <a:p>
            <a:pPr lvl="1"/>
            <a:r>
              <a:rPr lang="en-AU" dirty="0"/>
              <a:t>Connect Mission Planner via UDP, port </a:t>
            </a:r>
            <a:r>
              <a:rPr lang="en-AU" dirty="0" smtClean="0"/>
              <a:t>14550</a:t>
            </a:r>
          </a:p>
          <a:p>
            <a:pPr lvl="1"/>
            <a:r>
              <a:rPr lang="en-AU" dirty="0" smtClean="0"/>
              <a:t>Use 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misseditor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dirty="0" smtClean="0"/>
              <a:t>in MAVProxy</a:t>
            </a:r>
            <a:endParaRPr lang="en-AU" dirty="0"/>
          </a:p>
          <a:p>
            <a:pPr lvl="1"/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Practical Session </a:t>
            </a:r>
            <a:r>
              <a:rPr lang="en-AU" dirty="0" smtClean="0"/>
              <a:t>1 </a:t>
            </a:r>
            <a:r>
              <a:rPr lang="en-AU" dirty="0"/>
              <a:t>(20min)</a:t>
            </a:r>
          </a:p>
        </p:txBody>
      </p:sp>
    </p:spTree>
    <p:extLst>
      <p:ext uri="{BB962C8B-B14F-4D97-AF65-F5344CB8AC3E}">
        <p14:creationId xmlns:p14="http://schemas.microsoft.com/office/powerpoint/2010/main" val="222143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Geofences</a:t>
            </a:r>
            <a:endParaRPr lang="en-AU" dirty="0" smtClean="0"/>
          </a:p>
          <a:p>
            <a:pPr lvl="1"/>
            <a:r>
              <a:rPr lang="en-AU" dirty="0" smtClean="0"/>
              <a:t>A single closed polygon</a:t>
            </a:r>
          </a:p>
          <a:p>
            <a:r>
              <a:rPr lang="en-AU" dirty="0" smtClean="0"/>
              <a:t>UAV will turn back if it crosses outside of the polygon</a:t>
            </a:r>
          </a:p>
          <a:p>
            <a:pPr lvl="1"/>
            <a:r>
              <a:rPr lang="en-AU" dirty="0" smtClean="0"/>
              <a:t>Note that the UAV’s inertia may send it beyond the fence for a short period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GCS - Advanced Planning</a:t>
            </a:r>
            <a:endParaRPr lang="en-AU" dirty="0"/>
          </a:p>
        </p:txBody>
      </p:sp>
      <p:pic>
        <p:nvPicPr>
          <p:cNvPr id="1026" name="Picture 2" descr="Image result for apm geof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2600" y="3677432"/>
            <a:ext cx="3343275" cy="288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455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5257800" cy="4525963"/>
          </a:xfrm>
        </p:spPr>
        <p:txBody>
          <a:bodyPr/>
          <a:lstStyle/>
          <a:p>
            <a:r>
              <a:rPr lang="en-AU" dirty="0" smtClean="0"/>
              <a:t>Rally points</a:t>
            </a:r>
          </a:p>
          <a:p>
            <a:pPr lvl="1"/>
            <a:r>
              <a:rPr lang="en-AU" dirty="0" smtClean="0"/>
              <a:t>Instead of a single Home point, have a set of rally points</a:t>
            </a:r>
          </a:p>
          <a:p>
            <a:pPr lvl="1"/>
            <a:r>
              <a:rPr lang="en-AU" dirty="0" smtClean="0"/>
              <a:t>On RTL, the UAV will head to the nearest rally point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GCS - Advanced Planning</a:t>
            </a:r>
          </a:p>
        </p:txBody>
      </p:sp>
      <p:pic>
        <p:nvPicPr>
          <p:cNvPr id="2050" name="Picture 2" descr="../_images/mp_flight_plan_with_three_rally_point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7373" y="1447800"/>
            <a:ext cx="2861723" cy="436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835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Terrain Following</a:t>
            </a:r>
          </a:p>
          <a:p>
            <a:pPr lvl="1"/>
            <a:r>
              <a:rPr lang="en-AU" dirty="0" smtClean="0"/>
              <a:t>Terrain data stored on </a:t>
            </a:r>
            <a:r>
              <a:rPr lang="en-AU" dirty="0" err="1" smtClean="0"/>
              <a:t>Pixhawk’s</a:t>
            </a:r>
            <a:r>
              <a:rPr lang="en-AU" dirty="0" smtClean="0"/>
              <a:t> SD card</a:t>
            </a:r>
          </a:p>
          <a:p>
            <a:pPr lvl="1"/>
            <a:r>
              <a:rPr lang="en-AU" dirty="0" err="1" smtClean="0"/>
              <a:t>Arduplane</a:t>
            </a:r>
            <a:r>
              <a:rPr lang="en-AU" dirty="0" smtClean="0"/>
              <a:t> will look at this database to estimate it’s AGL</a:t>
            </a:r>
          </a:p>
          <a:p>
            <a:pPr lvl="1"/>
            <a:r>
              <a:rPr lang="en-AU" dirty="0" smtClean="0"/>
              <a:t>Available in AUTO, RTL and other flight modes. Will maintain a constant height above ground</a:t>
            </a:r>
          </a:p>
          <a:p>
            <a:pPr lvl="1"/>
            <a:r>
              <a:rPr lang="en-US" dirty="0" smtClean="0"/>
              <a:t>Set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TERRAIN_ENABLE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TERRAIN_FOLLOW</a:t>
            </a:r>
            <a:r>
              <a:rPr lang="en-US" dirty="0"/>
              <a:t>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lvl="1"/>
            <a:r>
              <a:rPr lang="en-AU" dirty="0" smtClean="0">
                <a:cs typeface="Courier New" panose="02070309020205020404" pitchFamily="49" charset="0"/>
              </a:rPr>
              <a:t>Note the </a:t>
            </a:r>
            <a:r>
              <a:rPr lang="en-AU" dirty="0" err="1" smtClean="0">
                <a:cs typeface="Courier New" panose="02070309020205020404" pitchFamily="49" charset="0"/>
              </a:rPr>
              <a:t>datasource</a:t>
            </a:r>
            <a:r>
              <a:rPr lang="en-AU" dirty="0" smtClean="0">
                <a:cs typeface="Courier New" panose="02070309020205020404" pitchFamily="49" charset="0"/>
              </a:rPr>
              <a:t> is the SRTM data, so is only accurate to 20m</a:t>
            </a:r>
            <a:endParaRPr lang="en-AU" dirty="0"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GCS - Advanced Planning</a:t>
            </a:r>
          </a:p>
        </p:txBody>
      </p:sp>
    </p:spTree>
    <p:extLst>
      <p:ext uri="{BB962C8B-B14F-4D97-AF65-F5344CB8AC3E}">
        <p14:creationId xmlns:p14="http://schemas.microsoft.com/office/powerpoint/2010/main" val="2070351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Two types of </a:t>
            </a:r>
            <a:r>
              <a:rPr lang="en-AU" dirty="0" err="1" smtClean="0"/>
              <a:t>logfiles</a:t>
            </a:r>
            <a:endParaRPr lang="en-AU" dirty="0" smtClean="0"/>
          </a:p>
          <a:p>
            <a:pPr lvl="1"/>
            <a:r>
              <a:rPr lang="en-AU" dirty="0" smtClean="0"/>
              <a:t>GCS - saved copy of </a:t>
            </a:r>
            <a:r>
              <a:rPr lang="en-AU" dirty="0" err="1" smtClean="0"/>
              <a:t>MAVlink</a:t>
            </a:r>
            <a:r>
              <a:rPr lang="en-AU" dirty="0" smtClean="0"/>
              <a:t> stream (</a:t>
            </a:r>
            <a:r>
              <a:rPr lang="en-AU" dirty="0" err="1" smtClean="0"/>
              <a:t>tlog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APM - saved on SD card (bin)</a:t>
            </a:r>
          </a:p>
          <a:p>
            <a:r>
              <a:rPr lang="en-AU" dirty="0" smtClean="0"/>
              <a:t>Bin log has more messages at a faster rate</a:t>
            </a:r>
          </a:p>
          <a:p>
            <a:pPr lvl="1"/>
            <a:r>
              <a:rPr lang="en-AU" dirty="0" smtClean="0"/>
              <a:t>Generally the preferred log when analysing a flight</a:t>
            </a:r>
          </a:p>
          <a:p>
            <a:r>
              <a:rPr lang="en-AU" dirty="0" err="1" smtClean="0"/>
              <a:t>Tlog</a:t>
            </a:r>
            <a:r>
              <a:rPr lang="en-AU" dirty="0" smtClean="0"/>
              <a:t> is on the GCS, so can be used if the UAV goes missing or is destroyed</a:t>
            </a:r>
          </a:p>
          <a:p>
            <a:pPr lvl="1"/>
            <a:r>
              <a:rPr lang="en-AU" dirty="0" smtClean="0"/>
              <a:t>Still worth searching the crash site for the SD card!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GCS - Post flight analysis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8801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Tlogs</a:t>
            </a:r>
            <a:r>
              <a:rPr lang="en-AU" dirty="0" smtClean="0"/>
              <a:t> are stored in:</a:t>
            </a:r>
          </a:p>
          <a:p>
            <a:pPr lvl="1"/>
            <a:r>
              <a:rPr lang="en-AU" dirty="0" smtClean="0"/>
              <a:t>Mission Planner</a:t>
            </a:r>
          </a:p>
          <a:p>
            <a:pPr lvl="2"/>
            <a:r>
              <a:rPr lang="en-AU" dirty="0"/>
              <a:t>C:\Program Files (x86)\Mission </a:t>
            </a:r>
            <a:r>
              <a:rPr lang="en-AU" dirty="0" smtClean="0"/>
              <a:t>Planner\logs</a:t>
            </a:r>
          </a:p>
          <a:p>
            <a:pPr lvl="1"/>
            <a:r>
              <a:rPr lang="en-AU" dirty="0" smtClean="0"/>
              <a:t>MAVProxy</a:t>
            </a:r>
          </a:p>
          <a:p>
            <a:pPr lvl="2"/>
            <a:r>
              <a:rPr lang="en-AU" dirty="0" smtClean="0"/>
              <a:t>Same folder that </a:t>
            </a:r>
            <a:r>
              <a:rPr lang="en-AU" dirty="0" err="1" smtClean="0"/>
              <a:t>MAVproxy</a:t>
            </a:r>
            <a:r>
              <a:rPr lang="en-AU" dirty="0" smtClean="0"/>
              <a:t> was run from (unless using the --aircraft option)</a:t>
            </a:r>
          </a:p>
          <a:p>
            <a:pPr lvl="1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GCS - Post flight analysis</a:t>
            </a:r>
          </a:p>
        </p:txBody>
      </p:sp>
    </p:spTree>
    <p:extLst>
      <p:ext uri="{BB962C8B-B14F-4D97-AF65-F5344CB8AC3E}">
        <p14:creationId xmlns:p14="http://schemas.microsoft.com/office/powerpoint/2010/main" val="1584081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Most flight analysis tools will work with both bin files and </a:t>
            </a:r>
            <a:r>
              <a:rPr lang="en-AU" dirty="0" err="1" smtClean="0"/>
              <a:t>tlog</a:t>
            </a:r>
            <a:r>
              <a:rPr lang="en-AU" dirty="0" smtClean="0"/>
              <a:t> files</a:t>
            </a:r>
          </a:p>
          <a:p>
            <a:r>
              <a:rPr lang="en-AU" dirty="0" smtClean="0"/>
              <a:t>Popular Flight Analysis tools:</a:t>
            </a:r>
          </a:p>
          <a:p>
            <a:pPr lvl="1"/>
            <a:r>
              <a:rPr lang="en-AU" dirty="0" smtClean="0"/>
              <a:t>Mission Planner</a:t>
            </a:r>
          </a:p>
          <a:p>
            <a:pPr lvl="1"/>
            <a:r>
              <a:rPr lang="en-AU" dirty="0" err="1" smtClean="0"/>
              <a:t>MAVExplorer</a:t>
            </a:r>
            <a:r>
              <a:rPr lang="en-AU" dirty="0" smtClean="0"/>
              <a:t> (part of MAVProxy)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GCS - Post flight analysis</a:t>
            </a:r>
          </a:p>
        </p:txBody>
      </p:sp>
    </p:spTree>
    <p:extLst>
      <p:ext uri="{BB962C8B-B14F-4D97-AF65-F5344CB8AC3E}">
        <p14:creationId xmlns:p14="http://schemas.microsoft.com/office/powerpoint/2010/main" val="2680680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GCS - Post flight analysis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1295399"/>
            <a:ext cx="7391400" cy="4562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609600" y="3505200"/>
            <a:ext cx="914400" cy="8430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35632" y="4419600"/>
            <a:ext cx="5232118" cy="195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222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Mechanical Failures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appear in the log as a sudden divergence in the desired roll and pitch vs the vehicles actual roll and pitch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GCS - Post flight analysis</a:t>
            </a:r>
          </a:p>
        </p:txBody>
      </p:sp>
      <p:pic>
        <p:nvPicPr>
          <p:cNvPr id="3074" name="Picture 2" descr="../_images/DiagnosingWithLogs_RollInVsRo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0200" y="3048000"/>
            <a:ext cx="6172200" cy="330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066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Excessive Vibration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GCS - Post flight analysis</a:t>
            </a:r>
          </a:p>
        </p:txBody>
      </p:sp>
      <p:pic>
        <p:nvPicPr>
          <p:cNvPr id="4098" name="Picture 2" descr="../_images/DiagnosingWithLogs_Vib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2145167"/>
            <a:ext cx="7772400" cy="394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63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Telemetry Data</a:t>
            </a:r>
          </a:p>
          <a:p>
            <a:pPr lvl="1"/>
            <a:r>
              <a:rPr lang="en-AU" dirty="0" smtClean="0"/>
              <a:t>Data sent from UAV to GCS</a:t>
            </a:r>
          </a:p>
          <a:p>
            <a:pPr lvl="1"/>
            <a:r>
              <a:rPr lang="en-AU" dirty="0" smtClean="0"/>
              <a:t>Contains information about the current state of the UAV</a:t>
            </a:r>
          </a:p>
          <a:p>
            <a:pPr lvl="2"/>
            <a:r>
              <a:rPr lang="en-AU" dirty="0" smtClean="0"/>
              <a:t>Speed</a:t>
            </a:r>
          </a:p>
          <a:p>
            <a:pPr lvl="2"/>
            <a:r>
              <a:rPr lang="en-AU" dirty="0" smtClean="0"/>
              <a:t>Position</a:t>
            </a:r>
          </a:p>
          <a:p>
            <a:pPr lvl="2"/>
            <a:r>
              <a:rPr lang="en-AU" dirty="0" smtClean="0"/>
              <a:t>Altitude</a:t>
            </a:r>
          </a:p>
          <a:p>
            <a:pPr lvl="2"/>
            <a:r>
              <a:rPr lang="en-AU" dirty="0" smtClean="0"/>
              <a:t>System errors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GCS -Introduction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030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Compass Interference</a:t>
            </a:r>
          </a:p>
          <a:p>
            <a:pPr lvl="1"/>
            <a:r>
              <a:rPr lang="en-AU" dirty="0" smtClean="0"/>
              <a:t>Look for patterns between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mag_field</a:t>
            </a:r>
            <a:r>
              <a:rPr lang="en-AU" dirty="0" smtClean="0"/>
              <a:t> and 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throttle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GCS - Post flight analysis</a:t>
            </a:r>
          </a:p>
        </p:txBody>
      </p:sp>
      <p:pic>
        <p:nvPicPr>
          <p:cNvPr id="5122" name="Picture 2" descr="http://ardupilot.org/plane/_images/DiagnosingWithLogs_MagFieldVsThr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28800" y="2710533"/>
            <a:ext cx="6324600" cy="383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997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GPS Glitches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GCS - Post flight analysis</a:t>
            </a:r>
          </a:p>
        </p:txBody>
      </p:sp>
      <p:pic>
        <p:nvPicPr>
          <p:cNvPr id="6146" name="Picture 2" descr="../_images/DisagnosingWithLogs_GPShdopAndNumSats_D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7524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876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Power brown-outs, if APM voltage varies by more than 0.15V, or goes below 4.7V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GCS - Post flight analysis</a:t>
            </a:r>
          </a:p>
        </p:txBody>
      </p:sp>
      <p:pic>
        <p:nvPicPr>
          <p:cNvPr id="7170" name="Picture 2" descr="http://ardupilot.org/plane/_images/DiagnosingWithLogs_BoardVccVsThr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47800" y="2514600"/>
            <a:ext cx="6561818" cy="399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076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err="1" smtClean="0"/>
              <a:t>Logfile</a:t>
            </a:r>
            <a:r>
              <a:rPr lang="en-AU" dirty="0" smtClean="0"/>
              <a:t> Analysis</a:t>
            </a:r>
          </a:p>
          <a:p>
            <a:pPr lvl="1"/>
            <a:r>
              <a:rPr lang="en-AU" dirty="0" smtClean="0"/>
              <a:t>Find a </a:t>
            </a:r>
            <a:r>
              <a:rPr lang="en-AU" dirty="0" err="1" smtClean="0"/>
              <a:t>logfile</a:t>
            </a:r>
            <a:r>
              <a:rPr lang="en-AU" dirty="0" smtClean="0"/>
              <a:t> generated by SITL(./</a:t>
            </a:r>
            <a:r>
              <a:rPr lang="en-AU" dirty="0" err="1" smtClean="0"/>
              <a:t>ArduPlane</a:t>
            </a:r>
            <a:r>
              <a:rPr lang="en-AU" dirty="0" smtClean="0"/>
              <a:t>/logs) for the bin file</a:t>
            </a:r>
          </a:p>
          <a:p>
            <a:pPr lvl="1"/>
            <a:r>
              <a:rPr lang="en-AU" dirty="0" smtClean="0"/>
              <a:t>For </a:t>
            </a:r>
            <a:r>
              <a:rPr lang="en-AU" dirty="0"/>
              <a:t>more interesting data: </a:t>
            </a:r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discuss.ardupilot.org/t/altitude-hold-and-stability/14536</a:t>
            </a:r>
            <a:r>
              <a:rPr lang="en-AU" dirty="0" smtClean="0"/>
              <a:t> </a:t>
            </a:r>
            <a:endParaRPr lang="en-AU" dirty="0" smtClean="0"/>
          </a:p>
          <a:p>
            <a:r>
              <a:rPr lang="en-AU" dirty="0" smtClean="0"/>
              <a:t>Two options for Analysis tool </a:t>
            </a:r>
            <a:r>
              <a:rPr lang="en-AU" smtClean="0"/>
              <a:t>(choose one)</a:t>
            </a:r>
            <a:endParaRPr lang="en-AU" dirty="0" smtClean="0"/>
          </a:p>
          <a:p>
            <a:pPr lvl="1"/>
            <a:r>
              <a:rPr lang="en-AU" dirty="0" smtClean="0"/>
              <a:t>Mission Planner</a:t>
            </a:r>
          </a:p>
          <a:p>
            <a:pPr lvl="1"/>
            <a:r>
              <a:rPr lang="en-AU" dirty="0" err="1" smtClean="0"/>
              <a:t>MAVExplorer</a:t>
            </a:r>
            <a:endParaRPr lang="en-AU" dirty="0" smtClean="0"/>
          </a:p>
          <a:p>
            <a:r>
              <a:rPr lang="en-AU" dirty="0" smtClean="0"/>
              <a:t>Check GPS</a:t>
            </a:r>
          </a:p>
          <a:p>
            <a:pPr lvl="1"/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GPS.Nsats</a:t>
            </a:r>
            <a:r>
              <a:rPr lang="en-AU" dirty="0" smtClean="0"/>
              <a:t> and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GPS.HDop</a:t>
            </a:r>
            <a:r>
              <a:rPr lang="en-AU" dirty="0" smtClean="0"/>
              <a:t> messages </a:t>
            </a:r>
          </a:p>
          <a:p>
            <a:r>
              <a:rPr lang="en-AU" dirty="0" smtClean="0"/>
              <a:t>Check Vibration</a:t>
            </a:r>
          </a:p>
          <a:p>
            <a:pPr lvl="1"/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IMU.AccX</a:t>
            </a:r>
            <a:r>
              <a:rPr lang="en-AU" dirty="0" smtClean="0"/>
              <a:t>,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IMU.AccY</a:t>
            </a:r>
            <a:r>
              <a:rPr lang="en-AU" dirty="0" smtClean="0"/>
              <a:t>,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IMU.AccZ</a:t>
            </a:r>
            <a:r>
              <a:rPr lang="en-AU" dirty="0" smtClean="0"/>
              <a:t> messages</a:t>
            </a:r>
          </a:p>
          <a:p>
            <a:pPr lvl="1"/>
            <a:endParaRPr lang="en-AU" dirty="0" smtClean="0"/>
          </a:p>
          <a:p>
            <a:pPr lvl="1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Practical Session </a:t>
            </a:r>
            <a:r>
              <a:rPr lang="en-AU" dirty="0" smtClean="0"/>
              <a:t>2 </a:t>
            </a:r>
            <a:r>
              <a:rPr lang="en-AU" dirty="0"/>
              <a:t>(20min)</a:t>
            </a:r>
          </a:p>
        </p:txBody>
      </p:sp>
    </p:spTree>
    <p:extLst>
      <p:ext uri="{BB962C8B-B14F-4D97-AF65-F5344CB8AC3E}">
        <p14:creationId xmlns:p14="http://schemas.microsoft.com/office/powerpoint/2010/main" val="3270081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APM outputs a lot of telemetry data</a:t>
            </a:r>
          </a:p>
          <a:p>
            <a:r>
              <a:rPr lang="en-AU" dirty="0" smtClean="0"/>
              <a:t>How to watch all this in </a:t>
            </a:r>
            <a:r>
              <a:rPr lang="en-AU" dirty="0" err="1" smtClean="0"/>
              <a:t>realtime</a:t>
            </a:r>
            <a:r>
              <a:rPr lang="en-AU" dirty="0" smtClean="0"/>
              <a:t>?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GCS - </a:t>
            </a:r>
            <a:r>
              <a:rPr lang="en-AU" dirty="0" smtClean="0"/>
              <a:t>Inflight Monitoring</a:t>
            </a:r>
            <a:endParaRPr lang="en-A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2522537"/>
            <a:ext cx="7043057" cy="39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3829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Decide which data is important</a:t>
            </a:r>
          </a:p>
          <a:p>
            <a:r>
              <a:rPr lang="en-AU" dirty="0" smtClean="0"/>
              <a:t>May vary depending on mission phase</a:t>
            </a:r>
          </a:p>
          <a:p>
            <a:pPr lvl="1"/>
            <a:r>
              <a:rPr lang="en-AU" dirty="0" smtClean="0"/>
              <a:t>Speed, Altitude during takeoff and landing</a:t>
            </a:r>
          </a:p>
          <a:p>
            <a:pPr lvl="1"/>
            <a:r>
              <a:rPr lang="en-AU" dirty="0" smtClean="0"/>
              <a:t>Moving map during mission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GCS - Inflight Monitoring</a:t>
            </a:r>
          </a:p>
        </p:txBody>
      </p:sp>
    </p:spTree>
    <p:extLst>
      <p:ext uri="{BB962C8B-B14F-4D97-AF65-F5344CB8AC3E}">
        <p14:creationId xmlns:p14="http://schemas.microsoft.com/office/powerpoint/2010/main" val="23357408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Things to typically monitor</a:t>
            </a:r>
          </a:p>
          <a:p>
            <a:pPr lvl="1"/>
            <a:r>
              <a:rPr lang="en-AU" dirty="0" smtClean="0"/>
              <a:t>Speed</a:t>
            </a:r>
          </a:p>
          <a:p>
            <a:pPr lvl="1"/>
            <a:r>
              <a:rPr lang="en-AU" dirty="0" smtClean="0"/>
              <a:t>Altitude</a:t>
            </a:r>
          </a:p>
          <a:p>
            <a:pPr lvl="1"/>
            <a:r>
              <a:rPr lang="en-AU" dirty="0" smtClean="0"/>
              <a:t>UAV Position (longitude/latitude) along with waypoints</a:t>
            </a:r>
          </a:p>
          <a:p>
            <a:pPr lvl="1"/>
            <a:r>
              <a:rPr lang="en-AU" dirty="0" smtClean="0"/>
              <a:t>Battery voltage</a:t>
            </a:r>
          </a:p>
          <a:p>
            <a:pPr lvl="1"/>
            <a:r>
              <a:rPr lang="en-AU" dirty="0" smtClean="0"/>
              <a:t>Telemetry link quality</a:t>
            </a:r>
          </a:p>
          <a:p>
            <a:pPr lvl="1"/>
            <a:r>
              <a:rPr lang="en-AU" dirty="0" smtClean="0"/>
              <a:t>Any error messages</a:t>
            </a:r>
          </a:p>
          <a:p>
            <a:r>
              <a:rPr lang="en-AU" dirty="0" smtClean="0"/>
              <a:t>Anything that, if not detected in a short time, could result in a crash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GCS - Inflight Monitoring</a:t>
            </a:r>
          </a:p>
        </p:txBody>
      </p:sp>
    </p:spTree>
    <p:extLst>
      <p:ext uri="{BB962C8B-B14F-4D97-AF65-F5344CB8AC3E}">
        <p14:creationId xmlns:p14="http://schemas.microsoft.com/office/powerpoint/2010/main" val="3403245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Have backup plans for common failure scenarios</a:t>
            </a:r>
          </a:p>
          <a:p>
            <a:r>
              <a:rPr lang="en-AU" dirty="0" smtClean="0"/>
              <a:t>Practice!</a:t>
            </a:r>
          </a:p>
          <a:p>
            <a:pPr lvl="1"/>
            <a:r>
              <a:rPr lang="en-AU" dirty="0" smtClean="0"/>
              <a:t>In SITL</a:t>
            </a:r>
          </a:p>
          <a:p>
            <a:pPr lvl="1"/>
            <a:r>
              <a:rPr lang="en-AU" dirty="0" smtClean="0"/>
              <a:t>In test flights</a:t>
            </a:r>
          </a:p>
          <a:p>
            <a:r>
              <a:rPr lang="en-AU" dirty="0" smtClean="0"/>
              <a:t>Consider having multiple GCS stations to split the workload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GCS - Inflight Monitoring</a:t>
            </a:r>
          </a:p>
        </p:txBody>
      </p:sp>
    </p:spTree>
    <p:extLst>
      <p:ext uri="{BB962C8B-B14F-4D97-AF65-F5344CB8AC3E}">
        <p14:creationId xmlns:p14="http://schemas.microsoft.com/office/powerpoint/2010/main" val="486219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Flight Planning</a:t>
            </a:r>
          </a:p>
          <a:p>
            <a:r>
              <a:rPr lang="en-AU" dirty="0" err="1" smtClean="0"/>
              <a:t>Logfile</a:t>
            </a:r>
            <a:r>
              <a:rPr lang="en-AU" dirty="0" smtClean="0"/>
              <a:t> analysis</a:t>
            </a:r>
          </a:p>
          <a:p>
            <a:r>
              <a:rPr lang="en-AU" dirty="0" smtClean="0"/>
              <a:t>Inflight monitoring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End!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200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Command data</a:t>
            </a:r>
          </a:p>
          <a:p>
            <a:pPr lvl="1"/>
            <a:r>
              <a:rPr lang="en-AU" dirty="0"/>
              <a:t>Data </a:t>
            </a:r>
            <a:r>
              <a:rPr lang="en-AU" dirty="0" smtClean="0"/>
              <a:t>sent </a:t>
            </a:r>
            <a:r>
              <a:rPr lang="en-AU" dirty="0"/>
              <a:t>from </a:t>
            </a:r>
            <a:r>
              <a:rPr lang="en-AU" dirty="0" smtClean="0"/>
              <a:t>GCS to UAV</a:t>
            </a:r>
            <a:endParaRPr lang="en-AU" dirty="0"/>
          </a:p>
          <a:p>
            <a:pPr lvl="1"/>
            <a:r>
              <a:rPr lang="en-AU" dirty="0" smtClean="0"/>
              <a:t>Can be</a:t>
            </a:r>
          </a:p>
          <a:p>
            <a:pPr lvl="2"/>
            <a:r>
              <a:rPr lang="en-AU" dirty="0" smtClean="0"/>
              <a:t>Flight commands (RTL, </a:t>
            </a:r>
            <a:r>
              <a:rPr lang="en-AU" dirty="0" err="1" smtClean="0"/>
              <a:t>Goto</a:t>
            </a:r>
            <a:r>
              <a:rPr lang="en-AU" dirty="0" smtClean="0"/>
              <a:t> waypoint)</a:t>
            </a:r>
          </a:p>
          <a:p>
            <a:pPr lvl="2"/>
            <a:r>
              <a:rPr lang="en-AU" dirty="0" smtClean="0"/>
              <a:t>Get/set flight parameters</a:t>
            </a:r>
          </a:p>
          <a:p>
            <a:pPr lvl="2"/>
            <a:r>
              <a:rPr lang="en-AU" dirty="0" smtClean="0"/>
              <a:t>Get/set mission waypoints</a:t>
            </a:r>
            <a:endParaRPr lang="en-AU" dirty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GCS -Introduction</a:t>
            </a:r>
          </a:p>
        </p:txBody>
      </p:sp>
    </p:spTree>
    <p:extLst>
      <p:ext uri="{BB962C8B-B14F-4D97-AF65-F5344CB8AC3E}">
        <p14:creationId xmlns:p14="http://schemas.microsoft.com/office/powerpoint/2010/main" val="23416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GCS Consists of</a:t>
            </a:r>
          </a:p>
          <a:p>
            <a:pPr lvl="1"/>
            <a:r>
              <a:rPr lang="en-AU" dirty="0" smtClean="0"/>
              <a:t>Communications Link</a:t>
            </a:r>
          </a:p>
          <a:p>
            <a:pPr lvl="1"/>
            <a:r>
              <a:rPr lang="en-AU" dirty="0" smtClean="0"/>
              <a:t>GCS Computer</a:t>
            </a:r>
          </a:p>
          <a:p>
            <a:pPr lvl="1"/>
            <a:r>
              <a:rPr lang="en-AU" dirty="0" smtClean="0"/>
              <a:t>GCS Software</a:t>
            </a:r>
          </a:p>
          <a:p>
            <a:pPr lvl="1"/>
            <a:r>
              <a:rPr lang="en-AU" dirty="0" smtClean="0"/>
              <a:t>Other accessories - live video feed, tracking antenna, DGPS base station, </a:t>
            </a:r>
            <a:r>
              <a:rPr lang="en-AU" dirty="0" err="1" smtClean="0"/>
              <a:t>etc</a:t>
            </a:r>
            <a:r>
              <a:rPr lang="en-AU" dirty="0" smtClean="0"/>
              <a:t> as required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GCS -Introduction</a:t>
            </a:r>
          </a:p>
        </p:txBody>
      </p:sp>
      <p:pic>
        <p:nvPicPr>
          <p:cNvPr id="1026" name="Picture 2" descr="E:\Pictures\Photos\UAV Challenge 2016\CanberraUAV\IMG_3732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3922486"/>
            <a:ext cx="4091940" cy="272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49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Most GCS software is run on laptops</a:t>
            </a:r>
          </a:p>
          <a:p>
            <a:r>
              <a:rPr lang="en-AU" dirty="0" smtClean="0"/>
              <a:t>Different options depending on</a:t>
            </a:r>
          </a:p>
          <a:p>
            <a:pPr lvl="1"/>
            <a:r>
              <a:rPr lang="en-AU" dirty="0" smtClean="0"/>
              <a:t>Which flight controller is used</a:t>
            </a:r>
          </a:p>
          <a:p>
            <a:pPr lvl="1"/>
            <a:r>
              <a:rPr lang="en-AU" dirty="0" smtClean="0"/>
              <a:t>GCS Operating System</a:t>
            </a:r>
          </a:p>
          <a:p>
            <a:pPr lvl="1"/>
            <a:r>
              <a:rPr lang="en-AU" dirty="0" smtClean="0"/>
              <a:t>Require features</a:t>
            </a:r>
          </a:p>
          <a:p>
            <a:r>
              <a:rPr lang="en-AU" dirty="0" smtClean="0"/>
              <a:t>Open source and commercial offerings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GCS - Software Options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71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GCS - Software Options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847639"/>
              </p:ext>
            </p:extLst>
          </p:nvPr>
        </p:nvGraphicFramePr>
        <p:xfrm>
          <a:off x="381000" y="1524000"/>
          <a:ext cx="7538085" cy="2525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1676400"/>
                <a:gridCol w="1676400"/>
                <a:gridCol w="1746885"/>
              </a:tblGrid>
              <a:tr h="520903">
                <a:tc>
                  <a:txBody>
                    <a:bodyPr/>
                    <a:lstStyle/>
                    <a:p>
                      <a:r>
                        <a:rPr lang="en-AU" dirty="0" smtClean="0"/>
                        <a:t>Software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Runs on Linux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Runs</a:t>
                      </a:r>
                      <a:r>
                        <a:rPr lang="en-AU" baseline="0" dirty="0" smtClean="0"/>
                        <a:t> on Windows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Runs on OSX</a:t>
                      </a:r>
                      <a:endParaRPr lang="en-AU" dirty="0"/>
                    </a:p>
                  </a:txBody>
                  <a:tcPr/>
                </a:tc>
              </a:tr>
              <a:tr h="297659">
                <a:tc>
                  <a:txBody>
                    <a:bodyPr/>
                    <a:lstStyle/>
                    <a:p>
                      <a:r>
                        <a:rPr lang="en-AU" dirty="0" smtClean="0"/>
                        <a:t>Mission Planner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</a:t>
                      </a:r>
                      <a:endParaRPr lang="en-AU" dirty="0"/>
                    </a:p>
                  </a:txBody>
                  <a:tcPr/>
                </a:tc>
              </a:tr>
              <a:tr h="297659">
                <a:tc>
                  <a:txBody>
                    <a:bodyPr/>
                    <a:lstStyle/>
                    <a:p>
                      <a:r>
                        <a:rPr lang="en-AU" dirty="0" smtClean="0"/>
                        <a:t>MAVProxy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297659">
                <a:tc>
                  <a:txBody>
                    <a:bodyPr/>
                    <a:lstStyle/>
                    <a:p>
                      <a:r>
                        <a:rPr lang="en-AU" dirty="0" smtClean="0"/>
                        <a:t>APM Planner 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YY</a:t>
                      </a:r>
                      <a:endParaRPr lang="en-AU" dirty="0"/>
                    </a:p>
                  </a:txBody>
                  <a:tcPr/>
                </a:tc>
              </a:tr>
              <a:tr h="297659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Qground</a:t>
                      </a:r>
                      <a:r>
                        <a:rPr lang="en-AU" baseline="0" dirty="0" smtClean="0"/>
                        <a:t> control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YY</a:t>
                      </a:r>
                      <a:endParaRPr lang="en-AU" dirty="0"/>
                    </a:p>
                  </a:txBody>
                  <a:tcPr/>
                </a:tc>
              </a:tr>
              <a:tr h="422061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UgCS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YY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../_images/mavproxy_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0618" y="4267200"/>
            <a:ext cx="4299531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530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GCS - Software Options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287340"/>
              </p:ext>
            </p:extLst>
          </p:nvPr>
        </p:nvGraphicFramePr>
        <p:xfrm>
          <a:off x="457200" y="1547223"/>
          <a:ext cx="57912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1676400"/>
                <a:gridCol w="1676400"/>
              </a:tblGrid>
              <a:tr h="520903">
                <a:tc>
                  <a:txBody>
                    <a:bodyPr/>
                    <a:lstStyle/>
                    <a:p>
                      <a:r>
                        <a:rPr lang="en-AU" dirty="0" smtClean="0"/>
                        <a:t>Software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Runs on Android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Runs</a:t>
                      </a:r>
                      <a:r>
                        <a:rPr lang="en-AU" baseline="0" dirty="0" smtClean="0"/>
                        <a:t> on iOS</a:t>
                      </a:r>
                      <a:endParaRPr lang="en-AU" dirty="0"/>
                    </a:p>
                  </a:txBody>
                  <a:tcPr/>
                </a:tc>
              </a:tr>
              <a:tr h="297659">
                <a:tc>
                  <a:txBody>
                    <a:bodyPr/>
                    <a:lstStyle/>
                    <a:p>
                      <a:r>
                        <a:rPr lang="en-AU" dirty="0" smtClean="0"/>
                        <a:t>Tower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297659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MAVPilot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YY</a:t>
                      </a:r>
                      <a:endParaRPr lang="en-AU" dirty="0"/>
                    </a:p>
                  </a:txBody>
                  <a:tcPr/>
                </a:tc>
              </a:tr>
              <a:tr h="297659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SidePilot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YY</a:t>
                      </a:r>
                      <a:endParaRPr lang="en-AU" dirty="0"/>
                    </a:p>
                  </a:txBody>
                  <a:tcPr/>
                </a:tc>
              </a:tr>
              <a:tr h="297659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AndroPilot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../_images/tower_droid_planner3_structure_sca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3810000"/>
            <a:ext cx="3733800" cy="278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189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Compatibility and features vary widely between GCS programs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GCS - Software Options</a:t>
            </a:r>
          </a:p>
        </p:txBody>
      </p:sp>
      <p:pic>
        <p:nvPicPr>
          <p:cNvPr id="1026" name="Picture 2" descr="../_images/mp_rally_altitude_dialo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5200" y="2667000"/>
            <a:ext cx="5029200" cy="368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70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516</TotalTime>
  <Words>1200</Words>
  <Application>Microsoft Office PowerPoint</Application>
  <PresentationFormat>On-screen Show (4:3)</PresentationFormat>
  <Paragraphs>245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Concourse</vt:lpstr>
      <vt:lpstr>CanberraUAV Workshop Ground Control Stations</vt:lpstr>
      <vt:lpstr>Ground Control Stations</vt:lpstr>
      <vt:lpstr>GCS -Introduction</vt:lpstr>
      <vt:lpstr>GCS -Introduction</vt:lpstr>
      <vt:lpstr>GCS -Introduction</vt:lpstr>
      <vt:lpstr>GCS - Software Options</vt:lpstr>
      <vt:lpstr>GCS - Software Options</vt:lpstr>
      <vt:lpstr>GCS - Software Options</vt:lpstr>
      <vt:lpstr>GCS - Software Options</vt:lpstr>
      <vt:lpstr>GCS - MAVLink</vt:lpstr>
      <vt:lpstr>GCS - MAVLink</vt:lpstr>
      <vt:lpstr>GCS - MAVLink</vt:lpstr>
      <vt:lpstr>GCS - MAVLink</vt:lpstr>
      <vt:lpstr>GCS - MAVLink</vt:lpstr>
      <vt:lpstr>GCS - MAVLink</vt:lpstr>
      <vt:lpstr>GCS - Flight Planning</vt:lpstr>
      <vt:lpstr>GCS - Flight Planning</vt:lpstr>
      <vt:lpstr>GCS - Flight Planning</vt:lpstr>
      <vt:lpstr>GCS - Flight Planning</vt:lpstr>
      <vt:lpstr>Practical Session 1 (20min)</vt:lpstr>
      <vt:lpstr>GCS - Advanced Planning</vt:lpstr>
      <vt:lpstr>GCS - Advanced Planning</vt:lpstr>
      <vt:lpstr>GCS - Advanced Planning</vt:lpstr>
      <vt:lpstr>GCS - Post flight analysis</vt:lpstr>
      <vt:lpstr>GCS - Post flight analysis</vt:lpstr>
      <vt:lpstr>GCS - Post flight analysis</vt:lpstr>
      <vt:lpstr>GCS - Post flight analysis</vt:lpstr>
      <vt:lpstr>GCS - Post flight analysis</vt:lpstr>
      <vt:lpstr>GCS - Post flight analysis</vt:lpstr>
      <vt:lpstr>GCS - Post flight analysis</vt:lpstr>
      <vt:lpstr>GCS - Post flight analysis</vt:lpstr>
      <vt:lpstr>GCS - Post flight analysis</vt:lpstr>
      <vt:lpstr>Practical Session 2 (20min)</vt:lpstr>
      <vt:lpstr>GCS - Inflight Monitoring</vt:lpstr>
      <vt:lpstr>GCS - Inflight Monitoring</vt:lpstr>
      <vt:lpstr>GCS - Inflight Monitoring</vt:lpstr>
      <vt:lpstr>GCS - Inflight Monitoring</vt:lpstr>
      <vt:lpstr>The End!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CanberraUAV Workshop Flight Controllers</dc:title>
  <dc:creator>Stephen</dc:creator>
  <cp:lastModifiedBy>Stephen</cp:lastModifiedBy>
  <cp:revision>174</cp:revision>
  <dcterms:created xsi:type="dcterms:W3CDTF">2006-08-16T00:00:00Z</dcterms:created>
  <dcterms:modified xsi:type="dcterms:W3CDTF">2017-02-04T11:05:07Z</dcterms:modified>
</cp:coreProperties>
</file>