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A90FC-E60D-4F4E-A0BA-D2CEB77781B0}">
          <p14:sldIdLst>
            <p14:sldId id="256"/>
            <p14:sldId id="257"/>
            <p14:sldId id="258"/>
            <p14:sldId id="269"/>
            <p14:sldId id="27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38" autoAdjust="0"/>
  </p:normalViewPr>
  <p:slideViewPr>
    <p:cSldViewPr>
      <p:cViewPr>
        <p:scale>
          <a:sx n="66" d="100"/>
          <a:sy n="66" d="100"/>
        </p:scale>
        <p:origin x="-1608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CanberraUAV Workshop</a:t>
            </a:r>
            <a:br>
              <a:rPr lang="en-AU" dirty="0" smtClean="0"/>
            </a:br>
            <a:r>
              <a:rPr lang="en-AU" dirty="0" smtClean="0"/>
              <a:t>Communications links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Feb 2017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49" b="98163" l="6094" r="90781">
                        <a14:foregroundMark x1="43177" y1="73546" x2="43177" y2="73546"/>
                        <a14:foregroundMark x1="31908" y1="94641" x2="31908" y2="94641"/>
                        <a14:foregroundMark x1="36864" y1="98176" x2="36864" y2="98176"/>
                        <a14:foregroundMark x1="57366" y1="94071" x2="57366" y2="94071"/>
                        <a14:foregroundMark x1="75085" y1="93729" x2="75085" y2="93729"/>
                        <a14:foregroundMark x1="53632" y1="74344" x2="53632" y2="74344"/>
                        <a14:foregroundMark x1="56687" y1="74344" x2="56687" y2="74344"/>
                        <a14:foregroundMark x1="63001" y1="74344" x2="63001" y2="74344"/>
                        <a14:foregroundMark x1="69586" y1="74686" x2="69586" y2="74686"/>
                        <a14:foregroundMark x1="76307" y1="75257" x2="76307" y2="75257"/>
                        <a14:foregroundMark x1="82485" y1="74344" x2="82485" y2="74344"/>
                        <a14:foregroundMark x1="90835" y1="75257" x2="90835" y2="75257"/>
                        <a14:foregroundMark x1="62525" y1="59521" x2="62525" y2="59521"/>
                        <a14:foregroundMark x1="62118" y1="63056" x2="62118" y2="63056"/>
                        <a14:foregroundMark x1="49016" y1="51539" x2="49016" y2="51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9"/>
            <a:ext cx="2663683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much bandwidth do you need?</a:t>
            </a:r>
          </a:p>
          <a:p>
            <a:pPr lvl="1"/>
            <a:r>
              <a:rPr lang="en-AU" dirty="0" smtClean="0"/>
              <a:t>MAVLink typically uses 2-4 kbps</a:t>
            </a:r>
          </a:p>
          <a:p>
            <a:pPr lvl="1"/>
            <a:r>
              <a:rPr lang="en-AU" dirty="0" smtClean="0"/>
              <a:t>Live imagery can use a few 100kbps, depending on resolution, compression and frame rate</a:t>
            </a:r>
          </a:p>
          <a:p>
            <a:pPr lvl="1"/>
            <a:r>
              <a:rPr lang="en-AU" dirty="0" smtClean="0"/>
              <a:t>SSH/remote links to on-board computers?</a:t>
            </a:r>
          </a:p>
          <a:p>
            <a:r>
              <a:rPr lang="en-AU" dirty="0" smtClean="0"/>
              <a:t>What about latency?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r>
              <a:rPr lang="en-AU" dirty="0"/>
              <a:t> - </a:t>
            </a:r>
            <a:r>
              <a:rPr lang="en-AU" dirty="0" smtClean="0"/>
              <a:t>Bandwidth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3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the UAV is:</a:t>
            </a:r>
          </a:p>
          <a:p>
            <a:pPr lvl="1"/>
            <a:r>
              <a:rPr lang="en-AU" dirty="0" smtClean="0"/>
              <a:t>Carrying valuable equipment</a:t>
            </a:r>
          </a:p>
          <a:p>
            <a:pPr lvl="1"/>
            <a:r>
              <a:rPr lang="en-AU" dirty="0" smtClean="0"/>
              <a:t>Going beyond line-of-sight</a:t>
            </a:r>
            <a:endParaRPr lang="en-AU" dirty="0"/>
          </a:p>
          <a:p>
            <a:pPr lvl="1"/>
            <a:r>
              <a:rPr lang="en-AU" dirty="0" smtClean="0"/>
              <a:t>Is required to have guaranteed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Then</a:t>
            </a:r>
          </a:p>
          <a:p>
            <a:pPr lvl="1"/>
            <a:r>
              <a:rPr lang="en-AU" dirty="0" smtClean="0"/>
              <a:t>Backup </a:t>
            </a:r>
            <a:r>
              <a:rPr lang="en-AU" dirty="0" err="1" smtClean="0"/>
              <a:t>comms</a:t>
            </a:r>
            <a:r>
              <a:rPr lang="en-AU" dirty="0" smtClean="0"/>
              <a:t> links are required</a:t>
            </a:r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r>
              <a:rPr lang="en-AU" dirty="0"/>
              <a:t> - </a:t>
            </a:r>
            <a:r>
              <a:rPr lang="en-AU" dirty="0" smtClean="0"/>
              <a:t>Redundancy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472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</a:t>
            </a:r>
          </a:p>
          <a:p>
            <a:pPr lvl="1"/>
            <a:r>
              <a:rPr lang="en-AU" dirty="0" smtClean="0"/>
              <a:t>What data needs to be prioritised</a:t>
            </a:r>
          </a:p>
          <a:p>
            <a:pPr lvl="1"/>
            <a:r>
              <a:rPr lang="en-AU" dirty="0" err="1" smtClean="0"/>
              <a:t>Comms</a:t>
            </a:r>
            <a:r>
              <a:rPr lang="en-AU" dirty="0" smtClean="0"/>
              <a:t> link coverage</a:t>
            </a:r>
          </a:p>
          <a:p>
            <a:pPr lvl="1"/>
            <a:r>
              <a:rPr lang="en-AU" dirty="0" smtClean="0"/>
              <a:t>How quickly the UAV can go to a backup link</a:t>
            </a:r>
          </a:p>
          <a:p>
            <a:pPr lvl="1"/>
            <a:r>
              <a:rPr lang="en-AU" dirty="0" smtClean="0"/>
              <a:t>Independent links based on the same technology, or different technologies?</a:t>
            </a:r>
          </a:p>
          <a:p>
            <a:pPr lvl="1"/>
            <a:r>
              <a:rPr lang="en-AU" dirty="0" smtClean="0"/>
              <a:t>Use a second UAV as a </a:t>
            </a:r>
            <a:r>
              <a:rPr lang="en-AU" dirty="0" err="1" smtClean="0"/>
              <a:t>comms</a:t>
            </a:r>
            <a:r>
              <a:rPr lang="en-AU" dirty="0" smtClean="0"/>
              <a:t> relay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r>
              <a:rPr lang="en-AU" dirty="0"/>
              <a:t> - Redundancy</a:t>
            </a:r>
          </a:p>
        </p:txBody>
      </p:sp>
    </p:spTree>
    <p:extLst>
      <p:ext uri="{BB962C8B-B14F-4D97-AF65-F5344CB8AC3E}">
        <p14:creationId xmlns:p14="http://schemas.microsoft.com/office/powerpoint/2010/main" val="130640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 be complicated quickly</a:t>
            </a:r>
          </a:p>
          <a:p>
            <a:r>
              <a:rPr lang="en-AU" dirty="0" smtClean="0"/>
              <a:t>Complexity has it’s own disadvantages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r>
              <a:rPr lang="en-AU" dirty="0"/>
              <a:t> - Redundancy</a:t>
            </a:r>
          </a:p>
        </p:txBody>
      </p:sp>
    </p:spTree>
    <p:extLst>
      <p:ext uri="{BB962C8B-B14F-4D97-AF65-F5344CB8AC3E}">
        <p14:creationId xmlns:p14="http://schemas.microsoft.com/office/powerpoint/2010/main" val="167321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r>
              <a:rPr lang="en-AU" dirty="0"/>
              <a:t> - Redundancy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6869"/>
            <a:ext cx="6858000" cy="550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4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Link budgets</a:t>
            </a:r>
          </a:p>
          <a:p>
            <a:r>
              <a:rPr lang="en-AU" dirty="0" smtClean="0"/>
              <a:t>Typical types of communications systems</a:t>
            </a:r>
          </a:p>
          <a:p>
            <a:r>
              <a:rPr lang="en-AU" dirty="0" smtClean="0"/>
              <a:t>Redundancy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546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ability to:</a:t>
            </a:r>
          </a:p>
          <a:p>
            <a:pPr lvl="1"/>
            <a:r>
              <a:rPr lang="en-AU" dirty="0" smtClean="0"/>
              <a:t>Receive timely telemetry</a:t>
            </a:r>
          </a:p>
          <a:p>
            <a:pPr lvl="1"/>
            <a:r>
              <a:rPr lang="en-AU" dirty="0" smtClean="0"/>
              <a:t>Reliably command the UAV</a:t>
            </a:r>
          </a:p>
          <a:p>
            <a:r>
              <a:rPr lang="en-AU" dirty="0" smtClean="0"/>
              <a:t>Includes RC controllers and GCS computers</a:t>
            </a:r>
          </a:p>
          <a:p>
            <a:r>
              <a:rPr lang="en-AU" dirty="0" smtClean="0"/>
              <a:t>For safety, a UAV must be able to be commanded at any time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896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many types of communications</a:t>
            </a:r>
          </a:p>
          <a:p>
            <a:pPr lvl="1"/>
            <a:r>
              <a:rPr lang="en-AU" dirty="0" err="1" smtClean="0"/>
              <a:t>Mavlink</a:t>
            </a:r>
            <a:r>
              <a:rPr lang="en-AU" dirty="0" smtClean="0"/>
              <a:t> is independent of the communications hardware</a:t>
            </a:r>
          </a:p>
          <a:p>
            <a:r>
              <a:rPr lang="en-AU" dirty="0" smtClean="0"/>
              <a:t>Will skip over RC controllers</a:t>
            </a:r>
          </a:p>
          <a:p>
            <a:pPr lvl="1"/>
            <a:r>
              <a:rPr lang="en-AU" dirty="0" smtClean="0"/>
              <a:t>Simple, direct manual control of the UAV</a:t>
            </a:r>
          </a:p>
          <a:p>
            <a:pPr lvl="1"/>
            <a:r>
              <a:rPr lang="en-AU" dirty="0" smtClean="0"/>
              <a:t>Range limit of ~500m</a:t>
            </a:r>
          </a:p>
          <a:p>
            <a:pPr lvl="1"/>
            <a:r>
              <a:rPr lang="en-AU" dirty="0" smtClean="0"/>
              <a:t>Limit is more the pilot’s eyesight rather than the radio range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06865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Link budget tells us the expected range from a given output power (and vice-versa)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EIRP</a:t>
            </a:r>
            <a:r>
              <a:rPr lang="en-AU" dirty="0" smtClean="0"/>
              <a:t> = Effective Isotropic Radiated Power (power out of antenna)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FSL</a:t>
            </a:r>
            <a:r>
              <a:rPr lang="en-AU" dirty="0" smtClean="0"/>
              <a:t> = free space loss</a:t>
            </a:r>
          </a:p>
          <a:p>
            <a:pPr lvl="1"/>
            <a:r>
              <a:rPr lang="en-AU" dirty="0" smtClean="0"/>
              <a:t>Radio output (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Pout</a:t>
            </a:r>
            <a:r>
              <a:rPr lang="en-AU" dirty="0" smtClean="0"/>
              <a:t>) + Antenna gain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G(TX) </a:t>
            </a:r>
            <a:r>
              <a:rPr lang="en-AU" dirty="0">
                <a:cs typeface="Courier New" panose="02070309020205020404" pitchFamily="49" charset="0"/>
              </a:rPr>
              <a:t>=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EIRP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Pout + G(TX) - FSL &gt;= G(RX) + P(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thres</a:t>
            </a:r>
            <a:r>
              <a:rPr lang="en-AU" dirty="0" smtClean="0"/>
              <a:t>) is the radio sensitivity. Depends on modulation and </a:t>
            </a:r>
            <a:r>
              <a:rPr lang="en-AU" dirty="0" err="1" smtClean="0"/>
              <a:t>datarate</a:t>
            </a:r>
            <a:endParaRPr lang="en-AU" dirty="0" smtClean="0"/>
          </a:p>
          <a:p>
            <a:r>
              <a:rPr lang="en-AU" dirty="0" smtClean="0">
                <a:cs typeface="Courier New" panose="02070309020205020404" pitchFamily="49" charset="0"/>
              </a:rPr>
              <a:t>Note all units in dB or </a:t>
            </a:r>
            <a:r>
              <a:rPr lang="en-AU" dirty="0" err="1" smtClean="0">
                <a:cs typeface="Courier New" panose="02070309020205020404" pitchFamily="49" charset="0"/>
              </a:rPr>
              <a:t>dWB</a:t>
            </a:r>
            <a:endParaRPr lang="en-AU" dirty="0">
              <a:cs typeface="Courier New" panose="02070309020205020404" pitchFamily="49" charset="0"/>
            </a:endParaRPr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0180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Antennas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Communications</a:t>
            </a:r>
          </a:p>
        </p:txBody>
      </p:sp>
      <p:pic>
        <p:nvPicPr>
          <p:cNvPr id="1026" name="Picture 2" descr="https://d114hh0cykhyb0.cloudfront.net/images/uploads/6189-redline-select-rc-flashlight-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3624943" cy="24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r2.cbsistatic.com/hub/i/r/2013/09/18/480b6c51-b7f0-46f7-938d-8975a1fbba02/thumbnail/770x578/700832a828a046628dfd771c3c8c8063/lightbulb-m2m_0918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3311979" cy="24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2745" y="5316248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Low gain, non-directional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541475" y="5189202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High gain, directional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80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Simple serial-&gt;RF radios</a:t>
            </a:r>
          </a:p>
          <a:p>
            <a:r>
              <a:rPr lang="en-AU" dirty="0" smtClean="0"/>
              <a:t>Typically 57600 baud</a:t>
            </a:r>
          </a:p>
          <a:p>
            <a:r>
              <a:rPr lang="en-AU" dirty="0" smtClean="0"/>
              <a:t>Operate on the 915-928 </a:t>
            </a:r>
            <a:r>
              <a:rPr lang="en-AU" dirty="0" err="1" smtClean="0"/>
              <a:t>Mhz</a:t>
            </a:r>
            <a:r>
              <a:rPr lang="en-AU" dirty="0" smtClean="0"/>
              <a:t> band (in AUS)</a:t>
            </a:r>
          </a:p>
          <a:p>
            <a:r>
              <a:rPr lang="en-AU" dirty="0" smtClean="0"/>
              <a:t>20km+ range, limited by line of sight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Comms</a:t>
            </a:r>
            <a:r>
              <a:rPr lang="en-AU" dirty="0"/>
              <a:t> - Point-to-point RF links</a:t>
            </a:r>
          </a:p>
        </p:txBody>
      </p:sp>
      <p:pic>
        <p:nvPicPr>
          <p:cNvPr id="1026" name="Picture 2" descr="Image result for rfd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6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High bandwidth</a:t>
            </a:r>
          </a:p>
          <a:p>
            <a:r>
              <a:rPr lang="en-AU" dirty="0" smtClean="0"/>
              <a:t>Unlimited range*</a:t>
            </a:r>
          </a:p>
          <a:p>
            <a:pPr lvl="1"/>
            <a:r>
              <a:rPr lang="en-AU" dirty="0" smtClean="0"/>
              <a:t>(as long as you’ve got network coverage)</a:t>
            </a:r>
          </a:p>
          <a:p>
            <a:r>
              <a:rPr lang="en-AU" dirty="0" smtClean="0"/>
              <a:t>Can be difficult setting up a network</a:t>
            </a:r>
          </a:p>
          <a:p>
            <a:pPr lvl="1"/>
            <a:r>
              <a:rPr lang="en-AU" dirty="0" smtClean="0"/>
              <a:t>No public IP’s </a:t>
            </a:r>
            <a:r>
              <a:rPr lang="en-AU" dirty="0" smtClean="0">
                <a:sym typeface="Wingdings" panose="05000000000000000000" pitchFamily="2" charset="2"/>
              </a:rPr>
              <a:t>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Comms</a:t>
            </a:r>
            <a:r>
              <a:rPr lang="en-AU" dirty="0"/>
              <a:t> - </a:t>
            </a:r>
            <a:r>
              <a:rPr lang="en-AU" dirty="0" smtClean="0"/>
              <a:t>3G/4G modems</a:t>
            </a:r>
            <a:endParaRPr lang="en-AU" dirty="0"/>
          </a:p>
        </p:txBody>
      </p:sp>
      <p:pic>
        <p:nvPicPr>
          <p:cNvPr id="2050" name="Picture 2" descr="Image result for 3G mod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96" y="3311979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1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High bandwidth</a:t>
            </a:r>
          </a:p>
          <a:p>
            <a:r>
              <a:rPr lang="en-AU" dirty="0" smtClean="0"/>
              <a:t>5km range with good antennas</a:t>
            </a:r>
          </a:p>
          <a:p>
            <a:r>
              <a:rPr lang="en-AU" dirty="0" smtClean="0"/>
              <a:t>Complete control of link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r>
              <a:rPr lang="en-AU" dirty="0"/>
              <a:t> - </a:t>
            </a:r>
            <a:r>
              <a:rPr lang="en-AU" dirty="0" smtClean="0"/>
              <a:t>Long Range </a:t>
            </a:r>
            <a:r>
              <a:rPr lang="en-AU" dirty="0" err="1" smtClean="0"/>
              <a:t>Wifi</a:t>
            </a:r>
            <a:endParaRPr lang="en-AU" dirty="0"/>
          </a:p>
        </p:txBody>
      </p:sp>
      <p:pic>
        <p:nvPicPr>
          <p:cNvPr id="3074" name="Picture 2" descr="Image result for ubiquiti wi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4495800" cy="36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Very, very expensive</a:t>
            </a:r>
          </a:p>
          <a:p>
            <a:r>
              <a:rPr lang="en-AU" dirty="0" smtClean="0"/>
              <a:t>Modem/Antenna size is an issue</a:t>
            </a:r>
          </a:p>
          <a:p>
            <a:r>
              <a:rPr lang="en-AU" dirty="0" smtClean="0"/>
              <a:t>10-20 kbps bandwidth</a:t>
            </a:r>
          </a:p>
          <a:p>
            <a:r>
              <a:rPr lang="en-AU" dirty="0" smtClean="0"/>
              <a:t>Coverage depends on provider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r>
              <a:rPr lang="en-AU" dirty="0"/>
              <a:t> - </a:t>
            </a:r>
            <a:r>
              <a:rPr lang="en-AU" dirty="0" smtClean="0"/>
              <a:t>Satellite</a:t>
            </a:r>
            <a:endParaRPr lang="en-AU" dirty="0"/>
          </a:p>
        </p:txBody>
      </p:sp>
      <p:pic>
        <p:nvPicPr>
          <p:cNvPr id="4098" name="Picture 2" descr="Image result for globalstar mod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56026"/>
            <a:ext cx="3505200" cy="30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6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</TotalTime>
  <Words>398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CanberraUAV Workshop Communications links</vt:lpstr>
      <vt:lpstr>Communications</vt:lpstr>
      <vt:lpstr>Communications</vt:lpstr>
      <vt:lpstr>Communications</vt:lpstr>
      <vt:lpstr>Communications</vt:lpstr>
      <vt:lpstr>Comms - Point-to-point RF links</vt:lpstr>
      <vt:lpstr>Comms - 3G/4G modems</vt:lpstr>
      <vt:lpstr>Comms - Long Range Wifi</vt:lpstr>
      <vt:lpstr>Comms - Satellite</vt:lpstr>
      <vt:lpstr>Comms - Bandwidth</vt:lpstr>
      <vt:lpstr>Comms - Redundancy</vt:lpstr>
      <vt:lpstr>Comms - Redundancy</vt:lpstr>
      <vt:lpstr>Comms - Redundancy</vt:lpstr>
      <vt:lpstr>Comms - Redundancy</vt:lpstr>
      <vt:lpstr>The End!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CanberraUAV Workshop Flight Controllers</dc:title>
  <dc:creator>Stephen</dc:creator>
  <cp:lastModifiedBy>Stephen</cp:lastModifiedBy>
  <cp:revision>185</cp:revision>
  <dcterms:created xsi:type="dcterms:W3CDTF">2006-08-16T00:00:00Z</dcterms:created>
  <dcterms:modified xsi:type="dcterms:W3CDTF">2017-02-03T12:51:49Z</dcterms:modified>
</cp:coreProperties>
</file>