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71" r:id="rId7"/>
    <p:sldId id="267" r:id="rId8"/>
    <p:sldId id="269" r:id="rId9"/>
    <p:sldId id="270" r:id="rId10"/>
    <p:sldId id="259" r:id="rId11"/>
    <p:sldId id="261" r:id="rId12"/>
    <p:sldId id="262" r:id="rId13"/>
    <p:sldId id="272" r:id="rId14"/>
  </p:sldIdLst>
  <p:sldSz cx="12188825" cy="6858000"/>
  <p:notesSz cx="6858000" cy="9144000"/>
  <p:defaultTextStyle>
    <a:defPPr rtl="0">
      <a:defRPr lang="tr-t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114" d="100"/>
          <a:sy n="114" d="100"/>
        </p:scale>
        <p:origin x="414"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942A0-B7D2-4B14-8FEA-55FC702F5BE7}" type="doc">
      <dgm:prSet loTypeId="urn:microsoft.com/office/officeart/2005/8/layout/vProcess5" loCatId="process" qsTypeId="urn:microsoft.com/office/officeart/2005/8/quickstyle/simple4" qsCatId="simple" csTypeId="urn:microsoft.com/office/officeart/2005/8/colors/colorful1" csCatId="colorful" phldr="1"/>
      <dgm:spPr/>
      <dgm:t>
        <a:bodyPr rtlCol="0"/>
        <a:lstStyle/>
        <a:p>
          <a:pPr rtl="0"/>
          <a:endParaRPr lang="en-US"/>
        </a:p>
      </dgm:t>
    </dgm:pt>
    <dgm:pt modelId="{1D84D8B6-AB32-4491-B5D2-EFE3D7668B88}" type="pres">
      <dgm:prSet presAssocID="{CD7942A0-B7D2-4B14-8FEA-55FC702F5BE7}" presName="outerComposite" presStyleCnt="0">
        <dgm:presLayoutVars>
          <dgm:chMax val="5"/>
          <dgm:dir/>
          <dgm:resizeHandles val="exact"/>
        </dgm:presLayoutVars>
      </dgm:prSet>
      <dgm:spPr/>
      <dgm:t>
        <a:bodyPr/>
        <a:lstStyle/>
        <a:p>
          <a:endParaRPr lang="tr-TR"/>
        </a:p>
      </dgm:t>
    </dgm:pt>
    <dgm:pt modelId="{3E0E8213-E460-4EB7-9A92-C2B1CC553F0D}" type="pres">
      <dgm:prSet presAssocID="{CD7942A0-B7D2-4B14-8FEA-55FC702F5BE7}" presName="dummyMaxCanvas" presStyleCnt="0">
        <dgm:presLayoutVars/>
      </dgm:prSet>
      <dgm:spPr/>
    </dgm:pt>
  </dgm:ptLst>
  <dgm:cxnLst>
    <dgm:cxn modelId="{C2D0E194-BD14-4AD2-9E3A-CE984C34B6CD}" type="presOf" srcId="{CD7942A0-B7D2-4B14-8FEA-55FC702F5BE7}" destId="{1D84D8B6-AB32-4491-B5D2-EFE3D7668B88}" srcOrd="0" destOrd="0" presId="urn:microsoft.com/office/officeart/2005/8/layout/vProcess5"/>
    <dgm:cxn modelId="{768DB908-A4BF-48A6-A740-5DD0CBAFBB11}" type="presParOf" srcId="{1D84D8B6-AB32-4491-B5D2-EFE3D7668B88}" destId="{3E0E8213-E460-4EB7-9A92-C2B1CC553F0D}" srcOrd="0"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Alt Bilgi Yer Tutucusu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Slayt Numarası Yer Tutucus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Tarih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Slayt Görüntüsü Yer Tutucusu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Asıl metin stillerini düzenlemek için tıklayın</a:t>
            </a:r>
          </a:p>
          <a:p>
            <a:pPr lvl="1" rtl="0"/>
            <a:r>
              <a:t>İkinci düzey</a:t>
            </a:r>
          </a:p>
          <a:p>
            <a:pPr lvl="2" rtl="0"/>
            <a:r>
              <a:t>Üçüncü düzey</a:t>
            </a:r>
          </a:p>
          <a:p>
            <a:pPr lvl="3" rtl="0"/>
            <a:r>
              <a:t>Dördüncü düzey</a:t>
            </a:r>
          </a:p>
          <a:p>
            <a:pPr lvl="4" rtl="0"/>
            <a:r>
              <a:t>Beşinci düzey</a:t>
            </a:r>
          </a:p>
        </p:txBody>
      </p:sp>
      <p:sp>
        <p:nvSpPr>
          <p:cNvPr id="6" name="Alt 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en-US" dirty="0"/>
          </a:p>
        </p:txBody>
      </p:sp>
      <p:sp>
        <p:nvSpPr>
          <p:cNvPr id="4" name="Slayt Numarası Yer Tutucusu 3"/>
          <p:cNvSpPr>
            <a:spLocks noGrp="1"/>
          </p:cNvSpPr>
          <p:nvPr>
            <p:ph type="sldNum" sz="quarter" idx="10"/>
          </p:nvPr>
        </p:nvSpPr>
        <p:spPr/>
        <p:txBody>
          <a:bodyPr rtlCol="0"/>
          <a:lstStyle/>
          <a:p>
            <a:pPr rtl="0"/>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grpSp>
        <p:nvGrpSpPr>
          <p:cNvPr id="21" name="köşegenler"/>
          <p:cNvGrpSpPr/>
          <p:nvPr/>
        </p:nvGrpSpPr>
        <p:grpSpPr>
          <a:xfrm>
            <a:off x="7516443" y="4145281"/>
            <a:ext cx="4686117" cy="2731407"/>
            <a:chOff x="5638800" y="3108960"/>
            <a:chExt cx="3515503" cy="2048555"/>
          </a:xfrm>
        </p:grpSpPr>
        <p:cxnSp>
          <p:nvCxnSpPr>
            <p:cNvPr id="14" name="Düz Bağlayıcı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Düz Bağlayıcı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Düz Bağlayıcı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alt çizgiler"/>
          <p:cNvGrpSpPr/>
          <p:nvPr/>
        </p:nvGrpSpPr>
        <p:grpSpPr>
          <a:xfrm>
            <a:off x="-8916" y="6057149"/>
            <a:ext cx="5498726" cy="820207"/>
            <a:chOff x="-6689" y="4553748"/>
            <a:chExt cx="4125119" cy="615155"/>
          </a:xfrm>
        </p:grpSpPr>
        <p:sp>
          <p:nvSpPr>
            <p:cNvPr id="9" name="Serbest Biçi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Serbest 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Serbest Biçi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Başlık 1"/>
          <p:cNvSpPr>
            <a:spLocks noGrp="1"/>
          </p:cNvSpPr>
          <p:nvPr>
            <p:ph type="ctrTitle"/>
          </p:nvPr>
        </p:nvSpPr>
        <p:spPr>
          <a:xfrm>
            <a:off x="1625176" y="584200"/>
            <a:ext cx="8735325" cy="2000251"/>
          </a:xfrm>
        </p:spPr>
        <p:txBody>
          <a:bodyPr rtlCol="0">
            <a:normAutofit/>
          </a:bodyPr>
          <a:lstStyle>
            <a:lvl1pPr algn="l" rtl="0">
              <a:defRPr sz="5400"/>
            </a:lvl1pPr>
          </a:lstStyle>
          <a:p>
            <a:pPr rtl="0"/>
            <a:r>
              <a:rPr lang="tr-TR" smtClean="0"/>
              <a:t>Asıl başlık stili için tıklatın</a:t>
            </a:r>
            <a:endParaRPr/>
          </a:p>
        </p:txBody>
      </p:sp>
      <p:sp>
        <p:nvSpPr>
          <p:cNvPr id="3" name="Alt Başlık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tr-TR" smtClean="0"/>
              <a:t>Asıl alt başlık stilini düzenlemek için tıklayın</a:t>
            </a:r>
            <a:endParaRPr/>
          </a:p>
        </p:txBody>
      </p:sp>
      <p:sp>
        <p:nvSpPr>
          <p:cNvPr id="22" name="Tarih Yer Tutucusu 21"/>
          <p:cNvSpPr>
            <a:spLocks noGrp="1"/>
          </p:cNvSpPr>
          <p:nvPr>
            <p:ph type="dt" sz="half" idx="10"/>
          </p:nvPr>
        </p:nvSpPr>
        <p:spPr/>
        <p:txBody>
          <a:bodyPr rtlCol="0"/>
          <a:lstStyle/>
          <a:p>
            <a:pPr rtl="0"/>
            <a:r>
              <a:rPr lang="en-US"/>
              <a:t>01.08.2016</a:t>
            </a:r>
            <a:endParaRPr/>
          </a:p>
        </p:txBody>
      </p:sp>
      <p:sp>
        <p:nvSpPr>
          <p:cNvPr id="23" name="Alt Bilgi Yer Tutucusu 22"/>
          <p:cNvSpPr>
            <a:spLocks noGrp="1"/>
          </p:cNvSpPr>
          <p:nvPr>
            <p:ph type="ftr" sz="quarter" idx="11"/>
          </p:nvPr>
        </p:nvSpPr>
        <p:spPr/>
        <p:txBody>
          <a:bodyPr rtlCol="0"/>
          <a:lstStyle/>
          <a:p>
            <a:pPr rtl="0"/>
            <a:endParaRPr/>
          </a:p>
        </p:txBody>
      </p:sp>
      <p:sp>
        <p:nvSpPr>
          <p:cNvPr id="24" name="Slayt Numarası Yer Tutucusu 2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Dikey Metin Yer Tutucusu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5" name="Alt Bilgi Yer Tutucusu 4"/>
          <p:cNvSpPr>
            <a:spLocks noGrp="1"/>
          </p:cNvSpPr>
          <p:nvPr>
            <p:ph type="ftr" sz="quarter" idx="11"/>
          </p:nvPr>
        </p:nvSpPr>
        <p:spPr/>
        <p:txBody>
          <a:bodyPr rtlCol="0"/>
          <a:lstStyle/>
          <a:p>
            <a:pPr rtl="0"/>
            <a:endParaRPr/>
          </a:p>
        </p:txBody>
      </p:sp>
      <p:sp>
        <p:nvSpPr>
          <p:cNvPr id="6" name="Slayt Numarası Yer Tutucusu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836898" y="584200"/>
            <a:ext cx="2742486" cy="5588000"/>
          </a:xfrm>
        </p:spPr>
        <p:txBody>
          <a:bodyPr vert="eaVert" rtlCol="0"/>
          <a:lstStyle/>
          <a:p>
            <a:pPr rtl="0"/>
            <a:r>
              <a:rPr lang="tr-TR" smtClean="0"/>
              <a:t>Asıl başlık stili için tıklatın</a:t>
            </a:r>
            <a:endParaRPr/>
          </a:p>
        </p:txBody>
      </p:sp>
      <p:sp>
        <p:nvSpPr>
          <p:cNvPr id="3" name="Dikey Metin Yer Tutucusu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5" name="Alt Bilgi Yer Tutucusu 4"/>
          <p:cNvSpPr>
            <a:spLocks noGrp="1"/>
          </p:cNvSpPr>
          <p:nvPr>
            <p:ph type="ftr" sz="quarter" idx="11"/>
          </p:nvPr>
        </p:nvSpPr>
        <p:spPr/>
        <p:txBody>
          <a:bodyPr rtlCol="0"/>
          <a:lstStyle/>
          <a:p>
            <a:pPr rtl="0"/>
            <a:endParaRPr/>
          </a:p>
        </p:txBody>
      </p:sp>
      <p:sp>
        <p:nvSpPr>
          <p:cNvPr id="6" name="Slayt Numarası Yer Tutucusu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Tarih Yer Tutucusu 3"/>
          <p:cNvSpPr>
            <a:spLocks noGrp="1"/>
          </p:cNvSpPr>
          <p:nvPr>
            <p:ph type="dt" sz="half" idx="10"/>
          </p:nvPr>
        </p:nvSpPr>
        <p:spPr/>
        <p:txBody>
          <a:bodyPr rtlCol="0"/>
          <a:lstStyle/>
          <a:p>
            <a:pPr rtl="0"/>
            <a:r>
              <a:rPr lang="en-US"/>
              <a:t>01.08.2016</a:t>
            </a:r>
            <a:endParaRPr/>
          </a:p>
        </p:txBody>
      </p:sp>
      <p:sp>
        <p:nvSpPr>
          <p:cNvPr id="5" name="Alt Bilgi Yer Tutucusu 4"/>
          <p:cNvSpPr>
            <a:spLocks noGrp="1"/>
          </p:cNvSpPr>
          <p:nvPr>
            <p:ph type="ftr" sz="quarter" idx="11"/>
          </p:nvPr>
        </p:nvSpPr>
        <p:spPr/>
        <p:txBody>
          <a:bodyPr rtlCol="0"/>
          <a:lstStyle/>
          <a:p>
            <a:pPr rtl="0"/>
            <a:endParaRPr/>
          </a:p>
        </p:txBody>
      </p:sp>
      <p:sp>
        <p:nvSpPr>
          <p:cNvPr id="6" name="Slayt Numarası Yer Tutucusu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grpSp>
        <p:nvGrpSpPr>
          <p:cNvPr id="11" name="köşegenler"/>
          <p:cNvGrpSpPr/>
          <p:nvPr/>
        </p:nvGrpSpPr>
        <p:grpSpPr>
          <a:xfrm>
            <a:off x="7516443" y="4145281"/>
            <a:ext cx="4686117" cy="2731407"/>
            <a:chOff x="5638800" y="3108960"/>
            <a:chExt cx="3515503" cy="2048555"/>
          </a:xfrm>
        </p:grpSpPr>
        <p:cxnSp>
          <p:nvCxnSpPr>
            <p:cNvPr id="12" name="Düz Bağlayıcı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Düz Bağlayıcı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Düz Bağlayıcı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Başlık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tr-TR" smtClean="0"/>
              <a:t>Asıl başlık stili için tıklatın</a:t>
            </a:r>
            <a:endParaRPr/>
          </a:p>
        </p:txBody>
      </p:sp>
      <p:sp>
        <p:nvSpPr>
          <p:cNvPr id="3" name="Metin Yer Tutucusu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tr-TR" smtClean="0"/>
              <a:t>Asıl metin stillerini düzenle</a:t>
            </a:r>
          </a:p>
        </p:txBody>
      </p:sp>
      <p:sp>
        <p:nvSpPr>
          <p:cNvPr id="4" name="Tarih Yer Tutucusu 3"/>
          <p:cNvSpPr>
            <a:spLocks noGrp="1"/>
          </p:cNvSpPr>
          <p:nvPr>
            <p:ph type="dt" sz="half" idx="10"/>
          </p:nvPr>
        </p:nvSpPr>
        <p:spPr/>
        <p:txBody>
          <a:bodyPr rtlCol="0"/>
          <a:lstStyle/>
          <a:p>
            <a:pPr rtl="0"/>
            <a:r>
              <a:rPr lang="en-US"/>
              <a:t>01.08.2016</a:t>
            </a:r>
            <a:endParaRPr/>
          </a:p>
        </p:txBody>
      </p:sp>
      <p:sp>
        <p:nvSpPr>
          <p:cNvPr id="5" name="Alt Bilgi Yer Tutucusu 4"/>
          <p:cNvSpPr>
            <a:spLocks noGrp="1"/>
          </p:cNvSpPr>
          <p:nvPr>
            <p:ph type="ftr" sz="quarter" idx="11"/>
          </p:nvPr>
        </p:nvSpPr>
        <p:spPr/>
        <p:txBody>
          <a:bodyPr rtlCol="0"/>
          <a:lstStyle/>
          <a:p>
            <a:pPr rtl="0"/>
            <a:endParaRPr/>
          </a:p>
        </p:txBody>
      </p:sp>
      <p:sp>
        <p:nvSpPr>
          <p:cNvPr id="6" name="Slayt Numarası Yer Tutucusu 5"/>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İçerik Yer Tutucus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4" name="İçerik Yer Tutucus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6" name="Alt Bilgi Yer Tutucusu 5"/>
          <p:cNvSpPr>
            <a:spLocks noGrp="1"/>
          </p:cNvSpPr>
          <p:nvPr>
            <p:ph type="ftr" sz="quarter" idx="11"/>
          </p:nvPr>
        </p:nvSpPr>
        <p:spPr/>
        <p:txBody>
          <a:bodyPr rtlCol="0"/>
          <a:lstStyle/>
          <a:p>
            <a:pPr rtl="0"/>
            <a:endParaRPr/>
          </a:p>
        </p:txBody>
      </p:sp>
      <p:sp>
        <p:nvSpPr>
          <p:cNvPr id="7" name="Slayt Numarası Yer Tutucusu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lvl1pPr algn="l" rtl="0">
              <a:defRPr/>
            </a:lvl1pPr>
          </a:lstStyle>
          <a:p>
            <a:pPr rtl="0"/>
            <a:r>
              <a:rPr lang="tr-TR" smtClean="0"/>
              <a:t>Asıl başlık stili için tıklatın</a:t>
            </a:r>
            <a:endParaRPr/>
          </a:p>
        </p:txBody>
      </p:sp>
      <p:sp>
        <p:nvSpPr>
          <p:cNvPr id="3" name="Metin Yer Tutucusu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smtClean="0"/>
              <a:t>Asıl metin stillerini düzenle</a:t>
            </a:r>
          </a:p>
        </p:txBody>
      </p:sp>
      <p:sp>
        <p:nvSpPr>
          <p:cNvPr id="4" name="İçerik Yer Tutucus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Metin Yer Tutucusu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tr-TR" smtClean="0"/>
              <a:t>Asıl metin stillerini düzenle</a:t>
            </a:r>
          </a:p>
        </p:txBody>
      </p:sp>
      <p:sp>
        <p:nvSpPr>
          <p:cNvPr id="6" name="İçerik Yer Tutucus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7" name="Tarih Yer Tutucusu 6"/>
          <p:cNvSpPr>
            <a:spLocks noGrp="1"/>
          </p:cNvSpPr>
          <p:nvPr>
            <p:ph type="dt" sz="half" idx="10"/>
          </p:nvPr>
        </p:nvSpPr>
        <p:spPr/>
        <p:txBody>
          <a:bodyPr rtlCol="0"/>
          <a:lstStyle/>
          <a:p>
            <a:pPr rtl="0"/>
            <a:r>
              <a:rPr lang="en-US"/>
              <a:t>01.08.2016</a:t>
            </a:r>
            <a:endParaRPr/>
          </a:p>
        </p:txBody>
      </p:sp>
      <p:sp>
        <p:nvSpPr>
          <p:cNvPr id="8" name="Alt Bilgi Yer Tutucusu 7"/>
          <p:cNvSpPr>
            <a:spLocks noGrp="1"/>
          </p:cNvSpPr>
          <p:nvPr>
            <p:ph type="ftr" sz="quarter" idx="11"/>
          </p:nvPr>
        </p:nvSpPr>
        <p:spPr/>
        <p:txBody>
          <a:bodyPr rtlCol="0"/>
          <a:lstStyle/>
          <a:p>
            <a:pPr rtl="0"/>
            <a:endParaRPr/>
          </a:p>
        </p:txBody>
      </p:sp>
      <p:sp>
        <p:nvSpPr>
          <p:cNvPr id="9" name="Slayt Numarası Yer Tutucusu 8"/>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smtClean="0"/>
              <a:t>Asıl başlık stili için tıklatın</a:t>
            </a:r>
            <a:endParaRPr/>
          </a:p>
        </p:txBody>
      </p:sp>
      <p:sp>
        <p:nvSpPr>
          <p:cNvPr id="3" name="Tarih Yer Tutucusu 2"/>
          <p:cNvSpPr>
            <a:spLocks noGrp="1"/>
          </p:cNvSpPr>
          <p:nvPr>
            <p:ph type="dt" sz="half" idx="10"/>
          </p:nvPr>
        </p:nvSpPr>
        <p:spPr/>
        <p:txBody>
          <a:bodyPr rtlCol="0"/>
          <a:lstStyle/>
          <a:p>
            <a:pPr rtl="0"/>
            <a:r>
              <a:rPr lang="en-US"/>
              <a:t>01.08.2016</a:t>
            </a:r>
            <a:endParaRPr/>
          </a:p>
        </p:txBody>
      </p:sp>
      <p:sp>
        <p:nvSpPr>
          <p:cNvPr id="4" name="Alt Bilgi Yer Tutucusu 3"/>
          <p:cNvSpPr>
            <a:spLocks noGrp="1"/>
          </p:cNvSpPr>
          <p:nvPr>
            <p:ph type="ftr" sz="quarter" idx="11"/>
          </p:nvPr>
        </p:nvSpPr>
        <p:spPr/>
        <p:txBody>
          <a:bodyPr rtlCol="0"/>
          <a:lstStyle/>
          <a:p>
            <a:pPr rtl="0"/>
            <a:endParaRPr/>
          </a:p>
        </p:txBody>
      </p:sp>
      <p:sp>
        <p:nvSpPr>
          <p:cNvPr id="5" name="Slayt Numarası Yer Tutucusu 4"/>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r>
              <a:rPr lang="en-US"/>
              <a:t>01.08.2016</a:t>
            </a:r>
            <a:endParaRPr/>
          </a:p>
        </p:txBody>
      </p:sp>
      <p:sp>
        <p:nvSpPr>
          <p:cNvPr id="3" name="Alt Bilgi Yer Tutucusu 2"/>
          <p:cNvSpPr>
            <a:spLocks noGrp="1"/>
          </p:cNvSpPr>
          <p:nvPr>
            <p:ph type="ftr" sz="quarter" idx="11"/>
          </p:nvPr>
        </p:nvSpPr>
        <p:spPr/>
        <p:txBody>
          <a:bodyPr rtlCol="0"/>
          <a:lstStyle/>
          <a:p>
            <a:pPr rtl="0"/>
            <a:endParaRPr/>
          </a:p>
        </p:txBody>
      </p:sp>
      <p:sp>
        <p:nvSpPr>
          <p:cNvPr id="4" name="Slayt Numarası Yer Tutucusu 3"/>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tr-TR" smtClean="0"/>
              <a:t>Asıl başlık stili için tıklatın</a:t>
            </a:r>
            <a:endParaRPr/>
          </a:p>
        </p:txBody>
      </p:sp>
      <p:sp>
        <p:nvSpPr>
          <p:cNvPr id="4" name="Metin Yer Tutucusu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smtClean="0"/>
              <a:t>Asıl metin stillerini düzenle</a:t>
            </a:r>
          </a:p>
        </p:txBody>
      </p:sp>
      <p:sp>
        <p:nvSpPr>
          <p:cNvPr id="3" name="İçerik Yer Tutucus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tr-TR" smtClean="0"/>
              <a:t>Asıl metin stillerini düzenle</a:t>
            </a:r>
          </a:p>
          <a:p>
            <a:pPr lvl="1" rtl="0"/>
            <a:r>
              <a:rPr lang="tr-TR" smtClean="0"/>
              <a:t>İkinci düzey</a:t>
            </a:r>
          </a:p>
          <a:p>
            <a:pPr lvl="2" rtl="0"/>
            <a:r>
              <a:rPr lang="tr-TR" smtClean="0"/>
              <a:t>Üçüncü düzey</a:t>
            </a:r>
          </a:p>
          <a:p>
            <a:pPr lvl="3" rtl="0"/>
            <a:r>
              <a:rPr lang="tr-TR" smtClean="0"/>
              <a:t>Dördüncü düzey</a:t>
            </a:r>
          </a:p>
          <a:p>
            <a:pPr lvl="4" rtl="0"/>
            <a:r>
              <a:rPr lang="tr-TR" smtClean="0"/>
              <a:t>Beşinci düzey</a:t>
            </a:r>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6" name="Alt Bilgi Yer Tutucusu 5"/>
          <p:cNvSpPr>
            <a:spLocks noGrp="1"/>
          </p:cNvSpPr>
          <p:nvPr>
            <p:ph type="ftr" sz="quarter" idx="11"/>
          </p:nvPr>
        </p:nvSpPr>
        <p:spPr/>
        <p:txBody>
          <a:bodyPr rtlCol="0"/>
          <a:lstStyle/>
          <a:p>
            <a:pPr rtl="0"/>
            <a:endParaRPr/>
          </a:p>
        </p:txBody>
      </p:sp>
      <p:sp>
        <p:nvSpPr>
          <p:cNvPr id="7" name="Slayt Numarası Yer Tutucusu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tr-TR" smtClean="0"/>
              <a:t>Asıl başlık stili için tıklatın</a:t>
            </a:r>
            <a:endParaRPr/>
          </a:p>
        </p:txBody>
      </p:sp>
      <p:sp>
        <p:nvSpPr>
          <p:cNvPr id="4" name="Metin Yer Tutucusu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tr-TR" smtClean="0"/>
              <a:t>Asıl metin stillerini düzenle</a:t>
            </a:r>
          </a:p>
        </p:txBody>
      </p:sp>
      <p:sp>
        <p:nvSpPr>
          <p:cNvPr id="3" name="Resim Yer Tutucusu 2" descr="Resim eklemek için boş yer tutucu. Yer tutucuya tıklayın ve eklemek istediğiniz resmi seçin."/>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tr-TR" smtClean="0"/>
              <a:t>Resim eklemek için simgeyi tıklatın</a:t>
            </a:r>
            <a:endParaRPr/>
          </a:p>
        </p:txBody>
      </p:sp>
      <p:sp>
        <p:nvSpPr>
          <p:cNvPr id="5" name="Tarih Yer Tutucusu 4"/>
          <p:cNvSpPr>
            <a:spLocks noGrp="1"/>
          </p:cNvSpPr>
          <p:nvPr>
            <p:ph type="dt" sz="half" idx="10"/>
          </p:nvPr>
        </p:nvSpPr>
        <p:spPr/>
        <p:txBody>
          <a:bodyPr rtlCol="0"/>
          <a:lstStyle/>
          <a:p>
            <a:pPr rtl="0"/>
            <a:r>
              <a:rPr lang="en-US"/>
              <a:t>01.08.2016</a:t>
            </a:r>
            <a:endParaRPr/>
          </a:p>
        </p:txBody>
      </p:sp>
      <p:sp>
        <p:nvSpPr>
          <p:cNvPr id="6" name="Alt Bilgi Yer Tutucusu 5"/>
          <p:cNvSpPr>
            <a:spLocks noGrp="1"/>
          </p:cNvSpPr>
          <p:nvPr>
            <p:ph type="ftr" sz="quarter" idx="11"/>
          </p:nvPr>
        </p:nvSpPr>
        <p:spPr/>
        <p:txBody>
          <a:bodyPr rtlCol="0"/>
          <a:lstStyle/>
          <a:p>
            <a:pPr rtl="0"/>
            <a:endParaRPr/>
          </a:p>
        </p:txBody>
      </p:sp>
      <p:sp>
        <p:nvSpPr>
          <p:cNvPr id="7" name="Slayt Numarası Yer Tutucusu 6"/>
          <p:cNvSpPr>
            <a:spLocks noGrp="1"/>
          </p:cNvSpPr>
          <p:nvPr>
            <p:ph type="sldNum" sz="quarter" idx="12"/>
          </p:nvPr>
        </p:nvSpPr>
        <p:spPr/>
        <p:txBody>
          <a:bodyPr rtlCol="0"/>
          <a:lstStyle/>
          <a:p>
            <a:pPr rtl="0"/>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sol çizgiler"/>
          <p:cNvGrpSpPr/>
          <p:nvPr/>
        </p:nvGrpSpPr>
        <p:grpSpPr>
          <a:xfrm>
            <a:off x="-15870" y="-3174"/>
            <a:ext cx="819993" cy="5229225"/>
            <a:chOff x="-11906" y="-2381"/>
            <a:chExt cx="615155" cy="3921919"/>
          </a:xfrm>
        </p:grpSpPr>
        <p:sp>
          <p:nvSpPr>
            <p:cNvPr id="10" name="Serbest Biçi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Serbest Biçi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Serbest Biçi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Başlık Yer Tutucusu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tr"/>
              <a:t>Asıl başlık stili için tıklatın</a:t>
            </a:r>
            <a:endParaRPr/>
          </a:p>
        </p:txBody>
      </p:sp>
      <p:sp>
        <p:nvSpPr>
          <p:cNvPr id="3" name="Metin Yer Tutucusu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endParaRPr/>
          </a:p>
        </p:txBody>
      </p:sp>
      <p:sp>
        <p:nvSpPr>
          <p:cNvPr id="4" name="Tarih Yer Tutucusu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r>
              <a:rPr lang="en-US"/>
              <a:t>01.08.2016</a:t>
            </a:r>
            <a:endParaRPr/>
          </a:p>
        </p:txBody>
      </p:sp>
      <p:sp>
        <p:nvSpPr>
          <p:cNvPr id="5" name="Alt Bilgi Yer Tutucusu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a:p>
        </p:txBody>
      </p:sp>
      <p:sp>
        <p:nvSpPr>
          <p:cNvPr id="6" name="Slayt Numarası Yer Tutucusu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rtl="0"/>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r>
              <a:rPr lang="tr-TR" b="1" dirty="0"/>
              <a:t>Hukuk Firması Otomasyon Sistemi Sunumu</a:t>
            </a:r>
            <a:endParaRPr lang="tr-TR" dirty="0"/>
          </a:p>
        </p:txBody>
      </p:sp>
      <p:sp>
        <p:nvSpPr>
          <p:cNvPr id="5" name="Alt Başlık 4"/>
          <p:cNvSpPr>
            <a:spLocks noGrp="1"/>
          </p:cNvSpPr>
          <p:nvPr>
            <p:ph type="subTitle" idx="1"/>
          </p:nvPr>
        </p:nvSpPr>
        <p:spPr/>
        <p:txBody>
          <a:bodyPr rtlCol="0"/>
          <a:lstStyle/>
          <a:p>
            <a:pPr rtl="0"/>
            <a:r>
              <a:rPr lang="tr" dirty="0" smtClean="0"/>
              <a:t>Esat Can GÖK - 2110206038</a:t>
            </a:r>
            <a:endParaRPr lang="tr"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2710036" y="1268760"/>
            <a:ext cx="7357180" cy="58019"/>
          </a:xfrm>
        </p:spPr>
        <p:txBody>
          <a:bodyPr rtlCol="0">
            <a:normAutofit fontScale="90000"/>
          </a:bodyPr>
          <a:lstStyle/>
          <a:p>
            <a:endParaRPr lang="tr-TR" dirty="0"/>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820" y="2420888"/>
            <a:ext cx="4694513" cy="3528392"/>
          </a:xfrm>
        </p:spPr>
      </p:pic>
      <p:pic>
        <p:nvPicPr>
          <p:cNvPr id="6" name="İçerik Yer Tutucusu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6420" y="2426818"/>
            <a:ext cx="4694513" cy="3516532"/>
          </a:xfrm>
          <a:prstGeom prst="rect">
            <a:avLst/>
          </a:prstGeom>
        </p:spPr>
      </p:pic>
    </p:spTree>
    <p:extLst>
      <p:ext uri="{BB962C8B-B14F-4D97-AF65-F5344CB8AC3E}">
        <p14:creationId xmlns:p14="http://schemas.microsoft.com/office/powerpoint/2010/main" val="408438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p:txBody>
          <a:bodyPr rtlCol="0"/>
          <a:lstStyle/>
          <a:p>
            <a:r>
              <a:rPr lang="tr-TR" b="1" dirty="0"/>
              <a:t>1. Proje Tanımı</a:t>
            </a:r>
            <a:endParaRPr lang="tr-TR" dirty="0"/>
          </a:p>
        </p:txBody>
      </p:sp>
      <p:sp>
        <p:nvSpPr>
          <p:cNvPr id="14" name="İçerik Yer Tutucusu 13"/>
          <p:cNvSpPr>
            <a:spLocks noGrp="1"/>
          </p:cNvSpPr>
          <p:nvPr>
            <p:ph idx="1"/>
          </p:nvPr>
        </p:nvSpPr>
        <p:spPr/>
        <p:txBody>
          <a:bodyPr rtlCol="0">
            <a:normAutofit lnSpcReduction="10000"/>
          </a:bodyPr>
          <a:lstStyle/>
          <a:p>
            <a:r>
              <a:rPr lang="tr-TR" dirty="0"/>
              <a:t>Bu proje, hukuk firmaları için geliştirilmiş bir otomasyon sistemidir. Sistem, danışanların durumlarını ve kişisel bilgilerini sisteme girmelerini sağlar. Bilgiler, avukatın </a:t>
            </a:r>
            <a:r>
              <a:rPr lang="tr-TR" dirty="0" err="1"/>
              <a:t>admin</a:t>
            </a:r>
            <a:r>
              <a:rPr lang="tr-TR" dirty="0"/>
              <a:t> panelinde görüntülenir ve avukat tarafından dava takibi yapılabilir, davalar kabul edilebilir veya reddedilebilir. Ayrıca Chart model sayesinde davaların kategorileri de görselleştirilir.</a:t>
            </a:r>
          </a:p>
          <a:p>
            <a:r>
              <a:rPr lang="tr-TR" dirty="0"/>
              <a:t>Ayrıca projeye entegre edilen “High-Level </a:t>
            </a:r>
            <a:r>
              <a:rPr lang="tr-TR" dirty="0" err="1"/>
              <a:t>Artificial</a:t>
            </a:r>
            <a:r>
              <a:rPr lang="tr-TR" dirty="0"/>
              <a:t> </a:t>
            </a:r>
            <a:r>
              <a:rPr lang="tr-TR" dirty="0" err="1"/>
              <a:t>Intelligence</a:t>
            </a:r>
            <a:r>
              <a:rPr lang="tr-TR" dirty="0"/>
              <a:t> </a:t>
            </a:r>
            <a:r>
              <a:rPr lang="tr-TR" dirty="0" err="1"/>
              <a:t>Emulator</a:t>
            </a:r>
            <a:r>
              <a:rPr lang="tr-TR" dirty="0"/>
              <a:t>” yapay zeka modeli sayesinde danışanlar, sistemde yer alan </a:t>
            </a:r>
            <a:r>
              <a:rPr lang="tr-TR" dirty="0" err="1"/>
              <a:t>chatbot</a:t>
            </a:r>
            <a:r>
              <a:rPr lang="tr-TR" dirty="0"/>
              <a:t> </a:t>
            </a:r>
            <a:r>
              <a:rPr lang="tr-TR" dirty="0" err="1"/>
              <a:t>arayüzü</a:t>
            </a:r>
            <a:r>
              <a:rPr lang="tr-TR" dirty="0"/>
              <a:t> üzerinden anlık olarak sorularına cevap alabilir. Bu özellik, danışanların kafalarındaki soru işaretlerini azaltarak sistemin katma değerini artırır.</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şlık 12"/>
          <p:cNvSpPr>
            <a:spLocks noGrp="1"/>
          </p:cNvSpPr>
          <p:nvPr>
            <p:ph type="title"/>
          </p:nvPr>
        </p:nvSpPr>
        <p:spPr>
          <a:xfrm>
            <a:off x="2710036" y="1268760"/>
            <a:ext cx="7357180" cy="58019"/>
          </a:xfrm>
        </p:spPr>
        <p:txBody>
          <a:bodyPr rtlCol="0">
            <a:normAutofit fontScale="90000"/>
          </a:bodyPr>
          <a:lstStyle/>
          <a:p>
            <a:endParaRPr lang="tr-TR" dirty="0"/>
          </a:p>
        </p:txBody>
      </p:sp>
      <p:pic>
        <p:nvPicPr>
          <p:cNvPr id="2" name="İçerik Yer Tutucus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836" y="505316"/>
            <a:ext cx="10801200" cy="5658948"/>
          </a:xfrm>
        </p:spPr>
      </p:pic>
    </p:spTree>
    <p:extLst>
      <p:ext uri="{BB962C8B-B14F-4D97-AF65-F5344CB8AC3E}">
        <p14:creationId xmlns:p14="http://schemas.microsoft.com/office/powerpoint/2010/main" val="345863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title"/>
          </p:nvPr>
        </p:nvSpPr>
        <p:spPr/>
        <p:txBody>
          <a:bodyPr rtlCol="0"/>
          <a:lstStyle/>
          <a:p>
            <a:r>
              <a:rPr lang="tr-TR" b="1" dirty="0"/>
              <a:t>2. Sistem Bileşenleri</a:t>
            </a:r>
            <a:endParaRPr lang="tr-TR" dirty="0"/>
          </a:p>
        </p:txBody>
      </p:sp>
      <p:sp>
        <p:nvSpPr>
          <p:cNvPr id="2" name="İçerik Yer Tutucusu 1"/>
          <p:cNvSpPr>
            <a:spLocks noGrp="1"/>
          </p:cNvSpPr>
          <p:nvPr>
            <p:ph idx="1"/>
          </p:nvPr>
        </p:nvSpPr>
        <p:spPr/>
        <p:txBody>
          <a:bodyPr>
            <a:normAutofit fontScale="25000" lnSpcReduction="20000"/>
          </a:bodyPr>
          <a:lstStyle/>
          <a:p>
            <a:r>
              <a:rPr lang="tr-TR" sz="3400" b="1" dirty="0"/>
              <a:t>2.1. Otomasyon Sistemi</a:t>
            </a:r>
            <a:endParaRPr lang="tr-TR" sz="3400" dirty="0"/>
          </a:p>
          <a:p>
            <a:pPr lvl="0"/>
            <a:r>
              <a:rPr lang="tr-TR" sz="3400" b="1" dirty="0"/>
              <a:t>Teknoloji:</a:t>
            </a:r>
            <a:r>
              <a:rPr lang="tr-TR" sz="3400" dirty="0"/>
              <a:t> C# ve Windows Forms</a:t>
            </a:r>
          </a:p>
          <a:p>
            <a:pPr lvl="0"/>
            <a:r>
              <a:rPr lang="tr-TR" sz="3400" b="1" dirty="0"/>
              <a:t>Amaç:</a:t>
            </a:r>
            <a:r>
              <a:rPr lang="tr-TR" sz="3400" dirty="0"/>
              <a:t> Danışanların davalarını sisteme girmesi ve avukat tarafından takip edilmesini sağlamak.</a:t>
            </a:r>
          </a:p>
          <a:p>
            <a:pPr lvl="0"/>
            <a:r>
              <a:rPr lang="tr-TR" sz="3400" b="1" dirty="0"/>
              <a:t>Temel İşlevler:</a:t>
            </a:r>
            <a:r>
              <a:rPr lang="tr-TR" sz="3400" dirty="0"/>
              <a:t> </a:t>
            </a:r>
          </a:p>
          <a:p>
            <a:pPr lvl="1"/>
            <a:r>
              <a:rPr lang="tr-TR" sz="3400" dirty="0"/>
              <a:t>Danışan Kayıt Sistemi</a:t>
            </a:r>
          </a:p>
          <a:p>
            <a:pPr lvl="1"/>
            <a:r>
              <a:rPr lang="tr-TR" sz="3400" dirty="0"/>
              <a:t>Dava Takip Paneli</a:t>
            </a:r>
          </a:p>
          <a:p>
            <a:pPr lvl="1"/>
            <a:r>
              <a:rPr lang="tr-TR" sz="3400" dirty="0" err="1"/>
              <a:t>Admin</a:t>
            </a:r>
            <a:r>
              <a:rPr lang="tr-TR" sz="3400" dirty="0"/>
              <a:t> Panel Üzerinden Kabul/Reddetme Seçenekleri</a:t>
            </a:r>
          </a:p>
          <a:p>
            <a:pPr lvl="1"/>
            <a:r>
              <a:rPr lang="tr-TR" sz="3400" dirty="0"/>
              <a:t>Durum Güncellemeleri ve Raporlama</a:t>
            </a:r>
          </a:p>
          <a:p>
            <a:r>
              <a:rPr lang="tr-TR" sz="3400" b="1" dirty="0"/>
              <a:t>2.2. Yapay Zeka Modeli</a:t>
            </a:r>
            <a:endParaRPr lang="tr-TR" sz="3400" dirty="0"/>
          </a:p>
          <a:p>
            <a:pPr lvl="0"/>
            <a:r>
              <a:rPr lang="tr-TR" sz="3400" b="1" dirty="0"/>
              <a:t>Adı:</a:t>
            </a:r>
            <a:r>
              <a:rPr lang="tr-TR" sz="3400" dirty="0"/>
              <a:t> High-Level </a:t>
            </a:r>
            <a:r>
              <a:rPr lang="tr-TR" sz="3400" dirty="0" err="1"/>
              <a:t>Artificial</a:t>
            </a:r>
            <a:r>
              <a:rPr lang="tr-TR" sz="3400" dirty="0"/>
              <a:t> </a:t>
            </a:r>
            <a:r>
              <a:rPr lang="tr-TR" sz="3400" dirty="0" err="1"/>
              <a:t>Intelligence</a:t>
            </a:r>
            <a:r>
              <a:rPr lang="tr-TR" sz="3400" dirty="0"/>
              <a:t> </a:t>
            </a:r>
            <a:r>
              <a:rPr lang="tr-TR" sz="3400" dirty="0" err="1"/>
              <a:t>Emulator</a:t>
            </a:r>
            <a:r>
              <a:rPr lang="tr-TR" sz="3400" dirty="0"/>
              <a:t> </a:t>
            </a:r>
          </a:p>
          <a:p>
            <a:pPr lvl="0"/>
            <a:r>
              <a:rPr lang="tr-TR" sz="3400" b="1" dirty="0"/>
              <a:t>Teknoloji:</a:t>
            </a:r>
            <a:r>
              <a:rPr lang="tr-TR" sz="3400" dirty="0"/>
              <a:t> </a:t>
            </a:r>
            <a:r>
              <a:rPr lang="tr-TR" sz="3400" dirty="0" err="1"/>
              <a:t>Python</a:t>
            </a:r>
            <a:endParaRPr lang="tr-TR" sz="3400" dirty="0"/>
          </a:p>
          <a:p>
            <a:pPr lvl="0"/>
            <a:r>
              <a:rPr lang="tr-TR" sz="3400" b="1" dirty="0"/>
              <a:t>Entegrasyon:</a:t>
            </a:r>
            <a:r>
              <a:rPr lang="tr-TR" sz="3400" dirty="0"/>
              <a:t> Yapay zeka modeli, bir API sunucusu olarak hizmet verir ve otomasyon sistemi ile </a:t>
            </a:r>
            <a:r>
              <a:rPr lang="tr-TR" sz="3400" b="1" dirty="0"/>
              <a:t>özel bir IP adresi</a:t>
            </a:r>
            <a:r>
              <a:rPr lang="tr-TR" sz="3400" dirty="0"/>
              <a:t> üzerinden haberleşir.</a:t>
            </a:r>
          </a:p>
          <a:p>
            <a:pPr lvl="0"/>
            <a:r>
              <a:rPr lang="tr-TR" sz="3400" b="1" dirty="0"/>
              <a:t>Amaç:</a:t>
            </a:r>
            <a:r>
              <a:rPr lang="tr-TR" sz="3400" dirty="0"/>
              <a:t> Danışanların hukuk ile ilgili kişisel sorularına anlık yanıtlar sağlamak.</a:t>
            </a:r>
          </a:p>
          <a:p>
            <a:pPr lvl="0"/>
            <a:r>
              <a:rPr lang="tr-TR" sz="3400" b="1" dirty="0"/>
              <a:t>Temel İşlevler:</a:t>
            </a:r>
            <a:r>
              <a:rPr lang="tr-TR" sz="3400" dirty="0"/>
              <a:t> </a:t>
            </a:r>
          </a:p>
          <a:p>
            <a:pPr lvl="1"/>
            <a:r>
              <a:rPr lang="tr-TR" sz="3400" dirty="0" err="1"/>
              <a:t>Chatbot</a:t>
            </a:r>
            <a:r>
              <a:rPr lang="tr-TR" sz="3400" dirty="0"/>
              <a:t> </a:t>
            </a:r>
            <a:r>
              <a:rPr lang="tr-TR" sz="3400" dirty="0" err="1"/>
              <a:t>arayüzü</a:t>
            </a:r>
            <a:r>
              <a:rPr lang="tr-TR" sz="3400" dirty="0"/>
              <a:t> üzerinden soruları yanıtlama</a:t>
            </a:r>
          </a:p>
          <a:p>
            <a:pPr lvl="1"/>
            <a:r>
              <a:rPr lang="tr-TR" sz="3400" dirty="0"/>
              <a:t>Hukuki süreçlerle ilgili temel bilgi sunma</a:t>
            </a:r>
          </a:p>
          <a:p>
            <a:pPr lvl="1"/>
            <a:r>
              <a:rPr lang="tr-TR" sz="3400" dirty="0"/>
              <a:t>Kullanıcının sorularının yapay zeka modeli tarafından doğru ve hızlı bir şekilde analiz edilmesi</a:t>
            </a:r>
          </a:p>
          <a:p>
            <a:endParaRPr lang="tr-TR"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a:t>3. Sistem Akışı</a:t>
            </a:r>
            <a:endParaRPr lang="tr-TR" dirty="0"/>
          </a:p>
        </p:txBody>
      </p:sp>
      <p:sp>
        <p:nvSpPr>
          <p:cNvPr id="3" name="İçerik Yer Tutucusu 2"/>
          <p:cNvSpPr>
            <a:spLocks noGrp="1"/>
          </p:cNvSpPr>
          <p:nvPr>
            <p:ph sz="half" idx="1"/>
          </p:nvPr>
        </p:nvSpPr>
        <p:spPr>
          <a:xfrm>
            <a:off x="1218883" y="1706880"/>
            <a:ext cx="10420145" cy="4746456"/>
          </a:xfrm>
        </p:spPr>
        <p:txBody>
          <a:bodyPr rtlCol="0">
            <a:normAutofit fontScale="47500" lnSpcReduction="20000"/>
          </a:bodyPr>
          <a:lstStyle/>
          <a:p>
            <a:r>
              <a:rPr lang="tr-TR" b="1" dirty="0"/>
              <a:t>3.1. Danışan Tarafından Yapılan İşlemler</a:t>
            </a:r>
            <a:endParaRPr lang="tr-TR" dirty="0"/>
          </a:p>
          <a:p>
            <a:pPr lvl="0"/>
            <a:r>
              <a:rPr lang="tr-TR" dirty="0"/>
              <a:t>Kullanıcı, sisteme kişisel bilgilerini ve dava detaylarını girer.</a:t>
            </a:r>
          </a:p>
          <a:p>
            <a:pPr lvl="0"/>
            <a:r>
              <a:rPr lang="tr-TR" dirty="0"/>
              <a:t>Bilgiler otomasyon sistemi tarafından kaydedilir ve </a:t>
            </a:r>
            <a:r>
              <a:rPr lang="tr-TR" dirty="0" err="1"/>
              <a:t>admin</a:t>
            </a:r>
            <a:r>
              <a:rPr lang="tr-TR" dirty="0"/>
              <a:t> paneline yönlendirilir.</a:t>
            </a:r>
          </a:p>
          <a:p>
            <a:pPr lvl="0"/>
            <a:r>
              <a:rPr lang="tr-TR" dirty="0"/>
              <a:t>Danışan, </a:t>
            </a:r>
            <a:r>
              <a:rPr lang="tr-TR" dirty="0" err="1"/>
              <a:t>chatbot</a:t>
            </a:r>
            <a:r>
              <a:rPr lang="tr-TR" dirty="0"/>
              <a:t> </a:t>
            </a:r>
            <a:r>
              <a:rPr lang="tr-TR" dirty="0" err="1"/>
              <a:t>arayüzü</a:t>
            </a:r>
            <a:r>
              <a:rPr lang="tr-TR" dirty="0"/>
              <a:t> üzerinden yapay zeka modeli ile iletişime geçerek sorularını sorar ve anlık yanıt alır.</a:t>
            </a:r>
          </a:p>
          <a:p>
            <a:r>
              <a:rPr lang="tr-TR" b="1" dirty="0"/>
              <a:t>3.2. Avukat/</a:t>
            </a:r>
            <a:r>
              <a:rPr lang="tr-TR" b="1" dirty="0" err="1"/>
              <a:t>Admin</a:t>
            </a:r>
            <a:r>
              <a:rPr lang="tr-TR" b="1" dirty="0"/>
              <a:t> Tarafından Yapılan İşlemler</a:t>
            </a:r>
            <a:endParaRPr lang="tr-TR" dirty="0"/>
          </a:p>
          <a:p>
            <a:pPr lvl="0"/>
            <a:r>
              <a:rPr lang="tr-TR" dirty="0" err="1"/>
              <a:t>Admin</a:t>
            </a:r>
            <a:r>
              <a:rPr lang="tr-TR" dirty="0"/>
              <a:t> paneline giriş yapar.</a:t>
            </a:r>
          </a:p>
          <a:p>
            <a:pPr lvl="0"/>
            <a:r>
              <a:rPr lang="tr-TR" dirty="0"/>
              <a:t>Yeni davaları görüntüler ve durumu inceleyerek </a:t>
            </a:r>
            <a:r>
              <a:rPr lang="tr-TR" b="1" dirty="0"/>
              <a:t>kabul</a:t>
            </a:r>
            <a:r>
              <a:rPr lang="tr-TR" dirty="0"/>
              <a:t> veya </a:t>
            </a:r>
            <a:r>
              <a:rPr lang="tr-TR" b="1" dirty="0"/>
              <a:t>reddetme</a:t>
            </a:r>
            <a:r>
              <a:rPr lang="tr-TR" dirty="0"/>
              <a:t> kararı alır.</a:t>
            </a:r>
          </a:p>
          <a:p>
            <a:pPr lvl="0"/>
            <a:r>
              <a:rPr lang="tr-TR" dirty="0"/>
              <a:t>Dava durumlarını günceller ve takibini yapar.</a:t>
            </a:r>
          </a:p>
          <a:p>
            <a:pPr lvl="0"/>
            <a:r>
              <a:rPr lang="tr-TR" dirty="0"/>
              <a:t>Sistemde kayıtlı bilgiler doğrultusunda raporlama yapabilir.</a:t>
            </a:r>
          </a:p>
          <a:p>
            <a:r>
              <a:rPr lang="tr-TR" b="1" dirty="0"/>
              <a:t>3.3. Yapay Zeka Haberleşme Akışı</a:t>
            </a:r>
            <a:endParaRPr lang="tr-TR" dirty="0"/>
          </a:p>
          <a:p>
            <a:pPr lvl="0"/>
            <a:r>
              <a:rPr lang="tr-TR" dirty="0"/>
              <a:t>Kullanıcı, </a:t>
            </a:r>
            <a:r>
              <a:rPr lang="tr-TR" dirty="0" err="1"/>
              <a:t>chatbot</a:t>
            </a:r>
            <a:r>
              <a:rPr lang="tr-TR" dirty="0"/>
              <a:t> </a:t>
            </a:r>
            <a:r>
              <a:rPr lang="tr-TR" dirty="0" err="1"/>
              <a:t>arayüzünden</a:t>
            </a:r>
            <a:r>
              <a:rPr lang="tr-TR" dirty="0"/>
              <a:t> bir soru sorar.</a:t>
            </a:r>
          </a:p>
          <a:p>
            <a:pPr lvl="0"/>
            <a:r>
              <a:rPr lang="tr-TR" dirty="0"/>
              <a:t>Soru, sistem tarafından API aracılığıyla </a:t>
            </a:r>
            <a:r>
              <a:rPr lang="tr-TR" dirty="0" err="1"/>
              <a:t>Python</a:t>
            </a:r>
            <a:r>
              <a:rPr lang="tr-TR" dirty="0"/>
              <a:t> sunucusuna gönderilir.</a:t>
            </a:r>
          </a:p>
          <a:p>
            <a:pPr lvl="0"/>
            <a:r>
              <a:rPr lang="tr-TR" dirty="0"/>
              <a:t>High-Level AI </a:t>
            </a:r>
            <a:r>
              <a:rPr lang="tr-TR" dirty="0" err="1"/>
              <a:t>Emulator</a:t>
            </a:r>
            <a:r>
              <a:rPr lang="tr-TR" dirty="0"/>
              <a:t> modeli soruyu analiz eder ve cevabı API aracılığıyla otomasyona geri döner.</a:t>
            </a:r>
          </a:p>
          <a:p>
            <a:pPr lvl="0"/>
            <a:r>
              <a:rPr lang="tr-TR" dirty="0"/>
              <a:t>Kullanıcı, anlık olarak </a:t>
            </a:r>
            <a:r>
              <a:rPr lang="tr-TR" dirty="0" err="1"/>
              <a:t>chatbot</a:t>
            </a:r>
            <a:r>
              <a:rPr lang="tr-TR" dirty="0"/>
              <a:t> </a:t>
            </a:r>
            <a:r>
              <a:rPr lang="tr-TR" dirty="0" err="1"/>
              <a:t>arayüzünde</a:t>
            </a:r>
            <a:r>
              <a:rPr lang="tr-TR" dirty="0"/>
              <a:t> cevabı görür.</a:t>
            </a:r>
          </a:p>
        </p:txBody>
      </p:sp>
      <p:sp>
        <p:nvSpPr>
          <p:cNvPr id="4" name="İçerik Yer Tutucusu 3"/>
          <p:cNvSpPr>
            <a:spLocks noGrp="1"/>
          </p:cNvSpPr>
          <p:nvPr>
            <p:ph sz="half" idx="2"/>
          </p:nvPr>
        </p:nvSpPr>
        <p:spPr/>
        <p:txBody>
          <a:bodyPr>
            <a:normAutofit fontScale="47500" lnSpcReduction="20000"/>
          </a:bodyPr>
          <a:lstStyle/>
          <a:p>
            <a:endParaRPr lang="tr-TR"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a:t>4. Teknik Detaylar</a:t>
            </a:r>
            <a:endParaRPr lang="tr-TR" dirty="0"/>
          </a:p>
        </p:txBody>
      </p:sp>
      <p:sp>
        <p:nvSpPr>
          <p:cNvPr id="3" name="İçerik Yer Tutucusu 2"/>
          <p:cNvSpPr>
            <a:spLocks noGrp="1"/>
          </p:cNvSpPr>
          <p:nvPr>
            <p:ph sz="half" idx="1"/>
          </p:nvPr>
        </p:nvSpPr>
        <p:spPr>
          <a:xfrm>
            <a:off x="1218883" y="1706880"/>
            <a:ext cx="10564161" cy="4465320"/>
          </a:xfrm>
        </p:spPr>
        <p:txBody>
          <a:bodyPr rtlCol="0">
            <a:noAutofit/>
          </a:bodyPr>
          <a:lstStyle/>
          <a:p>
            <a:r>
              <a:rPr lang="tr-TR" sz="1400" b="1" dirty="0"/>
              <a:t>4.1. Otomasyon Sistemi</a:t>
            </a:r>
            <a:endParaRPr lang="tr-TR" sz="1100" dirty="0"/>
          </a:p>
          <a:p>
            <a:pPr lvl="0"/>
            <a:r>
              <a:rPr lang="tr-TR" sz="1400" b="1" dirty="0"/>
              <a:t>Dil:</a:t>
            </a:r>
            <a:r>
              <a:rPr lang="tr-TR" sz="1400" dirty="0"/>
              <a:t> C#</a:t>
            </a:r>
            <a:endParaRPr lang="tr-TR" sz="1200" dirty="0"/>
          </a:p>
          <a:p>
            <a:pPr lvl="0"/>
            <a:r>
              <a:rPr lang="tr-TR" sz="1400" b="1" dirty="0" err="1"/>
              <a:t>Arayüz</a:t>
            </a:r>
            <a:r>
              <a:rPr lang="tr-TR" sz="1400" b="1" dirty="0"/>
              <a:t>:</a:t>
            </a:r>
            <a:r>
              <a:rPr lang="tr-TR" sz="1400" dirty="0"/>
              <a:t> Windows Forms (</a:t>
            </a:r>
            <a:r>
              <a:rPr lang="tr-TR" sz="1400" dirty="0" err="1"/>
              <a:t>WinForm</a:t>
            </a:r>
            <a:r>
              <a:rPr lang="tr-TR" sz="1400" dirty="0"/>
              <a:t>)</a:t>
            </a:r>
            <a:endParaRPr lang="tr-TR" sz="1200" dirty="0"/>
          </a:p>
          <a:p>
            <a:pPr lvl="0"/>
            <a:r>
              <a:rPr lang="tr-TR" sz="1400" b="1" dirty="0" err="1"/>
              <a:t>Veritabanı</a:t>
            </a:r>
            <a:r>
              <a:rPr lang="tr-TR" sz="1400" b="1" dirty="0"/>
              <a:t>:</a:t>
            </a:r>
            <a:r>
              <a:rPr lang="tr-TR" sz="1400" dirty="0"/>
              <a:t> </a:t>
            </a:r>
            <a:r>
              <a:rPr lang="tr-TR" sz="1400" dirty="0" err="1" smtClean="0"/>
              <a:t>SQLite</a:t>
            </a:r>
            <a:r>
              <a:rPr lang="tr-TR" sz="1400" dirty="0" smtClean="0"/>
              <a:t> </a:t>
            </a:r>
            <a:r>
              <a:rPr lang="tr-TR" sz="1400" dirty="0"/>
              <a:t>(Veri saklama ve sorgulama)</a:t>
            </a:r>
            <a:endParaRPr lang="tr-TR" sz="1200" dirty="0"/>
          </a:p>
          <a:p>
            <a:pPr lvl="0"/>
            <a:r>
              <a:rPr lang="tr-TR" sz="1400" b="1" dirty="0"/>
              <a:t>API Bağlantısı:</a:t>
            </a:r>
            <a:r>
              <a:rPr lang="tr-TR" sz="1400" dirty="0"/>
              <a:t> </a:t>
            </a:r>
            <a:r>
              <a:rPr lang="tr-TR" sz="1400" dirty="0" err="1"/>
              <a:t>HttpClient</a:t>
            </a:r>
            <a:r>
              <a:rPr lang="tr-TR" sz="1400" dirty="0"/>
              <a:t> kullanılarak </a:t>
            </a:r>
            <a:r>
              <a:rPr lang="tr-TR" sz="1400" dirty="0" err="1"/>
              <a:t>Python</a:t>
            </a:r>
            <a:r>
              <a:rPr lang="tr-TR" sz="1400" dirty="0"/>
              <a:t> sunucu ile haberleşme</a:t>
            </a:r>
            <a:endParaRPr lang="tr-TR" sz="1200" dirty="0"/>
          </a:p>
          <a:p>
            <a:r>
              <a:rPr lang="tr-TR" sz="1400" b="1" dirty="0"/>
              <a:t>4.2. Yapay Zeka Sunucusu</a:t>
            </a:r>
            <a:endParaRPr lang="tr-TR" sz="1100" dirty="0"/>
          </a:p>
          <a:p>
            <a:pPr lvl="0"/>
            <a:r>
              <a:rPr lang="tr-TR" sz="1400" b="1" dirty="0"/>
              <a:t>Dil:</a:t>
            </a:r>
            <a:r>
              <a:rPr lang="tr-TR" sz="1400" dirty="0"/>
              <a:t> </a:t>
            </a:r>
            <a:r>
              <a:rPr lang="tr-TR" sz="1400" dirty="0" err="1"/>
              <a:t>Python</a:t>
            </a:r>
            <a:endParaRPr lang="tr-TR" sz="1200" dirty="0"/>
          </a:p>
          <a:p>
            <a:pPr lvl="0"/>
            <a:r>
              <a:rPr lang="tr-TR" sz="1400" b="1" dirty="0"/>
              <a:t>Kütüphaneler:</a:t>
            </a:r>
            <a:r>
              <a:rPr lang="tr-TR" sz="1400" dirty="0"/>
              <a:t> </a:t>
            </a:r>
            <a:r>
              <a:rPr lang="tr-TR" sz="1400" dirty="0" err="1"/>
              <a:t>Flask</a:t>
            </a:r>
            <a:r>
              <a:rPr lang="tr-TR" sz="1400" dirty="0"/>
              <a:t> (API oluşturmak için), NLP ve yapay zeka modeli (</a:t>
            </a:r>
            <a:r>
              <a:rPr lang="tr-TR" sz="1400" dirty="0" err="1"/>
              <a:t>TensorFlow</a:t>
            </a:r>
            <a:r>
              <a:rPr lang="tr-TR" sz="1400" dirty="0"/>
              <a:t>/</a:t>
            </a:r>
            <a:r>
              <a:rPr lang="tr-TR" sz="1400" dirty="0" err="1"/>
              <a:t>PyTorch</a:t>
            </a:r>
            <a:r>
              <a:rPr lang="tr-TR" sz="1400" dirty="0"/>
              <a:t>)</a:t>
            </a:r>
            <a:endParaRPr lang="tr-TR" sz="1200" dirty="0"/>
          </a:p>
          <a:p>
            <a:pPr lvl="0"/>
            <a:r>
              <a:rPr lang="tr-TR" sz="1400" b="1" dirty="0"/>
              <a:t>Sunucu:</a:t>
            </a:r>
            <a:r>
              <a:rPr lang="tr-TR" sz="1400" dirty="0"/>
              <a:t> Özel bir IP adresi üzerinden hizmet sunar.</a:t>
            </a:r>
            <a:endParaRPr lang="tr-TR" sz="1200" dirty="0"/>
          </a:p>
          <a:p>
            <a:pPr lvl="0"/>
            <a:r>
              <a:rPr lang="tr-TR" sz="1400" b="1" dirty="0"/>
              <a:t>Güvenlik:</a:t>
            </a:r>
            <a:r>
              <a:rPr lang="tr-TR" sz="1400" dirty="0"/>
              <a:t> </a:t>
            </a:r>
            <a:endParaRPr lang="tr-TR" sz="1200" dirty="0"/>
          </a:p>
          <a:p>
            <a:pPr lvl="1"/>
            <a:r>
              <a:rPr lang="tr-TR" sz="1200" dirty="0" err="1"/>
              <a:t>Token</a:t>
            </a:r>
            <a:r>
              <a:rPr lang="tr-TR" sz="1200" dirty="0"/>
              <a:t> tabanlı API erişimi</a:t>
            </a:r>
            <a:endParaRPr lang="tr-TR" sz="1100" dirty="0"/>
          </a:p>
          <a:p>
            <a:pPr lvl="1"/>
            <a:r>
              <a:rPr lang="tr-TR" sz="1200" dirty="0"/>
              <a:t>Verilerin SSL ile şifrelenmiş </a:t>
            </a:r>
            <a:r>
              <a:rPr lang="tr-TR" sz="1200" dirty="0" smtClean="0"/>
              <a:t>haberleşmesi</a:t>
            </a:r>
            <a:endParaRPr lang="tr-TR" sz="1100" dirty="0"/>
          </a:p>
        </p:txBody>
      </p:sp>
      <p:graphicFrame>
        <p:nvGraphicFramePr>
          <p:cNvPr id="5" name="İçerik Yer Tutucusu 4" descr="Alt alta sıralanmış 3 görev ve bu görevler arasındaki ilerlemeyi belirtmek için birinci görevden ikinciye, ikinci görevden de üçüncüye işaret eden aşağı bakan okları gösteren kademeli işlem."/>
          <p:cNvGraphicFramePr>
            <a:graphicFrameLocks noGrp="1"/>
          </p:cNvGraphicFramePr>
          <p:nvPr>
            <p:ph sz="half" idx="2"/>
            <p:extLst>
              <p:ext uri="{D42A27DB-BD31-4B8C-83A1-F6EECF244321}">
                <p14:modId xmlns:p14="http://schemas.microsoft.com/office/powerpoint/2010/main" val="1428653814"/>
              </p:ext>
            </p:extLst>
          </p:nvPr>
        </p:nvGraphicFramePr>
        <p:xfrm>
          <a:off x="6500813" y="1706563"/>
          <a:ext cx="5078412" cy="4465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p:cNvSpPr>
            <a:spLocks noGrp="1"/>
          </p:cNvSpPr>
          <p:nvPr>
            <p:ph type="title"/>
          </p:nvPr>
        </p:nvSpPr>
        <p:spPr/>
        <p:txBody>
          <a:bodyPr rtlCol="0">
            <a:noAutofit/>
          </a:bodyPr>
          <a:lstStyle/>
          <a:p>
            <a:r>
              <a:rPr lang="tr-TR" sz="3200" b="1" dirty="0"/>
              <a:t>4.3. Entegrasyon</a:t>
            </a:r>
            <a:r>
              <a:rPr lang="tr-TR" sz="2000" dirty="0"/>
              <a:t/>
            </a:r>
            <a:br>
              <a:rPr lang="tr-TR" sz="2000" dirty="0"/>
            </a:br>
            <a:r>
              <a:rPr lang="tr-TR" sz="3200" dirty="0"/>
              <a:t>Otomasyon sistemi ile </a:t>
            </a:r>
            <a:r>
              <a:rPr lang="tr-TR" sz="3200" dirty="0" err="1"/>
              <a:t>Python</a:t>
            </a:r>
            <a:r>
              <a:rPr lang="tr-TR" sz="3200" dirty="0"/>
              <a:t> API arasındaki haberleşme </a:t>
            </a:r>
            <a:r>
              <a:rPr lang="tr-TR" sz="3200" b="1" dirty="0" err="1"/>
              <a:t>RESTful</a:t>
            </a:r>
            <a:r>
              <a:rPr lang="tr-TR" sz="3200" b="1" dirty="0"/>
              <a:t> API</a:t>
            </a:r>
            <a:r>
              <a:rPr lang="tr-TR" sz="3200" dirty="0"/>
              <a:t> yapısı üzerinden sağlanır.</a:t>
            </a:r>
            <a:r>
              <a:rPr lang="tr-TR" sz="2400" dirty="0"/>
              <a:t/>
            </a:r>
            <a:br>
              <a:rPr lang="tr-TR" sz="2400" dirty="0"/>
            </a:br>
            <a:r>
              <a:rPr lang="tr-TR" sz="3200" dirty="0"/>
              <a:t>Kullanıcının </a:t>
            </a:r>
            <a:r>
              <a:rPr lang="tr-TR" sz="3200" dirty="0" err="1"/>
              <a:t>chatbot</a:t>
            </a:r>
            <a:r>
              <a:rPr lang="tr-TR" sz="3200" dirty="0"/>
              <a:t> </a:t>
            </a:r>
            <a:r>
              <a:rPr lang="tr-TR" sz="3200" dirty="0" err="1"/>
              <a:t>arayüzündeki</a:t>
            </a:r>
            <a:r>
              <a:rPr lang="tr-TR" sz="3200" dirty="0"/>
              <a:t> soruları JSON formatında </a:t>
            </a:r>
            <a:r>
              <a:rPr lang="tr-TR" sz="3200" dirty="0" err="1"/>
              <a:t>Python</a:t>
            </a:r>
            <a:r>
              <a:rPr lang="tr-TR" sz="3200" dirty="0"/>
              <a:t> sunucusuna gönderilir.</a:t>
            </a:r>
            <a:r>
              <a:rPr lang="tr-TR" sz="2400" dirty="0"/>
              <a:t/>
            </a:r>
            <a:br>
              <a:rPr lang="tr-TR" sz="2400" dirty="0"/>
            </a:br>
            <a:r>
              <a:rPr lang="tr-TR" sz="3200" dirty="0" err="1"/>
              <a:t>Python</a:t>
            </a:r>
            <a:r>
              <a:rPr lang="tr-TR" sz="3200" dirty="0"/>
              <a:t> sunucusu cevabı JSON formatında geri döner ve otomasyon sisteminde görüntülenir.</a:t>
            </a:r>
            <a:endParaRPr lang="tr-TR" sz="2400" dirty="0"/>
          </a:p>
        </p:txBody>
      </p:sp>
      <p:sp>
        <p:nvSpPr>
          <p:cNvPr id="5" name="Metin Yer Tutucusu 4"/>
          <p:cNvSpPr>
            <a:spLocks noGrp="1"/>
          </p:cNvSpPr>
          <p:nvPr>
            <p:ph type="body" idx="1"/>
          </p:nvPr>
        </p:nvSpPr>
        <p:spPr>
          <a:xfrm>
            <a:off x="3574132" y="5229200"/>
            <a:ext cx="7069519" cy="1220933"/>
          </a:xfrm>
        </p:spPr>
        <p:txBody>
          <a:bodyPr rtlCol="0"/>
          <a:lstStyle/>
          <a:p>
            <a:pPr rtl="0"/>
            <a:endParaRPr lang="en-US"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p:cNvSpPr>
            <a:spLocks noGrp="1"/>
          </p:cNvSpPr>
          <p:nvPr>
            <p:ph type="title"/>
          </p:nvPr>
        </p:nvSpPr>
        <p:spPr/>
        <p:txBody>
          <a:bodyPr rtlCol="0"/>
          <a:lstStyle/>
          <a:p>
            <a:r>
              <a:rPr lang="tr-TR" b="1" dirty="0"/>
              <a:t>5. Katma Değer</a:t>
            </a:r>
            <a:endParaRPr lang="tr-TR" dirty="0"/>
          </a:p>
        </p:txBody>
      </p:sp>
      <p:sp>
        <p:nvSpPr>
          <p:cNvPr id="8" name="Metin Yer Tutucusu 7"/>
          <p:cNvSpPr>
            <a:spLocks noGrp="1"/>
          </p:cNvSpPr>
          <p:nvPr>
            <p:ph type="body" idx="1"/>
          </p:nvPr>
        </p:nvSpPr>
        <p:spPr>
          <a:xfrm>
            <a:off x="1320881" y="1412776"/>
            <a:ext cx="5175763" cy="1584176"/>
          </a:xfrm>
        </p:spPr>
        <p:txBody>
          <a:bodyPr rtlCol="0"/>
          <a:lstStyle/>
          <a:p>
            <a:r>
              <a:rPr lang="tr-TR" b="1" dirty="0"/>
              <a:t>5.1. Danışanlar İçin Avantajlar</a:t>
            </a:r>
            <a:endParaRPr lang="tr-TR" dirty="0"/>
          </a:p>
          <a:p>
            <a:pPr rtl="0"/>
            <a:endParaRPr lang="en-US" dirty="0"/>
          </a:p>
        </p:txBody>
      </p:sp>
      <p:sp>
        <p:nvSpPr>
          <p:cNvPr id="10" name="İçerik Yer Tutucusu 9"/>
          <p:cNvSpPr>
            <a:spLocks noGrp="1"/>
          </p:cNvSpPr>
          <p:nvPr>
            <p:ph sz="half" idx="2"/>
          </p:nvPr>
        </p:nvSpPr>
        <p:spPr/>
        <p:txBody>
          <a:bodyPr rtlCol="0"/>
          <a:lstStyle/>
          <a:p>
            <a:pPr lvl="0"/>
            <a:r>
              <a:rPr lang="tr-TR" sz="2400" b="1" dirty="0"/>
              <a:t>Anlık Geri Bildirim:</a:t>
            </a:r>
            <a:r>
              <a:rPr lang="tr-TR" sz="2400" dirty="0"/>
              <a:t> Yapay zeka modeli sayesinde sorularına anlık yanıt alabilirler.</a:t>
            </a:r>
          </a:p>
          <a:p>
            <a:pPr lvl="0"/>
            <a:r>
              <a:rPr lang="tr-TR" sz="2400" b="1" dirty="0"/>
              <a:t>Kolay Kullanım:</a:t>
            </a:r>
            <a:r>
              <a:rPr lang="tr-TR" sz="2400" dirty="0"/>
              <a:t> Kullanıcı dostu </a:t>
            </a:r>
            <a:r>
              <a:rPr lang="tr-TR" sz="2400" dirty="0" err="1"/>
              <a:t>arayüz</a:t>
            </a:r>
            <a:r>
              <a:rPr lang="tr-TR" sz="2400" dirty="0"/>
              <a:t> ve </a:t>
            </a:r>
            <a:r>
              <a:rPr lang="tr-TR" sz="2400" dirty="0" err="1"/>
              <a:t>chatbot</a:t>
            </a:r>
            <a:r>
              <a:rPr lang="tr-TR" sz="2400" dirty="0"/>
              <a:t> entegrasyonu.</a:t>
            </a:r>
          </a:p>
          <a:p>
            <a:pPr lvl="0"/>
            <a:r>
              <a:rPr lang="tr-TR" sz="2400" b="1" dirty="0"/>
              <a:t>Belirsizliklerin Azaltılması:</a:t>
            </a:r>
            <a:r>
              <a:rPr lang="tr-TR" sz="2400" dirty="0"/>
              <a:t> Kafalarındaki soru işaretleri azalır ve dava sürecini daha iyi anlarlar.</a:t>
            </a:r>
          </a:p>
          <a:p>
            <a:pPr rtl="0"/>
            <a:endParaRPr lang="en-US" sz="2400" dirty="0"/>
          </a:p>
        </p:txBody>
      </p:sp>
      <p:sp>
        <p:nvSpPr>
          <p:cNvPr id="9" name="Metin Yer Tutucusu 8"/>
          <p:cNvSpPr>
            <a:spLocks noGrp="1"/>
          </p:cNvSpPr>
          <p:nvPr>
            <p:ph type="body" sz="quarter" idx="3"/>
          </p:nvPr>
        </p:nvSpPr>
        <p:spPr>
          <a:xfrm>
            <a:off x="6496644" y="1701800"/>
            <a:ext cx="5082740" cy="1295152"/>
          </a:xfrm>
        </p:spPr>
        <p:txBody>
          <a:bodyPr rtlCol="0"/>
          <a:lstStyle/>
          <a:p>
            <a:r>
              <a:rPr lang="tr-TR" b="1" dirty="0"/>
              <a:t>5.2. Avukatlar İçin Avantajlar</a:t>
            </a:r>
            <a:endParaRPr lang="tr-TR" dirty="0"/>
          </a:p>
          <a:p>
            <a:pPr rtl="0"/>
            <a:endParaRPr lang="en-US" dirty="0"/>
          </a:p>
        </p:txBody>
      </p:sp>
      <p:sp>
        <p:nvSpPr>
          <p:cNvPr id="11" name="İçerik Yer Tutucusu 10"/>
          <p:cNvSpPr>
            <a:spLocks noGrp="1"/>
          </p:cNvSpPr>
          <p:nvPr>
            <p:ph sz="quarter" idx="4"/>
          </p:nvPr>
        </p:nvSpPr>
        <p:spPr/>
        <p:txBody>
          <a:bodyPr rtlCol="0"/>
          <a:lstStyle/>
          <a:p>
            <a:pPr lvl="0"/>
            <a:r>
              <a:rPr lang="tr-TR" sz="2400" b="1" dirty="0"/>
              <a:t>Dava Takibi:</a:t>
            </a:r>
            <a:r>
              <a:rPr lang="tr-TR" sz="2400" dirty="0"/>
              <a:t> Tüm davaları merkezi bir panelden takip etme olanağı.</a:t>
            </a:r>
          </a:p>
          <a:p>
            <a:pPr lvl="0"/>
            <a:r>
              <a:rPr lang="tr-TR" sz="2400" b="1" dirty="0"/>
              <a:t>Verimlilik:</a:t>
            </a:r>
            <a:r>
              <a:rPr lang="tr-TR" sz="2400" dirty="0"/>
              <a:t> Kabul/</a:t>
            </a:r>
            <a:r>
              <a:rPr lang="tr-TR" sz="2400" dirty="0" err="1"/>
              <a:t>red</a:t>
            </a:r>
            <a:r>
              <a:rPr lang="tr-TR" sz="2400" dirty="0"/>
              <a:t> kararlarını hızlı bir şekilde uygulayabilme.</a:t>
            </a:r>
          </a:p>
          <a:p>
            <a:pPr lvl="0"/>
            <a:r>
              <a:rPr lang="tr-TR" sz="2400" b="1" dirty="0"/>
              <a:t>Raporlama:</a:t>
            </a:r>
            <a:r>
              <a:rPr lang="tr-TR" sz="2400" dirty="0"/>
              <a:t> Sistem üzerinden dava durumlarının raporlanması.</a:t>
            </a:r>
          </a:p>
          <a:p>
            <a:pPr rtl="0"/>
            <a:endParaRPr lang="en-US" sz="2400"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p:cNvSpPr>
            <a:spLocks noGrp="1"/>
          </p:cNvSpPr>
          <p:nvPr>
            <p:ph type="title"/>
          </p:nvPr>
        </p:nvSpPr>
        <p:spPr/>
        <p:txBody>
          <a:bodyPr rtlCol="0"/>
          <a:lstStyle/>
          <a:p>
            <a:r>
              <a:rPr lang="tr-TR" b="1" dirty="0"/>
              <a:t>6. Sonuç</a:t>
            </a:r>
            <a:endParaRPr lang="tr-TR" dirty="0"/>
          </a:p>
        </p:txBody>
      </p:sp>
      <p:sp>
        <p:nvSpPr>
          <p:cNvPr id="2" name="İçerik Yer Tutucusu 1"/>
          <p:cNvSpPr>
            <a:spLocks noGrp="1"/>
          </p:cNvSpPr>
          <p:nvPr>
            <p:ph idx="1"/>
          </p:nvPr>
        </p:nvSpPr>
        <p:spPr/>
        <p:txBody>
          <a:bodyPr/>
          <a:lstStyle/>
          <a:p>
            <a:r>
              <a:rPr lang="tr-TR" dirty="0"/>
              <a:t>Bu proje, hukuk firmalarının </a:t>
            </a:r>
            <a:r>
              <a:rPr lang="tr-TR" dirty="0" err="1"/>
              <a:t>döküman</a:t>
            </a:r>
            <a:r>
              <a:rPr lang="tr-TR" dirty="0"/>
              <a:t> yönetimi, dava takibi ve danışan iletişim süreçlerini modernize eder. High-Level AI </a:t>
            </a:r>
            <a:r>
              <a:rPr lang="tr-TR" dirty="0" err="1"/>
              <a:t>Emulator</a:t>
            </a:r>
            <a:r>
              <a:rPr lang="tr-TR" dirty="0"/>
              <a:t> sayesinde kullanıcı deneyimi artarken, avukatların </a:t>
            </a:r>
            <a:r>
              <a:rPr lang="tr-TR" dirty="0" err="1"/>
              <a:t>operasyonel</a:t>
            </a:r>
            <a:r>
              <a:rPr lang="tr-TR" dirty="0"/>
              <a:t> yükü azaltılır.</a:t>
            </a:r>
          </a:p>
          <a:p>
            <a:r>
              <a:rPr lang="tr-TR" b="1" dirty="0"/>
              <a:t>Teknoloji, hızlı ve etkili bir hukuk hizmeti sunma yolunda devrim niteliğindedir.</a:t>
            </a:r>
            <a:endParaRPr lang="tr-TR" dirty="0"/>
          </a:p>
          <a:p>
            <a:endParaRPr lang="tr-TR"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knik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eması">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eması">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Üçlü devre hatları sunusu (geniş ekran)</Template>
  <TotalTime>59</TotalTime>
  <Words>610</Words>
  <Application>Microsoft Office PowerPoint</Application>
  <PresentationFormat>Özel</PresentationFormat>
  <Paragraphs>65</Paragraphs>
  <Slides>10</Slides>
  <Notes>1</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10</vt:i4>
      </vt:variant>
    </vt:vector>
  </HeadingPairs>
  <TitlesOfParts>
    <vt:vector size="13" baseType="lpstr">
      <vt:lpstr>Arial</vt:lpstr>
      <vt:lpstr>Calibri</vt:lpstr>
      <vt:lpstr>Teknik 16x9</vt:lpstr>
      <vt:lpstr>Hukuk Firması Otomasyon Sistemi Sunumu</vt:lpstr>
      <vt:lpstr>1. Proje Tanımı</vt:lpstr>
      <vt:lpstr>PowerPoint Sunusu</vt:lpstr>
      <vt:lpstr>2. Sistem Bileşenleri</vt:lpstr>
      <vt:lpstr>3. Sistem Akışı</vt:lpstr>
      <vt:lpstr>4. Teknik Detaylar</vt:lpstr>
      <vt:lpstr>4.3. Entegrasyon Otomasyon sistemi ile Python API arasındaki haberleşme RESTful API yapısı üzerinden sağlanır. Kullanıcının chatbot arayüzündeki soruları JSON formatında Python sunucusuna gönderilir. Python sunucusu cevabı JSON formatında geri döner ve otomasyon sisteminde görüntülenir.</vt:lpstr>
      <vt:lpstr>5. Katma Değer</vt:lpstr>
      <vt:lpstr>6. Sonuç</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Hukuk Firması Otomasyon Sistemi Sunumu</dc:title>
  <dc:creator>Esat can</dc:creator>
  <cp:lastModifiedBy>Esat can</cp:lastModifiedBy>
  <cp:revision>5</cp:revision>
  <dcterms:created xsi:type="dcterms:W3CDTF">2024-12-17T19:26:10Z</dcterms:created>
  <dcterms:modified xsi:type="dcterms:W3CDTF">2024-12-17T20:35:40Z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