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71" r:id="rId8"/>
    <p:sldId id="273" r:id="rId9"/>
    <p:sldId id="274" r:id="rId10"/>
    <p:sldId id="272"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46D-6FA9-4229-BBCF-AC771A815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E1247-1178-4959-827A-57D98C019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B047D-6C68-45CA-BF22-BC7670AE569E}"/>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932AAEEA-B236-4E03-BD8A-7A9160DF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5516-7E6B-465A-A88B-DD6B045B586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71348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6D4-E9A8-4585-937C-7C371435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0D211-ED10-4ACE-B653-7ECEB6F72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DB933-354E-4ECB-A543-9FED229FE51D}"/>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F3D0C868-4384-4DBF-A535-E680B370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BA9D9-7DA4-4AF5-BBE1-F51559A870E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1997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2B5DF-4E99-4C36-A1BF-120D290D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A885-FE9C-487E-B49B-B499FB912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77D38-A40C-4172-B55D-88715E2F9CC0}"/>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5420B30F-FC52-4D6C-BB28-C900F8BF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CF8C-6F42-45B2-9CF3-EDC477C6783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9656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CC8-5A3A-46A0-B6C0-E6CC6E85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29D4-604C-4FBD-909F-F54B9A11C8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D8B3-C1AF-4F51-B8DD-FA0BF8977462}"/>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C0314762-D5ED-4464-AA0F-BBCE31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B057-D676-4E97-8203-E7DA2679015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30638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52C-E460-46AB-8D54-CFDF99190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CF9F7-B33A-44FC-9633-9A4F9A13C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96D8F6-6D18-49F9-9D70-D0B67DC176A9}"/>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DF6E20A9-41EC-452A-8909-034FB430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4EE4-E9B9-4FCC-9FAC-A9ECD94CBE2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808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C16B-C40E-472A-85BB-74F218A02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34C8A-B15C-434D-8F61-BB075D7C4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B0D95-06AA-495D-AA42-1A4FD7F887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4E178-8069-436B-99C1-E6981916F36B}"/>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6" name="Footer Placeholder 5">
            <a:extLst>
              <a:ext uri="{FF2B5EF4-FFF2-40B4-BE49-F238E27FC236}">
                <a16:creationId xmlns:a16="http://schemas.microsoft.com/office/drawing/2014/main" id="{76643E49-7BA9-4B79-8AC2-8974A8EB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AD72E-AA3E-4F91-AC40-9BCB1251195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387753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AC1A-BA7B-4A83-9458-3C24531AF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96B74-D6EB-480A-9160-1588A375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7F929-3812-4E6E-98A4-385EF06CA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9D2-D5DC-4228-8AB9-97DD54AA4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3B0AAB-E6C3-4BA9-8779-126667150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5754E-F304-489D-9916-F6DB89343B64}"/>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8" name="Footer Placeholder 7">
            <a:extLst>
              <a:ext uri="{FF2B5EF4-FFF2-40B4-BE49-F238E27FC236}">
                <a16:creationId xmlns:a16="http://schemas.microsoft.com/office/drawing/2014/main" id="{0C0D0E7F-ED3A-47AF-B950-C0B4213CF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48CE5-97DE-4073-8BBF-DE8717FB6381}"/>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3325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F3-6DE7-40F9-B67B-A228B6EC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59E9F-FFB7-4F3F-B64C-3567082565CE}"/>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4" name="Footer Placeholder 3">
            <a:extLst>
              <a:ext uri="{FF2B5EF4-FFF2-40B4-BE49-F238E27FC236}">
                <a16:creationId xmlns:a16="http://schemas.microsoft.com/office/drawing/2014/main" id="{581366C3-88F6-4ACD-BC19-1C8FB559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87ECC-4A26-4E73-8307-0018B3212800}"/>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269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26C50-0B63-4C5E-8738-3D879345A221}"/>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3" name="Footer Placeholder 2">
            <a:extLst>
              <a:ext uri="{FF2B5EF4-FFF2-40B4-BE49-F238E27FC236}">
                <a16:creationId xmlns:a16="http://schemas.microsoft.com/office/drawing/2014/main" id="{DF3B34B5-CBFA-42DD-A227-D4E0C419D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4CD8C-759F-4462-8AE8-5683FD89D64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7016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AB2D-5685-4F07-8488-88B55EF56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15F3F-4A5B-4A1F-B20B-CEFD3EE31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33BF0-C0AF-40FD-8CFE-22B601BED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77924-3518-441B-ACAE-A731A6FEFC82}"/>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6" name="Footer Placeholder 5">
            <a:extLst>
              <a:ext uri="{FF2B5EF4-FFF2-40B4-BE49-F238E27FC236}">
                <a16:creationId xmlns:a16="http://schemas.microsoft.com/office/drawing/2014/main" id="{ADC86DCB-F70E-4C44-96C6-F2C034C5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44B5-2685-43A8-A5E8-49570F95843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5811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DCB1-DEAF-4C7C-9E58-803E4C2AD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006D1-1634-46BE-8346-6176F2689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156B-11B2-48E0-B893-7018A0D3F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AFD1F-60FA-402D-85F6-8EEA59FCA613}"/>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6" name="Footer Placeholder 5">
            <a:extLst>
              <a:ext uri="{FF2B5EF4-FFF2-40B4-BE49-F238E27FC236}">
                <a16:creationId xmlns:a16="http://schemas.microsoft.com/office/drawing/2014/main" id="{7FB29187-EB31-47C5-86E2-FC77D86A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71364-91F0-4E02-BB84-97C9098341D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53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7096B-BC70-49F4-8D89-587CF2CA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2B18B-4E22-4E1E-99F6-0E60FD26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8F32-7E7A-4EC4-8099-7F521209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AD441BF4-2C1D-4B01-9028-A0942B91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7BD6A-7375-49FE-B58E-C44E5E8C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08911-AF8E-43AB-AB81-84A2F0A52DC2}" type="slidenum">
              <a:rPr lang="en-US" smtClean="0"/>
              <a:t>‹#›</a:t>
            </a:fld>
            <a:endParaRPr lang="en-US"/>
          </a:p>
        </p:txBody>
      </p:sp>
    </p:spTree>
    <p:extLst>
      <p:ext uri="{BB962C8B-B14F-4D97-AF65-F5344CB8AC3E}">
        <p14:creationId xmlns:p14="http://schemas.microsoft.com/office/powerpoint/2010/main" val="108110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1a – Overview of model inputs to </a:t>
            </a:r>
            <a:r>
              <a:rPr lang="en-US" i="1" dirty="0" err="1"/>
              <a:t>inSilicoCellModel</a:t>
            </a:r>
            <a:r>
              <a:rPr lang="en-US" dirty="0"/>
              <a:t> and output as pictures of cellular distributions </a:t>
            </a:r>
          </a:p>
        </p:txBody>
      </p:sp>
    </p:spTree>
    <p:extLst>
      <p:ext uri="{BB962C8B-B14F-4D97-AF65-F5344CB8AC3E}">
        <p14:creationId xmlns:p14="http://schemas.microsoft.com/office/powerpoint/2010/main" val="112239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4d – Comparison to real gene expression data along each pathway.</a:t>
            </a:r>
          </a:p>
        </p:txBody>
      </p:sp>
      <p:pic>
        <p:nvPicPr>
          <p:cNvPr id="4" name="Picture 3">
            <a:extLst>
              <a:ext uri="{FF2B5EF4-FFF2-40B4-BE49-F238E27FC236}">
                <a16:creationId xmlns:a16="http://schemas.microsoft.com/office/drawing/2014/main" id="{58912554-9CEF-48BB-A59E-8656FFD8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656348"/>
            <a:ext cx="4572000" cy="4572000"/>
          </a:xfrm>
          <a:prstGeom prst="rect">
            <a:avLst/>
          </a:prstGeom>
        </p:spPr>
      </p:pic>
      <p:sp>
        <p:nvSpPr>
          <p:cNvPr id="2" name="TextBox 1">
            <a:extLst>
              <a:ext uri="{FF2B5EF4-FFF2-40B4-BE49-F238E27FC236}">
                <a16:creationId xmlns:a16="http://schemas.microsoft.com/office/drawing/2014/main" id="{89379B39-3B6A-4B2D-8F92-12A660916312}"/>
              </a:ext>
            </a:extLst>
          </p:cNvPr>
          <p:cNvSpPr txBox="1"/>
          <p:nvPr/>
        </p:nvSpPr>
        <p:spPr>
          <a:xfrm>
            <a:off x="2717800" y="1282700"/>
            <a:ext cx="1122615" cy="369332"/>
          </a:xfrm>
          <a:prstGeom prst="rect">
            <a:avLst/>
          </a:prstGeom>
          <a:noFill/>
        </p:spPr>
        <p:txBody>
          <a:bodyPr wrap="none" rtlCol="0">
            <a:spAutoFit/>
          </a:bodyPr>
          <a:lstStyle/>
          <a:p>
            <a:r>
              <a:rPr lang="en-US" dirty="0"/>
              <a:t>Simulated</a:t>
            </a:r>
          </a:p>
        </p:txBody>
      </p:sp>
      <p:pic>
        <p:nvPicPr>
          <p:cNvPr id="5" name="Picture 4">
            <a:extLst>
              <a:ext uri="{FF2B5EF4-FFF2-40B4-BE49-F238E27FC236}">
                <a16:creationId xmlns:a16="http://schemas.microsoft.com/office/drawing/2014/main" id="{2411B783-A7B7-42A9-93F6-AEF427C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57" y="1528011"/>
            <a:ext cx="4572000" cy="4572000"/>
          </a:xfrm>
          <a:prstGeom prst="rect">
            <a:avLst/>
          </a:prstGeom>
        </p:spPr>
      </p:pic>
      <p:sp>
        <p:nvSpPr>
          <p:cNvPr id="7" name="TextBox 6">
            <a:extLst>
              <a:ext uri="{FF2B5EF4-FFF2-40B4-BE49-F238E27FC236}">
                <a16:creationId xmlns:a16="http://schemas.microsoft.com/office/drawing/2014/main" id="{C10A312D-BC65-426A-9F64-9BD9574E71E1}"/>
              </a:ext>
            </a:extLst>
          </p:cNvPr>
          <p:cNvSpPr txBox="1"/>
          <p:nvPr/>
        </p:nvSpPr>
        <p:spPr>
          <a:xfrm>
            <a:off x="8953500" y="1282700"/>
            <a:ext cx="584584" cy="369332"/>
          </a:xfrm>
          <a:prstGeom prst="rect">
            <a:avLst/>
          </a:prstGeom>
          <a:noFill/>
        </p:spPr>
        <p:txBody>
          <a:bodyPr wrap="none" rtlCol="0">
            <a:spAutoFit/>
          </a:bodyPr>
          <a:lstStyle/>
          <a:p>
            <a:r>
              <a:rPr lang="en-US" dirty="0"/>
              <a:t>Real</a:t>
            </a:r>
          </a:p>
        </p:txBody>
      </p:sp>
    </p:spTree>
    <p:extLst>
      <p:ext uri="{BB962C8B-B14F-4D97-AF65-F5344CB8AC3E}">
        <p14:creationId xmlns:p14="http://schemas.microsoft.com/office/powerpoint/2010/main" val="76208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3"/>
            <a:ext cx="9448800" cy="1178509"/>
          </a:xfrm>
        </p:spPr>
        <p:txBody>
          <a:bodyPr>
            <a:normAutofit/>
          </a:bodyPr>
          <a:lstStyle/>
          <a:p>
            <a:r>
              <a:rPr lang="en-US" dirty="0"/>
              <a:t>Figure 5a – Difference in population variance between one cell type with a high individual variance in growth, and two cell types with different means and low individual variance in growth</a:t>
            </a:r>
          </a:p>
        </p:txBody>
      </p:sp>
    </p:spTree>
    <p:extLst>
      <p:ext uri="{BB962C8B-B14F-4D97-AF65-F5344CB8AC3E}">
        <p14:creationId xmlns:p14="http://schemas.microsoft.com/office/powerpoint/2010/main" val="326458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5b – Multiple cell types mirrors variance seen in real data</a:t>
            </a:r>
          </a:p>
        </p:txBody>
      </p:sp>
      <p:pic>
        <p:nvPicPr>
          <p:cNvPr id="4" name="Picture 3">
            <a:extLst>
              <a:ext uri="{FF2B5EF4-FFF2-40B4-BE49-F238E27FC236}">
                <a16:creationId xmlns:a16="http://schemas.microsoft.com/office/drawing/2014/main" id="{2156FE5A-D4FD-47D2-8883-5EE96720AB8B}"/>
              </a:ext>
            </a:extLst>
          </p:cNvPr>
          <p:cNvPicPr>
            <a:picLocks noChangeAspect="1"/>
          </p:cNvPicPr>
          <p:nvPr/>
        </p:nvPicPr>
        <p:blipFill>
          <a:blip r:embed="rId2"/>
          <a:stretch>
            <a:fillRect/>
          </a:stretch>
        </p:blipFill>
        <p:spPr>
          <a:xfrm>
            <a:off x="458287" y="1516276"/>
            <a:ext cx="5413124" cy="3424751"/>
          </a:xfrm>
          <a:prstGeom prst="rect">
            <a:avLst/>
          </a:prstGeom>
        </p:spPr>
      </p:pic>
      <p:pic>
        <p:nvPicPr>
          <p:cNvPr id="5" name="Picture 4">
            <a:extLst>
              <a:ext uri="{FF2B5EF4-FFF2-40B4-BE49-F238E27FC236}">
                <a16:creationId xmlns:a16="http://schemas.microsoft.com/office/drawing/2014/main" id="{7C4EE530-A3F6-4131-A776-1BB34E66DF2D}"/>
              </a:ext>
            </a:extLst>
          </p:cNvPr>
          <p:cNvPicPr>
            <a:picLocks noChangeAspect="1"/>
          </p:cNvPicPr>
          <p:nvPr/>
        </p:nvPicPr>
        <p:blipFill>
          <a:blip r:embed="rId3"/>
          <a:stretch>
            <a:fillRect/>
          </a:stretch>
        </p:blipFill>
        <p:spPr>
          <a:xfrm>
            <a:off x="6132641" y="1443790"/>
            <a:ext cx="5669634" cy="3587037"/>
          </a:xfrm>
          <a:prstGeom prst="rect">
            <a:avLst/>
          </a:prstGeom>
        </p:spPr>
      </p:pic>
    </p:spTree>
    <p:extLst>
      <p:ext uri="{BB962C8B-B14F-4D97-AF65-F5344CB8AC3E}">
        <p14:creationId xmlns:p14="http://schemas.microsoft.com/office/powerpoint/2010/main" val="265129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857668"/>
          </a:xfrm>
        </p:spPr>
        <p:txBody>
          <a:bodyPr/>
          <a:lstStyle/>
          <a:p>
            <a:r>
              <a:rPr lang="en-US" dirty="0"/>
              <a:t>Figure 6 – same as </a:t>
            </a:r>
            <a:r>
              <a:rPr lang="en-US" b="1" dirty="0"/>
              <a:t>Figure 4d</a:t>
            </a:r>
            <a:r>
              <a:rPr lang="en-US" dirty="0"/>
              <a:t>, except this time single-cell RNA-</a:t>
            </a:r>
            <a:r>
              <a:rPr lang="en-US" dirty="0" err="1"/>
              <a:t>seq</a:t>
            </a:r>
            <a:r>
              <a:rPr lang="en-US" dirty="0"/>
              <a:t> data was simulated</a:t>
            </a:r>
          </a:p>
        </p:txBody>
      </p:sp>
    </p:spTree>
    <p:extLst>
      <p:ext uri="{BB962C8B-B14F-4D97-AF65-F5344CB8AC3E}">
        <p14:creationId xmlns:p14="http://schemas.microsoft.com/office/powerpoint/2010/main" val="24433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1b – Adaptation from </a:t>
            </a:r>
            <a:r>
              <a:rPr lang="en-US" dirty="0" err="1"/>
              <a:t>Drasdo-Hohme</a:t>
            </a:r>
            <a:r>
              <a:rPr lang="en-US" dirty="0"/>
              <a:t> of how the model works</a:t>
            </a:r>
          </a:p>
        </p:txBody>
      </p:sp>
    </p:spTree>
    <p:extLst>
      <p:ext uri="{BB962C8B-B14F-4D97-AF65-F5344CB8AC3E}">
        <p14:creationId xmlns:p14="http://schemas.microsoft.com/office/powerpoint/2010/main" val="417045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1c – </a:t>
            </a:r>
            <a:r>
              <a:rPr lang="en-US" dirty="0" err="1"/>
              <a:t>Heirarchy</a:t>
            </a:r>
            <a:r>
              <a:rPr lang="en-US" dirty="0"/>
              <a:t> of the model and what can be replaced</a:t>
            </a:r>
          </a:p>
        </p:txBody>
      </p:sp>
    </p:spTree>
    <p:extLst>
      <p:ext uri="{BB962C8B-B14F-4D97-AF65-F5344CB8AC3E}">
        <p14:creationId xmlns:p14="http://schemas.microsoft.com/office/powerpoint/2010/main" val="345246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2a – Multiple growth rates in boundary and no boundary </a:t>
            </a:r>
          </a:p>
        </p:txBody>
      </p:sp>
      <p:pic>
        <p:nvPicPr>
          <p:cNvPr id="4" name="Picture 3">
            <a:extLst>
              <a:ext uri="{FF2B5EF4-FFF2-40B4-BE49-F238E27FC236}">
                <a16:creationId xmlns:a16="http://schemas.microsoft.com/office/drawing/2014/main" id="{C9AB895E-DD38-4435-9805-894616F9E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06905"/>
            <a:ext cx="5342021" cy="5342021"/>
          </a:xfrm>
          <a:prstGeom prst="rect">
            <a:avLst/>
          </a:prstGeom>
        </p:spPr>
      </p:pic>
    </p:spTree>
    <p:extLst>
      <p:ext uri="{BB962C8B-B14F-4D97-AF65-F5344CB8AC3E}">
        <p14:creationId xmlns:p14="http://schemas.microsoft.com/office/powerpoint/2010/main" val="26777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2b – Show density over time in both bounded and unbounded</a:t>
            </a:r>
          </a:p>
        </p:txBody>
      </p:sp>
      <p:pic>
        <p:nvPicPr>
          <p:cNvPr id="4" name="Content Placeholder 4">
            <a:extLst>
              <a:ext uri="{FF2B5EF4-FFF2-40B4-BE49-F238E27FC236}">
                <a16:creationId xmlns:a16="http://schemas.microsoft.com/office/drawing/2014/main" id="{1B9F5FA0-9659-41CE-86BC-6DC45CFA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26" y="1152524"/>
            <a:ext cx="5439569" cy="5439569"/>
          </a:xfrm>
          <a:prstGeom prst="rect">
            <a:avLst/>
          </a:prstGeom>
        </p:spPr>
      </p:pic>
    </p:spTree>
    <p:extLst>
      <p:ext uri="{BB962C8B-B14F-4D97-AF65-F5344CB8AC3E}">
        <p14:creationId xmlns:p14="http://schemas.microsoft.com/office/powerpoint/2010/main" val="415009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294146"/>
          </a:xfrm>
        </p:spPr>
        <p:txBody>
          <a:bodyPr>
            <a:normAutofit fontScale="92500" lnSpcReduction="10000"/>
          </a:bodyPr>
          <a:lstStyle/>
          <a:p>
            <a:r>
              <a:rPr lang="en-US" dirty="0"/>
              <a:t>Figure 3 – Real Data from experiment plotted with points, simulation fits plotted with lines. PBS fitted from all simulations without drug effect, then initial density and cycle length are fixed and all drug simulations are fit with some drug effect. Fit done by minimizing L2.</a:t>
            </a:r>
          </a:p>
          <a:p>
            <a:endParaRPr lang="en-US" dirty="0"/>
          </a:p>
        </p:txBody>
      </p:sp>
      <p:pic>
        <p:nvPicPr>
          <p:cNvPr id="4" name="Content Placeholder 4">
            <a:extLst>
              <a:ext uri="{FF2B5EF4-FFF2-40B4-BE49-F238E27FC236}">
                <a16:creationId xmlns:a16="http://schemas.microsoft.com/office/drawing/2014/main" id="{EE159585-241B-4A38-A8E3-F2ADD77AD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482" y="1701800"/>
            <a:ext cx="4838658" cy="4838658"/>
          </a:xfrm>
          <a:prstGeom prst="rect">
            <a:avLst/>
          </a:prstGeom>
        </p:spPr>
      </p:pic>
    </p:spTree>
    <p:extLst>
      <p:ext uri="{BB962C8B-B14F-4D97-AF65-F5344CB8AC3E}">
        <p14:creationId xmlns:p14="http://schemas.microsoft.com/office/powerpoint/2010/main" val="402927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4a – Cartoon overview of how we simulate gene expression.</a:t>
            </a:r>
          </a:p>
        </p:txBody>
      </p:sp>
    </p:spTree>
    <p:extLst>
      <p:ext uri="{BB962C8B-B14F-4D97-AF65-F5344CB8AC3E}">
        <p14:creationId xmlns:p14="http://schemas.microsoft.com/office/powerpoint/2010/main" val="2151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4b – Illustrating how the scaling varies between 0 to 1 for each pathway.</a:t>
            </a:r>
          </a:p>
        </p:txBody>
      </p:sp>
    </p:spTree>
    <p:extLst>
      <p:ext uri="{BB962C8B-B14F-4D97-AF65-F5344CB8AC3E}">
        <p14:creationId xmlns:p14="http://schemas.microsoft.com/office/powerpoint/2010/main" val="310068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522746"/>
          </a:xfrm>
        </p:spPr>
        <p:txBody>
          <a:bodyPr>
            <a:normAutofit/>
          </a:bodyPr>
          <a:lstStyle/>
          <a:p>
            <a:r>
              <a:rPr lang="en-US" dirty="0"/>
              <a:t>Figure 4c – Pick one dosage (10 um/mL) from </a:t>
            </a:r>
            <a:r>
              <a:rPr lang="en-US" b="1" dirty="0"/>
              <a:t>Figure 3</a:t>
            </a:r>
            <a:r>
              <a:rPr lang="en-US" dirty="0"/>
              <a:t> and plot each of the effective pathways vs time for that selection. Y-axis is % of pathway activity and all pathways can be plotted together. Show difference in pathways for drug effect.</a:t>
            </a:r>
          </a:p>
        </p:txBody>
      </p:sp>
      <p:pic>
        <p:nvPicPr>
          <p:cNvPr id="4" name="Content Placeholder 4">
            <a:extLst>
              <a:ext uri="{FF2B5EF4-FFF2-40B4-BE49-F238E27FC236}">
                <a16:creationId xmlns:a16="http://schemas.microsoft.com/office/drawing/2014/main" id="{CE692BCC-60C8-4FAD-9F14-96B552B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42" y="1939925"/>
            <a:ext cx="4813258" cy="4813258"/>
          </a:xfrm>
          <a:prstGeom prst="rect">
            <a:avLst/>
          </a:prstGeom>
        </p:spPr>
      </p:pic>
    </p:spTree>
    <p:extLst>
      <p:ext uri="{BB962C8B-B14F-4D97-AF65-F5344CB8AC3E}">
        <p14:creationId xmlns:p14="http://schemas.microsoft.com/office/powerpoint/2010/main" val="4268960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266</Words>
  <Application>Microsoft Office PowerPoint</Application>
  <PresentationFormat>Widescreen</PresentationFormat>
  <Paragraphs>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Sherman</dc:creator>
  <cp:lastModifiedBy>Tom Sherman</cp:lastModifiedBy>
  <cp:revision>6</cp:revision>
  <dcterms:created xsi:type="dcterms:W3CDTF">2017-09-25T07:49:34Z</dcterms:created>
  <dcterms:modified xsi:type="dcterms:W3CDTF">2017-09-25T12:30:26Z</dcterms:modified>
</cp:coreProperties>
</file>