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53" r:id="rId3"/>
    <p:sldId id="454" r:id="rId4"/>
    <p:sldId id="455" r:id="rId5"/>
    <p:sldId id="458" r:id="rId6"/>
    <p:sldId id="456" r:id="rId7"/>
    <p:sldId id="459" r:id="rId8"/>
    <p:sldId id="457" r:id="rId9"/>
    <p:sldId id="461" r:id="rId10"/>
    <p:sldId id="460" r:id="rId11"/>
    <p:sldId id="462" r:id="rId12"/>
    <p:sldId id="466" r:id="rId13"/>
    <p:sldId id="463" r:id="rId14"/>
    <p:sldId id="464" r:id="rId15"/>
    <p:sldId id="465" r:id="rId16"/>
    <p:sldId id="467" r:id="rId17"/>
    <p:sldId id="468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4" r:id="rId49"/>
    <p:sldId id="545" r:id="rId50"/>
    <p:sldId id="546" r:id="rId51"/>
    <p:sldId id="547" r:id="rId52"/>
    <p:sldId id="548" r:id="rId53"/>
    <p:sldId id="549" r:id="rId54"/>
    <p:sldId id="550" r:id="rId55"/>
    <p:sldId id="551" r:id="rId56"/>
    <p:sldId id="552" r:id="rId57"/>
  </p:sldIdLst>
  <p:sldSz cx="9144000" cy="6858000" type="screen4x3"/>
  <p:notesSz cx="6858000" cy="9144000"/>
  <p:custDataLst>
    <p:tags r:id="rId6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9D138D"/>
    <a:srgbClr val="FFFFCC"/>
    <a:srgbClr val="CCECFF"/>
    <a:srgbClr val="E1FFE1"/>
    <a:srgbClr val="FFCCFF"/>
    <a:srgbClr val="FF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2485"/>
    <p:restoredTop sz="94639"/>
  </p:normalViewPr>
  <p:slideViewPr>
    <p:cSldViewPr showGuides="1">
      <p:cViewPr varScale="1">
        <p:scale>
          <a:sx n="76" d="100"/>
          <a:sy n="76" d="100"/>
        </p:scale>
        <p:origin x="-2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9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gs" Target="tags/tag1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766888"/>
            <a:ext cx="7678737" cy="762000"/>
          </a:xfrm>
          <a:effectLst/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6388" y="762000"/>
            <a:ext cx="2039937" cy="5362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970588" cy="5362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628775"/>
            <a:ext cx="40005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952875"/>
            <a:ext cx="40005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628775"/>
            <a:ext cx="81534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Wingdings" panose="05000000000000000000" pitchFamily="2" charset="2"/>
              <a:buChar char="Ø"/>
              <a:defRPr/>
            </a:lvl1pPr>
            <a:lvl2pPr>
              <a:buClrTx/>
              <a:buFont typeface="Wingdings" panose="05000000000000000000" pitchFamily="2" charset="2"/>
              <a:buChar char="u"/>
              <a:defRPr/>
            </a:lvl2pPr>
            <a:lvl3pPr>
              <a:buClrTx/>
              <a:buFont typeface="Wingdings" panose="05000000000000000000" pitchFamily="2" charset="2"/>
              <a:buChar char="l"/>
              <a:defRPr sz="2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13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8162925" cy="7620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45791" dir="3378596" algn="ctr" rotWithShape="0">
              <a:schemeClr val="accent2"/>
            </a:outerShdw>
          </a:effec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Rectangle 66"/>
          <p:cNvSpPr>
            <a:spLocks noGrp="1"/>
          </p:cNvSpPr>
          <p:nvPr>
            <p:ph type="body" idx="1"/>
          </p:nvPr>
        </p:nvSpPr>
        <p:spPr>
          <a:xfrm>
            <a:off x="539750" y="1628775"/>
            <a:ext cx="81534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4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slide" Target="slide34.xml"/><Relationship Id="rId1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29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29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2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29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29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29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slide" Target="slide29.xml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29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slide" Target="slide29.xml"/><Relationship Id="rId1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slide" Target="slide53.xml"/><Relationship Id="rId1" Type="http://schemas.openxmlformats.org/officeDocument/2006/relationships/slide" Target="slide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4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4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4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52463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7.5 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函数的嵌套调用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714375" y="1571625"/>
            <a:ext cx="7929563" cy="371475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Ｃ语言的函数定义是互相平行、独立的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en-US" dirty="0">
                <a:latin typeface="+mn-lt"/>
                <a:ea typeface="+mn-ea"/>
                <a:cs typeface="+mn-cs"/>
              </a:rPr>
              <a:t>即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函数不能嵌套定义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但可以嵌套调用函数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en-US" dirty="0">
                <a:latin typeface="+mn-lt"/>
                <a:ea typeface="+mn-ea"/>
                <a:cs typeface="+mn-cs"/>
              </a:rPr>
              <a:t>即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调用一个函数的过程中，又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可以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调用另一个函数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57348" name="图片 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3"/>
          <p:cNvSpPr>
            <a:spLocks noGrp="1"/>
          </p:cNvSpPr>
          <p:nvPr>
            <p:ph idx="1"/>
          </p:nvPr>
        </p:nvSpPr>
        <p:spPr>
          <a:xfrm>
            <a:off x="357188" y="1000125"/>
            <a:ext cx="6500812" cy="42148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max4(int a,int b,int c,int d)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max2(int a,int b);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int m;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(a,b);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(m,c);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(m,d);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return(m);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500063"/>
            <a:ext cx="2214563" cy="571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max4</a:t>
            </a:r>
            <a:r>
              <a:rPr kumimoji="1" lang="zh-CN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函数</a:t>
            </a:r>
            <a:endParaRPr kumimoji="1" lang="zh-CN" altLang="zh-CN" sz="2800" b="1" kern="120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0" y="3786188"/>
            <a:ext cx="4214813" cy="264318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max2(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a,int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b) 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{  if(a&gt;=b)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       return a;  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   else 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       return b;       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43563" y="3176588"/>
            <a:ext cx="2214563" cy="571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zh-CN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函数</a:t>
            </a:r>
            <a:endParaRPr kumimoji="1" lang="zh-CN" altLang="zh-CN" sz="2800" b="1" kern="120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071563" y="5715000"/>
            <a:ext cx="3286125" cy="571500"/>
          </a:xfrm>
          <a:prstGeom prst="wedgeRoundRectCallout">
            <a:avLst>
              <a:gd name="adj1" fmla="val 67060"/>
              <a:gd name="adj2" fmla="val -176310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return(a&gt;b?a:b);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625" y="4286250"/>
            <a:ext cx="3143250" cy="1714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66568" name="图片 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3"/>
          <p:cNvSpPr>
            <a:spLocks noGrp="1"/>
          </p:cNvSpPr>
          <p:nvPr>
            <p:ph idx="1"/>
          </p:nvPr>
        </p:nvSpPr>
        <p:spPr>
          <a:xfrm>
            <a:off x="357188" y="1000125"/>
            <a:ext cx="6500812" cy="42148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max4(int a,int b,int c,int d)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max2(int a,int b);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int m;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(a,b);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(m,c);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(m,d);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return(m);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500063"/>
            <a:ext cx="2214563" cy="571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max4</a:t>
            </a:r>
            <a:r>
              <a:rPr kumimoji="1" lang="zh-CN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函数</a:t>
            </a:r>
            <a:endParaRPr kumimoji="1" lang="zh-CN" altLang="zh-CN" sz="2800" b="1" kern="120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7188" y="5357813"/>
            <a:ext cx="5429250" cy="10715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max2(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a,int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b) {</a:t>
            </a: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   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return(a&gt;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b?a:b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);   }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67589" name="图片 5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3"/>
          <p:cNvSpPr>
            <a:spLocks noGrp="1"/>
          </p:cNvSpPr>
          <p:nvPr>
            <p:ph idx="1"/>
          </p:nvPr>
        </p:nvSpPr>
        <p:spPr>
          <a:xfrm>
            <a:off x="357188" y="1000125"/>
            <a:ext cx="6500812" cy="42148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max4(int a,int b,int c,int d)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max2(int a,int b);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int m;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(a,b);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(m,c);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(m,d);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return(m);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500063"/>
            <a:ext cx="2214563" cy="571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max4</a:t>
            </a:r>
            <a:r>
              <a:rPr kumimoji="1" lang="zh-CN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函数</a:t>
            </a:r>
            <a:endParaRPr kumimoji="1" lang="zh-CN" altLang="zh-CN" sz="2800" b="1" kern="120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286250" y="2000250"/>
            <a:ext cx="4214813" cy="714375"/>
          </a:xfrm>
          <a:prstGeom prst="wedgeRoundRectCallout">
            <a:avLst>
              <a:gd name="adj1" fmla="val -46639"/>
              <a:gd name="adj2" fmla="val 111690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m=max2(max2(a,b),c);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250" y="2500313"/>
            <a:ext cx="3357563" cy="10715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7188" y="5357813"/>
            <a:ext cx="5429250" cy="10715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max2(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a,int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b) {</a:t>
            </a: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   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return(a&gt;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b?a:b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);   }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68615" name="图片 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3"/>
          <p:cNvSpPr>
            <a:spLocks noGrp="1"/>
          </p:cNvSpPr>
          <p:nvPr>
            <p:ph idx="1"/>
          </p:nvPr>
        </p:nvSpPr>
        <p:spPr>
          <a:xfrm>
            <a:off x="357188" y="1000125"/>
            <a:ext cx="6500812" cy="42148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max4(int a,int b,int c,int d)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max2(int a,int b);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int m;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(a,b);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(m,c);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(m,d);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return(m);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500063"/>
            <a:ext cx="2214563" cy="571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max4</a:t>
            </a:r>
            <a:r>
              <a:rPr kumimoji="1" lang="zh-CN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函数</a:t>
            </a:r>
            <a:endParaRPr kumimoji="1" lang="zh-CN" altLang="zh-CN" sz="2800" b="1" kern="120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843213" y="1500188"/>
            <a:ext cx="6086475" cy="714375"/>
          </a:xfrm>
          <a:prstGeom prst="wedgeRoundRectCallout">
            <a:avLst>
              <a:gd name="adj1" fmla="val -26759"/>
              <a:gd name="adj2" fmla="val 92444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m=max2(max2(max2(a,b),c),d);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250" y="2500313"/>
            <a:ext cx="3357563" cy="16430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7188" y="5357813"/>
            <a:ext cx="5429250" cy="10715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max2(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a,int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b) {</a:t>
            </a: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   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return(a&gt;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b?a:b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);   }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69639" name="图片 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3"/>
          <p:cNvSpPr>
            <a:spLocks noGrp="1"/>
          </p:cNvSpPr>
          <p:nvPr>
            <p:ph idx="1"/>
          </p:nvPr>
        </p:nvSpPr>
        <p:spPr>
          <a:xfrm>
            <a:off x="357188" y="1000125"/>
            <a:ext cx="6500812" cy="42148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max4(int a,int b,int c,int d)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max2(int a,int b);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int m;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(a,b);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(m,c);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(m,d);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return(m);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500063"/>
            <a:ext cx="2214563" cy="571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max4</a:t>
            </a:r>
            <a:r>
              <a:rPr kumimoji="1" lang="zh-CN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函数</a:t>
            </a:r>
            <a:endParaRPr kumimoji="1" lang="zh-CN" altLang="zh-CN" sz="2800" b="1" kern="120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928813" y="1000125"/>
            <a:ext cx="6572250" cy="642938"/>
          </a:xfrm>
          <a:prstGeom prst="wedgeRoundRectCallout">
            <a:avLst>
              <a:gd name="adj1" fmla="val -28796"/>
              <a:gd name="adj2" fmla="val 113833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ruturn max2(max2(max2(a,b),c),d);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250" y="2071688"/>
            <a:ext cx="3357563" cy="25717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7188" y="5357813"/>
            <a:ext cx="5429250" cy="10715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max2(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a,int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b) {</a:t>
            </a: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   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return(a&gt;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b?a:b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);   }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70663" name="图片 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3"/>
          <p:cNvSpPr>
            <a:spLocks noGrp="1"/>
          </p:cNvSpPr>
          <p:nvPr>
            <p:ph idx="1"/>
          </p:nvPr>
        </p:nvSpPr>
        <p:spPr>
          <a:xfrm>
            <a:off x="428625" y="3214688"/>
            <a:ext cx="8286750" cy="21431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int max4(int a,int b,int c,int d)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{  int max2(int a,int b); 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ruturn max2(max2(max2(a,b),c),d);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063" y="5357813"/>
            <a:ext cx="5429250" cy="1071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max2(</a:t>
            </a:r>
            <a:r>
              <a:rPr kumimoji="1" lang="en-US" altLang="zh-CN" sz="2800" b="1" kern="1200" cap="none" spc="0" normalizeH="0" baseline="0" noProof="0" dirty="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b="1" kern="1200" cap="none" spc="0" normalizeH="0" baseline="0" noProof="0" dirty="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a,int</a:t>
            </a:r>
            <a:r>
              <a:rPr kumimoji="1" lang="en-US" altLang="zh-CN" sz="2800" b="1" kern="120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b) {    return(a&gt;</a:t>
            </a:r>
            <a:r>
              <a:rPr kumimoji="1" lang="en-US" altLang="zh-CN" sz="2800" b="1" kern="1200" cap="none" spc="0" normalizeH="0" baseline="0" noProof="0" dirty="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b?a:b</a:t>
            </a:r>
            <a:r>
              <a:rPr kumimoji="1" lang="en-US" altLang="zh-CN" sz="2800" b="1" kern="120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);   }</a:t>
            </a:r>
            <a:endParaRPr kumimoji="1" lang="zh-CN" altLang="zh-CN" sz="2800" b="1" kern="120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625" y="428625"/>
            <a:ext cx="8215313" cy="2754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……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max=max4(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a,b,c,d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……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直接箭头连接符 55"/>
          <p:cNvCxnSpPr/>
          <p:nvPr/>
        </p:nvCxnSpPr>
        <p:spPr>
          <a:xfrm rot="5400000">
            <a:off x="-69850" y="1498600"/>
            <a:ext cx="857250" cy="1588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3" name="直接箭头连接符 55"/>
          <p:cNvCxnSpPr/>
          <p:nvPr/>
        </p:nvCxnSpPr>
        <p:spPr>
          <a:xfrm rot="5400000">
            <a:off x="1714500" y="2355850"/>
            <a:ext cx="1143000" cy="858838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5" name="直接箭头连接符 55"/>
          <p:cNvCxnSpPr/>
          <p:nvPr/>
        </p:nvCxnSpPr>
        <p:spPr>
          <a:xfrm rot="-10800000" flipV="1">
            <a:off x="2500313" y="4714875"/>
            <a:ext cx="2714625" cy="71437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8" name="直接箭头连接符 55"/>
          <p:cNvCxnSpPr/>
          <p:nvPr/>
        </p:nvCxnSpPr>
        <p:spPr>
          <a:xfrm rot="5400000" flipH="1" flipV="1">
            <a:off x="4392613" y="4892675"/>
            <a:ext cx="1214437" cy="85725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0" name="直接箭头连接符 55"/>
          <p:cNvCxnSpPr/>
          <p:nvPr/>
        </p:nvCxnSpPr>
        <p:spPr>
          <a:xfrm rot="-10800000" flipV="1">
            <a:off x="2500313" y="4714875"/>
            <a:ext cx="1571625" cy="71437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2" name="直接箭头连接符 55"/>
          <p:cNvCxnSpPr/>
          <p:nvPr/>
        </p:nvCxnSpPr>
        <p:spPr>
          <a:xfrm rot="-5400000" flipV="1">
            <a:off x="3714750" y="5072063"/>
            <a:ext cx="1214438" cy="500062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5" name="直接箭头连接符 55"/>
          <p:cNvCxnSpPr/>
          <p:nvPr/>
        </p:nvCxnSpPr>
        <p:spPr>
          <a:xfrm rot="5400000">
            <a:off x="2392363" y="4821238"/>
            <a:ext cx="714375" cy="500062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7" name="直接箭头连接符 55"/>
          <p:cNvCxnSpPr/>
          <p:nvPr/>
        </p:nvCxnSpPr>
        <p:spPr>
          <a:xfrm rot="10800000">
            <a:off x="3000375" y="4643438"/>
            <a:ext cx="1571625" cy="128587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9" name="直接箭头连接符 55"/>
          <p:cNvCxnSpPr/>
          <p:nvPr/>
        </p:nvCxnSpPr>
        <p:spPr>
          <a:xfrm rot="5400000" flipH="1" flipV="1">
            <a:off x="1392238" y="2963863"/>
            <a:ext cx="2214562" cy="57150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31" name="直接箭头连接符 55"/>
          <p:cNvCxnSpPr/>
          <p:nvPr/>
        </p:nvCxnSpPr>
        <p:spPr>
          <a:xfrm rot="5400000">
            <a:off x="-69850" y="2641600"/>
            <a:ext cx="857250" cy="1588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pic>
        <p:nvPicPr>
          <p:cNvPr id="7270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25" y="357188"/>
            <a:ext cx="6786563" cy="471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70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785813"/>
            <a:ext cx="6786563" cy="357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97" name="图片 16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52463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7.6 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函数的递归调用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714375" y="1571625"/>
            <a:ext cx="7929563" cy="371475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在调用一个函数的过程中又出现直接或间接地调用该函数本身，称为函数的</a:t>
            </a:r>
            <a:r>
              <a:rPr kumimoji="1" lang="zh-CN" altLang="zh-CN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递归调用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Ｃ语言的特点之一就在于允许函数的递归调用。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72708" name="图片 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52463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7.6 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函数的递归调用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357188" y="1571625"/>
            <a:ext cx="8429625" cy="4357688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7.6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有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5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个学生坐在一起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问第</a:t>
            </a:r>
            <a:r>
              <a:rPr kumimoji="1" lang="en-US" altLang="zh-CN" dirty="0">
                <a:latin typeface="+mn-lt"/>
                <a:ea typeface="+mn-ea"/>
              </a:rPr>
              <a:t>5</a:t>
            </a:r>
            <a:r>
              <a:rPr kumimoji="1" lang="zh-CN" altLang="zh-CN" dirty="0">
                <a:latin typeface="+mn-lt"/>
                <a:ea typeface="+mn-ea"/>
              </a:rPr>
              <a:t>个学生多少岁？他说比第</a:t>
            </a:r>
            <a:r>
              <a:rPr kumimoji="1" lang="en-US" altLang="zh-CN" dirty="0">
                <a:latin typeface="+mn-lt"/>
                <a:ea typeface="+mn-ea"/>
              </a:rPr>
              <a:t>4</a:t>
            </a:r>
            <a:r>
              <a:rPr kumimoji="1" lang="zh-CN" altLang="zh-CN" dirty="0">
                <a:latin typeface="+mn-lt"/>
                <a:ea typeface="+mn-ea"/>
              </a:rPr>
              <a:t>个学生大</a:t>
            </a:r>
            <a:r>
              <a:rPr kumimoji="1" lang="en-US" altLang="zh-CN" dirty="0">
                <a:latin typeface="+mn-lt"/>
                <a:ea typeface="+mn-ea"/>
              </a:rPr>
              <a:t>2</a:t>
            </a:r>
            <a:r>
              <a:rPr kumimoji="1" lang="zh-CN" altLang="zh-CN" dirty="0">
                <a:latin typeface="+mn-lt"/>
                <a:ea typeface="+mn-ea"/>
              </a:rPr>
              <a:t>岁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问第</a:t>
            </a:r>
            <a:r>
              <a:rPr kumimoji="1" lang="en-US" altLang="zh-CN" dirty="0">
                <a:latin typeface="+mn-lt"/>
                <a:ea typeface="+mn-ea"/>
              </a:rPr>
              <a:t>4</a:t>
            </a:r>
            <a:r>
              <a:rPr kumimoji="1" lang="zh-CN" altLang="zh-CN" dirty="0">
                <a:latin typeface="+mn-lt"/>
                <a:ea typeface="+mn-ea"/>
              </a:rPr>
              <a:t>个学生岁数，他说比第</a:t>
            </a:r>
            <a:r>
              <a:rPr kumimoji="1" lang="en-US" altLang="zh-CN" dirty="0">
                <a:latin typeface="+mn-lt"/>
                <a:ea typeface="+mn-ea"/>
              </a:rPr>
              <a:t>3</a:t>
            </a:r>
            <a:r>
              <a:rPr kumimoji="1" lang="zh-CN" altLang="zh-CN" dirty="0">
                <a:latin typeface="+mn-lt"/>
                <a:ea typeface="+mn-ea"/>
              </a:rPr>
              <a:t>个学生大</a:t>
            </a:r>
            <a:r>
              <a:rPr kumimoji="1" lang="en-US" altLang="zh-CN" dirty="0">
                <a:latin typeface="+mn-lt"/>
                <a:ea typeface="+mn-ea"/>
              </a:rPr>
              <a:t>2</a:t>
            </a:r>
            <a:r>
              <a:rPr kumimoji="1" lang="zh-CN" altLang="zh-CN" dirty="0">
                <a:latin typeface="+mn-lt"/>
                <a:ea typeface="+mn-ea"/>
              </a:rPr>
              <a:t>岁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问第</a:t>
            </a:r>
            <a:r>
              <a:rPr kumimoji="1" lang="en-US" altLang="zh-CN" dirty="0">
                <a:latin typeface="+mn-lt"/>
                <a:ea typeface="+mn-ea"/>
              </a:rPr>
              <a:t>3</a:t>
            </a:r>
            <a:r>
              <a:rPr kumimoji="1" lang="zh-CN" altLang="zh-CN" dirty="0">
                <a:latin typeface="+mn-lt"/>
                <a:ea typeface="+mn-ea"/>
              </a:rPr>
              <a:t>个学生，又说比第</a:t>
            </a:r>
            <a:r>
              <a:rPr kumimoji="1" lang="en-US" altLang="zh-CN" dirty="0">
                <a:latin typeface="+mn-lt"/>
                <a:ea typeface="+mn-ea"/>
              </a:rPr>
              <a:t>2</a:t>
            </a:r>
            <a:r>
              <a:rPr kumimoji="1" lang="zh-CN" altLang="zh-CN" dirty="0">
                <a:latin typeface="+mn-lt"/>
                <a:ea typeface="+mn-ea"/>
              </a:rPr>
              <a:t>个学生大</a:t>
            </a:r>
            <a:r>
              <a:rPr kumimoji="1" lang="en-US" altLang="zh-CN" dirty="0">
                <a:latin typeface="+mn-lt"/>
                <a:ea typeface="+mn-ea"/>
              </a:rPr>
              <a:t>2</a:t>
            </a:r>
            <a:r>
              <a:rPr kumimoji="1" lang="zh-CN" altLang="zh-CN" dirty="0">
                <a:latin typeface="+mn-lt"/>
                <a:ea typeface="+mn-ea"/>
              </a:rPr>
              <a:t>岁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问第</a:t>
            </a:r>
            <a:r>
              <a:rPr kumimoji="1" lang="en-US" altLang="zh-CN" dirty="0">
                <a:latin typeface="+mn-lt"/>
                <a:ea typeface="+mn-ea"/>
              </a:rPr>
              <a:t>2</a:t>
            </a:r>
            <a:r>
              <a:rPr kumimoji="1" lang="zh-CN" altLang="zh-CN" dirty="0">
                <a:latin typeface="+mn-lt"/>
                <a:ea typeface="+mn-ea"/>
              </a:rPr>
              <a:t>个学生，说比第</a:t>
            </a:r>
            <a:r>
              <a:rPr kumimoji="1" lang="en-US" altLang="zh-CN" dirty="0">
                <a:latin typeface="+mn-lt"/>
                <a:ea typeface="+mn-ea"/>
              </a:rPr>
              <a:t>1</a:t>
            </a:r>
            <a:r>
              <a:rPr kumimoji="1" lang="zh-CN" altLang="zh-CN" dirty="0">
                <a:latin typeface="+mn-lt"/>
                <a:ea typeface="+mn-ea"/>
              </a:rPr>
              <a:t>个学生大</a:t>
            </a:r>
            <a:r>
              <a:rPr kumimoji="1" lang="en-US" altLang="zh-CN" dirty="0">
                <a:latin typeface="+mn-lt"/>
                <a:ea typeface="+mn-ea"/>
              </a:rPr>
              <a:t>2</a:t>
            </a:r>
            <a:r>
              <a:rPr kumimoji="1" lang="zh-CN" altLang="zh-CN" dirty="0">
                <a:latin typeface="+mn-lt"/>
                <a:ea typeface="+mn-ea"/>
              </a:rPr>
              <a:t>岁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最后问第</a:t>
            </a:r>
            <a:r>
              <a:rPr kumimoji="1" lang="en-US" altLang="zh-CN" dirty="0">
                <a:latin typeface="+mn-lt"/>
                <a:ea typeface="+mn-ea"/>
              </a:rPr>
              <a:t>1</a:t>
            </a:r>
            <a:r>
              <a:rPr kumimoji="1" lang="zh-CN" altLang="zh-CN" dirty="0">
                <a:latin typeface="+mn-lt"/>
                <a:ea typeface="+mn-ea"/>
              </a:rPr>
              <a:t>个学生，他说是</a:t>
            </a:r>
            <a:r>
              <a:rPr kumimoji="1" lang="en-US" altLang="zh-CN" dirty="0">
                <a:latin typeface="+mn-lt"/>
                <a:ea typeface="+mn-ea"/>
              </a:rPr>
              <a:t>10</a:t>
            </a:r>
            <a:r>
              <a:rPr kumimoji="1" lang="zh-CN" altLang="zh-CN" dirty="0">
                <a:latin typeface="+mn-lt"/>
                <a:ea typeface="+mn-ea"/>
              </a:rPr>
              <a:t>岁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请问第</a:t>
            </a:r>
            <a:r>
              <a:rPr kumimoji="1" lang="en-US" altLang="zh-CN" dirty="0">
                <a:latin typeface="+mn-lt"/>
                <a:ea typeface="+mn-ea"/>
              </a:rPr>
              <a:t>5</a:t>
            </a:r>
            <a:r>
              <a:rPr kumimoji="1" lang="zh-CN" altLang="zh-CN" dirty="0">
                <a:latin typeface="+mn-lt"/>
                <a:ea typeface="+mn-ea"/>
              </a:rPr>
              <a:t>个学生多大</a:t>
            </a:r>
            <a:endParaRPr kumimoji="1" lang="zh-CN" altLang="zh-CN" dirty="0">
              <a:latin typeface="+mn-lt"/>
              <a:ea typeface="+mn-ea"/>
            </a:endParaRPr>
          </a:p>
        </p:txBody>
      </p:sp>
      <p:pic>
        <p:nvPicPr>
          <p:cNvPr id="74756" name="图片 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52463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7.6 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函数的递归调用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357188" y="1571625"/>
            <a:ext cx="8429625" cy="4643438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要求第５个年龄，就必须先知道第４个年龄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要求第４个年龄必须先知道第３个年龄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第３个年龄又取决于第２个年龄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第２个年龄取决于第１个年龄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每个学生年龄都比其前１个学生的年龄大２</a:t>
            </a:r>
            <a:endParaRPr kumimoji="1" lang="zh-CN" altLang="zh-CN" dirty="0">
              <a:latin typeface="+mn-lt"/>
              <a:ea typeface="+mn-ea"/>
            </a:endParaRPr>
          </a:p>
        </p:txBody>
      </p:sp>
      <p:pic>
        <p:nvPicPr>
          <p:cNvPr id="75780" name="图片 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charRg st="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4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charRg st="44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5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charRg st="59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7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charRg st="73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52463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7.6 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函数的递归调用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idx="1"/>
          </p:nvPr>
        </p:nvSpPr>
        <p:spPr>
          <a:xfrm>
            <a:off x="357188" y="1571625"/>
            <a:ext cx="8429625" cy="4357688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age(5)=age(4)+2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age(4)=age(3)+2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age(3)=age(2)+2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age(2)=age(1)+2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age(1)=10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4643438" y="2643188"/>
            <a:ext cx="500062" cy="2786062"/>
          </a:xfrm>
          <a:prstGeom prst="rightBrace">
            <a:avLst>
              <a:gd name="adj1" fmla="val 8331"/>
              <a:gd name="adj2" fmla="val 50000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3729" name="Object 1"/>
          <p:cNvGraphicFramePr/>
          <p:nvPr/>
        </p:nvGraphicFramePr>
        <p:xfrm>
          <a:off x="3071813" y="5429250"/>
          <a:ext cx="51482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29765" imgH="431800" progId="Equation.3">
                  <p:embed/>
                </p:oleObj>
              </mc:Choice>
              <mc:Fallback>
                <p:oleObj name="" r:id="rId1" imgW="1929765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5429250"/>
                        <a:ext cx="5148262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图片 6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52463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7.5 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函数的嵌套调用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813" y="1916113"/>
            <a:ext cx="20002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3200" b="1" dirty="0">
                <a:latin typeface="Arial" panose="020B0604020202020204" pitchFamily="34" charset="0"/>
              </a:rPr>
              <a:t>main</a:t>
            </a:r>
            <a:r>
              <a:rPr lang="zh-CN" altLang="en-US" sz="3200" b="1" dirty="0">
                <a:latin typeface="Arial" panose="020B0604020202020204" pitchFamily="34" charset="0"/>
              </a:rPr>
              <a:t>函数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cxnSp>
        <p:nvCxnSpPr>
          <p:cNvPr id="6" name="直接箭头连接符 55"/>
          <p:cNvCxnSpPr/>
          <p:nvPr/>
        </p:nvCxnSpPr>
        <p:spPr>
          <a:xfrm rot="5400000">
            <a:off x="1285875" y="2914650"/>
            <a:ext cx="714375" cy="1588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857250" y="2616200"/>
            <a:ext cx="71437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①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63" y="3273425"/>
            <a:ext cx="235743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200" b="1" dirty="0">
                <a:latin typeface="Arial" panose="020B0604020202020204" pitchFamily="34" charset="0"/>
              </a:rPr>
              <a:t>调用</a:t>
            </a:r>
            <a:r>
              <a:rPr lang="en-US" altLang="zh-CN" sz="3200" b="1" dirty="0"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latin typeface="Arial" panose="020B0604020202020204" pitchFamily="34" charset="0"/>
              </a:rPr>
              <a:t>函数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cxnSp>
        <p:nvCxnSpPr>
          <p:cNvPr id="10" name="直接箭头连接符 55"/>
          <p:cNvCxnSpPr/>
          <p:nvPr/>
        </p:nvCxnSpPr>
        <p:spPr>
          <a:xfrm rot="5400000">
            <a:off x="1285875" y="4284663"/>
            <a:ext cx="714375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857250" y="3987800"/>
            <a:ext cx="7143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⑨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625" y="4773613"/>
            <a:ext cx="235743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200" b="1" dirty="0">
                <a:latin typeface="Arial" panose="020B0604020202020204" pitchFamily="34" charset="0"/>
              </a:rPr>
              <a:t>结束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875" y="1916113"/>
            <a:ext cx="20002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3200" b="1" dirty="0"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latin typeface="Arial" panose="020B0604020202020204" pitchFamily="34" charset="0"/>
              </a:rPr>
              <a:t>函数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cxnSp>
        <p:nvCxnSpPr>
          <p:cNvPr id="14" name="直接箭头连接符 55"/>
          <p:cNvCxnSpPr/>
          <p:nvPr/>
        </p:nvCxnSpPr>
        <p:spPr>
          <a:xfrm rot="5400000">
            <a:off x="4071938" y="2914650"/>
            <a:ext cx="714375" cy="1588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5" name="TextBox 14"/>
          <p:cNvSpPr txBox="1"/>
          <p:nvPr/>
        </p:nvSpPr>
        <p:spPr>
          <a:xfrm>
            <a:off x="4500563" y="2630488"/>
            <a:ext cx="7143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③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6125" y="3273425"/>
            <a:ext cx="235743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200" b="1" dirty="0">
                <a:latin typeface="Arial" panose="020B0604020202020204" pitchFamily="34" charset="0"/>
              </a:rPr>
              <a:t>调用</a:t>
            </a:r>
            <a:r>
              <a:rPr lang="en-US" altLang="zh-CN" sz="3200" b="1" dirty="0"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latin typeface="Arial" panose="020B0604020202020204" pitchFamily="34" charset="0"/>
              </a:rPr>
              <a:t>函数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cxnSp>
        <p:nvCxnSpPr>
          <p:cNvPr id="17" name="直接箭头连接符 55"/>
          <p:cNvCxnSpPr/>
          <p:nvPr/>
        </p:nvCxnSpPr>
        <p:spPr>
          <a:xfrm rot="5400000">
            <a:off x="4071938" y="4284663"/>
            <a:ext cx="714375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4500563" y="3916363"/>
            <a:ext cx="7143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⑦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cxnSp>
        <p:nvCxnSpPr>
          <p:cNvPr id="19" name="直接箭头连接符 55"/>
          <p:cNvCxnSpPr/>
          <p:nvPr/>
        </p:nvCxnSpPr>
        <p:spPr>
          <a:xfrm flipV="1">
            <a:off x="2716213" y="2416175"/>
            <a:ext cx="1284287" cy="85725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21" name="TextBox 20"/>
          <p:cNvSpPr txBox="1"/>
          <p:nvPr/>
        </p:nvSpPr>
        <p:spPr>
          <a:xfrm>
            <a:off x="2714625" y="2416175"/>
            <a:ext cx="7143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②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cxnSp>
        <p:nvCxnSpPr>
          <p:cNvPr id="22" name="直接箭头连接符 55"/>
          <p:cNvCxnSpPr/>
          <p:nvPr/>
        </p:nvCxnSpPr>
        <p:spPr>
          <a:xfrm rot="10800000">
            <a:off x="2714625" y="3844925"/>
            <a:ext cx="1430338" cy="785813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2714625" y="4059238"/>
            <a:ext cx="7143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⑧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2250" y="1916113"/>
            <a:ext cx="20002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3200" b="1" dirty="0"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latin typeface="Arial" panose="020B0604020202020204" pitchFamily="34" charset="0"/>
              </a:rPr>
              <a:t>函数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cxnSp>
        <p:nvCxnSpPr>
          <p:cNvPr id="26" name="直接箭头连接符 55"/>
          <p:cNvCxnSpPr/>
          <p:nvPr/>
        </p:nvCxnSpPr>
        <p:spPr>
          <a:xfrm rot="5400000">
            <a:off x="6394450" y="3594100"/>
            <a:ext cx="2071688" cy="1588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27" name="TextBox 26"/>
          <p:cNvSpPr txBox="1"/>
          <p:nvPr/>
        </p:nvSpPr>
        <p:spPr>
          <a:xfrm>
            <a:off x="7500938" y="3130550"/>
            <a:ext cx="7143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⑤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cxnSp>
        <p:nvCxnSpPr>
          <p:cNvPr id="28" name="直接箭头连接符 55"/>
          <p:cNvCxnSpPr/>
          <p:nvPr/>
        </p:nvCxnSpPr>
        <p:spPr>
          <a:xfrm flipV="1">
            <a:off x="5716588" y="2416175"/>
            <a:ext cx="1284287" cy="85725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29" name="TextBox 28"/>
          <p:cNvSpPr txBox="1"/>
          <p:nvPr/>
        </p:nvSpPr>
        <p:spPr>
          <a:xfrm>
            <a:off x="5715000" y="2416175"/>
            <a:ext cx="7143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④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cxnSp>
        <p:nvCxnSpPr>
          <p:cNvPr id="30" name="直接箭头连接符 55"/>
          <p:cNvCxnSpPr/>
          <p:nvPr/>
        </p:nvCxnSpPr>
        <p:spPr>
          <a:xfrm rot="10800000">
            <a:off x="5715000" y="3844925"/>
            <a:ext cx="1430338" cy="785813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31" name="TextBox 30"/>
          <p:cNvSpPr txBox="1"/>
          <p:nvPr/>
        </p:nvSpPr>
        <p:spPr>
          <a:xfrm>
            <a:off x="5715000" y="4059238"/>
            <a:ext cx="7143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⑥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pic>
        <p:nvPicPr>
          <p:cNvPr id="58395" name="图片 31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  <p:bldP spid="12" grpId="0"/>
      <p:bldP spid="13" grpId="0"/>
      <p:bldP spid="15" grpId="0"/>
      <p:bldP spid="16" grpId="0"/>
      <p:bldP spid="18" grpId="0"/>
      <p:bldP spid="21" grpId="0"/>
      <p:bldP spid="24" grpId="0"/>
      <p:bldP spid="25" grpId="0"/>
      <p:bldP spid="27" grpId="0"/>
      <p:bldP spid="29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500063"/>
            <a:ext cx="2786062" cy="1143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age(5)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=age(4)+2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rot="10800000">
            <a:off x="357188" y="1046163"/>
            <a:ext cx="2357437" cy="0"/>
          </a:xfrm>
          <a:prstGeom prst="line">
            <a:avLst/>
          </a:prstGeom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" name="内容占位符 2"/>
          <p:cNvSpPr txBox="1"/>
          <p:nvPr/>
        </p:nvSpPr>
        <p:spPr bwMode="auto">
          <a:xfrm>
            <a:off x="857250" y="1714500"/>
            <a:ext cx="2786063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age(4)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=age(3)+2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rot="10800000">
            <a:off x="857250" y="2260600"/>
            <a:ext cx="2357438" cy="0"/>
          </a:xfrm>
          <a:prstGeom prst="line">
            <a:avLst/>
          </a:prstGeom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" name="内容占位符 2"/>
          <p:cNvSpPr txBox="1"/>
          <p:nvPr/>
        </p:nvSpPr>
        <p:spPr bwMode="auto">
          <a:xfrm>
            <a:off x="1428750" y="3000375"/>
            <a:ext cx="2786063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age(3)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=age(2)+2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10800000">
            <a:off x="1428750" y="3546475"/>
            <a:ext cx="2357438" cy="0"/>
          </a:xfrm>
          <a:prstGeom prst="line">
            <a:avLst/>
          </a:prstGeom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内容占位符 2"/>
          <p:cNvSpPr txBox="1"/>
          <p:nvPr/>
        </p:nvSpPr>
        <p:spPr bwMode="auto">
          <a:xfrm>
            <a:off x="1928813" y="4286250"/>
            <a:ext cx="2786063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age(2)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=age(1)+2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rot="10800000">
            <a:off x="1928813" y="4832350"/>
            <a:ext cx="2357437" cy="0"/>
          </a:xfrm>
          <a:prstGeom prst="line">
            <a:avLst/>
          </a:prstGeom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" name="内容占位符 2"/>
          <p:cNvSpPr txBox="1"/>
          <p:nvPr/>
        </p:nvSpPr>
        <p:spPr bwMode="auto">
          <a:xfrm>
            <a:off x="3429000" y="5500688"/>
            <a:ext cx="2786063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age(1)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  =10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rot="10800000">
            <a:off x="3429000" y="6046788"/>
            <a:ext cx="2357438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" name="内容占位符 2"/>
          <p:cNvSpPr txBox="1"/>
          <p:nvPr/>
        </p:nvSpPr>
        <p:spPr bwMode="auto">
          <a:xfrm>
            <a:off x="5072063" y="4286250"/>
            <a:ext cx="2071688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age(2)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=12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143500" y="4837113"/>
            <a:ext cx="1643063" cy="0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" name="内容占位符 2"/>
          <p:cNvSpPr txBox="1"/>
          <p:nvPr/>
        </p:nvSpPr>
        <p:spPr bwMode="auto">
          <a:xfrm>
            <a:off x="5929313" y="3071813"/>
            <a:ext cx="2071688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age(3)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=14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6000750" y="3622675"/>
            <a:ext cx="1643063" cy="0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" name="内容占位符 2"/>
          <p:cNvSpPr txBox="1"/>
          <p:nvPr/>
        </p:nvSpPr>
        <p:spPr bwMode="auto">
          <a:xfrm>
            <a:off x="6643688" y="1714500"/>
            <a:ext cx="2071688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age(4)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=16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715125" y="2265363"/>
            <a:ext cx="1643063" cy="0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内容占位符 2"/>
          <p:cNvSpPr txBox="1"/>
          <p:nvPr/>
        </p:nvSpPr>
        <p:spPr bwMode="auto">
          <a:xfrm>
            <a:off x="6929438" y="428625"/>
            <a:ext cx="2071688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age(5)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=18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929438" y="1000125"/>
            <a:ext cx="1643062" cy="0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6820" name="直接连接符 47"/>
          <p:cNvCxnSpPr/>
          <p:nvPr/>
        </p:nvCxnSpPr>
        <p:spPr>
          <a:xfrm rot="5400000">
            <a:off x="2178050" y="2963863"/>
            <a:ext cx="478631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cxnSp>
      <p:cxnSp>
        <p:nvCxnSpPr>
          <p:cNvPr id="50" name="直接箭头连接符 55"/>
          <p:cNvCxnSpPr/>
          <p:nvPr/>
        </p:nvCxnSpPr>
        <p:spPr>
          <a:xfrm rot="-5400000" flipH="1">
            <a:off x="1143000" y="1571625"/>
            <a:ext cx="357188" cy="214313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53" name="直接箭头连接符 55"/>
          <p:cNvCxnSpPr/>
          <p:nvPr/>
        </p:nvCxnSpPr>
        <p:spPr>
          <a:xfrm rot="-5400000" flipH="1">
            <a:off x="1785938" y="2786063"/>
            <a:ext cx="357187" cy="214312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54" name="直接箭头连接符 55"/>
          <p:cNvCxnSpPr/>
          <p:nvPr/>
        </p:nvCxnSpPr>
        <p:spPr>
          <a:xfrm rot="-5400000" flipH="1">
            <a:off x="2286000" y="4071938"/>
            <a:ext cx="357188" cy="214312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55" name="直接箭头连接符 55"/>
          <p:cNvCxnSpPr/>
          <p:nvPr/>
        </p:nvCxnSpPr>
        <p:spPr>
          <a:xfrm>
            <a:off x="3429000" y="5357813"/>
            <a:ext cx="500063" cy="357187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59" name="内容占位符 2"/>
          <p:cNvSpPr txBox="1"/>
          <p:nvPr/>
        </p:nvSpPr>
        <p:spPr bwMode="auto">
          <a:xfrm>
            <a:off x="571500" y="5500688"/>
            <a:ext cx="2000250" cy="5000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800" b="1" kern="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回溯阶段</a:t>
            </a:r>
            <a:endParaRPr kumimoji="1" lang="zh-CN" altLang="en-US" sz="2800" b="1" kern="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0" name="直接箭头连接符 55"/>
          <p:cNvCxnSpPr/>
          <p:nvPr/>
        </p:nvCxnSpPr>
        <p:spPr>
          <a:xfrm rot="5400000" flipH="1" flipV="1">
            <a:off x="5000625" y="5143500"/>
            <a:ext cx="500063" cy="357188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62" name="直接箭头连接符 55"/>
          <p:cNvCxnSpPr/>
          <p:nvPr/>
        </p:nvCxnSpPr>
        <p:spPr>
          <a:xfrm rot="5400000" flipH="1" flipV="1">
            <a:off x="5857875" y="4000500"/>
            <a:ext cx="500063" cy="357188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63" name="直接箭头连接符 55"/>
          <p:cNvCxnSpPr/>
          <p:nvPr/>
        </p:nvCxnSpPr>
        <p:spPr>
          <a:xfrm rot="5400000" flipH="1" flipV="1">
            <a:off x="6572250" y="2786063"/>
            <a:ext cx="500063" cy="357187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64" name="直接箭头连接符 55"/>
          <p:cNvCxnSpPr/>
          <p:nvPr/>
        </p:nvCxnSpPr>
        <p:spPr>
          <a:xfrm rot="5400000" flipH="1" flipV="1">
            <a:off x="7286625" y="1428750"/>
            <a:ext cx="500063" cy="357188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65" name="内容占位符 2"/>
          <p:cNvSpPr txBox="1"/>
          <p:nvPr/>
        </p:nvSpPr>
        <p:spPr bwMode="auto">
          <a:xfrm>
            <a:off x="6572250" y="5500688"/>
            <a:ext cx="1857375" cy="5000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800" b="1" kern="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递推阶段</a:t>
            </a:r>
            <a:endParaRPr kumimoji="1" lang="zh-CN" altLang="en-US" sz="2800" b="1" kern="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6831" name="图片 30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">
                                            <p:txEl>
                                              <p:charRg st="1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8" grpId="0"/>
      <p:bldP spid="40" grpId="0"/>
      <p:bldP spid="59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357188" y="500063"/>
            <a:ext cx="2786062" cy="1143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age(5)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=age(4)+2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77827" name="直接连接符 11"/>
          <p:cNvCxnSpPr/>
          <p:nvPr/>
        </p:nvCxnSpPr>
        <p:spPr>
          <a:xfrm rot="10800000">
            <a:off x="357188" y="1046163"/>
            <a:ext cx="2357437" cy="0"/>
          </a:xfrm>
          <a:prstGeom prst="line">
            <a:avLst/>
          </a:prstGeom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" name="内容占位符 2"/>
          <p:cNvSpPr txBox="1"/>
          <p:nvPr/>
        </p:nvSpPr>
        <p:spPr bwMode="auto">
          <a:xfrm>
            <a:off x="857250" y="1714500"/>
            <a:ext cx="2786063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age(4)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=age(3)+2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77829" name="直接连接符 16"/>
          <p:cNvCxnSpPr/>
          <p:nvPr/>
        </p:nvCxnSpPr>
        <p:spPr>
          <a:xfrm rot="10800000">
            <a:off x="857250" y="2260600"/>
            <a:ext cx="2357438" cy="0"/>
          </a:xfrm>
          <a:prstGeom prst="line">
            <a:avLst/>
          </a:prstGeom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" name="内容占位符 2"/>
          <p:cNvSpPr txBox="1"/>
          <p:nvPr/>
        </p:nvSpPr>
        <p:spPr bwMode="auto">
          <a:xfrm>
            <a:off x="1428750" y="3000375"/>
            <a:ext cx="2786063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age(3)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=age(2)+2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77831" name="直接连接符 18"/>
          <p:cNvCxnSpPr/>
          <p:nvPr/>
        </p:nvCxnSpPr>
        <p:spPr>
          <a:xfrm rot="10800000">
            <a:off x="1428750" y="3546475"/>
            <a:ext cx="2357438" cy="0"/>
          </a:xfrm>
          <a:prstGeom prst="line">
            <a:avLst/>
          </a:prstGeom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内容占位符 2"/>
          <p:cNvSpPr txBox="1"/>
          <p:nvPr/>
        </p:nvSpPr>
        <p:spPr bwMode="auto">
          <a:xfrm>
            <a:off x="1928813" y="4286250"/>
            <a:ext cx="2786063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age(2)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=age(1)+2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77833" name="直接连接符 20"/>
          <p:cNvCxnSpPr/>
          <p:nvPr/>
        </p:nvCxnSpPr>
        <p:spPr>
          <a:xfrm rot="10800000">
            <a:off x="1928813" y="4832350"/>
            <a:ext cx="2357437" cy="0"/>
          </a:xfrm>
          <a:prstGeom prst="line">
            <a:avLst/>
          </a:prstGeom>
          <a:ln w="38100" cap="flat" cmpd="sng">
            <a:solidFill>
              <a:srgbClr val="9D138D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" name="内容占位符 2"/>
          <p:cNvSpPr txBox="1"/>
          <p:nvPr/>
        </p:nvSpPr>
        <p:spPr bwMode="auto">
          <a:xfrm>
            <a:off x="3429000" y="5500688"/>
            <a:ext cx="2786063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age(1)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  =10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77835" name="直接连接符 22"/>
          <p:cNvCxnSpPr/>
          <p:nvPr/>
        </p:nvCxnSpPr>
        <p:spPr>
          <a:xfrm rot="10800000">
            <a:off x="3429000" y="6046788"/>
            <a:ext cx="2357438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" name="内容占位符 2"/>
          <p:cNvSpPr txBox="1"/>
          <p:nvPr/>
        </p:nvSpPr>
        <p:spPr bwMode="auto">
          <a:xfrm>
            <a:off x="5072063" y="4286250"/>
            <a:ext cx="2071688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age(2)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=12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77837" name="直接连接符 34"/>
          <p:cNvCxnSpPr/>
          <p:nvPr/>
        </p:nvCxnSpPr>
        <p:spPr>
          <a:xfrm>
            <a:off x="5143500" y="4837113"/>
            <a:ext cx="1643063" cy="0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" name="内容占位符 2"/>
          <p:cNvSpPr txBox="1"/>
          <p:nvPr/>
        </p:nvSpPr>
        <p:spPr bwMode="auto">
          <a:xfrm>
            <a:off x="5929313" y="3071813"/>
            <a:ext cx="2071688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age(3)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=14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77839" name="直接连接符 36"/>
          <p:cNvCxnSpPr/>
          <p:nvPr/>
        </p:nvCxnSpPr>
        <p:spPr>
          <a:xfrm>
            <a:off x="6000750" y="3622675"/>
            <a:ext cx="1643063" cy="0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" name="内容占位符 2"/>
          <p:cNvSpPr txBox="1"/>
          <p:nvPr/>
        </p:nvSpPr>
        <p:spPr bwMode="auto">
          <a:xfrm>
            <a:off x="6643688" y="1714500"/>
            <a:ext cx="2071688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age(4)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=16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77841" name="直接连接符 38"/>
          <p:cNvCxnSpPr/>
          <p:nvPr/>
        </p:nvCxnSpPr>
        <p:spPr>
          <a:xfrm>
            <a:off x="6715125" y="2265363"/>
            <a:ext cx="1643063" cy="0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" name="内容占位符 2"/>
          <p:cNvSpPr txBox="1"/>
          <p:nvPr/>
        </p:nvSpPr>
        <p:spPr bwMode="auto">
          <a:xfrm>
            <a:off x="6929438" y="428625"/>
            <a:ext cx="2071688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age(5)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   =18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77843" name="直接连接符 40"/>
          <p:cNvCxnSpPr/>
          <p:nvPr/>
        </p:nvCxnSpPr>
        <p:spPr>
          <a:xfrm>
            <a:off x="6929438" y="1000125"/>
            <a:ext cx="1643062" cy="0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7844" name="直接连接符 47"/>
          <p:cNvCxnSpPr/>
          <p:nvPr/>
        </p:nvCxnSpPr>
        <p:spPr>
          <a:xfrm rot="5400000">
            <a:off x="2178050" y="2963863"/>
            <a:ext cx="478631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cxnSp>
      <p:cxnSp>
        <p:nvCxnSpPr>
          <p:cNvPr id="77845" name="直接箭头连接符 55"/>
          <p:cNvCxnSpPr/>
          <p:nvPr/>
        </p:nvCxnSpPr>
        <p:spPr>
          <a:xfrm rot="-5400000" flipH="1">
            <a:off x="1143000" y="1571625"/>
            <a:ext cx="357188" cy="214313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77846" name="直接箭头连接符 55"/>
          <p:cNvCxnSpPr/>
          <p:nvPr/>
        </p:nvCxnSpPr>
        <p:spPr>
          <a:xfrm rot="-5400000" flipH="1">
            <a:off x="1785938" y="2786063"/>
            <a:ext cx="357187" cy="214312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77847" name="直接箭头连接符 55"/>
          <p:cNvCxnSpPr/>
          <p:nvPr/>
        </p:nvCxnSpPr>
        <p:spPr>
          <a:xfrm rot="-5400000" flipH="1">
            <a:off x="2286000" y="4071938"/>
            <a:ext cx="357188" cy="214312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77848" name="直接箭头连接符 55"/>
          <p:cNvCxnSpPr/>
          <p:nvPr/>
        </p:nvCxnSpPr>
        <p:spPr>
          <a:xfrm>
            <a:off x="3429000" y="5357813"/>
            <a:ext cx="500063" cy="357187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59" name="内容占位符 2"/>
          <p:cNvSpPr txBox="1"/>
          <p:nvPr/>
        </p:nvSpPr>
        <p:spPr bwMode="auto">
          <a:xfrm>
            <a:off x="571500" y="5500688"/>
            <a:ext cx="2000250" cy="5000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800" b="1" kern="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回</a:t>
            </a:r>
            <a:r>
              <a:rPr kumimoji="1" lang="zh-CN" altLang="en-US" sz="2800" b="1" kern="0" cap="none" spc="0" normalizeH="0" baseline="0" noProof="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溯</a:t>
            </a:r>
            <a:r>
              <a:rPr kumimoji="1" lang="zh-CN" altLang="en-US" sz="2800" b="1" kern="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阶段</a:t>
            </a:r>
            <a:endParaRPr kumimoji="1" lang="zh-CN" altLang="en-US" sz="2800" b="1" kern="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7850" name="直接箭头连接符 55"/>
          <p:cNvCxnSpPr/>
          <p:nvPr/>
        </p:nvCxnSpPr>
        <p:spPr>
          <a:xfrm rot="5400000" flipH="1" flipV="1">
            <a:off x="5000625" y="5143500"/>
            <a:ext cx="500063" cy="357188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77851" name="直接箭头连接符 55"/>
          <p:cNvCxnSpPr/>
          <p:nvPr/>
        </p:nvCxnSpPr>
        <p:spPr>
          <a:xfrm rot="5400000" flipH="1" flipV="1">
            <a:off x="5857875" y="4000500"/>
            <a:ext cx="500063" cy="357188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77852" name="直接箭头连接符 55"/>
          <p:cNvCxnSpPr/>
          <p:nvPr/>
        </p:nvCxnSpPr>
        <p:spPr>
          <a:xfrm rot="5400000" flipH="1" flipV="1">
            <a:off x="6572250" y="2786063"/>
            <a:ext cx="500063" cy="357187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77853" name="直接箭头连接符 55"/>
          <p:cNvCxnSpPr/>
          <p:nvPr/>
        </p:nvCxnSpPr>
        <p:spPr>
          <a:xfrm rot="5400000" flipH="1" flipV="1">
            <a:off x="7286625" y="1428750"/>
            <a:ext cx="500063" cy="357188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65" name="内容占位符 2"/>
          <p:cNvSpPr txBox="1"/>
          <p:nvPr/>
        </p:nvSpPr>
        <p:spPr bwMode="auto">
          <a:xfrm>
            <a:off x="6572250" y="5500688"/>
            <a:ext cx="1857375" cy="5000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800" b="1" kern="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递推阶段</a:t>
            </a:r>
            <a:endParaRPr kumimoji="1" lang="zh-CN" altLang="en-US" sz="2800" b="1" kern="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3143250" y="3857625"/>
            <a:ext cx="3071813" cy="642938"/>
          </a:xfrm>
          <a:prstGeom prst="wedgeRoundRectCallout">
            <a:avLst>
              <a:gd name="adj1" fmla="val -11977"/>
              <a:gd name="adj2" fmla="val 193519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结束递归的条件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57563" y="5572125"/>
            <a:ext cx="2571750" cy="1000125"/>
          </a:xfrm>
          <a:prstGeom prst="rect">
            <a:avLst/>
          </a:prstGeom>
          <a:noFill/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77857" name="图片 3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内容占位符 2"/>
          <p:cNvSpPr>
            <a:spLocks noGrp="1"/>
          </p:cNvSpPr>
          <p:nvPr>
            <p:ph idx="1"/>
          </p:nvPr>
        </p:nvSpPr>
        <p:spPr>
          <a:xfrm>
            <a:off x="539750" y="500063"/>
            <a:ext cx="7604125" cy="61436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age(int n);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printf("NO.5,age:%d\n",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age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(5));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  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age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(int n)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int c;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if(n==1)   c=10;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else    c=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age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(n-1)+2;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return(c);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104450" name="Picture 2" descr="pic7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688" y="5857875"/>
            <a:ext cx="4919662" cy="642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2" name="图片 3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内容占位符 2"/>
          <p:cNvSpPr txBox="1"/>
          <p:nvPr/>
        </p:nvSpPr>
        <p:spPr bwMode="auto">
          <a:xfrm>
            <a:off x="39688" y="1474788"/>
            <a:ext cx="2389188" cy="1300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1485900"/>
            <a:ext cx="2389187" cy="1300163"/>
          </a:xfrm>
          <a:ln/>
        </p:spPr>
        <p:txBody>
          <a:bodyPr vert="horz" wrap="square" lIns="91440" tIns="45720" rIns="91440" bIns="45720" anchor="t" anchorCtr="0"/>
          <a:p>
            <a:pPr algn="ctr"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age(5)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+mn-lt"/>
                <a:ea typeface="+mn-ea"/>
                <a:cs typeface="+mn-cs"/>
              </a:rPr>
              <a:t>输出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age(5)</a:t>
            </a: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00063" y="914400"/>
            <a:ext cx="1500188" cy="642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main</a:t>
            </a: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10800000">
            <a:off x="71438" y="2128838"/>
            <a:ext cx="23574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6" name="内容占位符 2"/>
          <p:cNvSpPr txBox="1"/>
          <p:nvPr/>
        </p:nvSpPr>
        <p:spPr bwMode="auto">
          <a:xfrm>
            <a:off x="2857500" y="1485900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tIns="360000"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c=age(4)+2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2857500" y="642938"/>
            <a:ext cx="2786063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age</a:t>
            </a:r>
            <a:r>
              <a:rPr kumimoji="1" lang="zh-CN" altLang="en-US" sz="2800" b="1" kern="0" cap="none" spc="0" normalizeH="0" baseline="0" noProof="0" dirty="0">
                <a:latin typeface="+mn-lt"/>
                <a:ea typeface="+mn-ea"/>
                <a:cs typeface="+mn-cs"/>
              </a:rPr>
              <a:t>函数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n=5</a:t>
            </a: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138863" y="1485900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tIns="360000"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c=age(3)+2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6143625" y="642938"/>
            <a:ext cx="28575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age</a:t>
            </a:r>
            <a:r>
              <a:rPr kumimoji="1" lang="zh-CN" altLang="en-US" sz="2800" b="1" kern="0" cap="none" spc="0" normalizeH="0" baseline="0" noProof="0" dirty="0">
                <a:latin typeface="+mn-lt"/>
                <a:ea typeface="+mn-ea"/>
                <a:cs typeface="+mn-cs"/>
              </a:rPr>
              <a:t>函数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n=4</a:t>
            </a: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2857500" y="4500563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tIns="360000"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c=age(1)+2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2857500" y="3714750"/>
            <a:ext cx="2786063" cy="842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age</a:t>
            </a:r>
            <a:r>
              <a:rPr kumimoji="1" lang="zh-CN" altLang="en-US" sz="2800" b="1" kern="0" cap="none" spc="0" normalizeH="0" baseline="0" noProof="0" dirty="0">
                <a:latin typeface="+mn-lt"/>
                <a:ea typeface="+mn-ea"/>
                <a:cs typeface="+mn-cs"/>
              </a:rPr>
              <a:t>函数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n=2</a:t>
            </a: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6138863" y="4500563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tIns="360000"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c=age(2)+2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内容占位符 2"/>
          <p:cNvSpPr txBox="1"/>
          <p:nvPr/>
        </p:nvSpPr>
        <p:spPr bwMode="auto">
          <a:xfrm>
            <a:off x="6143625" y="3714750"/>
            <a:ext cx="2857500" cy="771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age</a:t>
            </a:r>
            <a:r>
              <a:rPr kumimoji="1" lang="zh-CN" altLang="en-US" sz="2800" b="1" kern="0" cap="none" spc="0" normalizeH="0" baseline="0" noProof="0" dirty="0">
                <a:latin typeface="+mn-lt"/>
                <a:ea typeface="+mn-ea"/>
                <a:cs typeface="+mn-cs"/>
              </a:rPr>
              <a:t>函数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n=3</a:t>
            </a: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内容占位符 2"/>
          <p:cNvSpPr txBox="1"/>
          <p:nvPr/>
        </p:nvSpPr>
        <p:spPr bwMode="auto">
          <a:xfrm>
            <a:off x="285750" y="4500563"/>
            <a:ext cx="2071688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tIns="360000"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c=10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0" y="3729038"/>
            <a:ext cx="2786063" cy="771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age</a:t>
            </a:r>
            <a:r>
              <a:rPr kumimoji="1" lang="zh-CN" altLang="en-US" sz="2800" b="1" kern="0" cap="none" spc="0" normalizeH="0" baseline="0" noProof="0" dirty="0">
                <a:latin typeface="+mn-lt"/>
                <a:ea typeface="+mn-ea"/>
                <a:cs typeface="+mn-cs"/>
              </a:rPr>
              <a:t>函数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n=1</a:t>
            </a: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箭头连接符 55"/>
          <p:cNvCxnSpPr/>
          <p:nvPr/>
        </p:nvCxnSpPr>
        <p:spPr>
          <a:xfrm flipV="1">
            <a:off x="2000250" y="857250"/>
            <a:ext cx="1500188" cy="85725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0" name="直接箭头连接符 55"/>
          <p:cNvCxnSpPr/>
          <p:nvPr/>
        </p:nvCxnSpPr>
        <p:spPr>
          <a:xfrm flipV="1">
            <a:off x="4000500" y="857250"/>
            <a:ext cx="2786063" cy="1071563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2" name="直接箭头连接符 55"/>
          <p:cNvCxnSpPr/>
          <p:nvPr/>
        </p:nvCxnSpPr>
        <p:spPr>
          <a:xfrm rot="5400000">
            <a:off x="6464300" y="2963863"/>
            <a:ext cx="1357313" cy="14287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5" name="直接箭头连接符 55"/>
          <p:cNvCxnSpPr/>
          <p:nvPr/>
        </p:nvCxnSpPr>
        <p:spPr>
          <a:xfrm rot="10800000">
            <a:off x="5072063" y="4000500"/>
            <a:ext cx="2000250" cy="10001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8" name="直接箭头连接符 55"/>
          <p:cNvCxnSpPr/>
          <p:nvPr/>
        </p:nvCxnSpPr>
        <p:spPr>
          <a:xfrm rot="10800000">
            <a:off x="2143125" y="4071938"/>
            <a:ext cx="1643063" cy="85725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30" name="直接箭头连接符 55"/>
          <p:cNvCxnSpPr/>
          <p:nvPr/>
        </p:nvCxnSpPr>
        <p:spPr>
          <a:xfrm flipV="1">
            <a:off x="2357438" y="5357813"/>
            <a:ext cx="1500187" cy="4286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32" name="直接箭头连接符 55"/>
          <p:cNvCxnSpPr/>
          <p:nvPr/>
        </p:nvCxnSpPr>
        <p:spPr>
          <a:xfrm flipV="1">
            <a:off x="5643563" y="5357813"/>
            <a:ext cx="1500187" cy="4286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33" name="直接箭头连接符 55"/>
          <p:cNvCxnSpPr/>
          <p:nvPr/>
        </p:nvCxnSpPr>
        <p:spPr>
          <a:xfrm rot="-5400000" flipV="1">
            <a:off x="6607175" y="3035300"/>
            <a:ext cx="3071813" cy="15716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36" name="直接箭头连接符 55"/>
          <p:cNvCxnSpPr/>
          <p:nvPr/>
        </p:nvCxnSpPr>
        <p:spPr>
          <a:xfrm rot="10800000">
            <a:off x="4286250" y="2357438"/>
            <a:ext cx="1928813" cy="4286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39" name="直接箭头连接符 55"/>
          <p:cNvCxnSpPr/>
          <p:nvPr/>
        </p:nvCxnSpPr>
        <p:spPr>
          <a:xfrm rot="10800000">
            <a:off x="1928813" y="1928813"/>
            <a:ext cx="1071562" cy="85725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46" name="内容占位符 2"/>
          <p:cNvSpPr txBox="1"/>
          <p:nvPr/>
        </p:nvSpPr>
        <p:spPr bwMode="auto">
          <a:xfrm>
            <a:off x="0" y="6000750"/>
            <a:ext cx="278606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age(1)=10</a:t>
            </a:r>
            <a:endParaRPr kumimoji="1" lang="zh-CN" altLang="en-US" sz="2800" b="1" kern="0" cap="none" spc="0" normalizeH="0" baseline="0" noProof="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内容占位符 2"/>
          <p:cNvSpPr txBox="1"/>
          <p:nvPr/>
        </p:nvSpPr>
        <p:spPr bwMode="auto">
          <a:xfrm>
            <a:off x="2928938" y="6000750"/>
            <a:ext cx="278606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age(2)=12</a:t>
            </a:r>
            <a:endParaRPr kumimoji="1" lang="zh-CN" altLang="en-US" sz="2800" b="1" kern="0" cap="none" spc="0" normalizeH="0" baseline="0" noProof="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内容占位符 2"/>
          <p:cNvSpPr txBox="1"/>
          <p:nvPr/>
        </p:nvSpPr>
        <p:spPr bwMode="auto">
          <a:xfrm>
            <a:off x="5857875" y="5929313"/>
            <a:ext cx="278606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age(3)=14</a:t>
            </a:r>
            <a:endParaRPr kumimoji="1" lang="zh-CN" altLang="en-US" sz="2800" b="1" kern="0" cap="none" spc="0" normalizeH="0" baseline="0" noProof="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内容占位符 2"/>
          <p:cNvSpPr txBox="1"/>
          <p:nvPr/>
        </p:nvSpPr>
        <p:spPr bwMode="auto">
          <a:xfrm>
            <a:off x="6156325" y="2916238"/>
            <a:ext cx="278606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age(4)=16</a:t>
            </a:r>
            <a:endParaRPr kumimoji="1" lang="zh-CN" altLang="en-US" sz="2800" b="1" kern="0" cap="none" spc="0" normalizeH="0" baseline="0" noProof="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内容占位符 2"/>
          <p:cNvSpPr txBox="1"/>
          <p:nvPr/>
        </p:nvSpPr>
        <p:spPr bwMode="auto">
          <a:xfrm>
            <a:off x="3000375" y="2928938"/>
            <a:ext cx="278606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age(5)=18</a:t>
            </a:r>
            <a:endParaRPr kumimoji="1" lang="zh-CN" altLang="en-US" sz="2800" b="1" kern="0" cap="none" spc="0" normalizeH="0" baseline="0" noProof="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4" name="内容占位符 2"/>
          <p:cNvSpPr txBox="1"/>
          <p:nvPr/>
        </p:nvSpPr>
        <p:spPr bwMode="auto">
          <a:xfrm>
            <a:off x="357188" y="2928938"/>
            <a:ext cx="1643063" cy="42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18</a:t>
            </a:r>
            <a:endParaRPr kumimoji="1" lang="zh-CN" altLang="en-US" sz="2800" b="1" kern="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9904" name="图片 3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6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  <p:bldP spid="6" grpId="0" animBg="1"/>
      <p:bldP spid="9" grpId="0" animBg="1"/>
      <p:bldP spid="11" grpId="0" animBg="1"/>
      <p:bldP spid="13" grpId="0" animBg="1"/>
      <p:bldP spid="15" grpId="0" animBg="1"/>
      <p:bldP spid="46" grpId="0"/>
      <p:bldP spid="47" grpId="0"/>
      <p:bldP spid="48" grpId="0"/>
      <p:bldP spid="49" grpId="0"/>
      <p:bldP spid="50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内容占位符 2"/>
          <p:cNvSpPr>
            <a:spLocks noGrp="1"/>
          </p:cNvSpPr>
          <p:nvPr>
            <p:ph idx="1"/>
          </p:nvPr>
        </p:nvSpPr>
        <p:spPr>
          <a:xfrm>
            <a:off x="571500" y="857250"/>
            <a:ext cx="8153400" cy="5357813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7.7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用递归方法求ｎ！。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求ｎ！可以用递推方法</a:t>
            </a:r>
            <a:r>
              <a:rPr kumimoji="1" lang="zh-CN" altLang="en-US" dirty="0">
                <a:latin typeface="+mn-lt"/>
                <a:ea typeface="+mn-ea"/>
              </a:rPr>
              <a:t>：</a:t>
            </a:r>
            <a:r>
              <a:rPr kumimoji="1" lang="zh-CN" altLang="zh-CN" dirty="0">
                <a:latin typeface="+mn-lt"/>
                <a:ea typeface="+mn-ea"/>
              </a:rPr>
              <a:t>即从１开始，乘２，再乘３……一直乘到ｎ。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递推法的特点是从一个已知的事实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zh-CN" altLang="zh-CN" dirty="0">
                <a:latin typeface="+mn-lt"/>
                <a:ea typeface="+mn-ea"/>
              </a:rPr>
              <a:t>如</a:t>
            </a:r>
            <a:r>
              <a:rPr kumimoji="1" lang="en-US" altLang="zh-CN" dirty="0">
                <a:latin typeface="+mn-lt"/>
                <a:ea typeface="+mn-ea"/>
              </a:rPr>
              <a:t>1!=1)</a:t>
            </a:r>
            <a:r>
              <a:rPr kumimoji="1" lang="zh-CN" altLang="zh-CN" dirty="0">
                <a:latin typeface="+mn-lt"/>
                <a:ea typeface="+mn-ea"/>
              </a:rPr>
              <a:t>出发，按一定规律推出下一个事实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zh-CN" altLang="zh-CN" dirty="0">
                <a:latin typeface="+mn-lt"/>
                <a:ea typeface="+mn-ea"/>
              </a:rPr>
              <a:t>如</a:t>
            </a:r>
            <a:r>
              <a:rPr kumimoji="1" lang="en-US" altLang="zh-CN" dirty="0">
                <a:latin typeface="+mn-lt"/>
                <a:ea typeface="+mn-ea"/>
              </a:rPr>
              <a:t>2!=1!*2)</a:t>
            </a:r>
            <a:r>
              <a:rPr kumimoji="1" lang="zh-CN" altLang="zh-CN" dirty="0">
                <a:latin typeface="+mn-lt"/>
                <a:ea typeface="+mn-ea"/>
              </a:rPr>
              <a:t>，再从这个新的已知的事实出发，再向下推出一个新的事实</a:t>
            </a:r>
            <a:r>
              <a:rPr kumimoji="1" lang="en-US" altLang="zh-CN" dirty="0">
                <a:latin typeface="+mn-lt"/>
                <a:ea typeface="+mn-ea"/>
              </a:rPr>
              <a:t>(3!=3*2!)</a:t>
            </a:r>
            <a:r>
              <a:rPr kumimoji="1" lang="zh-CN" altLang="zh-CN" dirty="0">
                <a:latin typeface="+mn-lt"/>
                <a:ea typeface="+mn-ea"/>
              </a:rPr>
              <a:t>。</a:t>
            </a:r>
            <a:r>
              <a:rPr kumimoji="1" lang="en-US" altLang="zh-CN" dirty="0">
                <a:latin typeface="+mn-lt"/>
                <a:ea typeface="+mn-ea"/>
              </a:rPr>
              <a:t>n!=n*(n-1)!</a:t>
            </a:r>
            <a:r>
              <a:rPr kumimoji="1" lang="zh-CN" altLang="zh-CN" dirty="0">
                <a:latin typeface="+mn-lt"/>
                <a:ea typeface="+mn-ea"/>
              </a:rPr>
              <a:t>。</a:t>
            </a:r>
            <a:endParaRPr kumimoji="1" lang="zh-CN" altLang="en-US" dirty="0">
              <a:latin typeface="+mn-lt"/>
              <a:ea typeface="+mn-ea"/>
            </a:endParaRPr>
          </a:p>
        </p:txBody>
      </p:sp>
      <p:pic>
        <p:nvPicPr>
          <p:cNvPr id="80899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2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8">
                                            <p:txEl>
                                              <p:charRg st="21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53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8">
                                            <p:txEl>
                                              <p:charRg st="53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571500" y="857250"/>
            <a:ext cx="8153400" cy="3214688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7.7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用递归方法求ｎ！。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求ｎ！也可以用递归方法，即５！等于４！×５，而４！＝３！×４…，１！＝１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可用下面的递归公式表示：</a:t>
            </a:r>
            <a:endParaRPr kumimoji="1" lang="zh-CN" altLang="en-US" dirty="0">
              <a:latin typeface="+mn-lt"/>
              <a:ea typeface="+mn-ea"/>
            </a:endParaRPr>
          </a:p>
        </p:txBody>
      </p:sp>
      <p:sp>
        <p:nvSpPr>
          <p:cNvPr id="205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050" name="Object 1"/>
          <p:cNvGraphicFramePr/>
          <p:nvPr/>
        </p:nvGraphicFramePr>
        <p:xfrm>
          <a:off x="2214563" y="4214813"/>
          <a:ext cx="4394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562100" imgH="457200" progId="Equation.3">
                  <p:embed/>
                </p:oleObj>
              </mc:Choice>
              <mc:Fallback>
                <p:oleObj name="" r:id="rId1" imgW="1562100" imgH="457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563" y="4214813"/>
                        <a:ext cx="4394200" cy="128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图片 4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5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charRg st="58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539750" y="876300"/>
            <a:ext cx="8153400" cy="555307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{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fac(int n);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int n;  int y;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printf("input an integer number:");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scanf("%d",&amp;n);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y=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fac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(n);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printf("%d!=%d\n",n,y);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81923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539750" y="876300"/>
            <a:ext cx="7318375" cy="555307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fac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(int n)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{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int f;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if(n&lt;0)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    printf("n&lt;0,data error!");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else if(n==0 | | n==1)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    f=1;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else  f=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fac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(n-1)*n;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return(f);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pic7-7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5500688"/>
            <a:ext cx="6684963" cy="928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爆炸形 1 4"/>
          <p:cNvSpPr/>
          <p:nvPr/>
        </p:nvSpPr>
        <p:spPr>
          <a:xfrm>
            <a:off x="5000625" y="3714750"/>
            <a:ext cx="3786188" cy="1571625"/>
          </a:xfrm>
          <a:prstGeom prst="irregularSeal1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注意溢出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82949" name="图片 5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内容占位符 2"/>
          <p:cNvSpPr txBox="1"/>
          <p:nvPr/>
        </p:nvSpPr>
        <p:spPr bwMode="auto">
          <a:xfrm>
            <a:off x="39688" y="1474788"/>
            <a:ext cx="2389188" cy="13001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1485900"/>
            <a:ext cx="2389187" cy="1300163"/>
          </a:xfrm>
          <a:ln/>
        </p:spPr>
        <p:txBody>
          <a:bodyPr vert="horz" wrap="square" lIns="91440" tIns="45720" rIns="91440" bIns="45720" anchor="t" anchorCtr="0"/>
          <a:p>
            <a:pPr algn="ctr"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fac(5)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+mn-lt"/>
                <a:ea typeface="+mn-ea"/>
                <a:cs typeface="+mn-cs"/>
              </a:rPr>
              <a:t>输出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fac(5)</a:t>
            </a: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00063" y="914400"/>
            <a:ext cx="1500188" cy="642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main</a:t>
            </a: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10800000">
            <a:off x="71438" y="2128838"/>
            <a:ext cx="23574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cxnSp>
      <p:sp>
        <p:nvSpPr>
          <p:cNvPr id="6" name="内容占位符 2"/>
          <p:cNvSpPr txBox="1"/>
          <p:nvPr/>
        </p:nvSpPr>
        <p:spPr bwMode="auto">
          <a:xfrm>
            <a:off x="2857500" y="1485900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tIns="360000"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f=</a:t>
            </a:r>
            <a:r>
              <a:rPr kumimoji="1" lang="en-US" altLang="zh-CN" sz="2800" b="1" kern="0" cap="none" spc="0" normalizeH="0" baseline="0" noProof="0" dirty="0" err="1">
                <a:latin typeface="+mn-lt"/>
                <a:ea typeface="+mn-ea"/>
                <a:cs typeface="+mn-cs"/>
              </a:rPr>
              <a:t>fac</a:t>
            </a: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(4)×5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2857500" y="642938"/>
            <a:ext cx="2786063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 err="1">
                <a:latin typeface="+mn-lt"/>
                <a:ea typeface="+mn-ea"/>
                <a:cs typeface="+mn-cs"/>
              </a:rPr>
              <a:t>fac</a:t>
            </a:r>
            <a:r>
              <a:rPr kumimoji="1" lang="zh-CN" altLang="en-US" sz="2800" b="1" kern="0" cap="none" spc="0" normalizeH="0" baseline="0" noProof="0" dirty="0">
                <a:latin typeface="+mn-lt"/>
                <a:ea typeface="+mn-ea"/>
                <a:cs typeface="+mn-cs"/>
              </a:rPr>
              <a:t>函数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n=5</a:t>
            </a: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138863" y="1485900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tIns="360000"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f=</a:t>
            </a:r>
            <a:r>
              <a:rPr kumimoji="1" lang="en-US" altLang="zh-CN" sz="2800" b="1" kern="0" cap="none" spc="0" normalizeH="0" baseline="0" noProof="0" dirty="0" err="1">
                <a:latin typeface="+mn-lt"/>
                <a:ea typeface="+mn-ea"/>
                <a:cs typeface="+mn-cs"/>
              </a:rPr>
              <a:t>fac</a:t>
            </a: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(3)</a:t>
            </a:r>
            <a:r>
              <a:rPr kumimoji="1" lang="en-US" altLang="zh-CN" sz="2800" b="1" kern="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×4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6143625" y="642938"/>
            <a:ext cx="28575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 err="1">
                <a:latin typeface="+mn-lt"/>
                <a:ea typeface="+mn-ea"/>
                <a:cs typeface="+mn-cs"/>
              </a:rPr>
              <a:t>fac</a:t>
            </a:r>
            <a:r>
              <a:rPr kumimoji="1" lang="zh-CN" altLang="en-US" sz="2800" b="1" kern="0" cap="none" spc="0" normalizeH="0" baseline="0" noProof="0" dirty="0">
                <a:latin typeface="+mn-lt"/>
                <a:ea typeface="+mn-ea"/>
                <a:cs typeface="+mn-cs"/>
              </a:rPr>
              <a:t>函数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n=4</a:t>
            </a: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2857500" y="4500563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tIns="360000"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f=</a:t>
            </a:r>
            <a:r>
              <a:rPr kumimoji="1" lang="en-US" altLang="zh-CN" sz="2800" b="1" kern="0" cap="none" spc="0" normalizeH="0" baseline="0" noProof="0" dirty="0" err="1">
                <a:latin typeface="+mn-lt"/>
                <a:ea typeface="+mn-ea"/>
                <a:cs typeface="+mn-cs"/>
              </a:rPr>
              <a:t>fac</a:t>
            </a: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(1)</a:t>
            </a:r>
            <a:r>
              <a:rPr kumimoji="1" lang="en-US" altLang="zh-CN" sz="2800" b="1" kern="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×2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2857500" y="3714750"/>
            <a:ext cx="2786063" cy="842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 err="1">
                <a:latin typeface="+mn-lt"/>
                <a:ea typeface="+mn-ea"/>
                <a:cs typeface="+mn-cs"/>
              </a:rPr>
              <a:t>fac</a:t>
            </a:r>
            <a:r>
              <a:rPr kumimoji="1" lang="zh-CN" altLang="en-US" sz="2800" b="1" kern="0" cap="none" spc="0" normalizeH="0" baseline="0" noProof="0" dirty="0">
                <a:latin typeface="+mn-lt"/>
                <a:ea typeface="+mn-ea"/>
                <a:cs typeface="+mn-cs"/>
              </a:rPr>
              <a:t>函数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n=2</a:t>
            </a: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6138863" y="4500563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tIns="360000"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f=</a:t>
            </a:r>
            <a:r>
              <a:rPr kumimoji="1" lang="en-US" altLang="zh-CN" sz="2800" b="1" kern="0" cap="none" spc="0" normalizeH="0" baseline="0" noProof="0" dirty="0" err="1">
                <a:latin typeface="+mn-lt"/>
                <a:ea typeface="+mn-ea"/>
                <a:cs typeface="+mn-cs"/>
              </a:rPr>
              <a:t>fac</a:t>
            </a: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(2)</a:t>
            </a:r>
            <a:r>
              <a:rPr kumimoji="1" lang="en-US" altLang="zh-CN" sz="2800" b="1" kern="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×3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内容占位符 2"/>
          <p:cNvSpPr txBox="1"/>
          <p:nvPr/>
        </p:nvSpPr>
        <p:spPr bwMode="auto">
          <a:xfrm>
            <a:off x="6143625" y="3714750"/>
            <a:ext cx="2857500" cy="771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 err="1">
                <a:latin typeface="+mn-lt"/>
                <a:ea typeface="+mn-ea"/>
                <a:cs typeface="+mn-cs"/>
              </a:rPr>
              <a:t>fac</a:t>
            </a:r>
            <a:r>
              <a:rPr kumimoji="1" lang="zh-CN" altLang="en-US" sz="2800" b="1" kern="0" cap="none" spc="0" normalizeH="0" baseline="0" noProof="0" dirty="0">
                <a:latin typeface="+mn-lt"/>
                <a:ea typeface="+mn-ea"/>
                <a:cs typeface="+mn-cs"/>
              </a:rPr>
              <a:t>函数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n=3</a:t>
            </a: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内容占位符 2"/>
          <p:cNvSpPr txBox="1"/>
          <p:nvPr/>
        </p:nvSpPr>
        <p:spPr bwMode="auto">
          <a:xfrm>
            <a:off x="285750" y="4500563"/>
            <a:ext cx="2071688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tIns="360000"/>
          <a:lstStyle/>
          <a:p>
            <a:pPr marL="342900" marR="0" indent="-342900" algn="ctr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f=1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0" y="3729038"/>
            <a:ext cx="2786063" cy="771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 err="1">
                <a:latin typeface="+mn-lt"/>
                <a:ea typeface="+mn-ea"/>
                <a:cs typeface="+mn-cs"/>
              </a:rPr>
              <a:t>fac</a:t>
            </a:r>
            <a:r>
              <a:rPr kumimoji="1" lang="zh-CN" altLang="en-US" sz="2800" b="1" kern="0" cap="none" spc="0" normalizeH="0" baseline="0" noProof="0" dirty="0">
                <a:latin typeface="+mn-lt"/>
                <a:ea typeface="+mn-ea"/>
                <a:cs typeface="+mn-cs"/>
              </a:rPr>
              <a:t>函数</a:t>
            </a:r>
            <a:endParaRPr kumimoji="1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n=1</a:t>
            </a:r>
            <a:endParaRPr kumimoji="1" lang="zh-CN" altLang="en-US" sz="28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箭头连接符 55"/>
          <p:cNvCxnSpPr/>
          <p:nvPr/>
        </p:nvCxnSpPr>
        <p:spPr>
          <a:xfrm flipV="1">
            <a:off x="2000250" y="857250"/>
            <a:ext cx="1500188" cy="85725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0" name="直接箭头连接符 55"/>
          <p:cNvCxnSpPr/>
          <p:nvPr/>
        </p:nvCxnSpPr>
        <p:spPr>
          <a:xfrm flipV="1">
            <a:off x="4000500" y="857250"/>
            <a:ext cx="2786063" cy="1071563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2" name="直接箭头连接符 55"/>
          <p:cNvCxnSpPr/>
          <p:nvPr/>
        </p:nvCxnSpPr>
        <p:spPr>
          <a:xfrm rot="5400000">
            <a:off x="6464300" y="2963863"/>
            <a:ext cx="1357313" cy="14287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5" name="直接箭头连接符 55"/>
          <p:cNvCxnSpPr/>
          <p:nvPr/>
        </p:nvCxnSpPr>
        <p:spPr>
          <a:xfrm rot="10800000">
            <a:off x="5072063" y="4000500"/>
            <a:ext cx="2000250" cy="10001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8" name="直接箭头连接符 55"/>
          <p:cNvCxnSpPr/>
          <p:nvPr/>
        </p:nvCxnSpPr>
        <p:spPr>
          <a:xfrm rot="10800000">
            <a:off x="2143125" y="4071938"/>
            <a:ext cx="1643063" cy="85725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30" name="直接箭头连接符 55"/>
          <p:cNvCxnSpPr/>
          <p:nvPr/>
        </p:nvCxnSpPr>
        <p:spPr>
          <a:xfrm flipV="1">
            <a:off x="2357438" y="5357813"/>
            <a:ext cx="1500187" cy="4286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32" name="直接箭头连接符 55"/>
          <p:cNvCxnSpPr/>
          <p:nvPr/>
        </p:nvCxnSpPr>
        <p:spPr>
          <a:xfrm flipV="1">
            <a:off x="5643563" y="5357813"/>
            <a:ext cx="1500187" cy="4286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33" name="直接箭头连接符 55"/>
          <p:cNvCxnSpPr/>
          <p:nvPr/>
        </p:nvCxnSpPr>
        <p:spPr>
          <a:xfrm rot="-5400000" flipV="1">
            <a:off x="6607175" y="3035300"/>
            <a:ext cx="3071813" cy="15716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36" name="直接箭头连接符 55"/>
          <p:cNvCxnSpPr/>
          <p:nvPr/>
        </p:nvCxnSpPr>
        <p:spPr>
          <a:xfrm rot="10800000">
            <a:off x="4286250" y="2357438"/>
            <a:ext cx="1928813" cy="4286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39" name="直接箭头连接符 55"/>
          <p:cNvCxnSpPr/>
          <p:nvPr/>
        </p:nvCxnSpPr>
        <p:spPr>
          <a:xfrm rot="10800000">
            <a:off x="1928813" y="1928813"/>
            <a:ext cx="1071562" cy="85725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46" name="内容占位符 2"/>
          <p:cNvSpPr txBox="1"/>
          <p:nvPr/>
        </p:nvSpPr>
        <p:spPr bwMode="auto">
          <a:xfrm>
            <a:off x="0" y="6000750"/>
            <a:ext cx="278606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fac</a:t>
            </a:r>
            <a:r>
              <a:rPr kumimoji="1" lang="en-US" altLang="zh-CN" sz="2800" b="1" kern="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(1)=1</a:t>
            </a:r>
            <a:endParaRPr kumimoji="1" lang="zh-CN" altLang="en-US" sz="2800" b="1" kern="0" cap="none" spc="0" normalizeH="0" baseline="0" noProof="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内容占位符 2"/>
          <p:cNvSpPr txBox="1"/>
          <p:nvPr/>
        </p:nvSpPr>
        <p:spPr bwMode="auto">
          <a:xfrm>
            <a:off x="2928938" y="6000750"/>
            <a:ext cx="278606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fac</a:t>
            </a:r>
            <a:r>
              <a:rPr kumimoji="1" lang="en-US" altLang="zh-CN" sz="2800" b="1" kern="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(2)=2</a:t>
            </a:r>
            <a:endParaRPr kumimoji="1" lang="zh-CN" altLang="en-US" sz="2800" b="1" kern="0" cap="none" spc="0" normalizeH="0" baseline="0" noProof="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内容占位符 2"/>
          <p:cNvSpPr txBox="1"/>
          <p:nvPr/>
        </p:nvSpPr>
        <p:spPr bwMode="auto">
          <a:xfrm>
            <a:off x="6000750" y="5929313"/>
            <a:ext cx="278606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fac</a:t>
            </a:r>
            <a:r>
              <a:rPr kumimoji="1" lang="en-US" altLang="zh-CN" sz="2800" b="1" kern="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(3)=6</a:t>
            </a:r>
            <a:endParaRPr kumimoji="1" lang="zh-CN" altLang="en-US" sz="2800" b="1" kern="0" cap="none" spc="0" normalizeH="0" baseline="0" noProof="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内容占位符 2"/>
          <p:cNvSpPr txBox="1"/>
          <p:nvPr/>
        </p:nvSpPr>
        <p:spPr bwMode="auto">
          <a:xfrm>
            <a:off x="6156325" y="2916238"/>
            <a:ext cx="278606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fac</a:t>
            </a:r>
            <a:r>
              <a:rPr kumimoji="1" lang="en-US" altLang="zh-CN" sz="2800" b="1" kern="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(4)=24</a:t>
            </a:r>
            <a:endParaRPr kumimoji="1" lang="zh-CN" altLang="en-US" sz="2800" b="1" kern="0" cap="none" spc="0" normalizeH="0" baseline="0" noProof="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内容占位符 2"/>
          <p:cNvSpPr txBox="1"/>
          <p:nvPr/>
        </p:nvSpPr>
        <p:spPr bwMode="auto">
          <a:xfrm>
            <a:off x="3000375" y="2928938"/>
            <a:ext cx="278606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fac</a:t>
            </a:r>
            <a:r>
              <a:rPr kumimoji="1" lang="en-US" altLang="zh-CN" sz="2800" b="1" kern="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(5)=120</a:t>
            </a:r>
            <a:endParaRPr kumimoji="1" lang="zh-CN" altLang="en-US" sz="2800" b="1" kern="0" cap="none" spc="0" normalizeH="0" baseline="0" noProof="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4" name="内容占位符 2"/>
          <p:cNvSpPr txBox="1"/>
          <p:nvPr/>
        </p:nvSpPr>
        <p:spPr bwMode="auto">
          <a:xfrm>
            <a:off x="357188" y="2928938"/>
            <a:ext cx="1643063" cy="42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ctr" defTabSz="914400" eaLnBrk="0" hangingPunct="0">
              <a:lnSpc>
                <a:spcPts val="24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120</a:t>
            </a:r>
            <a:endParaRPr kumimoji="1" lang="zh-CN" altLang="en-US" sz="2800" b="1" kern="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4000" name="图片 3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6">
                                            <p:txEl>
                                              <p:charRg st="6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  <p:bldP spid="6" grpId="0" animBg="1"/>
      <p:bldP spid="9" grpId="0" animBg="1"/>
      <p:bldP spid="11" grpId="0" animBg="1"/>
      <p:bldP spid="13" grpId="0" animBg="1"/>
      <p:bldP spid="15" grpId="0" animBg="1"/>
      <p:bldP spid="46" grpId="0"/>
      <p:bldP spid="47" grpId="0"/>
      <p:bldP spid="48" grpId="0"/>
      <p:bldP spid="49" grpId="0"/>
      <p:bldP spid="50" grpId="0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28688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7.7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数组作为函数参数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25955" name="Rectangle 3"/>
          <p:cNvSpPr>
            <a:spLocks noGrp="1"/>
          </p:cNvSpPr>
          <p:nvPr>
            <p:ph idx="1"/>
          </p:nvPr>
        </p:nvSpPr>
        <p:spPr>
          <a:xfrm>
            <a:off x="1214438" y="2143125"/>
            <a:ext cx="6715125" cy="2786063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3600" dirty="0">
                <a:latin typeface="+mn-lt"/>
                <a:ea typeface="+mn-ea"/>
                <a:cs typeface="+mn-cs"/>
                <a:hlinkClick r:id="rId1" action="ppaction://hlinksldjump"/>
              </a:rPr>
              <a:t>7.7.1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rId1" action="ppaction://hlinksldjump"/>
              </a:rPr>
              <a:t>数组元素作函数实参</a:t>
            </a:r>
            <a:endParaRPr kumimoji="1" lang="en-US" altLang="zh-CN" sz="36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600" dirty="0">
                <a:latin typeface="+mn-lt"/>
                <a:ea typeface="+mn-ea"/>
                <a:cs typeface="+mn-cs"/>
                <a:hlinkClick r:id="rId2" action="ppaction://hlinksldjump"/>
              </a:rPr>
              <a:t>7.7.2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rId2" action="ppaction://hlinksldjump"/>
              </a:rPr>
              <a:t>数组名作函数参数</a:t>
            </a:r>
            <a:endParaRPr kumimoji="1" lang="en-US" altLang="zh-CN" sz="36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600" dirty="0">
                <a:latin typeface="+mn-lt"/>
                <a:ea typeface="+mn-ea"/>
                <a:cs typeface="+mn-cs"/>
                <a:hlinkClick r:id="rId3" action="ppaction://hlinksldjump"/>
              </a:rPr>
              <a:t>7.7.3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rId3" action="ppaction://hlinksldjump"/>
              </a:rPr>
              <a:t>多维数组名作函数参数</a:t>
            </a:r>
            <a:endParaRPr kumimoji="1" lang="zh-CN" altLang="zh-CN" sz="3600" dirty="0">
              <a:latin typeface="+mn-lt"/>
              <a:ea typeface="+mn-ea"/>
              <a:cs typeface="+mn-cs"/>
            </a:endParaRPr>
          </a:p>
        </p:txBody>
      </p:sp>
      <p:pic>
        <p:nvPicPr>
          <p:cNvPr id="125956" name="图片 3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52463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7.5 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函数的嵌套调用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500063" y="1571625"/>
            <a:ext cx="8286750" cy="471487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7.5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输入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4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个整数，找出其中最大的数。用函数的嵌套调用来处理。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main</a:t>
            </a:r>
            <a:r>
              <a:rPr kumimoji="1" lang="zh-CN" altLang="zh-CN" dirty="0">
                <a:latin typeface="+mn-lt"/>
                <a:ea typeface="+mn-ea"/>
              </a:rPr>
              <a:t>中调用</a:t>
            </a:r>
            <a:r>
              <a:rPr kumimoji="1" lang="en-US" altLang="zh-CN" dirty="0">
                <a:latin typeface="+mn-lt"/>
                <a:ea typeface="+mn-ea"/>
              </a:rPr>
              <a:t>max4</a:t>
            </a:r>
            <a:r>
              <a:rPr kumimoji="1" lang="zh-CN" altLang="zh-CN" dirty="0">
                <a:latin typeface="+mn-lt"/>
                <a:ea typeface="+mn-ea"/>
              </a:rPr>
              <a:t>函数，找</a:t>
            </a:r>
            <a:r>
              <a:rPr kumimoji="1" lang="en-US" altLang="zh-CN" dirty="0">
                <a:latin typeface="+mn-lt"/>
                <a:ea typeface="+mn-ea"/>
              </a:rPr>
              <a:t>4</a:t>
            </a:r>
            <a:r>
              <a:rPr kumimoji="1" lang="zh-CN" altLang="zh-CN" dirty="0">
                <a:latin typeface="+mn-lt"/>
                <a:ea typeface="+mn-ea"/>
              </a:rPr>
              <a:t>个数中最大者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max4</a:t>
            </a:r>
            <a:r>
              <a:rPr kumimoji="1" lang="zh-CN" altLang="zh-CN" dirty="0">
                <a:latin typeface="+mn-lt"/>
                <a:ea typeface="+mn-ea"/>
              </a:rPr>
              <a:t>中再调用</a:t>
            </a:r>
            <a:r>
              <a:rPr kumimoji="1" lang="en-US" altLang="zh-CN" dirty="0">
                <a:latin typeface="+mn-lt"/>
                <a:ea typeface="+mn-ea"/>
              </a:rPr>
              <a:t>max2</a:t>
            </a:r>
            <a:r>
              <a:rPr kumimoji="1" lang="zh-CN" altLang="en-US" dirty="0">
                <a:latin typeface="+mn-lt"/>
                <a:ea typeface="+mn-ea"/>
              </a:rPr>
              <a:t>，</a:t>
            </a:r>
            <a:r>
              <a:rPr kumimoji="1" lang="zh-CN" altLang="zh-CN" dirty="0">
                <a:latin typeface="+mn-lt"/>
                <a:ea typeface="+mn-ea"/>
              </a:rPr>
              <a:t>找两个数中的大者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max4</a:t>
            </a:r>
            <a:r>
              <a:rPr kumimoji="1" lang="zh-CN" altLang="zh-CN" dirty="0">
                <a:latin typeface="+mn-lt"/>
                <a:ea typeface="+mn-ea"/>
              </a:rPr>
              <a:t>中多次调用</a:t>
            </a:r>
            <a:r>
              <a:rPr kumimoji="1" lang="en-US" altLang="zh-CN" dirty="0">
                <a:latin typeface="+mn-lt"/>
                <a:ea typeface="+mn-ea"/>
              </a:rPr>
              <a:t>max2</a:t>
            </a:r>
            <a:r>
              <a:rPr kumimoji="1" lang="zh-CN" altLang="zh-CN" dirty="0">
                <a:latin typeface="+mn-lt"/>
                <a:ea typeface="+mn-ea"/>
              </a:rPr>
              <a:t>，可找</a:t>
            </a:r>
            <a:r>
              <a:rPr kumimoji="1" lang="en-US" altLang="zh-CN" dirty="0">
                <a:latin typeface="+mn-lt"/>
                <a:ea typeface="+mn-ea"/>
              </a:rPr>
              <a:t>4</a:t>
            </a:r>
            <a:r>
              <a:rPr kumimoji="1" lang="zh-CN" altLang="zh-CN" dirty="0">
                <a:latin typeface="+mn-lt"/>
                <a:ea typeface="+mn-ea"/>
              </a:rPr>
              <a:t>个数中的大者，然后把它作为函数值返回</a:t>
            </a:r>
            <a:r>
              <a:rPr kumimoji="1" lang="en-US" altLang="zh-CN" dirty="0">
                <a:latin typeface="+mn-lt"/>
                <a:ea typeface="+mn-ea"/>
              </a:rPr>
              <a:t>main</a:t>
            </a:r>
            <a:r>
              <a:rPr kumimoji="1" lang="zh-CN" altLang="zh-CN" dirty="0">
                <a:latin typeface="+mn-lt"/>
                <a:ea typeface="+mn-ea"/>
              </a:rPr>
              <a:t>函数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main</a:t>
            </a:r>
            <a:r>
              <a:rPr kumimoji="1" lang="zh-CN" altLang="zh-CN" dirty="0">
                <a:latin typeface="+mn-lt"/>
                <a:ea typeface="+mn-ea"/>
              </a:rPr>
              <a:t>函数中输出结果</a:t>
            </a:r>
            <a:endParaRPr kumimoji="1" lang="zh-CN" altLang="zh-CN" dirty="0">
              <a:latin typeface="+mn-lt"/>
              <a:ea typeface="+mn-ea"/>
            </a:endParaRPr>
          </a:p>
        </p:txBody>
      </p:sp>
      <p:pic>
        <p:nvPicPr>
          <p:cNvPr id="59396" name="图片 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3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charRg st="37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4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charRg st="43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6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charRg st="66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88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charRg st="88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3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charRg st="130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801688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7.7.1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数组元素作函数实参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26979" name="Rectangle 3"/>
          <p:cNvSpPr>
            <a:spLocks noGrp="1"/>
          </p:cNvSpPr>
          <p:nvPr>
            <p:ph idx="1"/>
          </p:nvPr>
        </p:nvSpPr>
        <p:spPr>
          <a:xfrm>
            <a:off x="928688" y="2143125"/>
            <a:ext cx="7358062" cy="1643063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7.9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输入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10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个数，要求输出其中值最大的元素和该数是第几个数。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126980" name="图片 3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801688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7.7.1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数组元素作函数实参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28003" name="Rectangle 3"/>
          <p:cNvSpPr>
            <a:spLocks noGrp="1"/>
          </p:cNvSpPr>
          <p:nvPr>
            <p:ph idx="1"/>
          </p:nvPr>
        </p:nvSpPr>
        <p:spPr>
          <a:xfrm>
            <a:off x="642938" y="1714500"/>
            <a:ext cx="7572375" cy="4643438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定义数组</a:t>
            </a:r>
            <a:r>
              <a:rPr kumimoji="1" lang="en-US" altLang="zh-CN" dirty="0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，用来存放</a:t>
            </a:r>
            <a:r>
              <a:rPr kumimoji="1" lang="en-US" altLang="zh-CN" dirty="0">
                <a:latin typeface="+mn-lt"/>
                <a:ea typeface="+mn-ea"/>
              </a:rPr>
              <a:t>10</a:t>
            </a:r>
            <a:r>
              <a:rPr kumimoji="1" lang="zh-CN" altLang="zh-CN" dirty="0">
                <a:latin typeface="+mn-lt"/>
                <a:ea typeface="+mn-ea"/>
              </a:rPr>
              <a:t>个数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设计函数</a:t>
            </a:r>
            <a:r>
              <a:rPr kumimoji="1" lang="en-US" altLang="zh-CN" dirty="0">
                <a:latin typeface="+mn-lt"/>
                <a:ea typeface="+mn-ea"/>
              </a:rPr>
              <a:t>max</a:t>
            </a:r>
            <a:r>
              <a:rPr kumimoji="1" lang="zh-CN" altLang="zh-CN" dirty="0">
                <a:latin typeface="+mn-lt"/>
                <a:ea typeface="+mn-ea"/>
              </a:rPr>
              <a:t>，用来求两个数中的大者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在主函数中定义变量</a:t>
            </a:r>
            <a:r>
              <a:rPr kumimoji="1" lang="en-US" altLang="zh-CN" dirty="0">
                <a:latin typeface="+mn-lt"/>
                <a:ea typeface="+mn-ea"/>
              </a:rPr>
              <a:t>m</a:t>
            </a:r>
            <a:r>
              <a:rPr kumimoji="1" lang="zh-CN" altLang="zh-CN" dirty="0">
                <a:latin typeface="+mn-lt"/>
                <a:ea typeface="+mn-ea"/>
              </a:rPr>
              <a:t>，初值为</a:t>
            </a:r>
            <a:r>
              <a:rPr kumimoji="1" lang="en-US" altLang="zh-CN" dirty="0">
                <a:latin typeface="+mn-lt"/>
                <a:ea typeface="+mn-ea"/>
              </a:rPr>
              <a:t>a[0]</a:t>
            </a:r>
            <a:r>
              <a:rPr kumimoji="1" lang="zh-CN" altLang="zh-CN" dirty="0">
                <a:latin typeface="+mn-lt"/>
                <a:ea typeface="+mn-ea"/>
              </a:rPr>
              <a:t>，每次调用</a:t>
            </a:r>
            <a:r>
              <a:rPr kumimoji="1" lang="en-US" altLang="zh-CN" dirty="0">
                <a:latin typeface="+mn-lt"/>
                <a:ea typeface="+mn-ea"/>
              </a:rPr>
              <a:t>max</a:t>
            </a:r>
            <a:r>
              <a:rPr kumimoji="1" lang="zh-CN" altLang="zh-CN" dirty="0">
                <a:latin typeface="+mn-lt"/>
                <a:ea typeface="+mn-ea"/>
              </a:rPr>
              <a:t>函数后的返回值存放在</a:t>
            </a:r>
            <a:r>
              <a:rPr kumimoji="1" lang="en-US" altLang="zh-CN" dirty="0">
                <a:latin typeface="+mn-lt"/>
                <a:ea typeface="+mn-ea"/>
              </a:rPr>
              <a:t>m</a:t>
            </a:r>
            <a:r>
              <a:rPr kumimoji="1" lang="zh-CN" altLang="zh-CN" dirty="0">
                <a:latin typeface="+mn-lt"/>
                <a:ea typeface="+mn-ea"/>
              </a:rPr>
              <a:t>中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用“打擂台”算法，依次将数组元素</a:t>
            </a:r>
            <a:r>
              <a:rPr kumimoji="1" lang="en-US" altLang="zh-CN" dirty="0">
                <a:latin typeface="+mn-lt"/>
                <a:ea typeface="+mn-ea"/>
              </a:rPr>
              <a:t>a[1]</a:t>
            </a:r>
            <a:r>
              <a:rPr kumimoji="1" lang="zh-CN" altLang="zh-CN" dirty="0">
                <a:latin typeface="+mn-lt"/>
                <a:ea typeface="+mn-ea"/>
              </a:rPr>
              <a:t>到</a:t>
            </a:r>
            <a:r>
              <a:rPr kumimoji="1" lang="en-US" altLang="zh-CN" dirty="0">
                <a:latin typeface="+mn-lt"/>
                <a:ea typeface="+mn-ea"/>
              </a:rPr>
              <a:t>a[9]</a:t>
            </a:r>
            <a:r>
              <a:rPr kumimoji="1" lang="zh-CN" altLang="zh-CN" dirty="0">
                <a:latin typeface="+mn-lt"/>
                <a:ea typeface="+mn-ea"/>
              </a:rPr>
              <a:t>与</a:t>
            </a:r>
            <a:r>
              <a:rPr kumimoji="1" lang="en-US" altLang="zh-CN" dirty="0">
                <a:latin typeface="+mn-lt"/>
                <a:ea typeface="+mn-ea"/>
              </a:rPr>
              <a:t>m</a:t>
            </a:r>
            <a:r>
              <a:rPr kumimoji="1" lang="zh-CN" altLang="zh-CN" dirty="0">
                <a:latin typeface="+mn-lt"/>
                <a:ea typeface="+mn-ea"/>
              </a:rPr>
              <a:t>比较，最后得到的</a:t>
            </a:r>
            <a:r>
              <a:rPr kumimoji="1" lang="en-US" altLang="zh-CN" dirty="0">
                <a:latin typeface="+mn-lt"/>
                <a:ea typeface="+mn-ea"/>
              </a:rPr>
              <a:t>m</a:t>
            </a:r>
            <a:r>
              <a:rPr kumimoji="1" lang="zh-CN" altLang="zh-CN" dirty="0">
                <a:latin typeface="+mn-lt"/>
                <a:ea typeface="+mn-ea"/>
              </a:rPr>
              <a:t>值就是</a:t>
            </a:r>
            <a:r>
              <a:rPr kumimoji="1" lang="en-US" altLang="zh-CN" dirty="0">
                <a:latin typeface="+mn-lt"/>
                <a:ea typeface="+mn-ea"/>
              </a:rPr>
              <a:t>10</a:t>
            </a:r>
            <a:r>
              <a:rPr kumimoji="1" lang="zh-CN" altLang="zh-CN" dirty="0">
                <a:latin typeface="+mn-lt"/>
                <a:ea typeface="+mn-ea"/>
              </a:rPr>
              <a:t>个数中的最大者</a:t>
            </a:r>
            <a:endParaRPr kumimoji="1" lang="zh-CN" altLang="zh-CN" dirty="0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128004" name="图片 3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charRg st="6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charRg st="6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charRg st="21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charRg st="21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charRg st="4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charRg st="4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charRg st="7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charRg st="79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内容占位符 2"/>
          <p:cNvSpPr>
            <a:spLocks noGrp="1"/>
          </p:cNvSpPr>
          <p:nvPr>
            <p:ph idx="1"/>
          </p:nvPr>
        </p:nvSpPr>
        <p:spPr>
          <a:xfrm>
            <a:off x="500063" y="1071563"/>
            <a:ext cx="8153400" cy="4500562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max(int x,int y);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int a[10],m,n,i;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printf(“10 integer numbers:\n");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for(i=0;i&lt;10;i++)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scanf("%d",&amp;a[i]);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printf("\n");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785938" y="5357813"/>
            <a:ext cx="5500687" cy="865187"/>
            <a:chOff x="2000232" y="5539652"/>
            <a:chExt cx="5500726" cy="864692"/>
          </a:xfrm>
        </p:grpSpPr>
        <p:pic>
          <p:nvPicPr>
            <p:cNvPr id="129029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0232" y="5975716"/>
              <a:ext cx="5498263" cy="42862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9030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32" y="5539652"/>
              <a:ext cx="3830795" cy="45326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9031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6446" y="5547087"/>
              <a:ext cx="1714512" cy="450059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29028" name="图片 6" descr="Untitled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内容占位符 2"/>
          <p:cNvSpPr>
            <a:spLocks noGrp="1"/>
          </p:cNvSpPr>
          <p:nvPr>
            <p:ph idx="1"/>
          </p:nvPr>
        </p:nvSpPr>
        <p:spPr>
          <a:xfrm>
            <a:off x="500063" y="642938"/>
            <a:ext cx="8429625" cy="4786312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for(i=1,m=a[0],n=0;i&lt;10;i++)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{ if (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(m,a[i])&gt;m)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 {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(m,a[i]);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     n=i;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printf(“largest number is %d\n",m);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printf(“%dth number.\n“,n+1);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00063" y="5357813"/>
            <a:ext cx="5072063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max(</a:t>
            </a:r>
            <a:r>
              <a:rPr kumimoji="1" lang="en-US" altLang="zh-CN" sz="2800" b="1" kern="1200" cap="none" spc="0" normalizeH="0" baseline="0" noProof="0" dirty="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b="1" kern="1200" cap="none" spc="0" normalizeH="0" baseline="0" noProof="0" dirty="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x,int</a:t>
            </a:r>
            <a:r>
              <a:rPr kumimoji="1" lang="en-US" altLang="zh-CN" sz="2800" b="1" kern="120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y) </a:t>
            </a:r>
            <a:endParaRPr kumimoji="1" lang="zh-CN" altLang="zh-CN" sz="2800" b="1" kern="120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{  return(x&gt;</a:t>
            </a:r>
            <a:r>
              <a:rPr kumimoji="1" lang="en-US" altLang="zh-CN" sz="2800" b="1" kern="1200" cap="none" spc="0" normalizeH="0" baseline="0" noProof="0" dirty="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y?x:y</a:t>
            </a:r>
            <a:r>
              <a:rPr kumimoji="1" lang="en-US" altLang="zh-CN" sz="2800" b="1" kern="1200" cap="none" spc="0" normalizeH="0" baseline="0" noProof="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);  }</a:t>
            </a:r>
            <a:endParaRPr kumimoji="1" lang="zh-CN" altLang="zh-CN" sz="2800" b="1" kern="120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b="1" kern="0" cap="none" spc="0" normalizeH="0" baseline="0" noProof="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4071938" y="2500313"/>
            <a:ext cx="4143375" cy="785812"/>
            <a:chOff x="4286248" y="2214554"/>
            <a:chExt cx="3590925" cy="647180"/>
          </a:xfrm>
        </p:grpSpPr>
        <p:pic>
          <p:nvPicPr>
            <p:cNvPr id="130054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86248" y="2214554"/>
              <a:ext cx="3590925" cy="3333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0055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6248" y="2537884"/>
              <a:ext cx="2800350" cy="3238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0056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9804" y="2500306"/>
              <a:ext cx="814922" cy="35719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30053" name="图片 7" descr="Untitled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801688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7.7.2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数组名作函数参数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31075" name="Rectangle 3"/>
          <p:cNvSpPr>
            <a:spLocks noGrp="1"/>
          </p:cNvSpPr>
          <p:nvPr>
            <p:ph idx="1"/>
          </p:nvPr>
        </p:nvSpPr>
        <p:spPr>
          <a:xfrm>
            <a:off x="928688" y="1785938"/>
            <a:ext cx="7358062" cy="4786312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除了可以用数组元素作为函数参数外，还可以用数组名作函数参数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(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包括实参和形参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)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用数组元素作实参时，向形参变量传递的是数组元素的值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用数组名作函数实参时，向形参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传递的是数组首元素的地址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131076" name="图片 3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charRg st="3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charRg st="3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charRg st="6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charRg st="65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801688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7.7.2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数组名作函数参数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928688" y="1857375"/>
            <a:ext cx="7358062" cy="4357688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7.10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有一个一维数组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score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，内放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10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个学生成绩，求平均成绩。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用函数</a:t>
            </a:r>
            <a:r>
              <a:rPr kumimoji="1" lang="en-US" altLang="zh-CN" dirty="0">
                <a:latin typeface="+mn-lt"/>
                <a:ea typeface="+mn-ea"/>
              </a:rPr>
              <a:t>average</a:t>
            </a:r>
            <a:r>
              <a:rPr kumimoji="1" lang="zh-CN" altLang="zh-CN" dirty="0">
                <a:latin typeface="+mn-lt"/>
                <a:ea typeface="+mn-ea"/>
              </a:rPr>
              <a:t>求平均成绩，用数组名作为函数实参，形参也用数组名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在</a:t>
            </a:r>
            <a:r>
              <a:rPr kumimoji="1" lang="en-US" altLang="zh-CN" dirty="0">
                <a:latin typeface="+mn-lt"/>
                <a:ea typeface="+mn-ea"/>
              </a:rPr>
              <a:t>average</a:t>
            </a:r>
            <a:r>
              <a:rPr kumimoji="1" lang="zh-CN" altLang="zh-CN" dirty="0">
                <a:latin typeface="+mn-lt"/>
                <a:ea typeface="+mn-ea"/>
              </a:rPr>
              <a:t>函数中引用各数组元素，求平均成绩并返回</a:t>
            </a:r>
            <a:r>
              <a:rPr kumimoji="1" lang="en-US" altLang="zh-CN" dirty="0">
                <a:latin typeface="+mn-lt"/>
                <a:ea typeface="+mn-ea"/>
              </a:rPr>
              <a:t>main</a:t>
            </a:r>
            <a:r>
              <a:rPr kumimoji="1" lang="zh-CN" altLang="zh-CN" dirty="0">
                <a:latin typeface="+mn-lt"/>
                <a:ea typeface="+mn-ea"/>
              </a:rPr>
              <a:t>函数</a:t>
            </a:r>
            <a:endParaRPr kumimoji="1" lang="zh-CN" altLang="zh-CN" dirty="0">
              <a:latin typeface="+mn-lt"/>
              <a:ea typeface="+mn-ea"/>
            </a:endParaRPr>
          </a:p>
        </p:txBody>
      </p:sp>
      <p:pic>
        <p:nvPicPr>
          <p:cNvPr id="132100" name="图片 3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3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charRg st="38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4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charRg st="44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7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charRg st="79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内容占位符 2"/>
          <p:cNvSpPr>
            <a:spLocks noGrp="1"/>
          </p:cNvSpPr>
          <p:nvPr>
            <p:ph idx="1"/>
          </p:nvPr>
        </p:nvSpPr>
        <p:spPr>
          <a:xfrm>
            <a:off x="857250" y="500063"/>
            <a:ext cx="7572375" cy="61436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float average(float array[10]);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float score[10]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,aver;  int i;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printf("input 10 scores:\n");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for(i=0;i&lt;10;i++)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scanf("%f",&amp;score[i]);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aver=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average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(score);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printf("%5.2f\n",aver);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786313" y="785813"/>
            <a:ext cx="2857500" cy="642937"/>
          </a:xfrm>
          <a:prstGeom prst="wedgeRoundRectCallout">
            <a:avLst>
              <a:gd name="adj1" fmla="val -101287"/>
              <a:gd name="adj2" fmla="val 172088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定义实参数组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33124" name="图片 4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内容占位符 2"/>
          <p:cNvSpPr>
            <a:spLocks noGrp="1"/>
          </p:cNvSpPr>
          <p:nvPr>
            <p:ph idx="1"/>
          </p:nvPr>
        </p:nvSpPr>
        <p:spPr>
          <a:xfrm>
            <a:off x="714375" y="1143000"/>
            <a:ext cx="7572375" cy="44291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float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average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float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array[10]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int i;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float aver,sum=array[0];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for(i=1;i&lt;10;i++)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sum=sum+array[i];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aver=sum/10;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return(aver);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714875" y="357188"/>
            <a:ext cx="2857500" cy="642937"/>
          </a:xfrm>
          <a:prstGeom prst="wedgeRoundRectCallout">
            <a:avLst>
              <a:gd name="adj1" fmla="val -33782"/>
              <a:gd name="adj2" fmla="val 94157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定义形参数组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786438" y="2857500"/>
            <a:ext cx="2928937" cy="642938"/>
          </a:xfrm>
          <a:prstGeom prst="wedgeRoundRectCallout">
            <a:avLst>
              <a:gd name="adj1" fmla="val -48750"/>
              <a:gd name="adj2" fmla="val -81185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相当于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score[0]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857750" y="4000500"/>
            <a:ext cx="2928938" cy="642938"/>
          </a:xfrm>
          <a:prstGeom prst="wedgeRoundRectCallout">
            <a:avLst>
              <a:gd name="adj1" fmla="val -48750"/>
              <a:gd name="adj2" fmla="val -81185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相当于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score[i]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785938" y="4929188"/>
            <a:ext cx="5937250" cy="1444625"/>
            <a:chOff x="1785918" y="4941724"/>
            <a:chExt cx="5937493" cy="1444268"/>
          </a:xfrm>
        </p:grpSpPr>
        <p:pic>
          <p:nvPicPr>
            <p:cNvPr id="134152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5918" y="4941724"/>
              <a:ext cx="5937493" cy="100013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4153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3496" y="5941856"/>
              <a:ext cx="4118352" cy="44413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4154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9322" y="5929330"/>
              <a:ext cx="1785950" cy="449896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34151" name="图片 9" descr="Untitled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7.11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有两个班级，分别有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35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名和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30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名学生，调用一个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average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函数，分别求这两个班的学生的平均成绩。</a:t>
            </a: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135171" name="图片 2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内容占位符 2"/>
          <p:cNvSpPr>
            <a:spLocks noGrp="1"/>
          </p:cNvSpPr>
          <p:nvPr>
            <p:ph idx="1"/>
          </p:nvPr>
        </p:nvSpPr>
        <p:spPr>
          <a:xfrm>
            <a:off x="539750" y="714375"/>
            <a:ext cx="8153400" cy="541020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需要解决怎样用同一个函数求两个不同长度的数组的平均值的问题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定义</a:t>
            </a:r>
            <a:r>
              <a:rPr kumimoji="1" lang="en-US" altLang="zh-CN" dirty="0">
                <a:latin typeface="+mn-lt"/>
                <a:ea typeface="+mn-ea"/>
              </a:rPr>
              <a:t>average</a:t>
            </a:r>
            <a:r>
              <a:rPr kumimoji="1" lang="zh-CN" altLang="zh-CN" dirty="0">
                <a:latin typeface="+mn-lt"/>
                <a:ea typeface="+mn-ea"/>
              </a:rPr>
              <a:t>函数时不指定数组的长度，在形参表中增加一个整型变量</a:t>
            </a:r>
            <a:r>
              <a:rPr kumimoji="1" lang="en-US" altLang="zh-CN" dirty="0">
                <a:latin typeface="+mn-lt"/>
                <a:ea typeface="+mn-ea"/>
              </a:rPr>
              <a:t>i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从主函数把数组实际长度从实参传递给形参</a:t>
            </a:r>
            <a:r>
              <a:rPr kumimoji="1" lang="en-US" altLang="zh-CN" dirty="0">
                <a:latin typeface="+mn-lt"/>
                <a:ea typeface="+mn-ea"/>
              </a:rPr>
              <a:t>i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这个</a:t>
            </a:r>
            <a:r>
              <a:rPr kumimoji="1" lang="en-US" altLang="zh-CN" dirty="0">
                <a:latin typeface="+mn-lt"/>
                <a:ea typeface="+mn-ea"/>
              </a:rPr>
              <a:t>i</a:t>
            </a:r>
            <a:r>
              <a:rPr kumimoji="1" lang="zh-CN" altLang="zh-CN" dirty="0">
                <a:latin typeface="+mn-lt"/>
                <a:ea typeface="+mn-ea"/>
              </a:rPr>
              <a:t>用来在</a:t>
            </a:r>
            <a:r>
              <a:rPr kumimoji="1" lang="en-US" altLang="zh-CN" dirty="0">
                <a:latin typeface="+mn-lt"/>
                <a:ea typeface="+mn-ea"/>
              </a:rPr>
              <a:t>average</a:t>
            </a:r>
            <a:r>
              <a:rPr kumimoji="1" lang="zh-CN" altLang="zh-CN" dirty="0">
                <a:latin typeface="+mn-lt"/>
                <a:ea typeface="+mn-ea"/>
              </a:rPr>
              <a:t>函数中控制循环的次数</a:t>
            </a:r>
            <a:endParaRPr kumimoji="1" lang="zh-CN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为简化，设两个班的学生数分别为</a:t>
            </a:r>
            <a:r>
              <a:rPr kumimoji="1" lang="en-US" altLang="zh-CN" dirty="0">
                <a:latin typeface="+mn-lt"/>
                <a:ea typeface="+mn-ea"/>
              </a:rPr>
              <a:t>5</a:t>
            </a:r>
            <a:r>
              <a:rPr kumimoji="1" lang="zh-CN" altLang="zh-CN" dirty="0">
                <a:latin typeface="+mn-lt"/>
                <a:ea typeface="+mn-ea"/>
              </a:rPr>
              <a:t>和</a:t>
            </a:r>
            <a:r>
              <a:rPr kumimoji="1" lang="en-US" altLang="zh-CN" dirty="0">
                <a:latin typeface="+mn-lt"/>
                <a:ea typeface="+mn-ea"/>
              </a:rPr>
              <a:t>10</a:t>
            </a:r>
            <a:endParaRPr kumimoji="1" lang="zh-CN" altLang="zh-CN" dirty="0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136195" name="图片 2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4">
                                            <p:txEl>
                                              <p:charRg st="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3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4">
                                            <p:txEl>
                                              <p:charRg st="36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7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4">
                                            <p:txEl>
                                              <p:charRg st="72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9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4">
                                            <p:txEl>
                                              <p:charRg st="93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charRg st="11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194">
                                            <p:txEl>
                                              <p:charRg st="117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500063" y="1071563"/>
            <a:ext cx="8286750" cy="5429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max4(int a,int b,int c,int d);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int a,b,c,d,max;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printf(“4 interger numbers:");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scanf("%d%d%d%d",&amp;a,&amp;b,&amp;c,&amp;d);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max=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max4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(a,b,c,d);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printf("max=%d \n",max);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71500"/>
            <a:ext cx="1785938" cy="571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主函数</a:t>
            </a:r>
            <a:endParaRPr kumimoji="1" lang="zh-CN" altLang="zh-CN" sz="2800" b="1" kern="120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643438" y="1071563"/>
            <a:ext cx="3357562" cy="571500"/>
          </a:xfrm>
          <a:prstGeom prst="wedgeRoundRectCallout">
            <a:avLst>
              <a:gd name="adj1" fmla="val -30560"/>
              <a:gd name="adj2" fmla="val 132731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对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max4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函数声明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60421" name="图片 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内容占位符 2"/>
          <p:cNvSpPr>
            <a:spLocks noGrp="1"/>
          </p:cNvSpPr>
          <p:nvPr>
            <p:ph idx="1"/>
          </p:nvPr>
        </p:nvSpPr>
        <p:spPr>
          <a:xfrm>
            <a:off x="285750" y="857250"/>
            <a:ext cx="8643938" cy="53578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float average(float array[ ],int n);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float score1[5]={98.5,97,91.5,60,55};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float score2[10]={67.5,89.5,99,69.5,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               77,89.5,76.5,54,60,99.5};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printf(“%6.2f\n”,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average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(score1,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));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printf(“%6.2f\n”,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average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(score2,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10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));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137219" name="图片 2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内容占位符 2"/>
          <p:cNvSpPr>
            <a:spLocks noGrp="1"/>
          </p:cNvSpPr>
          <p:nvPr>
            <p:ph idx="1"/>
          </p:nvPr>
        </p:nvSpPr>
        <p:spPr>
          <a:xfrm>
            <a:off x="539750" y="1714500"/>
            <a:ext cx="8153400" cy="4572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float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average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(float array[ ],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int n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)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{ int i;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float aver,sum=array[0];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for(i=1;i&lt;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sum=sum+array[i];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aver=sum/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return(aver);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0" y="714375"/>
            <a:ext cx="6929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latin typeface="+mn-lt"/>
                <a:ea typeface="+mn-ea"/>
                <a:cs typeface="+mn-cs"/>
              </a:rPr>
              <a:t>调用形式为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average(</a:t>
            </a:r>
            <a:r>
              <a:rPr kumimoji="1" lang="en-US" altLang="zh-CN" sz="2800" b="1" kern="120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score1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,</a:t>
            </a:r>
            <a:r>
              <a:rPr kumimoji="1" lang="en-US" altLang="zh-CN" sz="2800" b="1" kern="120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2800" b="1" kern="1200" cap="none" spc="0" normalizeH="0" baseline="0" noProof="0" dirty="0">
                <a:latin typeface="+mn-lt"/>
                <a:ea typeface="+mn-ea"/>
                <a:cs typeface="+mn-cs"/>
              </a:rPr>
              <a:t>时</a:t>
            </a:r>
            <a:endParaRPr kumimoji="1" lang="zh-CN" altLang="en-US" sz="2800" b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429250" y="3429000"/>
            <a:ext cx="3143250" cy="642938"/>
          </a:xfrm>
          <a:prstGeom prst="wedgeRoundRectCallout">
            <a:avLst>
              <a:gd name="adj1" fmla="val -48750"/>
              <a:gd name="adj2" fmla="val -81185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相当于</a:t>
            </a:r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</a:rPr>
              <a:t>score1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[0]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357688" y="4572000"/>
            <a:ext cx="3357562" cy="642938"/>
          </a:xfrm>
          <a:prstGeom prst="wedgeRoundRectCallout">
            <a:avLst>
              <a:gd name="adj1" fmla="val -48750"/>
              <a:gd name="adj2" fmla="val -81185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相当于</a:t>
            </a:r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</a:rPr>
              <a:t>score1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[i]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571750" y="2214563"/>
            <a:ext cx="2000250" cy="642937"/>
          </a:xfrm>
          <a:prstGeom prst="wedgeRoundRectCallout">
            <a:avLst>
              <a:gd name="adj1" fmla="val -17611"/>
              <a:gd name="adj2" fmla="val 135069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相当于</a:t>
            </a:r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</a:rPr>
              <a:t>5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38247" name="图片 8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内容占位符 2"/>
          <p:cNvSpPr>
            <a:spLocks noGrp="1"/>
          </p:cNvSpPr>
          <p:nvPr>
            <p:ph idx="1"/>
          </p:nvPr>
        </p:nvSpPr>
        <p:spPr>
          <a:xfrm>
            <a:off x="539750" y="1714500"/>
            <a:ext cx="8153400" cy="4572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float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average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(float array[ ],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int n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)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{ int i;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float aver,sum=array[0];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for(i=1;i&lt;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sum=sum+array[i];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aver=sum/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return(aver);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11571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0813" y="5643563"/>
            <a:ext cx="1863725" cy="1000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57250" y="714375"/>
            <a:ext cx="6929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latin typeface="+mn-lt"/>
                <a:ea typeface="+mn-ea"/>
                <a:cs typeface="+mn-cs"/>
              </a:rPr>
              <a:t>调用形式为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average(</a:t>
            </a:r>
            <a:r>
              <a:rPr kumimoji="1" lang="en-US" altLang="zh-CN" sz="2800" b="1" kern="120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score2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,</a:t>
            </a:r>
            <a:r>
              <a:rPr kumimoji="1" lang="en-US" altLang="zh-CN" sz="2800" b="1" kern="1200" cap="none" spc="0" normalizeH="0" baseline="0" noProof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10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2800" b="1" kern="1200" cap="none" spc="0" normalizeH="0" baseline="0" noProof="0" dirty="0">
                <a:latin typeface="+mn-lt"/>
                <a:ea typeface="+mn-ea"/>
                <a:cs typeface="+mn-cs"/>
              </a:rPr>
              <a:t>时</a:t>
            </a:r>
            <a:endParaRPr kumimoji="1" lang="zh-CN" altLang="en-US" sz="2800" b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429250" y="3429000"/>
            <a:ext cx="3143250" cy="642938"/>
          </a:xfrm>
          <a:prstGeom prst="wedgeRoundRectCallout">
            <a:avLst>
              <a:gd name="adj1" fmla="val -48750"/>
              <a:gd name="adj2" fmla="val -81185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相当于</a:t>
            </a:r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</a:rPr>
              <a:t>score2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[0]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357688" y="4572000"/>
            <a:ext cx="3357562" cy="642938"/>
          </a:xfrm>
          <a:prstGeom prst="wedgeRoundRectCallout">
            <a:avLst>
              <a:gd name="adj1" fmla="val -48750"/>
              <a:gd name="adj2" fmla="val -81185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相当于</a:t>
            </a:r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</a:rPr>
              <a:t>score2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[i]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571750" y="2214563"/>
            <a:ext cx="2000250" cy="642937"/>
          </a:xfrm>
          <a:prstGeom prst="wedgeRoundRectCallout">
            <a:avLst>
              <a:gd name="adj1" fmla="val -17611"/>
              <a:gd name="adj2" fmla="val 135069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相当于</a:t>
            </a:r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</a:rPr>
              <a:t>10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39272" name="图片 8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071563"/>
            <a:ext cx="8153400" cy="5053012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7.12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用选择法对数组中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10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个整数按由小到大排序。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所谓选择法就是先将</a:t>
            </a:r>
            <a:r>
              <a:rPr kumimoji="1" lang="en-US" altLang="zh-CN" dirty="0">
                <a:latin typeface="+mn-lt"/>
                <a:ea typeface="+mn-ea"/>
              </a:rPr>
              <a:t>10</a:t>
            </a:r>
            <a:r>
              <a:rPr kumimoji="1" lang="zh-CN" altLang="zh-CN" dirty="0">
                <a:latin typeface="+mn-lt"/>
                <a:ea typeface="+mn-ea"/>
              </a:rPr>
              <a:t>个数中最小的数与</a:t>
            </a:r>
            <a:r>
              <a:rPr kumimoji="1" lang="en-US" altLang="zh-CN" dirty="0">
                <a:latin typeface="+mn-lt"/>
                <a:ea typeface="+mn-ea"/>
              </a:rPr>
              <a:t>a[0]</a:t>
            </a:r>
            <a:r>
              <a:rPr kumimoji="1" lang="zh-CN" altLang="zh-CN" dirty="0">
                <a:latin typeface="+mn-lt"/>
                <a:ea typeface="+mn-ea"/>
              </a:rPr>
              <a:t>对换</a:t>
            </a:r>
            <a:r>
              <a:rPr kumimoji="1" lang="zh-CN" altLang="en-US" dirty="0">
                <a:latin typeface="+mn-lt"/>
                <a:ea typeface="+mn-ea"/>
              </a:rPr>
              <a:t>；</a:t>
            </a:r>
            <a:r>
              <a:rPr kumimoji="1" lang="zh-CN" altLang="zh-CN" dirty="0">
                <a:latin typeface="+mn-lt"/>
                <a:ea typeface="+mn-ea"/>
              </a:rPr>
              <a:t>再将</a:t>
            </a:r>
            <a:r>
              <a:rPr kumimoji="1" lang="en-US" altLang="zh-CN" dirty="0">
                <a:latin typeface="+mn-lt"/>
                <a:ea typeface="+mn-ea"/>
              </a:rPr>
              <a:t>a[1]</a:t>
            </a:r>
            <a:r>
              <a:rPr kumimoji="1" lang="zh-CN" altLang="zh-CN" dirty="0">
                <a:latin typeface="+mn-lt"/>
                <a:ea typeface="+mn-ea"/>
              </a:rPr>
              <a:t>到</a:t>
            </a:r>
            <a:r>
              <a:rPr kumimoji="1" lang="en-US" altLang="zh-CN" dirty="0">
                <a:latin typeface="+mn-lt"/>
                <a:ea typeface="+mn-ea"/>
              </a:rPr>
              <a:t>a[9]</a:t>
            </a:r>
            <a:r>
              <a:rPr kumimoji="1" lang="zh-CN" altLang="zh-CN" dirty="0">
                <a:latin typeface="+mn-lt"/>
                <a:ea typeface="+mn-ea"/>
              </a:rPr>
              <a:t>中最小的数与</a:t>
            </a:r>
            <a:r>
              <a:rPr kumimoji="1" lang="en-US" altLang="zh-CN" dirty="0">
                <a:latin typeface="+mn-lt"/>
                <a:ea typeface="+mn-ea"/>
              </a:rPr>
              <a:t>a[1]</a:t>
            </a:r>
            <a:r>
              <a:rPr kumimoji="1" lang="zh-CN" altLang="zh-CN" dirty="0">
                <a:latin typeface="+mn-lt"/>
                <a:ea typeface="+mn-ea"/>
              </a:rPr>
              <a:t>对换……每比较一轮</a:t>
            </a:r>
            <a:r>
              <a:rPr kumimoji="1" lang="zh-CN" altLang="en-US" dirty="0">
                <a:latin typeface="+mn-lt"/>
                <a:ea typeface="+mn-ea"/>
              </a:rPr>
              <a:t>，</a:t>
            </a:r>
            <a:r>
              <a:rPr kumimoji="1" lang="zh-CN" altLang="zh-CN" dirty="0">
                <a:latin typeface="+mn-lt"/>
                <a:ea typeface="+mn-ea"/>
              </a:rPr>
              <a:t>找出一个未经排序的数中最小的一个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共比较</a:t>
            </a:r>
            <a:r>
              <a:rPr kumimoji="1" lang="en-US" altLang="zh-CN" dirty="0">
                <a:latin typeface="+mn-lt"/>
                <a:ea typeface="+mn-ea"/>
              </a:rPr>
              <a:t>9</a:t>
            </a:r>
            <a:r>
              <a:rPr kumimoji="1" lang="zh-CN" altLang="zh-CN" dirty="0">
                <a:latin typeface="+mn-lt"/>
                <a:ea typeface="+mn-ea"/>
              </a:rPr>
              <a:t>轮</a:t>
            </a:r>
            <a:endParaRPr kumimoji="1" lang="zh-CN" altLang="en-US" dirty="0">
              <a:latin typeface="+mn-lt"/>
              <a:ea typeface="+mn-ea"/>
            </a:endParaRPr>
          </a:p>
        </p:txBody>
      </p:sp>
      <p:pic>
        <p:nvPicPr>
          <p:cNvPr id="140291" name="图片 3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3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3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110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TextBox 3"/>
          <p:cNvSpPr txBox="1"/>
          <p:nvPr/>
        </p:nvSpPr>
        <p:spPr>
          <a:xfrm>
            <a:off x="1357313" y="714375"/>
            <a:ext cx="60007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3200" b="1" dirty="0">
                <a:latin typeface="Arial" panose="020B0604020202020204" pitchFamily="34" charset="0"/>
              </a:rPr>
              <a:t>a[0]   a[1]   a[2]   a[3]   a[4]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41315" name="TextBox 5"/>
          <p:cNvSpPr txBox="1"/>
          <p:nvPr/>
        </p:nvSpPr>
        <p:spPr>
          <a:xfrm>
            <a:off x="1357313" y="1500188"/>
            <a:ext cx="60007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      3        6       1        9       4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28813" y="1500188"/>
            <a:ext cx="571500" cy="571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71938" y="1500188"/>
            <a:ext cx="571500" cy="571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379663" y="1268413"/>
            <a:ext cx="1905000" cy="227012"/>
          </a:xfrm>
          <a:custGeom>
            <a:avLst/>
            <a:gdLst>
              <a:gd name="txL" fmla="*/ 0 w 1903956"/>
              <a:gd name="txT" fmla="*/ 0 h 227557"/>
              <a:gd name="txR" fmla="*/ 1903956 w 1903956"/>
              <a:gd name="txB" fmla="*/ 227557 h 227557"/>
            </a:gdLst>
            <a:ahLst/>
            <a:cxnLst>
              <a:cxn ang="0">
                <a:pos x="0" y="224306"/>
              </a:cxn>
              <a:cxn ang="0">
                <a:pos x="1017951" y="2058"/>
              </a:cxn>
              <a:cxn ang="0">
                <a:pos x="1910229" y="211958"/>
              </a:cxn>
            </a:cxnLst>
            <a:rect l="txL" t="txT" r="txR" b="txB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313" y="2357438"/>
            <a:ext cx="60007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      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en-US" altLang="zh-CN" sz="3200" b="1" dirty="0">
                <a:latin typeface="Arial" panose="020B0604020202020204" pitchFamily="34" charset="0"/>
              </a:rPr>
              <a:t>        6       3        9       4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071813" y="2357438"/>
            <a:ext cx="571500" cy="571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071938" y="2357438"/>
            <a:ext cx="571500" cy="571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3429000" y="2125663"/>
            <a:ext cx="857250" cy="231775"/>
          </a:xfrm>
          <a:custGeom>
            <a:avLst/>
            <a:gdLst>
              <a:gd name="txL" fmla="*/ 0 w 1903956"/>
              <a:gd name="txT" fmla="*/ 0 h 227557"/>
              <a:gd name="txR" fmla="*/ 1903956 w 1903956"/>
              <a:gd name="txB" fmla="*/ 227557 h 227557"/>
            </a:gdLst>
            <a:ahLst/>
            <a:cxnLst>
              <a:cxn ang="0">
                <a:pos x="0" y="259520"/>
              </a:cxn>
              <a:cxn ang="0">
                <a:pos x="3806" y="2382"/>
              </a:cxn>
              <a:cxn ang="0">
                <a:pos x="7142" y="245233"/>
              </a:cxn>
            </a:cxnLst>
            <a:rect l="txL" t="txT" r="txR" b="txB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57313" y="3357563"/>
            <a:ext cx="60007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      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en-US" altLang="zh-CN" sz="3200" b="1" dirty="0">
                <a:latin typeface="Arial" panose="020B0604020202020204" pitchFamily="34" charset="0"/>
              </a:rPr>
              <a:t>        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en-US" altLang="zh-CN" sz="3200" b="1" dirty="0">
                <a:latin typeface="Arial" panose="020B0604020202020204" pitchFamily="34" charset="0"/>
              </a:rPr>
              <a:t>       6        9       4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71938" y="3357563"/>
            <a:ext cx="571500" cy="571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15063" y="3357563"/>
            <a:ext cx="571500" cy="571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4429125" y="3125788"/>
            <a:ext cx="2071688" cy="231775"/>
          </a:xfrm>
          <a:custGeom>
            <a:avLst/>
            <a:gdLst>
              <a:gd name="txL" fmla="*/ 0 w 1903956"/>
              <a:gd name="txT" fmla="*/ 0 h 227557"/>
              <a:gd name="txR" fmla="*/ 1903956 w 1903956"/>
              <a:gd name="txB" fmla="*/ 227557 h 227557"/>
            </a:gdLst>
            <a:ahLst/>
            <a:cxnLst>
              <a:cxn ang="0">
                <a:pos x="0" y="259520"/>
              </a:cxn>
              <a:cxn ang="0">
                <a:pos x="1832202" y="2382"/>
              </a:cxn>
              <a:cxn ang="0">
                <a:pos x="3438203" y="245233"/>
              </a:cxn>
            </a:cxnLst>
            <a:rect l="txL" t="txT" r="txR" b="txB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57313" y="4273550"/>
            <a:ext cx="60007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      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en-US" altLang="zh-CN" sz="3200" b="1" dirty="0">
                <a:latin typeface="Arial" panose="020B0604020202020204" pitchFamily="34" charset="0"/>
              </a:rPr>
              <a:t>        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en-US" altLang="zh-CN" sz="3200" b="1" dirty="0">
                <a:latin typeface="Arial" panose="020B0604020202020204" pitchFamily="34" charset="0"/>
              </a:rPr>
              <a:t>       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4</a:t>
            </a:r>
            <a:r>
              <a:rPr lang="en-US" altLang="zh-CN" sz="3200" b="1" dirty="0">
                <a:latin typeface="Arial" panose="020B0604020202020204" pitchFamily="34" charset="0"/>
              </a:rPr>
              <a:t>        9       6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214938" y="4286250"/>
            <a:ext cx="571500" cy="571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215063" y="4286250"/>
            <a:ext cx="571500" cy="571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5572125" y="4054475"/>
            <a:ext cx="1000125" cy="303213"/>
          </a:xfrm>
          <a:custGeom>
            <a:avLst/>
            <a:gdLst>
              <a:gd name="txL" fmla="*/ 0 w 1903956"/>
              <a:gd name="txT" fmla="*/ 0 h 227557"/>
              <a:gd name="txR" fmla="*/ 1903956 w 1903956"/>
              <a:gd name="txB" fmla="*/ 227557 h 227557"/>
            </a:gdLst>
            <a:ahLst/>
            <a:cxnLst>
              <a:cxn ang="0">
                <a:pos x="0" y="1700770"/>
              </a:cxn>
              <a:cxn ang="0">
                <a:pos x="11197" y="15605"/>
              </a:cxn>
              <a:cxn ang="0">
                <a:pos x="21011" y="1607145"/>
              </a:cxn>
            </a:cxnLst>
            <a:rect l="txL" t="txT" r="txR" b="txB"/>
            <a:pathLst>
              <a:path w="1903956" h="227557">
                <a:moveTo>
                  <a:pt x="0" y="227557"/>
                </a:moveTo>
                <a:cubicBezTo>
                  <a:pt x="348641" y="115866"/>
                  <a:pt x="697282" y="4176"/>
                  <a:pt x="1014608" y="2088"/>
                </a:cubicBezTo>
                <a:cubicBezTo>
                  <a:pt x="1331934" y="0"/>
                  <a:pt x="1617945" y="107515"/>
                  <a:pt x="1903956" y="21503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57313" y="5214938"/>
            <a:ext cx="60007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      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en-US" altLang="zh-CN" sz="3200" b="1" dirty="0">
                <a:latin typeface="Arial" panose="020B0604020202020204" pitchFamily="34" charset="0"/>
              </a:rPr>
              <a:t>        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en-US" altLang="zh-CN" sz="3200" b="1" dirty="0">
                <a:latin typeface="Arial" panose="020B0604020202020204" pitchFamily="34" charset="0"/>
              </a:rPr>
              <a:t>       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4</a:t>
            </a:r>
            <a:r>
              <a:rPr lang="en-US" altLang="zh-CN" sz="3200" b="1" dirty="0">
                <a:latin typeface="Arial" panose="020B0604020202020204" pitchFamily="34" charset="0"/>
              </a:rPr>
              <a:t>        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</a:rPr>
              <a:t>6</a:t>
            </a:r>
            <a:r>
              <a:rPr lang="en-US" altLang="zh-CN" sz="3200" b="1" dirty="0">
                <a:latin typeface="Arial" panose="020B0604020202020204" pitchFamily="34" charset="0"/>
              </a:rPr>
              <a:t>       9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14625" y="5857875"/>
            <a:ext cx="3571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3200" b="1" dirty="0">
                <a:solidFill>
                  <a:srgbClr val="9D138D"/>
                </a:solidFill>
                <a:latin typeface="Arial" panose="020B0604020202020204" pitchFamily="34" charset="0"/>
              </a:rPr>
              <a:t>小到大排序</a:t>
            </a:r>
            <a:endParaRPr lang="zh-CN" altLang="en-US" sz="3200" b="1" dirty="0">
              <a:solidFill>
                <a:srgbClr val="9D138D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071688" y="5786438"/>
            <a:ext cx="47148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41334" name="图片 25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3" grpId="0" animBg="1"/>
      <p:bldP spid="14" grpId="0" animBg="1"/>
      <p:bldP spid="16" grpId="0"/>
      <p:bldP spid="17" grpId="0" animBg="1"/>
      <p:bldP spid="18" grpId="0" animBg="1"/>
      <p:bldP spid="20" grpId="0"/>
      <p:bldP spid="21" grpId="0" animBg="1"/>
      <p:bldP spid="22" grpId="0" animBg="1"/>
      <p:bldP spid="24" grpId="0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内容占位符 2"/>
          <p:cNvSpPr>
            <a:spLocks noGrp="1"/>
          </p:cNvSpPr>
          <p:nvPr>
            <p:ph idx="1"/>
          </p:nvPr>
        </p:nvSpPr>
        <p:spPr>
          <a:xfrm>
            <a:off x="357188" y="500063"/>
            <a:ext cx="8335962" cy="61436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void sort(int array[],int n);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int a[10],i;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printf("enter array:\n");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for(i=0;i&lt;10;i++)  scanf("%d",&amp;a[i]);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sort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,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10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printf("The sorted array:\n");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for(i=0;i&lt;10;i++)   printf("%d ",a[i]);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 </a:t>
            </a: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142339" name="图片 2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内容占位符 2"/>
          <p:cNvSpPr>
            <a:spLocks noGrp="1"/>
          </p:cNvSpPr>
          <p:nvPr>
            <p:ph idx="1"/>
          </p:nvPr>
        </p:nvSpPr>
        <p:spPr>
          <a:xfrm>
            <a:off x="500063" y="928688"/>
            <a:ext cx="7929562" cy="5929312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void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sort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(int 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array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[],int 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{ int i,j,k,t;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for(i=0;i&lt;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-1;i++)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{ k=i;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for(j=i+1;j&lt;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;j++)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 if(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array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[j]&lt;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array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[k])    k=j;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  t=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array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[k];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array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[k]=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array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[i];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array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[i]=t;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}</a:t>
            </a: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7313" y="2928938"/>
            <a:ext cx="6143625" cy="1143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857750" y="1484313"/>
            <a:ext cx="3962400" cy="1214437"/>
          </a:xfrm>
          <a:prstGeom prst="wedgeRoundRectCallout">
            <a:avLst>
              <a:gd name="adj1" fmla="val -41949"/>
              <a:gd name="adj2" fmla="val 72222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sort[i]~sort[9]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中，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最小数与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sort[i]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对换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5667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0" y="5000625"/>
            <a:ext cx="5532438" cy="1785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66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944563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7.8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局部变量和全局变量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47459" name="Rectangle 3"/>
          <p:cNvSpPr>
            <a:spLocks noGrp="1"/>
          </p:cNvSpPr>
          <p:nvPr>
            <p:ph idx="1"/>
          </p:nvPr>
        </p:nvSpPr>
        <p:spPr>
          <a:xfrm>
            <a:off x="1857375" y="2214563"/>
            <a:ext cx="5357813" cy="21431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3600" dirty="0">
                <a:latin typeface="+mn-lt"/>
                <a:ea typeface="+mn-ea"/>
                <a:cs typeface="+mn-cs"/>
                <a:hlinkClick r:id="rId1" action="ppaction://hlinksldjump"/>
              </a:rPr>
              <a:t>7.8.1 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rId1" action="ppaction://hlinksldjump"/>
              </a:rPr>
              <a:t>局部变量</a:t>
            </a:r>
            <a:endParaRPr kumimoji="1" lang="en-US" altLang="zh-CN" sz="36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600" dirty="0">
                <a:latin typeface="+mn-lt"/>
                <a:ea typeface="+mn-ea"/>
                <a:cs typeface="+mn-cs"/>
                <a:hlinkClick r:id="rId2" action="ppaction://hlinksldjump"/>
              </a:rPr>
              <a:t>7.8.2 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rId2" action="ppaction://hlinksldjump"/>
              </a:rPr>
              <a:t>全局变量</a:t>
            </a:r>
            <a:endParaRPr kumimoji="1" lang="zh-CN" altLang="zh-CN" sz="3600" dirty="0">
              <a:latin typeface="+mn-lt"/>
              <a:ea typeface="+mn-ea"/>
              <a:cs typeface="+mn-cs"/>
            </a:endParaRPr>
          </a:p>
        </p:txBody>
      </p:sp>
      <p:pic>
        <p:nvPicPr>
          <p:cNvPr id="147460" name="图片 3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801688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7.8.1 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局部变量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48483" name="Rectangle 3"/>
          <p:cNvSpPr>
            <a:spLocks noGrp="1"/>
          </p:cNvSpPr>
          <p:nvPr>
            <p:ph idx="1"/>
          </p:nvPr>
        </p:nvSpPr>
        <p:spPr>
          <a:xfrm>
            <a:off x="857250" y="1857375"/>
            <a:ext cx="6929438" cy="342900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定义变量可能有三种情况：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sz="3200" dirty="0">
                <a:latin typeface="+mn-lt"/>
                <a:ea typeface="+mn-ea"/>
              </a:rPr>
              <a:t>在函数的开头定义</a:t>
            </a:r>
            <a:endParaRPr kumimoji="1" lang="zh-CN" altLang="zh-CN" sz="3200" dirty="0">
              <a:latin typeface="+mn-lt"/>
              <a:ea typeface="+mn-ea"/>
            </a:endParaRPr>
          </a:p>
          <a:p>
            <a:pPr lvl="1"/>
            <a:r>
              <a:rPr kumimoji="1" lang="zh-CN" altLang="zh-CN" sz="3200" dirty="0">
                <a:latin typeface="+mn-lt"/>
                <a:ea typeface="+mn-ea"/>
              </a:rPr>
              <a:t>在函数内的复合语句内定义</a:t>
            </a:r>
            <a:endParaRPr kumimoji="1" lang="zh-CN" altLang="zh-CN" sz="3200" dirty="0">
              <a:latin typeface="+mn-lt"/>
              <a:ea typeface="+mn-ea"/>
            </a:endParaRPr>
          </a:p>
          <a:p>
            <a:pPr lvl="1"/>
            <a:r>
              <a:rPr kumimoji="1" lang="zh-CN" altLang="zh-CN" sz="3200" dirty="0">
                <a:latin typeface="+mn-lt"/>
                <a:ea typeface="+mn-ea"/>
              </a:rPr>
              <a:t>在函数的外部定义</a:t>
            </a:r>
            <a:endParaRPr kumimoji="1" lang="zh-CN" altLang="zh-CN" sz="3200" dirty="0">
              <a:latin typeface="+mn-lt"/>
              <a:ea typeface="+mn-ea"/>
            </a:endParaRPr>
          </a:p>
        </p:txBody>
      </p:sp>
      <p:pic>
        <p:nvPicPr>
          <p:cNvPr id="148484" name="图片 3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801688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7.8.1 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局部变量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49507" name="Rectangle 3"/>
          <p:cNvSpPr>
            <a:spLocks noGrp="1"/>
          </p:cNvSpPr>
          <p:nvPr>
            <p:ph idx="1"/>
          </p:nvPr>
        </p:nvSpPr>
        <p:spPr>
          <a:xfrm>
            <a:off x="857250" y="1857375"/>
            <a:ext cx="7500938" cy="4071938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在一个函数内部定义的变量只在本函数范围内有效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在复合语句内定义的变量只在本复合语句范围内有效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en-US" dirty="0">
                <a:latin typeface="+mn-lt"/>
                <a:ea typeface="+mn-ea"/>
                <a:cs typeface="+mn-cs"/>
              </a:rPr>
              <a:t>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函数内部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或复合语句内部定义的变量称为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“</a:t>
            </a:r>
            <a:r>
              <a:rPr kumimoji="1" lang="zh-CN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局部变量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”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149508" name="图片 3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xfrm>
            <a:off x="500063" y="1071563"/>
            <a:ext cx="8286750" cy="5429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max4(int a,int b,int c,int d);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int a,b,c,d,max;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printf(“4 interger numbers:");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scanf("%d%d%d%d",&amp;a,&amp;b,&amp;c,&amp;d);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max=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max4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(a,b,c,d);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printf("max=%d \n",max);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71500"/>
            <a:ext cx="1785938" cy="571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主函数</a:t>
            </a:r>
            <a:endParaRPr kumimoji="1" lang="zh-CN" altLang="zh-CN" sz="2800" b="1" kern="120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572125" y="2714625"/>
            <a:ext cx="2571750" cy="571500"/>
          </a:xfrm>
          <a:prstGeom prst="wedgeRoundRectCallout">
            <a:avLst>
              <a:gd name="adj1" fmla="val -30560"/>
              <a:gd name="adj2" fmla="val 132731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个整数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61445" name="图片 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Rectangle 3"/>
          <p:cNvSpPr>
            <a:spLocks noGrp="1"/>
          </p:cNvSpPr>
          <p:nvPr>
            <p:ph idx="1"/>
          </p:nvPr>
        </p:nvSpPr>
        <p:spPr>
          <a:xfrm>
            <a:off x="714375" y="571500"/>
            <a:ext cx="6715125" cy="61436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float f1( int a)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int b,c;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……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char f2(int x,int y) 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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int i,j;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……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 ) 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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int m,n;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……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38" y="500063"/>
            <a:ext cx="3429000" cy="192881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14875" y="571500"/>
            <a:ext cx="2571750" cy="1214438"/>
          </a:xfrm>
          <a:prstGeom prst="wedgeRoundRectCallout">
            <a:avLst>
              <a:gd name="adj1" fmla="val -71116"/>
              <a:gd name="adj2" fmla="val 36079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仅在此函数内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有效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75" y="2357438"/>
            <a:ext cx="3929063" cy="20002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143500" y="2857500"/>
            <a:ext cx="2786063" cy="1214438"/>
          </a:xfrm>
          <a:prstGeom prst="wedgeRoundRectCallout">
            <a:avLst>
              <a:gd name="adj1" fmla="val -75500"/>
              <a:gd name="adj2" fmla="val 23704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x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y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i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j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仅在此函数内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有效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2938" y="4286250"/>
            <a:ext cx="3929062" cy="235743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072063" y="4868863"/>
            <a:ext cx="2524125" cy="1214437"/>
          </a:xfrm>
          <a:prstGeom prst="wedgeRoundRectCallout">
            <a:avLst>
              <a:gd name="adj1" fmla="val -73083"/>
              <a:gd name="adj2" fmla="val 23727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m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仅在此函数内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有效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50537" name="图片 8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Rectangle 3"/>
          <p:cNvSpPr>
            <a:spLocks noGrp="1"/>
          </p:cNvSpPr>
          <p:nvPr>
            <p:ph idx="1"/>
          </p:nvPr>
        </p:nvSpPr>
        <p:spPr>
          <a:xfrm>
            <a:off x="714375" y="571500"/>
            <a:ext cx="6715125" cy="61436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float f1( int a)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int b,c;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……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char f2(int x,int y) 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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int i,j;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……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 ) 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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int 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,</a:t>
            </a: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;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……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14500" y="4786313"/>
            <a:ext cx="1000125" cy="5000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857875" y="2214563"/>
            <a:ext cx="2286000" cy="1214437"/>
          </a:xfrm>
          <a:prstGeom prst="wedgeRoundRectCallout">
            <a:avLst>
              <a:gd name="adj1" fmla="val -75500"/>
              <a:gd name="adj2" fmla="val 23704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类似于不同班同名学生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071813" y="1214438"/>
            <a:ext cx="2087562" cy="4084637"/>
          </a:xfrm>
          <a:custGeom>
            <a:avLst/>
            <a:gdLst>
              <a:gd name="txL" fmla="*/ 0 w 1144043"/>
              <a:gd name="txT" fmla="*/ 0 h 4045907"/>
              <a:gd name="txR" fmla="*/ 1144043 w 1144043"/>
              <a:gd name="txB" fmla="*/ 4045907 h 4045907"/>
            </a:gdLst>
            <a:ahLst/>
            <a:cxnLst>
              <a:cxn ang="0">
                <a:pos x="26999259" y="0"/>
              </a:cxn>
              <a:cxn ang="0">
                <a:pos x="72560516" y="2463409"/>
              </a:cxn>
              <a:cxn ang="0">
                <a:pos x="0" y="4324349"/>
              </a:cxn>
            </a:cxnLst>
            <a:rect l="txL" t="txT" r="txR" b="txB"/>
            <a:pathLst>
              <a:path w="1144043" h="4045907">
                <a:moveTo>
                  <a:pt x="400833" y="0"/>
                </a:moveTo>
                <a:cubicBezTo>
                  <a:pt x="772438" y="815235"/>
                  <a:pt x="1144043" y="1630471"/>
                  <a:pt x="1077238" y="2304789"/>
                </a:cubicBezTo>
                <a:cubicBezTo>
                  <a:pt x="1010433" y="2979107"/>
                  <a:pt x="505216" y="3512507"/>
                  <a:pt x="0" y="4045907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3786188" y="4143375"/>
            <a:ext cx="2714625" cy="1214438"/>
          </a:xfrm>
          <a:prstGeom prst="wedgeRoundRectCallout">
            <a:avLst>
              <a:gd name="adj1" fmla="val -75500"/>
              <a:gd name="adj2" fmla="val 23704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也仅在此函数内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有效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51559" name="图片 6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内容占位符 2"/>
          <p:cNvSpPr>
            <a:spLocks noGrp="1"/>
          </p:cNvSpPr>
          <p:nvPr>
            <p:ph idx="1"/>
          </p:nvPr>
        </p:nvSpPr>
        <p:spPr>
          <a:xfrm>
            <a:off x="968375" y="1019175"/>
            <a:ext cx="3675063" cy="52673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 ( 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int </a:t>
            </a:r>
            <a:r>
              <a:rPr kumimoji="1" lang="en-US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a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,</a:t>
            </a:r>
            <a:r>
              <a:rPr kumimoji="1" lang="en-US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b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; 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……   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{ int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c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;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c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=</a:t>
            </a:r>
            <a:r>
              <a:rPr kumimoji="1" lang="en-US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a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+</a:t>
            </a:r>
            <a:r>
              <a:rPr kumimoji="1" lang="en-US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b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;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……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}                                                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……    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 </a:t>
            </a: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5875" y="2571750"/>
            <a:ext cx="2286000" cy="21431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071938" y="2643188"/>
            <a:ext cx="2357437" cy="1214437"/>
          </a:xfrm>
          <a:prstGeom prst="wedgeRoundRectCallout">
            <a:avLst>
              <a:gd name="adj1" fmla="val -71116"/>
              <a:gd name="adj2" fmla="val 36079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仅在此复合语句内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有效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250" y="928688"/>
            <a:ext cx="2928938" cy="48577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143375" y="1214438"/>
            <a:ext cx="2714625" cy="1214437"/>
          </a:xfrm>
          <a:prstGeom prst="wedgeRoundRectCallout">
            <a:avLst>
              <a:gd name="adj1" fmla="val -71116"/>
              <a:gd name="adj2" fmla="val 36079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仅在此复合语句内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有效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52583" name="图片 7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801688"/>
            <a:ext cx="8858250" cy="769938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7.8.2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全局变量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53603" name="Rectangle 3"/>
          <p:cNvSpPr>
            <a:spLocks noGrp="1"/>
          </p:cNvSpPr>
          <p:nvPr>
            <p:ph idx="1"/>
          </p:nvPr>
        </p:nvSpPr>
        <p:spPr>
          <a:xfrm>
            <a:off x="571500" y="1714500"/>
            <a:ext cx="8001000" cy="4429125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在函数内定义的变量是局部变量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，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而在函数之外定义的变量称为</a:t>
            </a:r>
            <a:r>
              <a:rPr kumimoji="1" lang="zh-CN" altLang="zh-CN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外部变量</a:t>
            </a:r>
            <a:endParaRPr kumimoji="1" lang="en-US" altLang="zh-CN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外部变量是全局变量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(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也称全程变量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)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全局变量可以为本文件中其他函数所共用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有效范围为从定义变量的位置开始到本源文件结束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pic>
        <p:nvPicPr>
          <p:cNvPr id="153604" name="图片 3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charRg st="7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charRg st="7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内容占位符 2"/>
          <p:cNvSpPr>
            <a:spLocks noGrp="1"/>
          </p:cNvSpPr>
          <p:nvPr>
            <p:ph idx="1"/>
          </p:nvPr>
        </p:nvSpPr>
        <p:spPr>
          <a:xfrm>
            <a:off x="825500" y="714375"/>
            <a:ext cx="5032375" cy="59293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int p=1,q=5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float f1(int a)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int b,c;   ……  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char c1,c2;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char f2 (int x, int y)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int i,j;   ……  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 ( )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int m,n;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……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 0;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5813" y="642938"/>
            <a:ext cx="3000375" cy="571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857750" y="1500188"/>
            <a:ext cx="2786063" cy="1214437"/>
          </a:xfrm>
          <a:prstGeom prst="wedgeRoundRectCallout">
            <a:avLst>
              <a:gd name="adj1" fmla="val -71116"/>
              <a:gd name="adj2" fmla="val 36079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q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c1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c2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为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全局变量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250" y="2214563"/>
            <a:ext cx="3000375" cy="571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54630" name="图片 6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内容占位符 2"/>
          <p:cNvSpPr>
            <a:spLocks noGrp="1"/>
          </p:cNvSpPr>
          <p:nvPr>
            <p:ph idx="1"/>
          </p:nvPr>
        </p:nvSpPr>
        <p:spPr>
          <a:xfrm>
            <a:off x="825500" y="714375"/>
            <a:ext cx="5032375" cy="59293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int p=1,q=5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float f1(int a)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int b,c;   ……  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char c1,c2;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char f2 (int x, int y)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int i,j;   ……  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 ( )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int m,n;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……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 0;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5813" y="642938"/>
            <a:ext cx="4286250" cy="592931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500688" y="3000375"/>
            <a:ext cx="3071812" cy="785813"/>
          </a:xfrm>
          <a:prstGeom prst="wedgeRoundRectCallout">
            <a:avLst>
              <a:gd name="adj1" fmla="val -71116"/>
              <a:gd name="adj2" fmla="val 36079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q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的有效范围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5813" y="2286000"/>
            <a:ext cx="4286250" cy="42862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500688" y="3857625"/>
            <a:ext cx="3357562" cy="785813"/>
          </a:xfrm>
          <a:prstGeom prst="wedgeRoundRectCallout">
            <a:avLst>
              <a:gd name="adj1" fmla="val -71116"/>
              <a:gd name="adj2" fmla="val 36079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c1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c2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的有效范围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155655" name="图片 8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3"/>
          <p:cNvSpPr>
            <a:spLocks noGrp="1"/>
          </p:cNvSpPr>
          <p:nvPr>
            <p:ph idx="1"/>
          </p:nvPr>
        </p:nvSpPr>
        <p:spPr>
          <a:xfrm>
            <a:off x="500063" y="1071563"/>
            <a:ext cx="8286750" cy="5429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max4(int a,int b,int c,int d);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int a,b,c,d,max;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printf(“4 interger numbers:");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scanf("%d%d%d%d",&amp;a,&amp;b,&amp;c,&amp;d);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max=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max4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(a,b,c,d);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printf("max=%d \n",max);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71500"/>
            <a:ext cx="1785938" cy="571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主函数</a:t>
            </a:r>
            <a:endParaRPr kumimoji="1" lang="zh-CN" altLang="zh-CN" sz="2800" b="1" kern="120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786063" y="2786063"/>
            <a:ext cx="2857500" cy="1000125"/>
          </a:xfrm>
          <a:prstGeom prst="wedgeRoundRectCallout">
            <a:avLst>
              <a:gd name="adj1" fmla="val -40394"/>
              <a:gd name="adj2" fmla="val 97792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调用后肯定是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个数中最大者</a:t>
            </a:r>
            <a:endParaRPr lang="zh-CN" altLang="zh-CN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29250" y="5572125"/>
            <a:ext cx="2643188" cy="642938"/>
          </a:xfrm>
          <a:prstGeom prst="wedgeRoundRectCallout">
            <a:avLst>
              <a:gd name="adj1" fmla="val -32620"/>
              <a:gd name="adj2" fmla="val -118009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输出最大者</a:t>
            </a:r>
            <a:endParaRPr lang="zh-CN" altLang="zh-CN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62470" name="图片 7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3"/>
          <p:cNvSpPr>
            <a:spLocks noGrp="1"/>
          </p:cNvSpPr>
          <p:nvPr>
            <p:ph idx="1"/>
          </p:nvPr>
        </p:nvSpPr>
        <p:spPr>
          <a:xfrm>
            <a:off x="357188" y="1000125"/>
            <a:ext cx="6500812" cy="42148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max4(int a,int b,int c,int d)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max2(int a,int b);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int m;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(a,b);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(m,c);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(m,d);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return(m);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500063"/>
            <a:ext cx="2214563" cy="571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max4</a:t>
            </a:r>
            <a:r>
              <a:rPr kumimoji="1" lang="zh-CN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函数</a:t>
            </a:r>
            <a:endParaRPr kumimoji="1" lang="zh-CN" altLang="zh-CN" sz="2800" b="1" kern="120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00500" y="2428875"/>
            <a:ext cx="3357563" cy="571500"/>
          </a:xfrm>
          <a:prstGeom prst="wedgeRoundRectCallout">
            <a:avLst>
              <a:gd name="adj1" fmla="val -48468"/>
              <a:gd name="adj2" fmla="val -106171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对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max2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函数声明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63493" name="图片 5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3"/>
          <p:cNvSpPr>
            <a:spLocks noGrp="1"/>
          </p:cNvSpPr>
          <p:nvPr>
            <p:ph idx="1"/>
          </p:nvPr>
        </p:nvSpPr>
        <p:spPr>
          <a:xfrm>
            <a:off x="357188" y="1000125"/>
            <a:ext cx="6500812" cy="42148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max4(int a,int b,int c,int d)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max2(int a,int b);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int m;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(a,b);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(m,c);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(m,d);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return(m);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500063"/>
            <a:ext cx="2214563" cy="571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max4</a:t>
            </a:r>
            <a:r>
              <a:rPr kumimoji="1" lang="zh-CN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函数</a:t>
            </a:r>
            <a:endParaRPr kumimoji="1" lang="zh-CN" altLang="zh-CN" sz="2800" b="1" kern="120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786313" y="2428875"/>
            <a:ext cx="2571750" cy="571500"/>
          </a:xfrm>
          <a:prstGeom prst="wedgeRoundRectCallout">
            <a:avLst>
              <a:gd name="adj1" fmla="val -72343"/>
              <a:gd name="adj2" fmla="val 23144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a,b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中较大者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857750" y="2928938"/>
            <a:ext cx="2786063" cy="571500"/>
          </a:xfrm>
          <a:prstGeom prst="wedgeRoundRectCallout">
            <a:avLst>
              <a:gd name="adj1" fmla="val -72343"/>
              <a:gd name="adj2" fmla="val 23144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a,b,c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中较大者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786313" y="3500438"/>
            <a:ext cx="3143250" cy="571500"/>
          </a:xfrm>
          <a:prstGeom prst="wedgeRoundRectCallout">
            <a:avLst>
              <a:gd name="adj1" fmla="val -72343"/>
              <a:gd name="adj2" fmla="val 23144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a,b,c,d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中最大者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64519" name="图片 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357188" y="1000125"/>
            <a:ext cx="6500812" cy="42148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max4(int a,int b,int c,int d)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max2(int a,int b);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int m;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(a,b);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(m,c);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m=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(m,d);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return(m);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500063"/>
            <a:ext cx="2214563" cy="571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max4</a:t>
            </a:r>
            <a:r>
              <a:rPr kumimoji="1" lang="zh-CN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函数</a:t>
            </a:r>
            <a:endParaRPr kumimoji="1" lang="zh-CN" altLang="zh-CN" sz="2800" b="1" kern="120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0" y="3786188"/>
            <a:ext cx="4214813" cy="264318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max2(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a,int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b) 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{  if(a&gt;=b)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       return a;  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   else 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        return b;       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43563" y="3176588"/>
            <a:ext cx="2214563" cy="571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max2</a:t>
            </a:r>
            <a:r>
              <a:rPr kumimoji="1" lang="zh-CN" altLang="zh-CN" sz="2800" b="1" kern="1200" cap="none" spc="0" normalizeH="0" baseline="0" noProof="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函数</a:t>
            </a:r>
            <a:endParaRPr kumimoji="1" lang="zh-CN" altLang="zh-CN" sz="2800" b="1" kern="1200" cap="none" spc="0" normalizeH="0" baseline="0" noProof="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500188" y="5715000"/>
            <a:ext cx="2857500" cy="571500"/>
          </a:xfrm>
          <a:prstGeom prst="wedgeRoundRectCallout">
            <a:avLst>
              <a:gd name="adj1" fmla="val 55245"/>
              <a:gd name="adj2" fmla="val -178500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找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</a:rPr>
              <a:t>a,b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中较大者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65543" name="图片 7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ags/tag1.xml><?xml version="1.0" encoding="utf-8"?>
<p:tagLst xmlns:p="http://schemas.openxmlformats.org/presentationml/2006/main">
  <p:tag name="commondata" val="eyJoZGlkIjoiZTdjNzNiZmRlNGVlZDA4NDFlOTkzNTk4NzZjMjkzYWUifQ=="/>
</p:tagLst>
</file>

<file path=ppt/theme/theme1.xml><?xml version="1.0" encoding="utf-8"?>
<a:theme xmlns:a="http://schemas.openxmlformats.org/drawingml/2006/main" name="Bold Stripes">
  <a:themeElements>
    <a:clrScheme name="Bold Stripes 8">
      <a:dk1>
        <a:srgbClr val="000000"/>
      </a:dk1>
      <a:lt1>
        <a:srgbClr val="F36721"/>
      </a:lt1>
      <a:dk2>
        <a:srgbClr val="000000"/>
      </a:dk2>
      <a:lt2>
        <a:srgbClr val="EAEAEA"/>
      </a:lt2>
      <a:accent1>
        <a:srgbClr val="FFFFFF"/>
      </a:accent1>
      <a:accent2>
        <a:srgbClr val="DDDDDD"/>
      </a:accent2>
      <a:accent3>
        <a:srgbClr val="F8B8AB"/>
      </a:accent3>
      <a:accent4>
        <a:srgbClr val="000000"/>
      </a:accent4>
      <a:accent5>
        <a:srgbClr val="FFFFFF"/>
      </a:accent5>
      <a:accent6>
        <a:srgbClr val="C8C8C8"/>
      </a:accent6>
      <a:hlink>
        <a:srgbClr val="000000"/>
      </a:hlink>
      <a:folHlink>
        <a:srgbClr val="969696"/>
      </a:folHlink>
    </a:clrScheme>
    <a:fontScheme name="Bold Stripe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8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9080</Words>
  <Application>WPS 演示</Application>
  <PresentationFormat>全屏显示(4:3)</PresentationFormat>
  <Paragraphs>789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Arial</vt:lpstr>
      <vt:lpstr>宋体</vt:lpstr>
      <vt:lpstr>Wingdings</vt:lpstr>
      <vt:lpstr>Verdana</vt:lpstr>
      <vt:lpstr>Calibri</vt:lpstr>
      <vt:lpstr>黑体</vt:lpstr>
      <vt:lpstr>Courier New</vt:lpstr>
      <vt:lpstr>Times New Roman</vt:lpstr>
      <vt:lpstr>微软雅黑</vt:lpstr>
      <vt:lpstr>Arial Unicode MS</vt:lpstr>
      <vt:lpstr>Bold Stripes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谭浩强</dc:creator>
  <cp:lastModifiedBy>桔梗</cp:lastModifiedBy>
  <cp:revision>1137</cp:revision>
  <dcterms:created xsi:type="dcterms:W3CDTF">2002-12-29T13:24:47Z</dcterms:created>
  <dcterms:modified xsi:type="dcterms:W3CDTF">2023-12-26T01:17:03Z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ACA768F3D8B543B3993E1D15704A6A67_12</vt:lpwstr>
  </property>
  <property fmtid="{D5CDD505-2E9C-101B-9397-08002B2CF9AE}" pid="3" name="KSOProductBuildVer">
    <vt:lpwstr>2052-12.1.0.16120</vt:lpwstr>
  </property>
</Properties>
</file>