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mobile" ContentType="image/jpe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65" r:id="rId2"/>
    <p:sldId id="257" r:id="rId3"/>
    <p:sldId id="258" r:id="rId4"/>
    <p:sldId id="266" r:id="rId5"/>
    <p:sldId id="267" r:id="rId6"/>
    <p:sldId id="268" r:id="rId7"/>
    <p:sldId id="263" r:id="rId8"/>
    <p:sldId id="259" r:id="rId9"/>
    <p:sldId id="269"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708"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CE5541D-F5A8-4A55-991A-66BD00E2BCC2}" type="datetimeFigureOut">
              <a:rPr lang="zh-CN" altLang="en-US" smtClean="0"/>
              <a:t>2024/1/3</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A26CEF7B-437F-4690-95A9-3FC093065D93}"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6437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CE5541D-F5A8-4A55-991A-66BD00E2BCC2}" type="datetimeFigureOut">
              <a:rPr lang="zh-CN" altLang="en-US" smtClean="0"/>
              <a:t>2024/1/3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CEF7B-437F-4690-95A9-3FC093065D93}" type="slidenum">
              <a:rPr lang="zh-CN" altLang="en-US" smtClean="0"/>
              <a:t>‹#›</a:t>
            </a:fld>
            <a:endParaRPr lang="zh-CN" altLang="en-US"/>
          </a:p>
        </p:txBody>
      </p:sp>
    </p:spTree>
    <p:extLst>
      <p:ext uri="{BB962C8B-B14F-4D97-AF65-F5344CB8AC3E}">
        <p14:creationId xmlns:p14="http://schemas.microsoft.com/office/powerpoint/2010/main" val="3144954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CE5541D-F5A8-4A55-991A-66BD00E2BCC2}" type="datetimeFigureOut">
              <a:rPr lang="zh-CN" altLang="en-US" smtClean="0"/>
              <a:t>2024/1/3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CEF7B-437F-4690-95A9-3FC093065D93}"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1100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CE5541D-F5A8-4A55-991A-66BD00E2BCC2}" type="datetimeFigureOut">
              <a:rPr lang="zh-CN" altLang="en-US" smtClean="0"/>
              <a:t>2024/1/3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CEF7B-437F-4690-95A9-3FC093065D93}"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894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CE5541D-F5A8-4A55-991A-66BD00E2BCC2}" type="datetimeFigureOut">
              <a:rPr lang="zh-CN" altLang="en-US" smtClean="0"/>
              <a:t>2024/1/3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CEF7B-437F-4690-95A9-3FC093065D93}" type="slidenum">
              <a:rPr lang="zh-CN" altLang="en-US" smtClean="0"/>
              <a:t>‹#›</a:t>
            </a:fld>
            <a:endParaRPr lang="zh-CN" altLang="en-US"/>
          </a:p>
        </p:txBody>
      </p:sp>
    </p:spTree>
    <p:extLst>
      <p:ext uri="{BB962C8B-B14F-4D97-AF65-F5344CB8AC3E}">
        <p14:creationId xmlns:p14="http://schemas.microsoft.com/office/powerpoint/2010/main" val="1525727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CE5541D-F5A8-4A55-991A-66BD00E2BCC2}" type="datetimeFigureOut">
              <a:rPr lang="zh-CN" altLang="en-US" smtClean="0"/>
              <a:t>2024/1/3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CEF7B-437F-4690-95A9-3FC093065D93}"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60907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CE5541D-F5A8-4A55-991A-66BD00E2BCC2}" type="datetimeFigureOut">
              <a:rPr lang="zh-CN" altLang="en-US" smtClean="0"/>
              <a:t>2024/1/3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CEF7B-437F-4690-95A9-3FC093065D93}"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1534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CE5541D-F5A8-4A55-991A-66BD00E2BCC2}" type="datetimeFigureOut">
              <a:rPr lang="zh-CN" altLang="en-US" smtClean="0"/>
              <a:t>2024/1/3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CEF7B-437F-4690-95A9-3FC093065D93}"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659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CE5541D-F5A8-4A55-991A-66BD00E2BCC2}" type="datetimeFigureOut">
              <a:rPr lang="zh-CN" altLang="en-US" smtClean="0"/>
              <a:t>2024/1/3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CEF7B-437F-4690-95A9-3FC093065D93}"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4568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CE5541D-F5A8-4A55-991A-66BD00E2BCC2}" type="datetimeFigureOut">
              <a:rPr lang="zh-CN" altLang="en-US" smtClean="0"/>
              <a:t>2024/1/3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CEF7B-437F-4690-95A9-3FC093065D93}" type="slidenum">
              <a:rPr lang="zh-CN" altLang="en-US" smtClean="0"/>
              <a:t>‹#›</a:t>
            </a:fld>
            <a:endParaRPr lang="zh-CN" altLang="en-US"/>
          </a:p>
        </p:txBody>
      </p:sp>
    </p:spTree>
    <p:extLst>
      <p:ext uri="{BB962C8B-B14F-4D97-AF65-F5344CB8AC3E}">
        <p14:creationId xmlns:p14="http://schemas.microsoft.com/office/powerpoint/2010/main" val="1238038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CE5541D-F5A8-4A55-991A-66BD00E2BCC2}" type="datetimeFigureOut">
              <a:rPr lang="zh-CN" altLang="en-US" smtClean="0"/>
              <a:t>2024/1/3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CEF7B-437F-4690-95A9-3FC093065D93}"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1816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CE5541D-F5A8-4A55-991A-66BD00E2BCC2}" type="datetimeFigureOut">
              <a:rPr lang="zh-CN" altLang="en-US" smtClean="0"/>
              <a:t>2024/1/3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CEF7B-437F-4690-95A9-3FC093065D93}" type="slidenum">
              <a:rPr lang="zh-CN" altLang="en-US" smtClean="0"/>
              <a:t>‹#›</a:t>
            </a:fld>
            <a:endParaRPr lang="zh-CN" altLang="en-US"/>
          </a:p>
        </p:txBody>
      </p:sp>
    </p:spTree>
    <p:extLst>
      <p:ext uri="{BB962C8B-B14F-4D97-AF65-F5344CB8AC3E}">
        <p14:creationId xmlns:p14="http://schemas.microsoft.com/office/powerpoint/2010/main" val="370961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CE5541D-F5A8-4A55-991A-66BD00E2BCC2}" type="datetimeFigureOut">
              <a:rPr lang="zh-CN" altLang="en-US" smtClean="0"/>
              <a:t>2024/1/3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CEF7B-437F-4690-95A9-3FC093065D93}"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9332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CE5541D-F5A8-4A55-991A-66BD00E2BCC2}" type="datetimeFigureOut">
              <a:rPr lang="zh-CN" altLang="en-US" smtClean="0"/>
              <a:t>2024/1/3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CEF7B-437F-4690-95A9-3FC093065D93}"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0693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E5541D-F5A8-4A55-991A-66BD00E2BCC2}" type="datetimeFigureOut">
              <a:rPr lang="zh-CN" altLang="en-US" smtClean="0"/>
              <a:t>2024/1/3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CEF7B-437F-4690-95A9-3FC093065D93}" type="slidenum">
              <a:rPr lang="zh-CN" altLang="en-US" smtClean="0"/>
              <a:t>‹#›</a:t>
            </a:fld>
            <a:endParaRPr lang="zh-CN" altLang="en-US"/>
          </a:p>
        </p:txBody>
      </p:sp>
    </p:spTree>
    <p:extLst>
      <p:ext uri="{BB962C8B-B14F-4D97-AF65-F5344CB8AC3E}">
        <p14:creationId xmlns:p14="http://schemas.microsoft.com/office/powerpoint/2010/main" val="1822215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CE5541D-F5A8-4A55-991A-66BD00E2BCC2}" type="datetimeFigureOut">
              <a:rPr lang="zh-CN" altLang="en-US" smtClean="0"/>
              <a:t>2024/1/3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CEF7B-437F-4690-95A9-3FC093065D93}"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384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CE5541D-F5A8-4A55-991A-66BD00E2BCC2}" type="datetimeFigureOut">
              <a:rPr lang="zh-CN" altLang="en-US" smtClean="0"/>
              <a:t>2024/1/3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CEF7B-437F-4690-95A9-3FC093065D93}" type="slidenum">
              <a:rPr lang="zh-CN" altLang="en-US" smtClean="0"/>
              <a:t>‹#›</a:t>
            </a:fld>
            <a:endParaRPr lang="zh-CN" altLang="en-US"/>
          </a:p>
        </p:txBody>
      </p:sp>
    </p:spTree>
    <p:extLst>
      <p:ext uri="{BB962C8B-B14F-4D97-AF65-F5344CB8AC3E}">
        <p14:creationId xmlns:p14="http://schemas.microsoft.com/office/powerpoint/2010/main" val="3609811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E5541D-F5A8-4A55-991A-66BD00E2BCC2}" type="datetimeFigureOut">
              <a:rPr lang="zh-CN" altLang="en-US" smtClean="0"/>
              <a:t>2024/1/3</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26CEF7B-437F-4690-95A9-3FC093065D93}" type="slidenum">
              <a:rPr lang="zh-CN" altLang="en-US" smtClean="0"/>
              <a:t>‹#›</a:t>
            </a:fld>
            <a:endParaRPr lang="zh-CN" altLang="en-US"/>
          </a:p>
        </p:txBody>
      </p:sp>
    </p:spTree>
    <p:extLst>
      <p:ext uri="{BB962C8B-B14F-4D97-AF65-F5344CB8AC3E}">
        <p14:creationId xmlns:p14="http://schemas.microsoft.com/office/powerpoint/2010/main" val="137384469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mobile"/><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solidFill>
                  <a:schemeClr val="tx1">
                    <a:tint val="75000"/>
                  </a:schemeClr>
                </a:solidFill>
              </a:rPr>
              <a:t>二十四节气</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048366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二十四节气的由来</a:t>
            </a:r>
          </a:p>
        </p:txBody>
      </p:sp>
      <p:pic>
        <p:nvPicPr>
          <p:cNvPr id="8" name="内容占位符 7">
            <a:extLst>
              <a:ext uri="{FF2B5EF4-FFF2-40B4-BE49-F238E27FC236}">
                <a16:creationId xmlns:a16="http://schemas.microsoft.com/office/drawing/2014/main" id="{6533FB69-C0CB-4D75-A8A5-6DF759F4512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37046" y="3077502"/>
            <a:ext cx="2917908" cy="2277797"/>
          </a:xfrm>
        </p:spPr>
      </p:pic>
      <p:sp>
        <p:nvSpPr>
          <p:cNvPr id="5" name="矩形 4"/>
          <p:cNvSpPr/>
          <p:nvPr/>
        </p:nvSpPr>
        <p:spPr>
          <a:xfrm>
            <a:off x="2130388" y="2132857"/>
            <a:ext cx="7931224" cy="2031325"/>
          </a:xfrm>
          <a:prstGeom prst="rect">
            <a:avLst/>
          </a:prstGeom>
        </p:spPr>
        <p:txBody>
          <a:bodyPr wrap="square">
            <a:spAutoFit/>
          </a:bodyPr>
          <a:lstStyle/>
          <a:p>
            <a:pPr algn="just"/>
            <a:r>
              <a:rPr lang="zh-CN" altLang="en-US" dirty="0"/>
              <a:t>古人根据天地运行规律来确定四季循环的起点与终点并划分出二十四节气。将太阳周年运动轨迹划分为</a:t>
            </a:r>
            <a:r>
              <a:rPr lang="en-US" altLang="zh-CN" dirty="0"/>
              <a:t>24</a:t>
            </a:r>
            <a:r>
              <a:rPr lang="zh-CN" altLang="en-US" dirty="0"/>
              <a:t>等份，每一等份为一个“节气”，统称“二十四节气”。二十四节气，它代表着地球在公转轨道上，二十四个不同的位置。由于地球绕太阳一圈需要</a:t>
            </a:r>
            <a:r>
              <a:rPr lang="en-US" altLang="zh-CN" dirty="0"/>
              <a:t>365</a:t>
            </a:r>
            <a:r>
              <a:rPr lang="zh-CN" altLang="en-US" dirty="0"/>
              <a:t>天，所以每隔十五天，才有一个节气，而每个节气，都表示着气候、物候、时候，这“三候”的不同变化。春雨惊春清谷天，夏满芒夏暑相连。秋处露秋寒霜降，冬雪雪冬小大寒。”这首中国人熟知的“节气歌”，暗含了二十四节气的先后顺序。 </a:t>
            </a:r>
          </a:p>
        </p:txBody>
      </p:sp>
    </p:spTree>
    <p:extLst>
      <p:ext uri="{BB962C8B-B14F-4D97-AF65-F5344CB8AC3E}">
        <p14:creationId xmlns:p14="http://schemas.microsoft.com/office/powerpoint/2010/main" val="1653791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节气特点</a:t>
            </a:r>
            <a:r>
              <a:rPr lang="en-US" altLang="zh-CN" dirty="0"/>
              <a:t>-</a:t>
            </a:r>
            <a:r>
              <a:rPr lang="zh-CN" altLang="en-US" dirty="0"/>
              <a:t>春季</a:t>
            </a:r>
          </a:p>
        </p:txBody>
      </p:sp>
      <p:pic>
        <p:nvPicPr>
          <p:cNvPr id="8" name="内容占位符 7">
            <a:extLst>
              <a:ext uri="{FF2B5EF4-FFF2-40B4-BE49-F238E27FC236}">
                <a16:creationId xmlns:a16="http://schemas.microsoft.com/office/drawing/2014/main" id="{463D3C9B-7B29-4DAC-A99D-D6603597EF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9363" y="2557463"/>
            <a:ext cx="4853274" cy="3317875"/>
          </a:xfrm>
        </p:spPr>
      </p:pic>
      <p:sp>
        <p:nvSpPr>
          <p:cNvPr id="5" name="矩形 4"/>
          <p:cNvSpPr/>
          <p:nvPr/>
        </p:nvSpPr>
        <p:spPr>
          <a:xfrm>
            <a:off x="1631504" y="1770038"/>
            <a:ext cx="8928992" cy="2062103"/>
          </a:xfrm>
          <a:prstGeom prst="rect">
            <a:avLst/>
          </a:prstGeom>
        </p:spPr>
        <p:txBody>
          <a:bodyPr wrap="square">
            <a:spAutoFit/>
          </a:bodyPr>
          <a:lstStyle/>
          <a:p>
            <a:r>
              <a:rPr lang="zh-CN" altLang="en-US" sz="1600" dirty="0"/>
              <a:t>立春：斗指寅；太阳黄经为</a:t>
            </a:r>
            <a:r>
              <a:rPr lang="en-US" altLang="zh-CN" sz="1600" dirty="0"/>
              <a:t>315</a:t>
            </a:r>
            <a:r>
              <a:rPr lang="zh-CN" altLang="en-US" sz="1600" dirty="0"/>
              <a:t>度。立是开始的意思，立春就是春季的开始。公历</a:t>
            </a:r>
            <a:r>
              <a:rPr lang="en-US" altLang="zh-CN" sz="1600" dirty="0"/>
              <a:t>2</a:t>
            </a:r>
            <a:r>
              <a:rPr lang="zh-CN" altLang="en-US" sz="1600" dirty="0"/>
              <a:t>月</a:t>
            </a:r>
            <a:r>
              <a:rPr lang="en-US" altLang="zh-CN" sz="1600" dirty="0"/>
              <a:t>3</a:t>
            </a:r>
            <a:r>
              <a:rPr lang="zh-CN" altLang="en-US" sz="1600" dirty="0"/>
              <a:t>－</a:t>
            </a:r>
            <a:r>
              <a:rPr lang="en-US" altLang="zh-CN" sz="1600" dirty="0"/>
              <a:t>5</a:t>
            </a:r>
            <a:r>
              <a:rPr lang="zh-CN" altLang="en-US" sz="1600" dirty="0"/>
              <a:t>日交节。</a:t>
            </a:r>
          </a:p>
          <a:p>
            <a:r>
              <a:rPr lang="zh-CN" altLang="en-US" sz="1600" dirty="0"/>
              <a:t>雨水：斗指壬；太阳黄经为</a:t>
            </a:r>
            <a:r>
              <a:rPr lang="en-US" altLang="zh-CN" sz="1600" dirty="0"/>
              <a:t>330°</a:t>
            </a:r>
            <a:r>
              <a:rPr lang="zh-CN" altLang="en-US" sz="1600" dirty="0"/>
              <a:t>。降雨开始，雨量渐增。公历</a:t>
            </a:r>
            <a:r>
              <a:rPr lang="en-US" altLang="zh-CN" sz="1600" dirty="0"/>
              <a:t>2</a:t>
            </a:r>
            <a:r>
              <a:rPr lang="zh-CN" altLang="en-US" sz="1600" dirty="0"/>
              <a:t>月</a:t>
            </a:r>
            <a:r>
              <a:rPr lang="en-US" altLang="zh-CN" sz="1600" dirty="0"/>
              <a:t>18</a:t>
            </a:r>
            <a:r>
              <a:rPr lang="zh-CN" altLang="en-US" sz="1600" dirty="0"/>
              <a:t>－</a:t>
            </a:r>
            <a:r>
              <a:rPr lang="en-US" altLang="zh-CN" sz="1600" dirty="0"/>
              <a:t>20</a:t>
            </a:r>
            <a:r>
              <a:rPr lang="zh-CN" altLang="en-US" sz="1600" dirty="0"/>
              <a:t>日交节。</a:t>
            </a:r>
          </a:p>
          <a:p>
            <a:r>
              <a:rPr lang="zh-CN" altLang="en-US" sz="1600" dirty="0"/>
              <a:t>惊蛰：斗指丁；太阳黄经为</a:t>
            </a:r>
            <a:r>
              <a:rPr lang="en-US" altLang="zh-CN" sz="1600" dirty="0"/>
              <a:t>345°</a:t>
            </a:r>
            <a:r>
              <a:rPr lang="zh-CN" altLang="en-US" sz="1600" dirty="0"/>
              <a:t>。蛰是藏的意思。惊蛰是指春雷乍动，惊醒了蛰伏在土中冬眠的动物。公历</a:t>
            </a:r>
            <a:r>
              <a:rPr lang="en-US" altLang="zh-CN" sz="1600" dirty="0"/>
              <a:t>3</a:t>
            </a:r>
            <a:r>
              <a:rPr lang="zh-CN" altLang="en-US" sz="1600" dirty="0"/>
              <a:t>月</a:t>
            </a:r>
            <a:r>
              <a:rPr lang="en-US" altLang="zh-CN" sz="1600" dirty="0"/>
              <a:t>05</a:t>
            </a:r>
            <a:r>
              <a:rPr lang="zh-CN" altLang="en-US" sz="1600" dirty="0"/>
              <a:t>－</a:t>
            </a:r>
            <a:r>
              <a:rPr lang="en-US" altLang="zh-CN" sz="1600" dirty="0"/>
              <a:t>07</a:t>
            </a:r>
            <a:r>
              <a:rPr lang="zh-CN" altLang="en-US" sz="1600" dirty="0"/>
              <a:t>日交节。</a:t>
            </a:r>
          </a:p>
          <a:p>
            <a:r>
              <a:rPr lang="zh-CN" altLang="en-US" sz="1600" dirty="0"/>
              <a:t>春分：斗指壬；太阳黄经为</a:t>
            </a:r>
            <a:r>
              <a:rPr lang="en-US" altLang="zh-CN" sz="1600" dirty="0"/>
              <a:t>0°</a:t>
            </a:r>
            <a:r>
              <a:rPr lang="zh-CN" altLang="en-US" sz="1600" dirty="0"/>
              <a:t>。分是平分的意思。春分表示昼夜平分。公历</a:t>
            </a:r>
            <a:r>
              <a:rPr lang="en-US" altLang="zh-CN" sz="1600" dirty="0"/>
              <a:t>3</a:t>
            </a:r>
            <a:r>
              <a:rPr lang="zh-CN" altLang="en-US" sz="1600" dirty="0"/>
              <a:t>月</a:t>
            </a:r>
            <a:r>
              <a:rPr lang="en-US" altLang="zh-CN" sz="1600" dirty="0"/>
              <a:t>20</a:t>
            </a:r>
            <a:r>
              <a:rPr lang="zh-CN" altLang="en-US" sz="1600" dirty="0"/>
              <a:t>－</a:t>
            </a:r>
            <a:r>
              <a:rPr lang="en-US" altLang="zh-CN" sz="1600" dirty="0"/>
              <a:t>22</a:t>
            </a:r>
            <a:r>
              <a:rPr lang="zh-CN" altLang="en-US" sz="1600" dirty="0"/>
              <a:t>日交节。</a:t>
            </a:r>
          </a:p>
          <a:p>
            <a:r>
              <a:rPr lang="zh-CN" altLang="en-US" sz="1600" dirty="0"/>
              <a:t>清明：斗指丁；太阳黄经为</a:t>
            </a:r>
            <a:r>
              <a:rPr lang="en-US" altLang="zh-CN" sz="1600" dirty="0"/>
              <a:t>15°</a:t>
            </a:r>
            <a:r>
              <a:rPr lang="zh-CN" altLang="en-US" sz="1600" dirty="0"/>
              <a:t>。天气晴朗，草木繁茂。公历</a:t>
            </a:r>
            <a:r>
              <a:rPr lang="en-US" altLang="zh-CN" sz="1600" dirty="0"/>
              <a:t>4</a:t>
            </a:r>
            <a:r>
              <a:rPr lang="zh-CN" altLang="en-US" sz="1600" dirty="0"/>
              <a:t>月</a:t>
            </a:r>
            <a:r>
              <a:rPr lang="en-US" altLang="zh-CN" sz="1600" dirty="0"/>
              <a:t>04</a:t>
            </a:r>
            <a:r>
              <a:rPr lang="zh-CN" altLang="en-US" sz="1600" dirty="0"/>
              <a:t>－</a:t>
            </a:r>
            <a:r>
              <a:rPr lang="en-US" altLang="zh-CN" sz="1600" dirty="0"/>
              <a:t>06</a:t>
            </a:r>
            <a:r>
              <a:rPr lang="zh-CN" altLang="en-US" sz="1600" dirty="0"/>
              <a:t>日交节。</a:t>
            </a:r>
          </a:p>
          <a:p>
            <a:r>
              <a:rPr lang="zh-CN" altLang="en-US" sz="1600" dirty="0"/>
              <a:t>谷雨：斗指癸；太阳黄经为</a:t>
            </a:r>
            <a:r>
              <a:rPr lang="en-US" altLang="zh-CN" sz="1600" dirty="0"/>
              <a:t>30°</a:t>
            </a:r>
            <a:r>
              <a:rPr lang="zh-CN" altLang="en-US" sz="1600" dirty="0"/>
              <a:t>。雨生百谷。雨量充足而及时，谷类作物能茁壮成长。公历</a:t>
            </a:r>
            <a:r>
              <a:rPr lang="en-US" altLang="zh-CN" sz="1600" dirty="0"/>
              <a:t>4</a:t>
            </a:r>
            <a:r>
              <a:rPr lang="zh-CN" altLang="en-US" sz="1600" dirty="0"/>
              <a:t>月</a:t>
            </a:r>
            <a:r>
              <a:rPr lang="en-US" altLang="zh-CN" sz="1600" dirty="0"/>
              <a:t>19</a:t>
            </a:r>
            <a:r>
              <a:rPr lang="zh-CN" altLang="en-US" sz="1600" dirty="0"/>
              <a:t>－</a:t>
            </a:r>
            <a:r>
              <a:rPr lang="en-US" altLang="zh-CN" sz="1600" dirty="0"/>
              <a:t>21</a:t>
            </a:r>
            <a:r>
              <a:rPr lang="zh-CN" altLang="en-US" sz="1600" dirty="0"/>
              <a:t>日交节。 </a:t>
            </a:r>
          </a:p>
        </p:txBody>
      </p:sp>
    </p:spTree>
    <p:extLst>
      <p:ext uri="{BB962C8B-B14F-4D97-AF65-F5344CB8AC3E}">
        <p14:creationId xmlns:p14="http://schemas.microsoft.com/office/powerpoint/2010/main" val="2892602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节气特点</a:t>
            </a:r>
            <a:r>
              <a:rPr lang="en-US" altLang="zh-CN" dirty="0"/>
              <a:t>-</a:t>
            </a:r>
            <a:r>
              <a:rPr lang="zh-CN" altLang="en-US" dirty="0"/>
              <a:t>夏季</a:t>
            </a:r>
          </a:p>
        </p:txBody>
      </p:sp>
      <p:pic>
        <p:nvPicPr>
          <p:cNvPr id="7" name="内容占位符 6">
            <a:extLst>
              <a:ext uri="{FF2B5EF4-FFF2-40B4-BE49-F238E27FC236}">
                <a16:creationId xmlns:a16="http://schemas.microsoft.com/office/drawing/2014/main" id="{C9ED2640-C7EB-4719-AFA9-5AB77437F4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8927" y="2557463"/>
            <a:ext cx="5314145" cy="3317875"/>
          </a:xfrm>
        </p:spPr>
      </p:pic>
      <p:sp>
        <p:nvSpPr>
          <p:cNvPr id="5" name="矩形 4"/>
          <p:cNvSpPr/>
          <p:nvPr/>
        </p:nvSpPr>
        <p:spPr>
          <a:xfrm>
            <a:off x="1641848" y="1672692"/>
            <a:ext cx="8846640" cy="1815882"/>
          </a:xfrm>
          <a:prstGeom prst="rect">
            <a:avLst/>
          </a:prstGeom>
        </p:spPr>
        <p:txBody>
          <a:bodyPr wrap="square">
            <a:spAutoFit/>
          </a:bodyPr>
          <a:lstStyle/>
          <a:p>
            <a:r>
              <a:rPr lang="zh-CN" altLang="en-US" sz="1600" dirty="0"/>
              <a:t>立夏：斗指东南；太阳黄经为</a:t>
            </a:r>
            <a:r>
              <a:rPr lang="en-US" altLang="zh-CN" sz="1600" dirty="0"/>
              <a:t>45°</a:t>
            </a:r>
            <a:r>
              <a:rPr lang="zh-CN" altLang="en-US" sz="1600" dirty="0"/>
              <a:t>。夏季的开始。公历</a:t>
            </a:r>
            <a:r>
              <a:rPr lang="en-US" altLang="zh-CN" sz="1600" dirty="0"/>
              <a:t>5</a:t>
            </a:r>
            <a:r>
              <a:rPr lang="zh-CN" altLang="en-US" sz="1600" dirty="0"/>
              <a:t>月</a:t>
            </a:r>
            <a:r>
              <a:rPr lang="en-US" altLang="zh-CN" sz="1600" dirty="0"/>
              <a:t>05</a:t>
            </a:r>
            <a:r>
              <a:rPr lang="zh-CN" altLang="en-US" sz="1600" dirty="0"/>
              <a:t>－</a:t>
            </a:r>
            <a:r>
              <a:rPr lang="en-US" altLang="zh-CN" sz="1600" dirty="0"/>
              <a:t>07</a:t>
            </a:r>
            <a:r>
              <a:rPr lang="zh-CN" altLang="en-US" sz="1600" dirty="0"/>
              <a:t>日交节。</a:t>
            </a:r>
          </a:p>
          <a:p>
            <a:r>
              <a:rPr lang="zh-CN" altLang="en-US" sz="1600" dirty="0"/>
              <a:t>小满：斗指甲；太阳黄经为</a:t>
            </a:r>
            <a:r>
              <a:rPr lang="en-US" altLang="zh-CN" sz="1600" dirty="0"/>
              <a:t>60°</a:t>
            </a:r>
            <a:r>
              <a:rPr lang="zh-CN" altLang="en-US" sz="1600" dirty="0"/>
              <a:t>。麦类等夏熟作物籽粒开始饱满。公历</a:t>
            </a:r>
            <a:r>
              <a:rPr lang="en-US" altLang="zh-CN" sz="1600" dirty="0"/>
              <a:t>5</a:t>
            </a:r>
            <a:r>
              <a:rPr lang="zh-CN" altLang="en-US" sz="1600" dirty="0"/>
              <a:t>月</a:t>
            </a:r>
            <a:r>
              <a:rPr lang="en-US" altLang="zh-CN" sz="1600" dirty="0"/>
              <a:t>20</a:t>
            </a:r>
            <a:r>
              <a:rPr lang="zh-CN" altLang="en-US" sz="1600" dirty="0"/>
              <a:t>－</a:t>
            </a:r>
            <a:r>
              <a:rPr lang="en-US" altLang="zh-CN" sz="1600" dirty="0"/>
              <a:t>22</a:t>
            </a:r>
            <a:r>
              <a:rPr lang="zh-CN" altLang="en-US" sz="1600" dirty="0"/>
              <a:t>日交节。</a:t>
            </a:r>
          </a:p>
          <a:p>
            <a:r>
              <a:rPr lang="zh-CN" altLang="en-US" sz="1600" dirty="0"/>
              <a:t>芒种：斗指己；太阳黄经为</a:t>
            </a:r>
            <a:r>
              <a:rPr lang="en-US" altLang="zh-CN" sz="1600" dirty="0"/>
              <a:t>75°</a:t>
            </a:r>
            <a:r>
              <a:rPr lang="zh-CN" altLang="en-US" sz="1600" dirty="0"/>
              <a:t>。麦类等有芒作物成熟。公历</a:t>
            </a:r>
            <a:r>
              <a:rPr lang="en-US" altLang="zh-CN" sz="1600" dirty="0"/>
              <a:t>6</a:t>
            </a:r>
            <a:r>
              <a:rPr lang="zh-CN" altLang="en-US" sz="1600" dirty="0"/>
              <a:t>月</a:t>
            </a:r>
            <a:r>
              <a:rPr lang="en-US" altLang="zh-CN" sz="1600" dirty="0"/>
              <a:t>05</a:t>
            </a:r>
            <a:r>
              <a:rPr lang="zh-CN" altLang="en-US" sz="1600" dirty="0"/>
              <a:t>－</a:t>
            </a:r>
            <a:r>
              <a:rPr lang="en-US" altLang="zh-CN" sz="1600" dirty="0"/>
              <a:t>07</a:t>
            </a:r>
            <a:r>
              <a:rPr lang="zh-CN" altLang="en-US" sz="1600" dirty="0"/>
              <a:t>日交节。</a:t>
            </a:r>
          </a:p>
          <a:p>
            <a:r>
              <a:rPr lang="zh-CN" altLang="en-US" sz="1600" dirty="0"/>
              <a:t>夏至：斗指乙；太阳黄经为</a:t>
            </a:r>
            <a:r>
              <a:rPr lang="en-US" altLang="zh-CN" sz="1600" dirty="0"/>
              <a:t>90°</a:t>
            </a:r>
            <a:r>
              <a:rPr lang="zh-CN" altLang="en-US" sz="1600" dirty="0"/>
              <a:t>。炎热的夏天来临。公历</a:t>
            </a:r>
            <a:r>
              <a:rPr lang="en-US" altLang="zh-CN" sz="1600" dirty="0"/>
              <a:t>6</a:t>
            </a:r>
            <a:r>
              <a:rPr lang="zh-CN" altLang="en-US" sz="1600" dirty="0"/>
              <a:t>月</a:t>
            </a:r>
            <a:r>
              <a:rPr lang="en-US" altLang="zh-CN" sz="1600" dirty="0"/>
              <a:t>21</a:t>
            </a:r>
            <a:r>
              <a:rPr lang="zh-CN" altLang="en-US" sz="1600" dirty="0"/>
              <a:t>－</a:t>
            </a:r>
            <a:r>
              <a:rPr lang="en-US" altLang="zh-CN" sz="1600" dirty="0"/>
              <a:t>22</a:t>
            </a:r>
            <a:r>
              <a:rPr lang="zh-CN" altLang="en-US" sz="1600" dirty="0"/>
              <a:t>日交节。</a:t>
            </a:r>
          </a:p>
          <a:p>
            <a:r>
              <a:rPr lang="zh-CN" altLang="en-US" sz="1600" dirty="0"/>
              <a:t>小暑：斗指辛；太阳黄经为</a:t>
            </a:r>
            <a:r>
              <a:rPr lang="en-US" altLang="zh-CN" sz="1600" dirty="0"/>
              <a:t>105°</a:t>
            </a:r>
            <a:r>
              <a:rPr lang="zh-CN" altLang="en-US" sz="1600" dirty="0"/>
              <a:t>。暑是炎热的意思；小暑就是气候开始炎热。公历</a:t>
            </a:r>
            <a:r>
              <a:rPr lang="en-US" altLang="zh-CN" sz="1600" dirty="0"/>
              <a:t>7</a:t>
            </a:r>
            <a:r>
              <a:rPr lang="zh-CN" altLang="en-US" sz="1600" dirty="0"/>
              <a:t>月</a:t>
            </a:r>
            <a:r>
              <a:rPr lang="en-US" altLang="zh-CN" sz="1600" dirty="0"/>
              <a:t>06</a:t>
            </a:r>
            <a:r>
              <a:rPr lang="zh-CN" altLang="en-US" sz="1600" dirty="0"/>
              <a:t>－</a:t>
            </a:r>
            <a:r>
              <a:rPr lang="en-US" altLang="zh-CN" sz="1600" dirty="0"/>
              <a:t>08</a:t>
            </a:r>
            <a:r>
              <a:rPr lang="zh-CN" altLang="en-US" sz="1600" dirty="0"/>
              <a:t>日交节。</a:t>
            </a:r>
          </a:p>
          <a:p>
            <a:r>
              <a:rPr lang="zh-CN" altLang="en-US" sz="1600" dirty="0"/>
              <a:t>大暑：斗指丙；太阳黄经为</a:t>
            </a:r>
            <a:r>
              <a:rPr lang="en-US" altLang="zh-CN" sz="1600" dirty="0"/>
              <a:t>120°</a:t>
            </a:r>
            <a:r>
              <a:rPr lang="zh-CN" altLang="en-US" sz="1600" dirty="0"/>
              <a:t>。一年中最热的时候。公历</a:t>
            </a:r>
            <a:r>
              <a:rPr lang="en-US" altLang="zh-CN" sz="1600" dirty="0"/>
              <a:t>7</a:t>
            </a:r>
            <a:r>
              <a:rPr lang="zh-CN" altLang="en-US" sz="1600" dirty="0"/>
              <a:t>月</a:t>
            </a:r>
            <a:r>
              <a:rPr lang="en-US" altLang="zh-CN" sz="1600" dirty="0"/>
              <a:t>22</a:t>
            </a:r>
            <a:r>
              <a:rPr lang="zh-CN" altLang="en-US" sz="1600" dirty="0"/>
              <a:t>－</a:t>
            </a:r>
            <a:r>
              <a:rPr lang="en-US" altLang="zh-CN" sz="1600" dirty="0"/>
              <a:t>24</a:t>
            </a:r>
            <a:r>
              <a:rPr lang="zh-CN" altLang="en-US" sz="1600" dirty="0"/>
              <a:t>日交节。 </a:t>
            </a:r>
          </a:p>
        </p:txBody>
      </p:sp>
    </p:spTree>
    <p:extLst>
      <p:ext uri="{BB962C8B-B14F-4D97-AF65-F5344CB8AC3E}">
        <p14:creationId xmlns:p14="http://schemas.microsoft.com/office/powerpoint/2010/main" val="2572444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节气特点</a:t>
            </a:r>
            <a:r>
              <a:rPr lang="en-US" altLang="zh-CN" dirty="0"/>
              <a:t>-</a:t>
            </a:r>
            <a:r>
              <a:rPr lang="zh-CN" altLang="en-US" dirty="0"/>
              <a:t>秋季</a:t>
            </a:r>
          </a:p>
        </p:txBody>
      </p:sp>
      <p:pic>
        <p:nvPicPr>
          <p:cNvPr id="8" name="内容占位符 7">
            <a:extLst>
              <a:ext uri="{FF2B5EF4-FFF2-40B4-BE49-F238E27FC236}">
                <a16:creationId xmlns:a16="http://schemas.microsoft.com/office/drawing/2014/main" id="{1505AB46-7162-4359-946B-BDED3F5EB88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33702" y="3046384"/>
            <a:ext cx="3524596" cy="2340033"/>
          </a:xfrm>
        </p:spPr>
      </p:pic>
      <p:sp>
        <p:nvSpPr>
          <p:cNvPr id="5" name="矩形 4"/>
          <p:cNvSpPr/>
          <p:nvPr/>
        </p:nvSpPr>
        <p:spPr>
          <a:xfrm>
            <a:off x="1631504" y="1677929"/>
            <a:ext cx="8928992" cy="1815882"/>
          </a:xfrm>
          <a:prstGeom prst="rect">
            <a:avLst/>
          </a:prstGeom>
        </p:spPr>
        <p:txBody>
          <a:bodyPr wrap="square">
            <a:spAutoFit/>
          </a:bodyPr>
          <a:lstStyle/>
          <a:p>
            <a:r>
              <a:rPr lang="zh-CN" altLang="en-US" sz="1600" dirty="0"/>
              <a:t>立秋：斗指西南；太阳黄经为</a:t>
            </a:r>
            <a:r>
              <a:rPr lang="en-US" altLang="zh-CN" sz="1600" dirty="0"/>
              <a:t>135°</a:t>
            </a:r>
            <a:r>
              <a:rPr lang="zh-CN" altLang="en-US" sz="1600" dirty="0"/>
              <a:t>。秋季的开始。公历</a:t>
            </a:r>
            <a:r>
              <a:rPr lang="en-US" altLang="zh-CN" sz="1600" dirty="0"/>
              <a:t>8</a:t>
            </a:r>
            <a:r>
              <a:rPr lang="zh-CN" altLang="en-US" sz="1600" dirty="0"/>
              <a:t>月</a:t>
            </a:r>
            <a:r>
              <a:rPr lang="en-US" altLang="zh-CN" sz="1600" dirty="0"/>
              <a:t>07</a:t>
            </a:r>
            <a:r>
              <a:rPr lang="zh-CN" altLang="en-US" sz="1600" dirty="0"/>
              <a:t>－</a:t>
            </a:r>
            <a:r>
              <a:rPr lang="en-US" altLang="zh-CN" sz="1600" dirty="0"/>
              <a:t>09</a:t>
            </a:r>
            <a:r>
              <a:rPr lang="zh-CN" altLang="en-US" sz="1600" dirty="0"/>
              <a:t>日交节。</a:t>
            </a:r>
          </a:p>
          <a:p>
            <a:r>
              <a:rPr lang="zh-CN" altLang="en-US" sz="1600" dirty="0"/>
              <a:t>处暑：斗指戊；太阳黄经为</a:t>
            </a:r>
            <a:r>
              <a:rPr lang="en-US" altLang="zh-CN" sz="1600" dirty="0"/>
              <a:t>150°</a:t>
            </a:r>
            <a:r>
              <a:rPr lang="zh-CN" altLang="en-US" sz="1600" dirty="0"/>
              <a:t>。处是终止、躲藏的意思。处暑是表示炎热的暑天结束。公历</a:t>
            </a:r>
            <a:r>
              <a:rPr lang="en-US" altLang="zh-CN" sz="1600" dirty="0"/>
              <a:t>8</a:t>
            </a:r>
            <a:r>
              <a:rPr lang="zh-CN" altLang="en-US" sz="1600" dirty="0"/>
              <a:t>月</a:t>
            </a:r>
            <a:r>
              <a:rPr lang="en-US" altLang="zh-CN" sz="1600" dirty="0"/>
              <a:t>22</a:t>
            </a:r>
            <a:r>
              <a:rPr lang="zh-CN" altLang="en-US" sz="1600" dirty="0"/>
              <a:t>－</a:t>
            </a:r>
            <a:r>
              <a:rPr lang="en-US" altLang="zh-CN" sz="1600" dirty="0"/>
              <a:t>24</a:t>
            </a:r>
            <a:r>
              <a:rPr lang="zh-CN" altLang="en-US" sz="1600" dirty="0"/>
              <a:t>日交节。</a:t>
            </a:r>
          </a:p>
          <a:p>
            <a:r>
              <a:rPr lang="zh-CN" altLang="en-US" sz="1600" dirty="0"/>
              <a:t>白露：斗指癸；太阳黄经为</a:t>
            </a:r>
            <a:r>
              <a:rPr lang="en-US" altLang="zh-CN" sz="1600" dirty="0"/>
              <a:t>165°</a:t>
            </a:r>
            <a:r>
              <a:rPr lang="zh-CN" altLang="en-US" sz="1600" dirty="0"/>
              <a:t>。天气转凉，露凝而白。公历</a:t>
            </a:r>
            <a:r>
              <a:rPr lang="en-US" altLang="zh-CN" sz="1600" dirty="0"/>
              <a:t>9</a:t>
            </a:r>
            <a:r>
              <a:rPr lang="zh-CN" altLang="en-US" sz="1600" dirty="0"/>
              <a:t>月</a:t>
            </a:r>
            <a:r>
              <a:rPr lang="en-US" altLang="zh-CN" sz="1600" dirty="0"/>
              <a:t>07</a:t>
            </a:r>
            <a:r>
              <a:rPr lang="zh-CN" altLang="en-US" sz="1600" dirty="0"/>
              <a:t>－</a:t>
            </a:r>
            <a:r>
              <a:rPr lang="en-US" altLang="zh-CN" sz="1600" dirty="0"/>
              <a:t>09</a:t>
            </a:r>
            <a:r>
              <a:rPr lang="zh-CN" altLang="en-US" sz="1600" dirty="0"/>
              <a:t>日交节。</a:t>
            </a:r>
          </a:p>
          <a:p>
            <a:r>
              <a:rPr lang="zh-CN" altLang="en-US" sz="1600" dirty="0"/>
              <a:t>秋分：斗指已；太阳黄经为</a:t>
            </a:r>
            <a:r>
              <a:rPr lang="en-US" altLang="zh-CN" sz="1600" dirty="0"/>
              <a:t>180°</a:t>
            </a:r>
            <a:r>
              <a:rPr lang="zh-CN" altLang="en-US" sz="1600" dirty="0"/>
              <a:t>。昼夜平分。公历</a:t>
            </a:r>
            <a:r>
              <a:rPr lang="en-US" altLang="zh-CN" sz="1600" dirty="0"/>
              <a:t>9</a:t>
            </a:r>
            <a:r>
              <a:rPr lang="zh-CN" altLang="en-US" sz="1600" dirty="0"/>
              <a:t>月</a:t>
            </a:r>
            <a:r>
              <a:rPr lang="en-US" altLang="zh-CN" sz="1600" dirty="0"/>
              <a:t>22</a:t>
            </a:r>
            <a:r>
              <a:rPr lang="zh-CN" altLang="en-US" sz="1600" dirty="0"/>
              <a:t>－</a:t>
            </a:r>
            <a:r>
              <a:rPr lang="en-US" altLang="zh-CN" sz="1600" dirty="0"/>
              <a:t>24</a:t>
            </a:r>
            <a:r>
              <a:rPr lang="zh-CN" altLang="en-US" sz="1600" dirty="0"/>
              <a:t>日交节。</a:t>
            </a:r>
          </a:p>
          <a:p>
            <a:r>
              <a:rPr lang="zh-CN" altLang="en-US" sz="1600" dirty="0"/>
              <a:t>寒露：斗指甲；太阳黄经为</a:t>
            </a:r>
            <a:r>
              <a:rPr lang="en-US" altLang="zh-CN" sz="1600" dirty="0"/>
              <a:t>195°</a:t>
            </a:r>
            <a:r>
              <a:rPr lang="zh-CN" altLang="en-US" sz="1600" dirty="0"/>
              <a:t>。露水以寒，将要结冰。公历</a:t>
            </a:r>
            <a:r>
              <a:rPr lang="en-US" altLang="zh-CN" sz="1600" dirty="0"/>
              <a:t>10</a:t>
            </a:r>
            <a:r>
              <a:rPr lang="zh-CN" altLang="en-US" sz="1600" dirty="0"/>
              <a:t>月</a:t>
            </a:r>
            <a:r>
              <a:rPr lang="en-US" altLang="zh-CN" sz="1600" dirty="0"/>
              <a:t>08</a:t>
            </a:r>
            <a:r>
              <a:rPr lang="zh-CN" altLang="en-US" sz="1600" dirty="0"/>
              <a:t>－</a:t>
            </a:r>
            <a:r>
              <a:rPr lang="en-US" altLang="zh-CN" sz="1600" dirty="0"/>
              <a:t>09</a:t>
            </a:r>
            <a:r>
              <a:rPr lang="zh-CN" altLang="en-US" sz="1600" dirty="0"/>
              <a:t>日交节。</a:t>
            </a:r>
          </a:p>
          <a:p>
            <a:r>
              <a:rPr lang="zh-CN" altLang="en-US" sz="1600" dirty="0"/>
              <a:t>霜降：斗指戌；太阳黄经为</a:t>
            </a:r>
            <a:r>
              <a:rPr lang="en-US" altLang="zh-CN" sz="1600" dirty="0"/>
              <a:t>210°</a:t>
            </a:r>
            <a:r>
              <a:rPr lang="zh-CN" altLang="en-US" sz="1600" dirty="0"/>
              <a:t>。天气渐冷，开始有霜。公历</a:t>
            </a:r>
            <a:r>
              <a:rPr lang="en-US" altLang="zh-CN" sz="1600" dirty="0"/>
              <a:t>10</a:t>
            </a:r>
            <a:r>
              <a:rPr lang="zh-CN" altLang="en-US" sz="1600" dirty="0"/>
              <a:t>月</a:t>
            </a:r>
            <a:r>
              <a:rPr lang="en-US" altLang="zh-CN" sz="1600" dirty="0"/>
              <a:t>23</a:t>
            </a:r>
            <a:r>
              <a:rPr lang="zh-CN" altLang="en-US" sz="1600" dirty="0"/>
              <a:t>－</a:t>
            </a:r>
            <a:r>
              <a:rPr lang="en-US" altLang="zh-CN" sz="1600" dirty="0"/>
              <a:t>24</a:t>
            </a:r>
            <a:r>
              <a:rPr lang="zh-CN" altLang="en-US" sz="1600" dirty="0"/>
              <a:t>日交节。 </a:t>
            </a:r>
          </a:p>
        </p:txBody>
      </p:sp>
    </p:spTree>
    <p:extLst>
      <p:ext uri="{BB962C8B-B14F-4D97-AF65-F5344CB8AC3E}">
        <p14:creationId xmlns:p14="http://schemas.microsoft.com/office/powerpoint/2010/main" val="625111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节气特点</a:t>
            </a:r>
            <a:r>
              <a:rPr lang="en-US" altLang="zh-CN" dirty="0"/>
              <a:t>-</a:t>
            </a:r>
            <a:r>
              <a:rPr lang="zh-CN" altLang="en-US" dirty="0"/>
              <a:t>冬季</a:t>
            </a:r>
          </a:p>
        </p:txBody>
      </p:sp>
      <p:pic>
        <p:nvPicPr>
          <p:cNvPr id="8" name="内容占位符 7">
            <a:extLst>
              <a:ext uri="{FF2B5EF4-FFF2-40B4-BE49-F238E27FC236}">
                <a16:creationId xmlns:a16="http://schemas.microsoft.com/office/drawing/2014/main" id="{F34EFA5C-A1AC-492E-98E8-73C2B26186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3922" y="2557463"/>
            <a:ext cx="6204156" cy="3317875"/>
          </a:xfrm>
        </p:spPr>
      </p:pic>
      <p:sp>
        <p:nvSpPr>
          <p:cNvPr id="5" name="矩形 4"/>
          <p:cNvSpPr/>
          <p:nvPr/>
        </p:nvSpPr>
        <p:spPr>
          <a:xfrm>
            <a:off x="1631504" y="1931928"/>
            <a:ext cx="8836184" cy="1754326"/>
          </a:xfrm>
          <a:prstGeom prst="rect">
            <a:avLst/>
          </a:prstGeom>
        </p:spPr>
        <p:txBody>
          <a:bodyPr wrap="square">
            <a:spAutoFit/>
          </a:bodyPr>
          <a:lstStyle/>
          <a:p>
            <a:r>
              <a:rPr lang="zh-CN" altLang="en-US" dirty="0"/>
              <a:t>立冬：斗指西北；太阳黄经为</a:t>
            </a:r>
            <a:r>
              <a:rPr lang="en-US" altLang="zh-CN" dirty="0"/>
              <a:t>225°</a:t>
            </a:r>
            <a:r>
              <a:rPr lang="zh-CN" altLang="en-US" dirty="0"/>
              <a:t>。冬季的开始。公历</a:t>
            </a:r>
            <a:r>
              <a:rPr lang="en-US" altLang="zh-CN" dirty="0"/>
              <a:t>11</a:t>
            </a:r>
            <a:r>
              <a:rPr lang="zh-CN" altLang="en-US" dirty="0"/>
              <a:t>月</a:t>
            </a:r>
            <a:r>
              <a:rPr lang="en-US" altLang="zh-CN" dirty="0"/>
              <a:t>7</a:t>
            </a:r>
            <a:r>
              <a:rPr lang="zh-CN" altLang="en-US" dirty="0"/>
              <a:t>－</a:t>
            </a:r>
            <a:r>
              <a:rPr lang="en-US" altLang="zh-CN" dirty="0"/>
              <a:t>8</a:t>
            </a:r>
            <a:r>
              <a:rPr lang="zh-CN" altLang="en-US" dirty="0"/>
              <a:t>日交节。</a:t>
            </a:r>
          </a:p>
          <a:p>
            <a:r>
              <a:rPr lang="zh-CN" altLang="en-US" dirty="0"/>
              <a:t>小雪：斗指己；太阳黄经为</a:t>
            </a:r>
            <a:r>
              <a:rPr lang="en-US" altLang="zh-CN" dirty="0"/>
              <a:t>240°</a:t>
            </a:r>
            <a:r>
              <a:rPr lang="zh-CN" altLang="en-US" dirty="0"/>
              <a:t>。意味开始下雪。公历</a:t>
            </a:r>
            <a:r>
              <a:rPr lang="en-US" altLang="zh-CN" dirty="0"/>
              <a:t>11</a:t>
            </a:r>
            <a:r>
              <a:rPr lang="zh-CN" altLang="en-US" dirty="0"/>
              <a:t>月</a:t>
            </a:r>
            <a:r>
              <a:rPr lang="en-US" altLang="zh-CN" dirty="0"/>
              <a:t>22</a:t>
            </a:r>
            <a:r>
              <a:rPr lang="zh-CN" altLang="en-US" dirty="0"/>
              <a:t>－</a:t>
            </a:r>
            <a:r>
              <a:rPr lang="en-US" altLang="zh-CN" dirty="0"/>
              <a:t>23</a:t>
            </a:r>
            <a:r>
              <a:rPr lang="zh-CN" altLang="en-US" dirty="0"/>
              <a:t>日交节。</a:t>
            </a:r>
          </a:p>
          <a:p>
            <a:r>
              <a:rPr lang="zh-CN" altLang="en-US" dirty="0"/>
              <a:t>大雪：斗指癸；太阳黄经为</a:t>
            </a:r>
            <a:r>
              <a:rPr lang="en-US" altLang="zh-CN" dirty="0"/>
              <a:t>255°</a:t>
            </a:r>
            <a:r>
              <a:rPr lang="zh-CN" altLang="en-US" dirty="0"/>
              <a:t>。降雪量增多，地面可能积雪。公历</a:t>
            </a:r>
            <a:r>
              <a:rPr lang="en-US" altLang="zh-CN" dirty="0"/>
              <a:t>12</a:t>
            </a:r>
            <a:r>
              <a:rPr lang="zh-CN" altLang="en-US" dirty="0"/>
              <a:t>月</a:t>
            </a:r>
            <a:r>
              <a:rPr lang="en-US" altLang="zh-CN" dirty="0"/>
              <a:t>6</a:t>
            </a:r>
            <a:r>
              <a:rPr lang="zh-CN" altLang="en-US" dirty="0"/>
              <a:t>－</a:t>
            </a:r>
            <a:r>
              <a:rPr lang="en-US" altLang="zh-CN" dirty="0"/>
              <a:t>8</a:t>
            </a:r>
            <a:r>
              <a:rPr lang="zh-CN" altLang="en-US" dirty="0"/>
              <a:t>日交节。</a:t>
            </a:r>
          </a:p>
          <a:p>
            <a:r>
              <a:rPr lang="zh-CN" altLang="en-US" dirty="0"/>
              <a:t>冬至：斗指子；太阳黄经为</a:t>
            </a:r>
            <a:r>
              <a:rPr lang="en-US" altLang="zh-CN" dirty="0"/>
              <a:t>270°</a:t>
            </a:r>
            <a:r>
              <a:rPr lang="zh-CN" altLang="en-US" dirty="0"/>
              <a:t>。寒冷的冬天来临。公历</a:t>
            </a:r>
            <a:r>
              <a:rPr lang="en-US" altLang="zh-CN" dirty="0"/>
              <a:t>12</a:t>
            </a:r>
            <a:r>
              <a:rPr lang="zh-CN" altLang="en-US" dirty="0"/>
              <a:t>月</a:t>
            </a:r>
            <a:r>
              <a:rPr lang="en-US" altLang="zh-CN" dirty="0"/>
              <a:t>21</a:t>
            </a:r>
            <a:r>
              <a:rPr lang="zh-CN" altLang="en-US" dirty="0"/>
              <a:t>－</a:t>
            </a:r>
            <a:r>
              <a:rPr lang="en-US" altLang="zh-CN" dirty="0"/>
              <a:t>23</a:t>
            </a:r>
            <a:r>
              <a:rPr lang="zh-CN" altLang="en-US" dirty="0"/>
              <a:t>日交节。</a:t>
            </a:r>
          </a:p>
          <a:p>
            <a:r>
              <a:rPr lang="zh-CN" altLang="en-US" dirty="0"/>
              <a:t>小寒：斗指子；太阳黄经为</a:t>
            </a:r>
            <a:r>
              <a:rPr lang="en-US" altLang="zh-CN" dirty="0"/>
              <a:t>285°</a:t>
            </a:r>
            <a:r>
              <a:rPr lang="zh-CN" altLang="en-US" dirty="0"/>
              <a:t>。气候开始寒冷。公历</a:t>
            </a:r>
            <a:r>
              <a:rPr lang="en-US" altLang="zh-CN" dirty="0"/>
              <a:t>1</a:t>
            </a:r>
            <a:r>
              <a:rPr lang="zh-CN" altLang="en-US" dirty="0"/>
              <a:t>月</a:t>
            </a:r>
            <a:r>
              <a:rPr lang="en-US" altLang="zh-CN" dirty="0"/>
              <a:t>5</a:t>
            </a:r>
            <a:r>
              <a:rPr lang="zh-CN" altLang="en-US" dirty="0"/>
              <a:t>－</a:t>
            </a:r>
            <a:r>
              <a:rPr lang="en-US" altLang="zh-CN" dirty="0"/>
              <a:t>7</a:t>
            </a:r>
            <a:r>
              <a:rPr lang="zh-CN" altLang="en-US" dirty="0"/>
              <a:t>日交节。</a:t>
            </a:r>
          </a:p>
          <a:p>
            <a:r>
              <a:rPr lang="zh-CN" altLang="en-US" dirty="0"/>
              <a:t>大寒：斗指丑；太阳黄经为</a:t>
            </a:r>
            <a:r>
              <a:rPr lang="en-US" altLang="zh-CN" dirty="0"/>
              <a:t>300°</a:t>
            </a:r>
            <a:r>
              <a:rPr lang="zh-CN" altLang="en-US" dirty="0"/>
              <a:t>。一年中最冷的时候。公历</a:t>
            </a:r>
            <a:r>
              <a:rPr lang="en-US" altLang="zh-CN" dirty="0"/>
              <a:t>1</a:t>
            </a:r>
            <a:r>
              <a:rPr lang="zh-CN" altLang="en-US" dirty="0"/>
              <a:t>月</a:t>
            </a:r>
            <a:r>
              <a:rPr lang="en-US" altLang="zh-CN" dirty="0"/>
              <a:t>20</a:t>
            </a:r>
            <a:r>
              <a:rPr lang="zh-CN" altLang="en-US" dirty="0"/>
              <a:t>－</a:t>
            </a:r>
            <a:r>
              <a:rPr lang="en-US" altLang="zh-CN" dirty="0"/>
              <a:t>21</a:t>
            </a:r>
            <a:r>
              <a:rPr lang="zh-CN" altLang="en-US" dirty="0"/>
              <a:t>日交节。</a:t>
            </a:r>
          </a:p>
        </p:txBody>
      </p:sp>
    </p:spTree>
    <p:extLst>
      <p:ext uri="{BB962C8B-B14F-4D97-AF65-F5344CB8AC3E}">
        <p14:creationId xmlns:p14="http://schemas.microsoft.com/office/powerpoint/2010/main" val="4186081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节气的日期计算</a:t>
            </a:r>
          </a:p>
        </p:txBody>
      </p:sp>
      <p:pic>
        <p:nvPicPr>
          <p:cNvPr id="8" name="内容占位符 7">
            <a:extLst>
              <a:ext uri="{FF2B5EF4-FFF2-40B4-BE49-F238E27FC236}">
                <a16:creationId xmlns:a16="http://schemas.microsoft.com/office/drawing/2014/main" id="{FF73C551-18BD-4FEC-BE7E-930DA94A9F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7526" y="4077072"/>
            <a:ext cx="3496909" cy="2340000"/>
          </a:xfrm>
        </p:spPr>
      </p:pic>
      <p:sp>
        <p:nvSpPr>
          <p:cNvPr id="5" name="矩形 4"/>
          <p:cNvSpPr/>
          <p:nvPr/>
        </p:nvSpPr>
        <p:spPr>
          <a:xfrm>
            <a:off x="2279576" y="1844824"/>
            <a:ext cx="7272808" cy="1477328"/>
          </a:xfrm>
          <a:prstGeom prst="rect">
            <a:avLst/>
          </a:prstGeom>
        </p:spPr>
        <p:txBody>
          <a:bodyPr wrap="square">
            <a:spAutoFit/>
          </a:bodyPr>
          <a:lstStyle/>
          <a:p>
            <a:r>
              <a:rPr lang="zh-CN" altLang="en-US" dirty="0"/>
              <a:t>节气日期速算法：通式寿星公式</a:t>
            </a:r>
            <a:r>
              <a:rPr lang="en-US" altLang="zh-CN" dirty="0"/>
              <a:t>——[Y×D+C]-L</a:t>
            </a:r>
          </a:p>
          <a:p>
            <a:r>
              <a:rPr lang="en-US" altLang="zh-CN" dirty="0"/>
              <a:t>Y=</a:t>
            </a:r>
            <a:r>
              <a:rPr lang="zh-CN" altLang="en-US" dirty="0"/>
              <a:t>年代数、</a:t>
            </a:r>
            <a:r>
              <a:rPr lang="en-US" altLang="zh-CN" dirty="0"/>
              <a:t>D=0.2422</a:t>
            </a:r>
            <a:r>
              <a:rPr lang="zh-CN" altLang="en-US" dirty="0"/>
              <a:t>、</a:t>
            </a:r>
            <a:r>
              <a:rPr lang="en-US" altLang="zh-CN" dirty="0"/>
              <a:t>L=</a:t>
            </a:r>
            <a:r>
              <a:rPr lang="zh-CN" altLang="en-US" dirty="0"/>
              <a:t>闰年数、</a:t>
            </a:r>
            <a:r>
              <a:rPr lang="en-US" altLang="zh-CN" dirty="0"/>
              <a:t>C</a:t>
            </a:r>
            <a:r>
              <a:rPr lang="zh-CN" altLang="en-US" dirty="0"/>
              <a:t>取决于节气和年份。</a:t>
            </a:r>
          </a:p>
          <a:p>
            <a:r>
              <a:rPr lang="zh-CN" altLang="en-US" dirty="0"/>
              <a:t>本世纪立春的</a:t>
            </a:r>
            <a:r>
              <a:rPr lang="en-US" altLang="zh-CN" dirty="0"/>
              <a:t>C</a:t>
            </a:r>
            <a:r>
              <a:rPr lang="zh-CN" altLang="en-US" dirty="0"/>
              <a:t>值</a:t>
            </a:r>
            <a:r>
              <a:rPr lang="en-US" altLang="zh-CN" dirty="0"/>
              <a:t>=4.475</a:t>
            </a:r>
            <a:r>
              <a:rPr lang="zh-CN" altLang="en-US" dirty="0"/>
              <a:t>，求</a:t>
            </a:r>
            <a:r>
              <a:rPr lang="en-US" altLang="zh-CN" dirty="0"/>
              <a:t>2017</a:t>
            </a:r>
            <a:r>
              <a:rPr lang="zh-CN" altLang="en-US" dirty="0"/>
              <a:t>年的立春日期如下：</a:t>
            </a:r>
          </a:p>
          <a:p>
            <a:r>
              <a:rPr lang="en-US" altLang="zh-CN" dirty="0"/>
              <a:t>[2017×0.2422+4.475]-[2017/4-15]=492-489=3</a:t>
            </a:r>
          </a:p>
          <a:p>
            <a:r>
              <a:rPr lang="zh-CN" altLang="en-US" dirty="0"/>
              <a:t>所以</a:t>
            </a:r>
            <a:r>
              <a:rPr lang="en-US" altLang="zh-CN" dirty="0"/>
              <a:t>2017</a:t>
            </a:r>
            <a:r>
              <a:rPr lang="zh-CN" altLang="en-US" dirty="0"/>
              <a:t>年的立春日期是</a:t>
            </a:r>
            <a:r>
              <a:rPr lang="en-US" altLang="zh-CN" dirty="0"/>
              <a:t>2</a:t>
            </a:r>
            <a:r>
              <a:rPr lang="zh-CN" altLang="en-US" dirty="0"/>
              <a:t>月</a:t>
            </a:r>
            <a:r>
              <a:rPr lang="en-US" altLang="zh-CN" dirty="0"/>
              <a:t>3</a:t>
            </a:r>
            <a:r>
              <a:rPr lang="zh-CN" altLang="en-US" dirty="0"/>
              <a:t>。</a:t>
            </a:r>
          </a:p>
        </p:txBody>
      </p:sp>
    </p:spTree>
    <p:extLst>
      <p:ext uri="{BB962C8B-B14F-4D97-AF65-F5344CB8AC3E}">
        <p14:creationId xmlns:p14="http://schemas.microsoft.com/office/powerpoint/2010/main" val="3184706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节气歌</a:t>
            </a:r>
          </a:p>
        </p:txBody>
      </p:sp>
      <p:pic>
        <p:nvPicPr>
          <p:cNvPr id="12" name="内容占位符 11">
            <a:extLst>
              <a:ext uri="{FF2B5EF4-FFF2-40B4-BE49-F238E27FC236}">
                <a16:creationId xmlns:a16="http://schemas.microsoft.com/office/drawing/2014/main" id="{F4F24B93-8457-4451-AD47-ACAF77C571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7446" y="2557463"/>
            <a:ext cx="5317107" cy="3317875"/>
          </a:xfrm>
        </p:spPr>
      </p:pic>
      <p:sp>
        <p:nvSpPr>
          <p:cNvPr id="5" name="矩形 4"/>
          <p:cNvSpPr/>
          <p:nvPr/>
        </p:nvSpPr>
        <p:spPr>
          <a:xfrm>
            <a:off x="2351584" y="1910400"/>
            <a:ext cx="7344816" cy="1200329"/>
          </a:xfrm>
          <a:prstGeom prst="rect">
            <a:avLst/>
          </a:prstGeom>
        </p:spPr>
        <p:txBody>
          <a:bodyPr wrap="square">
            <a:spAutoFit/>
          </a:bodyPr>
          <a:lstStyle/>
          <a:p>
            <a:r>
              <a:rPr lang="zh-CN" altLang="en-US" dirty="0"/>
              <a:t>春雨惊春清谷天，夏满芒夏暑相连，</a:t>
            </a:r>
          </a:p>
          <a:p>
            <a:r>
              <a:rPr lang="zh-CN" altLang="en-US" dirty="0"/>
              <a:t>秋处露秋寒霜降，冬雪雪冬小大寒。</a:t>
            </a:r>
          </a:p>
          <a:p>
            <a:r>
              <a:rPr lang="zh-CN" altLang="en-US" dirty="0"/>
              <a:t>每月两节不变更，最多相差一两天。</a:t>
            </a:r>
          </a:p>
          <a:p>
            <a:r>
              <a:rPr lang="zh-CN" altLang="en-US" dirty="0"/>
              <a:t>上半年来六、廿一，下半年来八、廿三。</a:t>
            </a:r>
          </a:p>
        </p:txBody>
      </p:sp>
    </p:spTree>
    <p:extLst>
      <p:ext uri="{BB962C8B-B14F-4D97-AF65-F5344CB8AC3E}">
        <p14:creationId xmlns:p14="http://schemas.microsoft.com/office/powerpoint/2010/main" val="184032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节气七言诗</a:t>
            </a:r>
          </a:p>
        </p:txBody>
      </p:sp>
      <p:pic>
        <p:nvPicPr>
          <p:cNvPr id="7" name="内容占位符 6">
            <a:extLst>
              <a:ext uri="{FF2B5EF4-FFF2-40B4-BE49-F238E27FC236}">
                <a16:creationId xmlns:a16="http://schemas.microsoft.com/office/drawing/2014/main" id="{3799D82B-6FF5-432F-8384-EB8A663A05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1589" y="2557463"/>
            <a:ext cx="2908821" cy="3317875"/>
          </a:xfrm>
        </p:spPr>
      </p:pic>
      <p:sp>
        <p:nvSpPr>
          <p:cNvPr id="5" name="矩形 4"/>
          <p:cNvSpPr/>
          <p:nvPr/>
        </p:nvSpPr>
        <p:spPr>
          <a:xfrm>
            <a:off x="2423592" y="2708921"/>
            <a:ext cx="7344816" cy="3693319"/>
          </a:xfrm>
          <a:prstGeom prst="rect">
            <a:avLst/>
          </a:prstGeom>
        </p:spPr>
        <p:txBody>
          <a:bodyPr wrap="square">
            <a:spAutoFit/>
          </a:bodyPr>
          <a:lstStyle/>
          <a:p>
            <a:r>
              <a:rPr lang="zh-CN" altLang="en-US" dirty="0"/>
              <a:t>地球绕着太阳转，绕完一圈是一年。</a:t>
            </a:r>
          </a:p>
          <a:p>
            <a:r>
              <a:rPr lang="zh-CN" altLang="en-US" dirty="0"/>
              <a:t>一年分成十二月，二十四节紧相连。</a:t>
            </a:r>
          </a:p>
          <a:p>
            <a:r>
              <a:rPr lang="zh-CN" altLang="en-US" dirty="0"/>
              <a:t>按照公历来推算，每月两气不改变。</a:t>
            </a:r>
          </a:p>
          <a:p>
            <a:r>
              <a:rPr lang="zh-CN" altLang="en-US" dirty="0"/>
              <a:t>上半年是六廿一，下半年逢八廿三。</a:t>
            </a:r>
          </a:p>
          <a:p>
            <a:r>
              <a:rPr lang="zh-CN" altLang="en-US" dirty="0"/>
              <a:t>这些就是交节日，有差不过一两天。</a:t>
            </a:r>
          </a:p>
          <a:p>
            <a:r>
              <a:rPr lang="zh-CN" altLang="en-US" dirty="0"/>
              <a:t>二十四节有先后，下列口诀记心间：</a:t>
            </a:r>
          </a:p>
          <a:p>
            <a:r>
              <a:rPr lang="zh-CN" altLang="en-US" dirty="0"/>
              <a:t>一月小寒接大寒，二月立春雨水连；</a:t>
            </a:r>
          </a:p>
          <a:p>
            <a:r>
              <a:rPr lang="zh-CN" altLang="en-US" dirty="0"/>
              <a:t>惊蛰春分在三月，清明谷雨四月天；</a:t>
            </a:r>
          </a:p>
          <a:p>
            <a:r>
              <a:rPr lang="zh-CN" altLang="en-US" dirty="0"/>
              <a:t>五月立夏和小满，六月芒种夏至连；</a:t>
            </a:r>
          </a:p>
          <a:p>
            <a:r>
              <a:rPr lang="zh-CN" altLang="en-US" dirty="0"/>
              <a:t>七月大暑和小暑，立秋处暑八月间；</a:t>
            </a:r>
          </a:p>
          <a:p>
            <a:r>
              <a:rPr lang="zh-CN" altLang="en-US" dirty="0"/>
              <a:t>九月白露接秋分，寒露霜降十月全；</a:t>
            </a:r>
          </a:p>
          <a:p>
            <a:r>
              <a:rPr lang="zh-CN" altLang="en-US" dirty="0"/>
              <a:t>立冬小雪十一月，大雪冬至迎新年。</a:t>
            </a:r>
          </a:p>
          <a:p>
            <a:r>
              <a:rPr lang="zh-CN" altLang="en-US" dirty="0"/>
              <a:t>抓紧季节忙生产，种收及时保丰年。</a:t>
            </a:r>
          </a:p>
        </p:txBody>
      </p:sp>
    </p:spTree>
    <p:extLst>
      <p:ext uri="{BB962C8B-B14F-4D97-AF65-F5344CB8AC3E}">
        <p14:creationId xmlns:p14="http://schemas.microsoft.com/office/powerpoint/2010/main" val="61734339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261</TotalTime>
  <Words>1125</Words>
  <Application>Microsoft Office PowerPoint</Application>
  <PresentationFormat>宽屏</PresentationFormat>
  <Paragraphs>56</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方正舒体</vt:lpstr>
      <vt:lpstr>Arial</vt:lpstr>
      <vt:lpstr>Garamond</vt:lpstr>
      <vt:lpstr>环保</vt:lpstr>
      <vt:lpstr>二十四节气</vt:lpstr>
      <vt:lpstr>二十四节气的由来</vt:lpstr>
      <vt:lpstr>节气特点-春季</vt:lpstr>
      <vt:lpstr>节气特点-夏季</vt:lpstr>
      <vt:lpstr>节气特点-秋季</vt:lpstr>
      <vt:lpstr>节气特点-冬季</vt:lpstr>
      <vt:lpstr>节气的日期计算</vt:lpstr>
      <vt:lpstr>节气歌</vt:lpstr>
      <vt:lpstr>节气七言诗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古代世界七大奇迹</dc:title>
  <dc:creator>王申</dc:creator>
  <cp:lastModifiedBy>lenovo</cp:lastModifiedBy>
  <cp:revision>16</cp:revision>
  <dcterms:created xsi:type="dcterms:W3CDTF">2012-05-07T07:52:32Z</dcterms:created>
  <dcterms:modified xsi:type="dcterms:W3CDTF">2024-01-03T00:43:06Z</dcterms:modified>
</cp:coreProperties>
</file>