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86" r:id="rId8"/>
    <p:sldId id="288" r:id="rId9"/>
    <p:sldId id="290" r:id="rId10"/>
    <p:sldId id="260" r:id="rId11"/>
    <p:sldId id="261" r:id="rId12"/>
    <p:sldId id="295" r:id="rId13"/>
    <p:sldId id="292" r:id="rId14"/>
    <p:sldId id="293" r:id="rId15"/>
    <p:sldId id="296" r:id="rId16"/>
    <p:sldId id="297" r:id="rId17"/>
    <p:sldId id="294" r:id="rId18"/>
    <p:sldId id="298" r:id="rId19"/>
    <p:sldId id="299" r:id="rId20"/>
    <p:sldId id="300" r:id="rId21"/>
    <p:sldId id="301" r:id="rId22"/>
    <p:sldId id="302" r:id="rId23"/>
    <p:sldId id="303" r:id="rId24"/>
    <p:sldId id="30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www.nba.com/stats/players/traditional?SeasonType=Regular+Season"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dirty="0"/>
              <a:t>Orlando Magic Player Performance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itle 6">
            <a:extLst>
              <a:ext uri="{FF2B5EF4-FFF2-40B4-BE49-F238E27FC236}">
                <a16:creationId xmlns:a16="http://schemas.microsoft.com/office/drawing/2014/main" id="{D15CC4F5-7BB7-C0FF-BBD3-ED9D7890A46E}"/>
              </a:ext>
            </a:extLst>
          </p:cNvPr>
          <p:cNvSpPr>
            <a:spLocks noGrp="1"/>
          </p:cNvSpPr>
          <p:nvPr>
            <p:ph type="title"/>
          </p:nvPr>
        </p:nvSpPr>
        <p:spPr/>
        <p:txBody>
          <a:bodyPr/>
          <a:lstStyle/>
          <a:p>
            <a:r>
              <a:rPr lang="en-US" dirty="0"/>
              <a:t>Forwards Season Scoring ( Outside of Field Goals)</a:t>
            </a:r>
          </a:p>
        </p:txBody>
      </p:sp>
      <p:pic>
        <p:nvPicPr>
          <p:cNvPr id="13" name="Picture 12"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444500" y="1895912"/>
            <a:ext cx="5149167" cy="3861875"/>
          </a:xfrm>
          <a:prstGeom prst="rect">
            <a:avLst/>
          </a:prstGeom>
        </p:spPr>
      </p:pic>
      <p:pic>
        <p:nvPicPr>
          <p:cNvPr id="19" name="Picture 18"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306235" y="1895912"/>
            <a:ext cx="5149166" cy="3861875"/>
          </a:xfrm>
          <a:prstGeom prst="rect">
            <a:avLst/>
          </a:prstGeom>
        </p:spPr>
      </p:pic>
    </p:spTree>
    <p:extLst>
      <p:ext uri="{BB962C8B-B14F-4D97-AF65-F5344CB8AC3E}">
        <p14:creationId xmlns:p14="http://schemas.microsoft.com/office/powerpoint/2010/main" val="343591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Forwards Turnovers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13" name="Picture 12" descr="Chart, bar chart&#10;&#10;Description automatically generated">
            <a:extLst>
              <a:ext uri="{FF2B5EF4-FFF2-40B4-BE49-F238E27FC236}">
                <a16:creationId xmlns:a16="http://schemas.microsoft.com/office/drawing/2014/main" id="{B34E9968-B4C3-CD39-6747-FFD6CDDF13BE}"/>
              </a:ext>
            </a:extLst>
          </p:cNvPr>
          <p:cNvPicPr>
            <a:picLocks noChangeAspect="1"/>
          </p:cNvPicPr>
          <p:nvPr/>
        </p:nvPicPr>
        <p:blipFill>
          <a:blip r:embed="rId2"/>
          <a:stretch>
            <a:fillRect/>
          </a:stretch>
        </p:blipFill>
        <p:spPr>
          <a:xfrm>
            <a:off x="2365695" y="1468073"/>
            <a:ext cx="5976883" cy="4482662"/>
          </a:xfrm>
          <a:prstGeom prst="rect">
            <a:avLst/>
          </a:prstGeom>
        </p:spPr>
      </p:pic>
    </p:spTree>
    <p:extLst>
      <p:ext uri="{BB962C8B-B14F-4D97-AF65-F5344CB8AC3E}">
        <p14:creationId xmlns:p14="http://schemas.microsoft.com/office/powerpoint/2010/main" val="51050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Forwards Season Plus-Minus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3" name="Picture 2" descr="Chart, scatter chart&#10;&#10;Description automatically generated">
            <a:extLst>
              <a:ext uri="{FF2B5EF4-FFF2-40B4-BE49-F238E27FC236}">
                <a16:creationId xmlns:a16="http://schemas.microsoft.com/office/drawing/2014/main" id="{C4FA4EF2-53C9-1CCA-7695-C828FE6CE5C4}"/>
              </a:ext>
            </a:extLst>
          </p:cNvPr>
          <p:cNvPicPr>
            <a:picLocks noChangeAspect="1"/>
          </p:cNvPicPr>
          <p:nvPr/>
        </p:nvPicPr>
        <p:blipFill>
          <a:blip r:embed="rId2"/>
          <a:stretch>
            <a:fillRect/>
          </a:stretch>
        </p:blipFill>
        <p:spPr>
          <a:xfrm>
            <a:off x="2414905" y="1502201"/>
            <a:ext cx="5852172" cy="4389129"/>
          </a:xfrm>
          <a:prstGeom prst="rect">
            <a:avLst/>
          </a:prstGeom>
        </p:spPr>
      </p:pic>
    </p:spTree>
    <p:extLst>
      <p:ext uri="{BB962C8B-B14F-4D97-AF65-F5344CB8AC3E}">
        <p14:creationId xmlns:p14="http://schemas.microsoft.com/office/powerpoint/2010/main" val="3154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Orlando Magic 2023 Centers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20596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Centers Season Availability &amp; Scoring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15" name="Picture 14" descr="Chart, bar chart&#10;&#10;Description automatically generated">
            <a:extLst>
              <a:ext uri="{FF2B5EF4-FFF2-40B4-BE49-F238E27FC236}">
                <a16:creationId xmlns:a16="http://schemas.microsoft.com/office/drawing/2014/main" id="{7E7BC156-4ECE-551C-FF5F-82CB0F9AFCD6}"/>
              </a:ext>
            </a:extLst>
          </p:cNvPr>
          <p:cNvPicPr>
            <a:picLocks noChangeAspect="1"/>
          </p:cNvPicPr>
          <p:nvPr/>
        </p:nvPicPr>
        <p:blipFill>
          <a:blip r:embed="rId2"/>
          <a:stretch>
            <a:fillRect/>
          </a:stretch>
        </p:blipFill>
        <p:spPr>
          <a:xfrm>
            <a:off x="6309768" y="1800692"/>
            <a:ext cx="5348832" cy="4011625"/>
          </a:xfrm>
          <a:prstGeom prst="rect">
            <a:avLst/>
          </a:prstGeom>
        </p:spPr>
      </p:pic>
      <p:pic>
        <p:nvPicPr>
          <p:cNvPr id="17" name="Picture 16" descr="Chart, bar chart&#10;&#10;Description automatically generated">
            <a:extLst>
              <a:ext uri="{FF2B5EF4-FFF2-40B4-BE49-F238E27FC236}">
                <a16:creationId xmlns:a16="http://schemas.microsoft.com/office/drawing/2014/main" id="{C1C8C2E8-87A3-EA4B-908A-8C9EE3C54306}"/>
              </a:ext>
            </a:extLst>
          </p:cNvPr>
          <p:cNvPicPr>
            <a:picLocks noChangeAspect="1"/>
          </p:cNvPicPr>
          <p:nvPr/>
        </p:nvPicPr>
        <p:blipFill>
          <a:blip r:embed="rId3"/>
          <a:stretch>
            <a:fillRect/>
          </a:stretch>
        </p:blipFill>
        <p:spPr>
          <a:xfrm>
            <a:off x="702718" y="1800692"/>
            <a:ext cx="5348832" cy="4011624"/>
          </a:xfrm>
          <a:prstGeom prst="rect">
            <a:avLst/>
          </a:prstGeom>
        </p:spPr>
      </p:pic>
    </p:spTree>
    <p:extLst>
      <p:ext uri="{BB962C8B-B14F-4D97-AF65-F5344CB8AC3E}">
        <p14:creationId xmlns:p14="http://schemas.microsoft.com/office/powerpoint/2010/main" val="282944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Centers Season Shooting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5" name="Picture 4" descr="Chart, scatter chart&#10;&#10;Description automatically generated">
            <a:extLst>
              <a:ext uri="{FF2B5EF4-FFF2-40B4-BE49-F238E27FC236}">
                <a16:creationId xmlns:a16="http://schemas.microsoft.com/office/drawing/2014/main" id="{41787CD0-EC2E-23B3-CB1D-3BF13D826896}"/>
              </a:ext>
            </a:extLst>
          </p:cNvPr>
          <p:cNvPicPr>
            <a:picLocks noChangeAspect="1"/>
          </p:cNvPicPr>
          <p:nvPr/>
        </p:nvPicPr>
        <p:blipFill>
          <a:blip r:embed="rId2"/>
          <a:stretch>
            <a:fillRect/>
          </a:stretch>
        </p:blipFill>
        <p:spPr>
          <a:xfrm>
            <a:off x="6585843" y="1971413"/>
            <a:ext cx="4835977" cy="3626983"/>
          </a:xfrm>
          <a:prstGeom prst="rect">
            <a:avLst/>
          </a:prstGeom>
        </p:spPr>
      </p:pic>
      <p:pic>
        <p:nvPicPr>
          <p:cNvPr id="7" name="Picture 6" descr="Chart, scatter chart&#10;&#10;Description automatically generated">
            <a:extLst>
              <a:ext uri="{FF2B5EF4-FFF2-40B4-BE49-F238E27FC236}">
                <a16:creationId xmlns:a16="http://schemas.microsoft.com/office/drawing/2014/main" id="{99AB083E-AF8B-DE41-C18B-CF59F8662AA1}"/>
              </a:ext>
            </a:extLst>
          </p:cNvPr>
          <p:cNvPicPr>
            <a:picLocks noChangeAspect="1"/>
          </p:cNvPicPr>
          <p:nvPr/>
        </p:nvPicPr>
        <p:blipFill>
          <a:blip r:embed="rId3"/>
          <a:stretch>
            <a:fillRect/>
          </a:stretch>
        </p:blipFill>
        <p:spPr>
          <a:xfrm>
            <a:off x="788566" y="1971413"/>
            <a:ext cx="4835977" cy="3626983"/>
          </a:xfrm>
          <a:prstGeom prst="rect">
            <a:avLst/>
          </a:prstGeom>
        </p:spPr>
      </p:pic>
    </p:spTree>
    <p:extLst>
      <p:ext uri="{BB962C8B-B14F-4D97-AF65-F5344CB8AC3E}">
        <p14:creationId xmlns:p14="http://schemas.microsoft.com/office/powerpoint/2010/main" val="71557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18665" y="230966"/>
            <a:ext cx="11214100" cy="535531"/>
          </a:xfrm>
        </p:spPr>
        <p:txBody>
          <a:bodyPr/>
          <a:lstStyle/>
          <a:p>
            <a:r>
              <a:rPr lang="en-US" dirty="0"/>
              <a:t>Centers Season Total Rebounds &amp; Blocks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5" name="Picture 4" descr="Chart&#10;&#10;Description automatically generated">
            <a:extLst>
              <a:ext uri="{FF2B5EF4-FFF2-40B4-BE49-F238E27FC236}">
                <a16:creationId xmlns:a16="http://schemas.microsoft.com/office/drawing/2014/main" id="{FD721332-2ADA-1325-645F-6CB6689B19B0}"/>
              </a:ext>
            </a:extLst>
          </p:cNvPr>
          <p:cNvPicPr>
            <a:picLocks noChangeAspect="1"/>
          </p:cNvPicPr>
          <p:nvPr/>
        </p:nvPicPr>
        <p:blipFill>
          <a:blip r:embed="rId2"/>
          <a:stretch>
            <a:fillRect/>
          </a:stretch>
        </p:blipFill>
        <p:spPr>
          <a:xfrm>
            <a:off x="939799" y="801807"/>
            <a:ext cx="4764715" cy="2778136"/>
          </a:xfrm>
          <a:prstGeom prst="rect">
            <a:avLst/>
          </a:prstGeom>
        </p:spPr>
      </p:pic>
      <p:pic>
        <p:nvPicPr>
          <p:cNvPr id="7" name="Picture 6" descr="Chart&#10;&#10;Description automatically generated">
            <a:extLst>
              <a:ext uri="{FF2B5EF4-FFF2-40B4-BE49-F238E27FC236}">
                <a16:creationId xmlns:a16="http://schemas.microsoft.com/office/drawing/2014/main" id="{E5AA1867-67EE-1E9C-78CF-AC27A75881BC}"/>
              </a:ext>
            </a:extLst>
          </p:cNvPr>
          <p:cNvPicPr>
            <a:picLocks noChangeAspect="1"/>
          </p:cNvPicPr>
          <p:nvPr/>
        </p:nvPicPr>
        <p:blipFill>
          <a:blip r:embed="rId3"/>
          <a:stretch>
            <a:fillRect/>
          </a:stretch>
        </p:blipFill>
        <p:spPr>
          <a:xfrm>
            <a:off x="939800" y="3712094"/>
            <a:ext cx="4764714" cy="2914940"/>
          </a:xfrm>
          <a:prstGeom prst="rect">
            <a:avLst/>
          </a:prstGeom>
        </p:spPr>
      </p:pic>
      <p:pic>
        <p:nvPicPr>
          <p:cNvPr id="8" name="Picture 7" descr="Chart, line chart&#10;&#10;Description automatically generated">
            <a:extLst>
              <a:ext uri="{FF2B5EF4-FFF2-40B4-BE49-F238E27FC236}">
                <a16:creationId xmlns:a16="http://schemas.microsoft.com/office/drawing/2014/main" id="{AF798540-C8A3-58E1-2E68-12378C9723F6}"/>
              </a:ext>
            </a:extLst>
          </p:cNvPr>
          <p:cNvPicPr>
            <a:picLocks noChangeAspect="1"/>
          </p:cNvPicPr>
          <p:nvPr/>
        </p:nvPicPr>
        <p:blipFill>
          <a:blip r:embed="rId4"/>
          <a:stretch>
            <a:fillRect/>
          </a:stretch>
        </p:blipFill>
        <p:spPr>
          <a:xfrm>
            <a:off x="6783471" y="1413131"/>
            <a:ext cx="4875129" cy="3656347"/>
          </a:xfrm>
          <a:prstGeom prst="rect">
            <a:avLst/>
          </a:prstGeom>
        </p:spPr>
      </p:pic>
    </p:spTree>
    <p:extLst>
      <p:ext uri="{BB962C8B-B14F-4D97-AF65-F5344CB8AC3E}">
        <p14:creationId xmlns:p14="http://schemas.microsoft.com/office/powerpoint/2010/main" val="305954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Centers Season Plus-Minus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7" name="Picture 6" descr="Chart, scatter chart&#10;&#10;Description automatically generated">
            <a:extLst>
              <a:ext uri="{FF2B5EF4-FFF2-40B4-BE49-F238E27FC236}">
                <a16:creationId xmlns:a16="http://schemas.microsoft.com/office/drawing/2014/main" id="{A49EA48D-83C4-2E2A-A983-CF1C6FD7AB91}"/>
              </a:ext>
            </a:extLst>
          </p:cNvPr>
          <p:cNvPicPr>
            <a:picLocks noChangeAspect="1"/>
          </p:cNvPicPr>
          <p:nvPr/>
        </p:nvPicPr>
        <p:blipFill>
          <a:blip r:embed="rId2"/>
          <a:stretch>
            <a:fillRect/>
          </a:stretch>
        </p:blipFill>
        <p:spPr>
          <a:xfrm>
            <a:off x="2574296" y="1720997"/>
            <a:ext cx="5852172" cy="4389129"/>
          </a:xfrm>
          <a:prstGeom prst="rect">
            <a:avLst/>
          </a:prstGeom>
        </p:spPr>
      </p:pic>
    </p:spTree>
    <p:extLst>
      <p:ext uri="{BB962C8B-B14F-4D97-AF65-F5344CB8AC3E}">
        <p14:creationId xmlns:p14="http://schemas.microsoft.com/office/powerpoint/2010/main" val="327876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208-2B3C-8565-E6B5-08C9C4A52A9B}"/>
              </a:ext>
            </a:extLst>
          </p:cNvPr>
          <p:cNvSpPr>
            <a:spLocks noGrp="1"/>
          </p:cNvSpPr>
          <p:nvPr>
            <p:ph type="title"/>
          </p:nvPr>
        </p:nvSpPr>
        <p:spPr/>
        <p:txBody>
          <a:bodyPr/>
          <a:lstStyle/>
          <a:p>
            <a:r>
              <a:rPr lang="en-US" dirty="0"/>
              <a:t>Data Collection</a:t>
            </a:r>
          </a:p>
        </p:txBody>
      </p:sp>
      <p:sp>
        <p:nvSpPr>
          <p:cNvPr id="3" name="Slide Number Placeholder 2">
            <a:extLst>
              <a:ext uri="{FF2B5EF4-FFF2-40B4-BE49-F238E27FC236}">
                <a16:creationId xmlns:a16="http://schemas.microsoft.com/office/drawing/2014/main" id="{027E4C09-C030-DA0B-5EDD-29C27D333307}"/>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86DC6621-4749-89BC-2276-BA0EE552A04A}"/>
              </a:ext>
            </a:extLst>
          </p:cNvPr>
          <p:cNvSpPr>
            <a:spLocks noGrp="1"/>
          </p:cNvSpPr>
          <p:nvPr>
            <p:ph type="body" sz="quarter" idx="13"/>
          </p:nvPr>
        </p:nvSpPr>
        <p:spPr/>
        <p:txBody>
          <a:bodyPr/>
          <a:lstStyle/>
          <a:p>
            <a:r>
              <a:rPr lang="en-US" dirty="0"/>
              <a:t>Used </a:t>
            </a:r>
            <a:r>
              <a:rPr lang="en-US" dirty="0">
                <a:solidFill>
                  <a:srgbClr val="FFFF00"/>
                </a:solidFill>
                <a:hlinkClick r:id="rId2">
                  <a:extLst>
                    <a:ext uri="{A12FA001-AC4F-418D-AE19-62706E023703}">
                      <ahyp:hlinkClr xmlns:ahyp="http://schemas.microsoft.com/office/drawing/2018/hyperlinkcolor" val="tx"/>
                    </a:ext>
                  </a:extLst>
                </a:hlinkClick>
              </a:rPr>
              <a:t>https://www.nba.com/stats/players/traditional?SeasonType=Regular+Season</a:t>
            </a:r>
            <a:r>
              <a:rPr lang="en-US" dirty="0">
                <a:solidFill>
                  <a:srgbClr val="FFFF00"/>
                </a:solidFill>
              </a:rPr>
              <a:t> </a:t>
            </a:r>
            <a:r>
              <a:rPr lang="en-US" dirty="0"/>
              <a:t>to collect the traditional statistics of the 2023 regular season from the top 200 players made it into a CSV file.</a:t>
            </a:r>
          </a:p>
          <a:p>
            <a:r>
              <a:rPr lang="en-US" dirty="0"/>
              <a:t>Used the same site to get the traditional stats for the 2023 Orlando Magic Team and made it into a CSV file.</a:t>
            </a:r>
          </a:p>
          <a:p>
            <a:r>
              <a:rPr lang="en-US" dirty="0"/>
              <a:t>Added a Position column in excel to each of the CSV files. Created </a:t>
            </a:r>
            <a:r>
              <a:rPr lang="en-US" dirty="0" err="1"/>
              <a:t>Dataframe</a:t>
            </a:r>
            <a:r>
              <a:rPr lang="en-US" dirty="0"/>
              <a:t> with the CSV files of League Leaders and Orlando Magic Team.</a:t>
            </a:r>
          </a:p>
          <a:p>
            <a:r>
              <a:rPr lang="en-US" dirty="0"/>
              <a:t> Used the </a:t>
            </a:r>
            <a:r>
              <a:rPr lang="en-US" dirty="0" err="1"/>
              <a:t>Groupby</a:t>
            </a:r>
            <a:r>
              <a:rPr lang="en-US" dirty="0"/>
              <a:t> and .Loc function to sort the data by position so each player was being compared to similar player type.  </a:t>
            </a:r>
          </a:p>
        </p:txBody>
      </p:sp>
    </p:spTree>
    <p:extLst>
      <p:ext uri="{BB962C8B-B14F-4D97-AF65-F5344CB8AC3E}">
        <p14:creationId xmlns:p14="http://schemas.microsoft.com/office/powerpoint/2010/main" val="267178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47EC-60DD-B8A4-8128-85C6AC9BDE47}"/>
              </a:ext>
            </a:extLst>
          </p:cNvPr>
          <p:cNvSpPr>
            <a:spLocks noGrp="1"/>
          </p:cNvSpPr>
          <p:nvPr>
            <p:ph type="title"/>
          </p:nvPr>
        </p:nvSpPr>
        <p:spPr/>
        <p:txBody>
          <a:bodyPr/>
          <a:lstStyle/>
          <a:p>
            <a:r>
              <a:rPr lang="en-US" dirty="0"/>
              <a:t>Orlando’s Players Strengths</a:t>
            </a:r>
          </a:p>
        </p:txBody>
      </p:sp>
      <p:sp>
        <p:nvSpPr>
          <p:cNvPr id="3" name="Slide Number Placeholder 2">
            <a:extLst>
              <a:ext uri="{FF2B5EF4-FFF2-40B4-BE49-F238E27FC236}">
                <a16:creationId xmlns:a16="http://schemas.microsoft.com/office/drawing/2014/main" id="{9611D4CE-6ED3-68FC-F17D-D3A0A33C0DD8}"/>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9E5579F4-A95B-9BEA-EB60-5BD18FC36D22}"/>
              </a:ext>
            </a:extLst>
          </p:cNvPr>
          <p:cNvSpPr>
            <a:spLocks noGrp="1"/>
          </p:cNvSpPr>
          <p:nvPr>
            <p:ph type="body" sz="quarter" idx="13"/>
          </p:nvPr>
        </p:nvSpPr>
        <p:spPr/>
        <p:txBody>
          <a:bodyPr/>
          <a:lstStyle/>
          <a:p>
            <a:r>
              <a:rPr lang="en-US" dirty="0"/>
              <a:t>Franz Wagner and Paolo </a:t>
            </a:r>
            <a:r>
              <a:rPr lang="en-US" dirty="0" err="1"/>
              <a:t>Banchero</a:t>
            </a:r>
            <a:r>
              <a:rPr lang="en-US" dirty="0"/>
              <a:t> were above the league average in every metric related to scoring directly and/or indirectly.</a:t>
            </a:r>
          </a:p>
          <a:p>
            <a:r>
              <a:rPr lang="en-US" dirty="0"/>
              <a:t>Starter Markelle Fultz was above league average in field goal percentage.</a:t>
            </a:r>
          </a:p>
          <a:p>
            <a:r>
              <a:rPr lang="en-US" dirty="0"/>
              <a:t>Starter Markelle Fultz was above league average in assists.</a:t>
            </a:r>
          </a:p>
          <a:p>
            <a:r>
              <a:rPr lang="en-US" dirty="0"/>
              <a:t>Reserve Guard Gary Harris was above league average in 3pt shooting.</a:t>
            </a:r>
          </a:p>
          <a:p>
            <a:r>
              <a:rPr lang="en-US" dirty="0"/>
              <a:t>All but one Center was below league average in 3pt shooting.</a:t>
            </a:r>
          </a:p>
          <a:p>
            <a:r>
              <a:rPr lang="en-US" dirty="0"/>
              <a:t>All but one Guard were below the league average in turnovers.</a:t>
            </a:r>
          </a:p>
          <a:p>
            <a:endParaRPr lang="en-US" dirty="0"/>
          </a:p>
        </p:txBody>
      </p:sp>
    </p:spTree>
    <p:extLst>
      <p:ext uri="{BB962C8B-B14F-4D97-AF65-F5344CB8AC3E}">
        <p14:creationId xmlns:p14="http://schemas.microsoft.com/office/powerpoint/2010/main" val="224149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Orlando Magic 2023 Guards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47EC-60DD-B8A4-8128-85C6AC9BDE47}"/>
              </a:ext>
            </a:extLst>
          </p:cNvPr>
          <p:cNvSpPr>
            <a:spLocks noGrp="1"/>
          </p:cNvSpPr>
          <p:nvPr>
            <p:ph type="title"/>
          </p:nvPr>
        </p:nvSpPr>
        <p:spPr/>
        <p:txBody>
          <a:bodyPr/>
          <a:lstStyle/>
          <a:p>
            <a:r>
              <a:rPr lang="en-US" dirty="0"/>
              <a:t>Orlando’s Players Deficiencies </a:t>
            </a:r>
          </a:p>
        </p:txBody>
      </p:sp>
      <p:sp>
        <p:nvSpPr>
          <p:cNvPr id="3" name="Slide Number Placeholder 2">
            <a:extLst>
              <a:ext uri="{FF2B5EF4-FFF2-40B4-BE49-F238E27FC236}">
                <a16:creationId xmlns:a16="http://schemas.microsoft.com/office/drawing/2014/main" id="{9611D4CE-6ED3-68FC-F17D-D3A0A33C0DD8}"/>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a:extLst>
              <a:ext uri="{FF2B5EF4-FFF2-40B4-BE49-F238E27FC236}">
                <a16:creationId xmlns:a16="http://schemas.microsoft.com/office/drawing/2014/main" id="{9E5579F4-A95B-9BEA-EB60-5BD18FC36D22}"/>
              </a:ext>
            </a:extLst>
          </p:cNvPr>
          <p:cNvSpPr>
            <a:spLocks noGrp="1"/>
          </p:cNvSpPr>
          <p:nvPr>
            <p:ph type="body" sz="quarter" idx="13"/>
          </p:nvPr>
        </p:nvSpPr>
        <p:spPr/>
        <p:txBody>
          <a:bodyPr/>
          <a:lstStyle/>
          <a:p>
            <a:r>
              <a:rPr lang="en-US" dirty="0"/>
              <a:t>Reserve Guards performance in most major statistics categories were at or below league average.</a:t>
            </a:r>
          </a:p>
          <a:p>
            <a:r>
              <a:rPr lang="en-US" dirty="0"/>
              <a:t>Reserve Forwards performance in most major statistics categories were at or below league average.</a:t>
            </a:r>
          </a:p>
          <a:p>
            <a:r>
              <a:rPr lang="en-US" dirty="0"/>
              <a:t>Starting Center performance in key role statistics were at or slightly above league average.</a:t>
            </a:r>
          </a:p>
          <a:p>
            <a:r>
              <a:rPr lang="en-US" dirty="0"/>
              <a:t>All players but Franz Wagner were below the Plus-Minus league average.</a:t>
            </a:r>
          </a:p>
          <a:p>
            <a:r>
              <a:rPr lang="en-US" dirty="0"/>
              <a:t>All players but Franz Wagner, Kevon Harris, and Goga Bitadze had a negative Plus-Minus.</a:t>
            </a:r>
          </a:p>
          <a:p>
            <a:endParaRPr lang="en-US" dirty="0"/>
          </a:p>
        </p:txBody>
      </p:sp>
    </p:spTree>
    <p:extLst>
      <p:ext uri="{BB962C8B-B14F-4D97-AF65-F5344CB8AC3E}">
        <p14:creationId xmlns:p14="http://schemas.microsoft.com/office/powerpoint/2010/main" val="416242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6886-B252-DF8D-B24E-CCB2C7B889B1}"/>
              </a:ext>
            </a:extLst>
          </p:cNvPr>
          <p:cNvSpPr>
            <a:spLocks noGrp="1"/>
          </p:cNvSpPr>
          <p:nvPr>
            <p:ph type="title"/>
          </p:nvPr>
        </p:nvSpPr>
        <p:spPr/>
        <p:txBody>
          <a:bodyPr/>
          <a:lstStyle/>
          <a:p>
            <a:r>
              <a:rPr lang="en-US" dirty="0"/>
              <a:t>Player Performance Results </a:t>
            </a:r>
          </a:p>
        </p:txBody>
      </p:sp>
      <p:sp>
        <p:nvSpPr>
          <p:cNvPr id="3" name="Slide Number Placeholder 2">
            <a:extLst>
              <a:ext uri="{FF2B5EF4-FFF2-40B4-BE49-F238E27FC236}">
                <a16:creationId xmlns:a16="http://schemas.microsoft.com/office/drawing/2014/main" id="{BAB3C9B8-55FF-F51D-AE6B-504214B65032}"/>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458E62A4-FDE7-0CFB-E137-F1BD869A56AE}"/>
              </a:ext>
            </a:extLst>
          </p:cNvPr>
          <p:cNvSpPr>
            <a:spLocks noGrp="1"/>
          </p:cNvSpPr>
          <p:nvPr>
            <p:ph type="body" sz="quarter" idx="13"/>
          </p:nvPr>
        </p:nvSpPr>
        <p:spPr/>
        <p:txBody>
          <a:bodyPr/>
          <a:lstStyle/>
          <a:p>
            <a:r>
              <a:rPr lang="en-US" dirty="0"/>
              <a:t>Starting Forwards are the strongest unit of the Orlando Magic Team, performed slightly or above the league average.</a:t>
            </a:r>
          </a:p>
          <a:p>
            <a:r>
              <a:rPr lang="en-US" dirty="0"/>
              <a:t>Starting Guards and Center were at or slightly above league average</a:t>
            </a:r>
          </a:p>
          <a:p>
            <a:r>
              <a:rPr lang="en-US" dirty="0"/>
              <a:t>Reserve players production in all roles were mainly below league average.</a:t>
            </a:r>
          </a:p>
          <a:p>
            <a:endParaRPr lang="en-US" dirty="0"/>
          </a:p>
        </p:txBody>
      </p:sp>
    </p:spTree>
    <p:extLst>
      <p:ext uri="{BB962C8B-B14F-4D97-AF65-F5344CB8AC3E}">
        <p14:creationId xmlns:p14="http://schemas.microsoft.com/office/powerpoint/2010/main" val="9902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000F-B39F-A882-CDAA-05EAF73882DD}"/>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9814BDD0-AD59-4BC2-89A0-F1ECFD5DA82A}"/>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a16="http://schemas.microsoft.com/office/drawing/2014/main" id="{1E9660CE-F561-182B-4A97-8EF67D1A5A6C}"/>
              </a:ext>
            </a:extLst>
          </p:cNvPr>
          <p:cNvSpPr>
            <a:spLocks noGrp="1"/>
          </p:cNvSpPr>
          <p:nvPr>
            <p:ph type="body" sz="quarter" idx="13"/>
          </p:nvPr>
        </p:nvSpPr>
        <p:spPr/>
        <p:txBody>
          <a:bodyPr/>
          <a:lstStyle/>
          <a:p>
            <a:r>
              <a:rPr lang="en-US" dirty="0"/>
              <a:t>Recommend contracting better reserve players in all categories. Their production is not up to par when they are on the floor.</a:t>
            </a:r>
          </a:p>
          <a:p>
            <a:r>
              <a:rPr lang="en-US" dirty="0"/>
              <a:t>Contracting </a:t>
            </a:r>
            <a:r>
              <a:rPr lang="en-US"/>
              <a:t>a starting </a:t>
            </a:r>
            <a:r>
              <a:rPr lang="en-US" dirty="0"/>
              <a:t>Guard or Center that is performing way above the league average and converting your starters into role players. This could increase your reserve production and their individual production shouldn’t dip to much. </a:t>
            </a:r>
          </a:p>
        </p:txBody>
      </p:sp>
    </p:spTree>
    <p:extLst>
      <p:ext uri="{BB962C8B-B14F-4D97-AF65-F5344CB8AC3E}">
        <p14:creationId xmlns:p14="http://schemas.microsoft.com/office/powerpoint/2010/main" val="419521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Guards Season Availability &amp; Scoring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Picture 3" descr="Chart, bar chart, line chart&#10;&#10;Description automatically generated">
            <a:extLst>
              <a:ext uri="{FF2B5EF4-FFF2-40B4-BE49-F238E27FC236}">
                <a16:creationId xmlns:a16="http://schemas.microsoft.com/office/drawing/2014/main" id="{E23B50D8-1513-6C7B-EBF9-1D56ED7BFF1D}"/>
              </a:ext>
            </a:extLst>
          </p:cNvPr>
          <p:cNvPicPr>
            <a:picLocks noChangeAspect="1"/>
          </p:cNvPicPr>
          <p:nvPr/>
        </p:nvPicPr>
        <p:blipFill>
          <a:blip r:embed="rId2"/>
          <a:stretch>
            <a:fillRect/>
          </a:stretch>
        </p:blipFill>
        <p:spPr>
          <a:xfrm>
            <a:off x="6156185" y="1732549"/>
            <a:ext cx="5502415" cy="4126811"/>
          </a:xfrm>
          <a:prstGeom prst="rect">
            <a:avLst/>
          </a:prstGeom>
        </p:spPr>
      </p:pic>
      <p:pic>
        <p:nvPicPr>
          <p:cNvPr id="13" name="Picture 12" descr="Chart, bar chart&#10;&#10;Description automatically generated">
            <a:extLst>
              <a:ext uri="{FF2B5EF4-FFF2-40B4-BE49-F238E27FC236}">
                <a16:creationId xmlns:a16="http://schemas.microsoft.com/office/drawing/2014/main" id="{850BD367-1AB1-6929-CEB1-749F32AA8B88}"/>
              </a:ext>
            </a:extLst>
          </p:cNvPr>
          <p:cNvPicPr>
            <a:picLocks noChangeAspect="1"/>
          </p:cNvPicPr>
          <p:nvPr/>
        </p:nvPicPr>
        <p:blipFill>
          <a:blip r:embed="rId3"/>
          <a:stretch>
            <a:fillRect/>
          </a:stretch>
        </p:blipFill>
        <p:spPr>
          <a:xfrm>
            <a:off x="444500" y="1732549"/>
            <a:ext cx="5502415" cy="4126811"/>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Guards Season Shooting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9" name="Picture 8" descr="Chart, scatter chart&#10;&#10;Description automatically generated">
            <a:extLst>
              <a:ext uri="{FF2B5EF4-FFF2-40B4-BE49-F238E27FC236}">
                <a16:creationId xmlns:a16="http://schemas.microsoft.com/office/drawing/2014/main" id="{0D0360FD-6AC8-67A5-931A-3C5B653F4BD0}"/>
              </a:ext>
            </a:extLst>
          </p:cNvPr>
          <p:cNvPicPr>
            <a:picLocks noChangeAspect="1"/>
          </p:cNvPicPr>
          <p:nvPr/>
        </p:nvPicPr>
        <p:blipFill>
          <a:blip r:embed="rId2"/>
          <a:stretch>
            <a:fillRect/>
          </a:stretch>
        </p:blipFill>
        <p:spPr>
          <a:xfrm>
            <a:off x="292100" y="1679053"/>
            <a:ext cx="5632934" cy="42247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E7C60EB-F4CA-5FD0-91A0-3E51E440967A}"/>
              </a:ext>
            </a:extLst>
          </p:cNvPr>
          <p:cNvPicPr>
            <a:picLocks noChangeAspect="1"/>
          </p:cNvPicPr>
          <p:nvPr/>
        </p:nvPicPr>
        <p:blipFill>
          <a:blip r:embed="rId3"/>
          <a:stretch>
            <a:fillRect/>
          </a:stretch>
        </p:blipFill>
        <p:spPr>
          <a:xfrm>
            <a:off x="6096000" y="1679053"/>
            <a:ext cx="5632934" cy="4224700"/>
          </a:xfrm>
          <a:prstGeom prst="rect">
            <a:avLst/>
          </a:prstGeom>
        </p:spPr>
      </p:pic>
    </p:spTree>
    <p:extLst>
      <p:ext uri="{BB962C8B-B14F-4D97-AF65-F5344CB8AC3E}">
        <p14:creationId xmlns:p14="http://schemas.microsoft.com/office/powerpoint/2010/main" val="24637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10276" y="266089"/>
            <a:ext cx="11214100" cy="535531"/>
          </a:xfrm>
        </p:spPr>
        <p:txBody>
          <a:bodyPr/>
          <a:lstStyle/>
          <a:p>
            <a:r>
              <a:rPr lang="en-US" dirty="0"/>
              <a:t>Guards Season Assist to Turnover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4" name="Picture 3" descr="Chart&#10;&#10;Description automatically generated">
            <a:extLst>
              <a:ext uri="{FF2B5EF4-FFF2-40B4-BE49-F238E27FC236}">
                <a16:creationId xmlns:a16="http://schemas.microsoft.com/office/drawing/2014/main" id="{C3CD0ED0-D2B2-DF57-9C1A-D39B3608DC90}"/>
              </a:ext>
            </a:extLst>
          </p:cNvPr>
          <p:cNvPicPr>
            <a:picLocks noChangeAspect="1"/>
          </p:cNvPicPr>
          <p:nvPr/>
        </p:nvPicPr>
        <p:blipFill>
          <a:blip r:embed="rId2"/>
          <a:stretch>
            <a:fillRect/>
          </a:stretch>
        </p:blipFill>
        <p:spPr>
          <a:xfrm>
            <a:off x="6479100" y="1714866"/>
            <a:ext cx="4840447" cy="3630336"/>
          </a:xfrm>
          <a:prstGeom prst="rect">
            <a:avLst/>
          </a:prstGeom>
        </p:spPr>
      </p:pic>
      <p:pic>
        <p:nvPicPr>
          <p:cNvPr id="12" name="Picture 11" descr="Chart, bar chart&#10;&#10;Description automatically generated">
            <a:extLst>
              <a:ext uri="{FF2B5EF4-FFF2-40B4-BE49-F238E27FC236}">
                <a16:creationId xmlns:a16="http://schemas.microsoft.com/office/drawing/2014/main" id="{A523EC52-1DA7-4D72-4D47-FAF134A6BB46}"/>
              </a:ext>
            </a:extLst>
          </p:cNvPr>
          <p:cNvPicPr>
            <a:picLocks noChangeAspect="1"/>
          </p:cNvPicPr>
          <p:nvPr/>
        </p:nvPicPr>
        <p:blipFill>
          <a:blip r:embed="rId3"/>
          <a:stretch>
            <a:fillRect/>
          </a:stretch>
        </p:blipFill>
        <p:spPr>
          <a:xfrm>
            <a:off x="872454" y="1714866"/>
            <a:ext cx="4840447" cy="3630335"/>
          </a:xfrm>
          <a:prstGeom prst="rect">
            <a:avLst/>
          </a:prstGeom>
        </p:spPr>
      </p:pic>
    </p:spTree>
    <p:extLst>
      <p:ext uri="{BB962C8B-B14F-4D97-AF65-F5344CB8AC3E}">
        <p14:creationId xmlns:p14="http://schemas.microsoft.com/office/powerpoint/2010/main" val="117049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Guards Season Plus-Minus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4" name="Picture 3" descr="Chart, scatter chart&#10;&#10;Description automatically generated">
            <a:extLst>
              <a:ext uri="{FF2B5EF4-FFF2-40B4-BE49-F238E27FC236}">
                <a16:creationId xmlns:a16="http://schemas.microsoft.com/office/drawing/2014/main" id="{3AB3570F-359C-883B-EEA9-58CFA8FFF062}"/>
              </a:ext>
            </a:extLst>
          </p:cNvPr>
          <p:cNvPicPr>
            <a:picLocks noChangeAspect="1"/>
          </p:cNvPicPr>
          <p:nvPr/>
        </p:nvPicPr>
        <p:blipFill>
          <a:blip r:embed="rId2"/>
          <a:stretch>
            <a:fillRect/>
          </a:stretch>
        </p:blipFill>
        <p:spPr>
          <a:xfrm>
            <a:off x="2641407" y="1343232"/>
            <a:ext cx="6427092" cy="4820319"/>
          </a:xfrm>
          <a:prstGeom prst="rect">
            <a:avLst/>
          </a:prstGeom>
        </p:spPr>
      </p:pic>
    </p:spTree>
    <p:extLst>
      <p:ext uri="{BB962C8B-B14F-4D97-AF65-F5344CB8AC3E}">
        <p14:creationId xmlns:p14="http://schemas.microsoft.com/office/powerpoint/2010/main" val="19386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Orlando Magic 2023 Forwards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Forwards Season Availability &amp; Scoring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17" name="Picture 16" descr="Chart, bar chart&#10;&#10;Description automatically generated">
            <a:extLst>
              <a:ext uri="{FF2B5EF4-FFF2-40B4-BE49-F238E27FC236}">
                <a16:creationId xmlns:a16="http://schemas.microsoft.com/office/drawing/2014/main" id="{5B2721FE-7138-0CD6-D338-F7F5F1BA3614}"/>
              </a:ext>
            </a:extLst>
          </p:cNvPr>
          <p:cNvPicPr>
            <a:picLocks noChangeAspect="1"/>
          </p:cNvPicPr>
          <p:nvPr/>
        </p:nvPicPr>
        <p:blipFill>
          <a:blip r:embed="rId2"/>
          <a:stretch>
            <a:fillRect/>
          </a:stretch>
        </p:blipFill>
        <p:spPr>
          <a:xfrm>
            <a:off x="6719582" y="1853968"/>
            <a:ext cx="5163150" cy="3872363"/>
          </a:xfrm>
          <a:prstGeom prst="rect">
            <a:avLst/>
          </a:prstGeom>
        </p:spPr>
      </p:pic>
      <p:pic>
        <p:nvPicPr>
          <p:cNvPr id="21" name="Picture 20" descr="Chart, bar chart&#10;&#10;Description automatically generated">
            <a:extLst>
              <a:ext uri="{FF2B5EF4-FFF2-40B4-BE49-F238E27FC236}">
                <a16:creationId xmlns:a16="http://schemas.microsoft.com/office/drawing/2014/main" id="{C31BFD2B-54AD-B013-0887-A6BBAC84F1D1}"/>
              </a:ext>
            </a:extLst>
          </p:cNvPr>
          <p:cNvPicPr>
            <a:picLocks noChangeAspect="1"/>
          </p:cNvPicPr>
          <p:nvPr/>
        </p:nvPicPr>
        <p:blipFill>
          <a:blip r:embed="rId3"/>
          <a:stretch>
            <a:fillRect/>
          </a:stretch>
        </p:blipFill>
        <p:spPr>
          <a:xfrm>
            <a:off x="481356" y="1786856"/>
            <a:ext cx="5336136" cy="4002102"/>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Forwards Season Shooting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5" name="Picture 4" descr="Chart, scatter chart&#10;&#10;Description automatically generated">
            <a:extLst>
              <a:ext uri="{FF2B5EF4-FFF2-40B4-BE49-F238E27FC236}">
                <a16:creationId xmlns:a16="http://schemas.microsoft.com/office/drawing/2014/main" id="{D72761C1-61A1-E950-650E-5E7997B44DD1}"/>
              </a:ext>
            </a:extLst>
          </p:cNvPr>
          <p:cNvPicPr>
            <a:picLocks noChangeAspect="1"/>
          </p:cNvPicPr>
          <p:nvPr/>
        </p:nvPicPr>
        <p:blipFill>
          <a:blip r:embed="rId2"/>
          <a:stretch>
            <a:fillRect/>
          </a:stretch>
        </p:blipFill>
        <p:spPr>
          <a:xfrm>
            <a:off x="6265454" y="1753298"/>
            <a:ext cx="5518281" cy="4138711"/>
          </a:xfrm>
          <a:prstGeom prst="rect">
            <a:avLst/>
          </a:prstGeom>
        </p:spPr>
      </p:pic>
      <p:pic>
        <p:nvPicPr>
          <p:cNvPr id="7" name="Picture 6" descr="Chart, scatter chart&#10;&#10;Description automatically generated">
            <a:extLst>
              <a:ext uri="{FF2B5EF4-FFF2-40B4-BE49-F238E27FC236}">
                <a16:creationId xmlns:a16="http://schemas.microsoft.com/office/drawing/2014/main" id="{15B5DCED-0D3E-8E61-D3EA-E78EE033E5D8}"/>
              </a:ext>
            </a:extLst>
          </p:cNvPr>
          <p:cNvPicPr>
            <a:picLocks noChangeAspect="1"/>
          </p:cNvPicPr>
          <p:nvPr/>
        </p:nvPicPr>
        <p:blipFill>
          <a:blip r:embed="rId3"/>
          <a:stretch>
            <a:fillRect/>
          </a:stretch>
        </p:blipFill>
        <p:spPr>
          <a:xfrm>
            <a:off x="232098" y="1753298"/>
            <a:ext cx="5518281" cy="4138711"/>
          </a:xfrm>
          <a:prstGeom prst="rect">
            <a:avLst/>
          </a:prstGeom>
        </p:spPr>
      </p:pic>
    </p:spTree>
    <p:extLst>
      <p:ext uri="{BB962C8B-B14F-4D97-AF65-F5344CB8AC3E}">
        <p14:creationId xmlns:p14="http://schemas.microsoft.com/office/powerpoint/2010/main" val="119296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227</TotalTime>
  <Words>478</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Trade Gothic LT Pro</vt:lpstr>
      <vt:lpstr>Trebuchet MS</vt:lpstr>
      <vt:lpstr>Office Theme</vt:lpstr>
      <vt:lpstr>Orlando Magic Player Performance</vt:lpstr>
      <vt:lpstr>Orlando Magic 2023 Guards</vt:lpstr>
      <vt:lpstr>Guards Season Availability &amp; Scoring</vt:lpstr>
      <vt:lpstr>Guards Season Shooting </vt:lpstr>
      <vt:lpstr>Guards Season Assist to Turnover </vt:lpstr>
      <vt:lpstr>Guards Season Plus-Minus </vt:lpstr>
      <vt:lpstr>Orlando Magic 2023 Forwards</vt:lpstr>
      <vt:lpstr>Forwards Season Availability &amp; Scoring </vt:lpstr>
      <vt:lpstr>Forwards Season Shooting</vt:lpstr>
      <vt:lpstr>Forwards Season Scoring ( Outside of Field Goals)</vt:lpstr>
      <vt:lpstr>Forwards Turnovers</vt:lpstr>
      <vt:lpstr>Forwards Season Plus-Minus</vt:lpstr>
      <vt:lpstr>Orlando Magic 2023 Centers</vt:lpstr>
      <vt:lpstr>Centers Season Availability &amp; Scoring </vt:lpstr>
      <vt:lpstr>Centers Season Shooting</vt:lpstr>
      <vt:lpstr>Centers Season Total Rebounds &amp; Blocks</vt:lpstr>
      <vt:lpstr>Centers Season Plus-Minus</vt:lpstr>
      <vt:lpstr>Data Collection</vt:lpstr>
      <vt:lpstr>Orlando’s Players Strengths</vt:lpstr>
      <vt:lpstr>Orlando’s Players Deficiencies </vt:lpstr>
      <vt:lpstr>Player Performance 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Strongest and Weakest Player Comp.</dc:title>
  <dc:creator>Dario Rangel Condor</dc:creator>
  <cp:lastModifiedBy>Dario Rangel Condor</cp:lastModifiedBy>
  <cp:revision>2</cp:revision>
  <dcterms:created xsi:type="dcterms:W3CDTF">2023-05-03T21:31:44Z</dcterms:created>
  <dcterms:modified xsi:type="dcterms:W3CDTF">2023-05-04T15:42:25Z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