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2" r:id="rId3"/>
    <p:sldId id="263" r:id="rId4"/>
    <p:sldId id="264" r:id="rId5"/>
    <p:sldId id="265" r:id="rId6"/>
    <p:sldId id="266" r:id="rId7"/>
    <p:sldId id="269" r:id="rId8"/>
    <p:sldId id="268" r:id="rId9"/>
    <p:sldId id="270" r:id="rId10"/>
    <p:sldId id="278" r:id="rId11"/>
    <p:sldId id="297" r:id="rId12"/>
    <p:sldId id="299" r:id="rId13"/>
    <p:sldId id="295" r:id="rId14"/>
    <p:sldId id="277" r:id="rId15"/>
    <p:sldId id="272" r:id="rId16"/>
    <p:sldId id="283" r:id="rId17"/>
    <p:sldId id="298" r:id="rId18"/>
    <p:sldId id="300" r:id="rId19"/>
    <p:sldId id="301" r:id="rId20"/>
    <p:sldId id="302" r:id="rId21"/>
    <p:sldId id="303" r:id="rId22"/>
    <p:sldId id="304" r:id="rId23"/>
    <p:sldId id="305" r:id="rId24"/>
    <p:sldId id="290" r:id="rId25"/>
    <p:sldId id="291" r:id="rId26"/>
    <p:sldId id="292" r:id="rId27"/>
    <p:sldId id="294" r:id="rId28"/>
    <p:sldId id="282" r:id="rId29"/>
    <p:sldId id="273" r:id="rId30"/>
    <p:sldId id="285" r:id="rId31"/>
    <p:sldId id="284" r:id="rId32"/>
    <p:sldId id="286" r:id="rId33"/>
    <p:sldId id="287" r:id="rId34"/>
    <p:sldId id="288" r:id="rId35"/>
    <p:sldId id="29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985AB1-9573-42A4-9B8E-D6582C8A33AC}">
          <p14:sldIdLst>
            <p14:sldId id="256"/>
            <p14:sldId id="262"/>
            <p14:sldId id="263"/>
            <p14:sldId id="264"/>
            <p14:sldId id="265"/>
            <p14:sldId id="266"/>
            <p14:sldId id="269"/>
            <p14:sldId id="268"/>
            <p14:sldId id="270"/>
            <p14:sldId id="278"/>
            <p14:sldId id="297"/>
            <p14:sldId id="299"/>
            <p14:sldId id="295"/>
            <p14:sldId id="277"/>
            <p14:sldId id="272"/>
            <p14:sldId id="283"/>
            <p14:sldId id="298"/>
            <p14:sldId id="300"/>
            <p14:sldId id="301"/>
            <p14:sldId id="302"/>
            <p14:sldId id="303"/>
            <p14:sldId id="304"/>
            <p14:sldId id="305"/>
            <p14:sldId id="290"/>
            <p14:sldId id="291"/>
            <p14:sldId id="292"/>
            <p14:sldId id="294"/>
            <p14:sldId id="282"/>
            <p14:sldId id="273"/>
            <p14:sldId id="285"/>
            <p14:sldId id="284"/>
            <p14:sldId id="286"/>
            <p14:sldId id="287"/>
            <p14:sldId id="288"/>
            <p14:sldId id="2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DC494C-2600-49DE-8E12-4ADCEEE338A0}" type="datetimeFigureOut">
              <a:rPr lang="en-US" smtClean="0"/>
              <a:t>5/4/2023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0096D4-F279-49AA-9FBB-8752C1E5353E}" type="slidenum">
              <a:rPr lang="en-US" smtClean="0"/>
              <a:t>‹#›</a:t>
            </a:fld>
            <a:endParaRPr lang="en-US"/>
          </a:p>
        </p:txBody>
      </p:sp>
    </p:spTree>
    <p:extLst>
      <p:ext uri="{BB962C8B-B14F-4D97-AF65-F5344CB8AC3E}">
        <p14:creationId xmlns:p14="http://schemas.microsoft.com/office/powerpoint/2010/main" val="421363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Title Page</a:t>
            </a:r>
            <a:endParaRPr lang="en-US" dirty="0"/>
          </a:p>
        </p:txBody>
      </p:sp>
      <p:sp>
        <p:nvSpPr>
          <p:cNvPr id="4" name="Slide Number Placeholder 3"/>
          <p:cNvSpPr>
            <a:spLocks noGrp="1"/>
          </p:cNvSpPr>
          <p:nvPr>
            <p:ph type="sldNum" sz="quarter" idx="10"/>
          </p:nvPr>
        </p:nvSpPr>
        <p:spPr/>
        <p:txBody>
          <a:bodyPr/>
          <a:lstStyle/>
          <a:p>
            <a:fld id="{750096D4-F279-49AA-9FBB-8752C1E5353E}" type="slidenum">
              <a:rPr lang="en-US" smtClean="0"/>
              <a:t>1</a:t>
            </a:fld>
            <a:endParaRPr lang="en-US" dirty="0"/>
          </a:p>
        </p:txBody>
      </p:sp>
    </p:spTree>
    <p:extLst>
      <p:ext uri="{BB962C8B-B14F-4D97-AF65-F5344CB8AC3E}">
        <p14:creationId xmlns:p14="http://schemas.microsoft.com/office/powerpoint/2010/main" val="1937341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6A6E78-EADA-0877-E4E4-7A54410847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98E5113-1D46-24A5-AAA2-B1068DD9B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E5F5324-DEED-857D-5E57-C08FFE8F762E}"/>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5" name="Footer Placeholder 4">
            <a:extLst>
              <a:ext uri="{FF2B5EF4-FFF2-40B4-BE49-F238E27FC236}">
                <a16:creationId xmlns:a16="http://schemas.microsoft.com/office/drawing/2014/main" xmlns="" id="{DD603586-51D6-A836-1376-6B23AA0F4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2BC0964-58EB-59D0-9F0A-00F87C261FD6}"/>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245779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1F420-F134-26B6-2CD5-0F4CDF9910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FD508D2-D202-FD9B-1EE9-D097B163C3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ACBC9A3-04FC-4E95-AA8F-E07E8EAA7F74}"/>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5" name="Footer Placeholder 4">
            <a:extLst>
              <a:ext uri="{FF2B5EF4-FFF2-40B4-BE49-F238E27FC236}">
                <a16:creationId xmlns:a16="http://schemas.microsoft.com/office/drawing/2014/main" xmlns="" id="{B280F340-C07D-C230-78A2-7894FBC4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EC89597-8A87-DF40-A148-C271BAF68DF7}"/>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287948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7D3CADE-FCBF-AD39-2A3A-A0759116FE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A6A0359-7757-03C6-41F0-42CDB1BC2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A506DEA-BF6D-340D-84F9-C396AAED664C}"/>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5" name="Footer Placeholder 4">
            <a:extLst>
              <a:ext uri="{FF2B5EF4-FFF2-40B4-BE49-F238E27FC236}">
                <a16:creationId xmlns:a16="http://schemas.microsoft.com/office/drawing/2014/main" xmlns="" id="{723D2974-1B4C-82C2-030D-AEAF59955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4A38BA7-7CA7-B7DF-27D7-109C9FB6DE37}"/>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55876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208DBE-C1CC-B7FB-EBE1-7990BA17E0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0A22C23-BFC2-58C0-0D68-88937172D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7BF0553-7E38-2D36-F267-115A83C0CABE}"/>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5" name="Footer Placeholder 4">
            <a:extLst>
              <a:ext uri="{FF2B5EF4-FFF2-40B4-BE49-F238E27FC236}">
                <a16:creationId xmlns:a16="http://schemas.microsoft.com/office/drawing/2014/main" xmlns="" id="{D07898A0-9C5E-B5D6-DDB1-52BC9C29E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6DD8C3F-C498-77DE-6EBA-8EB9D6BC8D93}"/>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43944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EE2795-D97C-7C26-9805-681F13B7BD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9F5E2BB-21D5-3908-69DA-5FE2D3FAC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B062665-D5D0-D7E8-A720-1C7EE892C45B}"/>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5" name="Footer Placeholder 4">
            <a:extLst>
              <a:ext uri="{FF2B5EF4-FFF2-40B4-BE49-F238E27FC236}">
                <a16:creationId xmlns:a16="http://schemas.microsoft.com/office/drawing/2014/main" xmlns="" id="{03B29897-DB1A-5E0B-8C6C-93D82E772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D9AE3A4-3794-4A8F-E94B-5E3D41E7D58B}"/>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01088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FADD9-0D37-31D3-3762-2A4555C015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FE2A18B-5FDD-78ED-B903-7C6EFB474D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322C815-ED44-0DD4-A7D1-05F6FDD91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6862A28-53DE-3FFA-10DC-557A16CB9FA1}"/>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6" name="Footer Placeholder 5">
            <a:extLst>
              <a:ext uri="{FF2B5EF4-FFF2-40B4-BE49-F238E27FC236}">
                <a16:creationId xmlns:a16="http://schemas.microsoft.com/office/drawing/2014/main" xmlns="" id="{D9117D43-02A1-4AB2-C5EE-082AF7DCC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843E39E-286D-B8E2-0801-760CB25C878F}"/>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09984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8856C-5621-1D14-2E16-B6A5ADF4A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0939CFD-1387-ED03-A9C3-4F1C2E5DDB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DD0D842-7521-DABF-523C-530EB07786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2946555-4F1C-262A-D3EE-C38D8F57C1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AF1A528-2FBD-1F79-A495-C46F13769C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778BE5C-04EF-E6BD-0717-37F872FF16C3}"/>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8" name="Footer Placeholder 7">
            <a:extLst>
              <a:ext uri="{FF2B5EF4-FFF2-40B4-BE49-F238E27FC236}">
                <a16:creationId xmlns:a16="http://schemas.microsoft.com/office/drawing/2014/main" xmlns="" id="{38A96267-3810-CB64-D205-372FA67F7A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D3B3BA1-2C34-F5D6-87F6-7B3B41E87C3F}"/>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146157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D0AAD7-06E9-6B86-C224-A84B16BC09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5A9E503-8771-838F-5AAC-893EC50231D1}"/>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4" name="Footer Placeholder 3">
            <a:extLst>
              <a:ext uri="{FF2B5EF4-FFF2-40B4-BE49-F238E27FC236}">
                <a16:creationId xmlns:a16="http://schemas.microsoft.com/office/drawing/2014/main" xmlns="" id="{E473AE5A-85B9-E0C6-35EE-05D7579BFE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2088C77-B791-6EC6-3382-1FDFD09DA7B1}"/>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54474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3F38818-2B01-FB61-F1D0-B3CFD45CE39C}"/>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3" name="Footer Placeholder 2">
            <a:extLst>
              <a:ext uri="{FF2B5EF4-FFF2-40B4-BE49-F238E27FC236}">
                <a16:creationId xmlns:a16="http://schemas.microsoft.com/office/drawing/2014/main" xmlns="" id="{2455AFB9-0F6F-1646-E3F9-164927FE5C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668AD29-83CB-DCB3-07F7-E8FBC7A6037F}"/>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155660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DC9D5E-27B8-AD9A-2659-5932A57F3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0923FB5-E2BF-A4B2-A2D0-A00A3D189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893FAE0-A790-3272-ED87-714BF6202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81C0A93-0475-6608-27DF-CFCC73458A8F}"/>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6" name="Footer Placeholder 5">
            <a:extLst>
              <a:ext uri="{FF2B5EF4-FFF2-40B4-BE49-F238E27FC236}">
                <a16:creationId xmlns:a16="http://schemas.microsoft.com/office/drawing/2014/main" xmlns="" id="{B04A9B06-1F86-EEF8-8473-D619244569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173C552-D150-C781-6D84-17DA2BBF1656}"/>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281888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A723BF-75CB-BA9C-52EC-1BAAA2273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7342387-DCA6-0EBE-87AD-F51858ADD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914F6DB-85BF-D03D-EE41-A7B0601C1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FF8CA06-1788-C8CE-9527-09F3A79C0B43}"/>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6" name="Footer Placeholder 5">
            <a:extLst>
              <a:ext uri="{FF2B5EF4-FFF2-40B4-BE49-F238E27FC236}">
                <a16:creationId xmlns:a16="http://schemas.microsoft.com/office/drawing/2014/main" xmlns="" id="{637E81F4-FE36-EC6A-644C-8B7717C70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D942980-D98D-3100-036C-E95E52FEB56D}"/>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203004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2A0DF5A-3A69-A5EC-E167-4D8338DCD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6C72EDA-195E-D008-9012-693195B75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F781D0-7BBD-6ACD-E311-BBECA0446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54996-1FBB-4E33-95BB-317CB7872D99}" type="datetimeFigureOut">
              <a:rPr lang="en-US" smtClean="0"/>
              <a:t>5/4/2023</a:t>
            </a:fld>
            <a:endParaRPr lang="en-US"/>
          </a:p>
        </p:txBody>
      </p:sp>
      <p:sp>
        <p:nvSpPr>
          <p:cNvPr id="5" name="Footer Placeholder 4">
            <a:extLst>
              <a:ext uri="{FF2B5EF4-FFF2-40B4-BE49-F238E27FC236}">
                <a16:creationId xmlns:a16="http://schemas.microsoft.com/office/drawing/2014/main" xmlns="" id="{02469B86-7943-5512-14B4-A5099AFAE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C623C1E-0FC3-571B-9CE7-2037AA9F7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5167D-FD08-4FED-9CBE-5FC7C3E1637A}" type="slidenum">
              <a:rPr lang="en-US" smtClean="0"/>
              <a:t>‹#›</a:t>
            </a:fld>
            <a:endParaRPr lang="en-US"/>
          </a:p>
        </p:txBody>
      </p:sp>
    </p:spTree>
    <p:extLst>
      <p:ext uri="{BB962C8B-B14F-4D97-AF65-F5344CB8AC3E}">
        <p14:creationId xmlns:p14="http://schemas.microsoft.com/office/powerpoint/2010/main" val="1790954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basketball-reference.com/teams/OR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war/nba_api/blob/master/LICENS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0C16C4-4789-4048-D9A5-1506B502EF1C}"/>
              </a:ext>
            </a:extLst>
          </p:cNvPr>
          <p:cNvSpPr>
            <a:spLocks noGrp="1"/>
          </p:cNvSpPr>
          <p:nvPr>
            <p:ph type="title"/>
          </p:nvPr>
        </p:nvSpPr>
        <p:spPr>
          <a:xfrm>
            <a:off x="838200" y="365125"/>
            <a:ext cx="10515600" cy="5761355"/>
          </a:xfrm>
        </p:spPr>
        <p:txBody>
          <a:bodyPr>
            <a:normAutofit/>
          </a:bodyPr>
          <a:lstStyle/>
          <a:p>
            <a:pPr algn="ctr"/>
            <a:r>
              <a:rPr lang="en-US" sz="4800" dirty="0"/>
              <a:t>An Exploratory Data Analysis  (EDA)</a:t>
            </a:r>
            <a:br>
              <a:rPr lang="en-US" sz="4800" dirty="0"/>
            </a:br>
            <a:r>
              <a:rPr lang="en-US" dirty="0"/>
              <a:t>of the </a:t>
            </a:r>
            <a:r>
              <a:rPr lang="en-US" sz="5400" dirty="0"/>
              <a:t/>
            </a:r>
            <a:br>
              <a:rPr lang="en-US" sz="5400" dirty="0"/>
            </a:br>
            <a:r>
              <a:rPr lang="en-US" sz="6000" b="1" dirty="0"/>
              <a:t>Orlando Magic</a:t>
            </a:r>
            <a:br>
              <a:rPr lang="en-US" sz="6000" b="1" dirty="0"/>
            </a:br>
            <a:endParaRPr lang="en-US" sz="6000" dirty="0"/>
          </a:p>
        </p:txBody>
      </p:sp>
    </p:spTree>
    <p:extLst>
      <p:ext uri="{BB962C8B-B14F-4D97-AF65-F5344CB8AC3E}">
        <p14:creationId xmlns:p14="http://schemas.microsoft.com/office/powerpoint/2010/main" val="4041527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prstClr val="black"/>
                </a:solidFill>
              </a:rPr>
              <a:t>Question 1 – Regular Season vs Playoff Percentage</a:t>
            </a:r>
            <a:endParaRPr lang="en-US" sz="2800" b="1" dirty="0"/>
          </a:p>
        </p:txBody>
      </p:sp>
      <p:sp>
        <p:nvSpPr>
          <p:cNvPr id="3" name="Content Placeholder 2"/>
          <p:cNvSpPr>
            <a:spLocks noGrp="1"/>
          </p:cNvSpPr>
          <p:nvPr>
            <p:ph idx="1"/>
          </p:nvPr>
        </p:nvSpPr>
        <p:spPr/>
        <p:txBody>
          <a:bodyPr/>
          <a:lstStyle/>
          <a:p>
            <a:r>
              <a:rPr lang="en-US" dirty="0" smtClean="0"/>
              <a:t>Data was collected through the python module </a:t>
            </a:r>
            <a:r>
              <a:rPr lang="en-US" dirty="0" err="1" smtClean="0"/>
              <a:t>nba_api</a:t>
            </a:r>
            <a:endParaRPr lang="en-US" dirty="0" smtClean="0"/>
          </a:p>
          <a:p>
            <a:r>
              <a:rPr lang="en-US" dirty="0" smtClean="0"/>
              <a:t>The data was filtered to include only seasons where the Magic made the playoffs</a:t>
            </a:r>
          </a:p>
          <a:p>
            <a:r>
              <a:rPr lang="en-US" dirty="0" smtClean="0"/>
              <a:t>A two-plot line chart was created to show the different winning percentages</a:t>
            </a:r>
          </a:p>
          <a:p>
            <a:r>
              <a:rPr lang="en-US" dirty="0" smtClean="0"/>
              <a:t>A bar chart was created to show the number of games played in each playoff season</a:t>
            </a:r>
          </a:p>
          <a:p>
            <a:r>
              <a:rPr lang="en-US" dirty="0" smtClean="0"/>
              <a:t>A T test was applied to determine whether or not there was a correlation between regular season wins and playoff wins</a:t>
            </a:r>
            <a:endParaRPr lang="en-US" dirty="0"/>
          </a:p>
        </p:txBody>
      </p:sp>
    </p:spTree>
    <p:extLst>
      <p:ext uri="{BB962C8B-B14F-4D97-AF65-F5344CB8AC3E}">
        <p14:creationId xmlns:p14="http://schemas.microsoft.com/office/powerpoint/2010/main" val="235788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Question 2 – Last Season vs Best/Worst Seasons	</a:t>
            </a:r>
          </a:p>
        </p:txBody>
      </p:sp>
      <p:sp>
        <p:nvSpPr>
          <p:cNvPr id="4" name="Content Placeholder 3"/>
          <p:cNvSpPr>
            <a:spLocks noGrp="1"/>
          </p:cNvSpPr>
          <p:nvPr>
            <p:ph idx="1"/>
          </p:nvPr>
        </p:nvSpPr>
        <p:spPr/>
        <p:txBody>
          <a:bodyPr>
            <a:normAutofit/>
          </a:bodyPr>
          <a:lstStyle/>
          <a:p>
            <a:r>
              <a:rPr lang="en-US" dirty="0"/>
              <a:t>Data was collected from basketball-reference.com</a:t>
            </a:r>
          </a:p>
          <a:p>
            <a:r>
              <a:rPr lang="en-US" dirty="0"/>
              <a:t>Overall team performance from all seasons, as well as individual player demographics from the top/bottom performing and most recent seasons were analyzed</a:t>
            </a:r>
          </a:p>
          <a:p>
            <a:r>
              <a:rPr lang="en-US" dirty="0"/>
              <a:t>A bar chart was created to compare win/loss percentages</a:t>
            </a:r>
          </a:p>
          <a:p>
            <a:r>
              <a:rPr lang="en-US" dirty="0"/>
              <a:t>A scatter plot was created to compare offensive and defensive ratings</a:t>
            </a:r>
          </a:p>
          <a:p>
            <a:r>
              <a:rPr lang="en-US" dirty="0"/>
              <a:t>A box plot was created to compare players’ years of experience coming into the season</a:t>
            </a:r>
          </a:p>
          <a:p>
            <a:endParaRPr lang="en-US" dirty="0"/>
          </a:p>
        </p:txBody>
      </p:sp>
    </p:spTree>
    <p:extLst>
      <p:ext uri="{BB962C8B-B14F-4D97-AF65-F5344CB8AC3E}">
        <p14:creationId xmlns:p14="http://schemas.microsoft.com/office/powerpoint/2010/main" val="1116598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prstClr val="black"/>
                </a:solidFill>
              </a:rPr>
              <a:t>Question </a:t>
            </a:r>
            <a:r>
              <a:rPr lang="en-US" sz="3200" b="1" dirty="0" smtClean="0">
                <a:solidFill>
                  <a:prstClr val="black"/>
                </a:solidFill>
              </a:rPr>
              <a:t>3 </a:t>
            </a:r>
            <a:r>
              <a:rPr lang="en-US" sz="3200" b="1" dirty="0">
                <a:solidFill>
                  <a:prstClr val="black"/>
                </a:solidFill>
              </a:rPr>
              <a:t>– </a:t>
            </a:r>
            <a:r>
              <a:rPr lang="en-US" sz="3200" b="1" dirty="0" smtClean="0">
                <a:solidFill>
                  <a:prstClr val="black"/>
                </a:solidFill>
              </a:rPr>
              <a:t>How Does the Magic Compare to the League</a:t>
            </a:r>
            <a:endParaRPr lang="en-US" sz="3200" dirty="0"/>
          </a:p>
        </p:txBody>
      </p:sp>
      <p:sp>
        <p:nvSpPr>
          <p:cNvPr id="3" name="Content Placeholder 2"/>
          <p:cNvSpPr>
            <a:spLocks noGrp="1"/>
          </p:cNvSpPr>
          <p:nvPr>
            <p:ph idx="1"/>
          </p:nvPr>
        </p:nvSpPr>
        <p:spPr/>
        <p:txBody>
          <a:bodyPr/>
          <a:lstStyle/>
          <a:p>
            <a:r>
              <a:rPr lang="en-US" dirty="0" smtClean="0"/>
              <a:t>The following 5 major factors were analyzed in </a:t>
            </a:r>
            <a:r>
              <a:rPr lang="en-US" dirty="0"/>
              <a:t>game performance. </a:t>
            </a:r>
          </a:p>
          <a:p>
            <a:pPr lvl="1"/>
            <a:endParaRPr lang="en-US" dirty="0"/>
          </a:p>
          <a:p>
            <a:pPr lvl="1"/>
            <a:r>
              <a:rPr lang="en-US" dirty="0"/>
              <a:t>Points for an overall metric</a:t>
            </a:r>
          </a:p>
          <a:p>
            <a:pPr lvl="1"/>
            <a:r>
              <a:rPr lang="en-US" dirty="0"/>
              <a:t>2 Offensive Skills – 3 Pointers, and Field Goals</a:t>
            </a:r>
          </a:p>
          <a:p>
            <a:pPr lvl="1"/>
            <a:r>
              <a:rPr lang="en-US" dirty="0"/>
              <a:t>2 Defensive Skills – Rebounds and Turnovers</a:t>
            </a:r>
          </a:p>
          <a:p>
            <a:pPr lvl="1"/>
            <a:endParaRPr lang="en-US" dirty="0"/>
          </a:p>
          <a:p>
            <a:pPr lvl="1"/>
            <a:r>
              <a:rPr lang="en-US" sz="2000" dirty="0" smtClean="0"/>
              <a:t>The comparison of the Magic </a:t>
            </a:r>
            <a:r>
              <a:rPr lang="en-US" sz="2000" dirty="0"/>
              <a:t>to 3 other </a:t>
            </a:r>
            <a:r>
              <a:rPr lang="en-US" sz="2000" dirty="0" smtClean="0"/>
              <a:t>teams consisted of 3 </a:t>
            </a:r>
            <a:r>
              <a:rPr lang="en-US" sz="2000" dirty="0"/>
              <a:t>Point Percentage and Field Goal Percentage to get a wider view of the points being made.</a:t>
            </a:r>
          </a:p>
          <a:p>
            <a:pPr lvl="1"/>
            <a:r>
              <a:rPr lang="en-US" sz="2000" dirty="0" smtClean="0"/>
              <a:t>The comparison of  </a:t>
            </a:r>
            <a:r>
              <a:rPr lang="en-US" sz="2000" dirty="0"/>
              <a:t>the Magic to the entire </a:t>
            </a:r>
            <a:r>
              <a:rPr lang="en-US" sz="2000" dirty="0" smtClean="0"/>
              <a:t>league consisted of 3 </a:t>
            </a:r>
            <a:r>
              <a:rPr lang="en-US" sz="2000" dirty="0"/>
              <a:t>Points Made and Field Goals Made to get a more specific look at where the points are coming from.</a:t>
            </a:r>
          </a:p>
        </p:txBody>
      </p:sp>
    </p:spTree>
    <p:extLst>
      <p:ext uri="{BB962C8B-B14F-4D97-AF65-F5344CB8AC3E}">
        <p14:creationId xmlns:p14="http://schemas.microsoft.com/office/powerpoint/2010/main" val="5768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31DA39-FB02-DB33-0970-E23096131913}"/>
              </a:ext>
            </a:extLst>
          </p:cNvPr>
          <p:cNvSpPr>
            <a:spLocks noGrp="1"/>
          </p:cNvSpPr>
          <p:nvPr>
            <p:ph type="title"/>
          </p:nvPr>
        </p:nvSpPr>
        <p:spPr/>
        <p:txBody>
          <a:bodyPr/>
          <a:lstStyle/>
          <a:p>
            <a:pPr algn="ctr"/>
            <a:r>
              <a:rPr lang="en-US" b="1" dirty="0"/>
              <a:t>Question 4 - </a:t>
            </a:r>
            <a:r>
              <a:rPr lang="en-US" b="1" dirty="0">
                <a:solidFill>
                  <a:srgbClr val="000000"/>
                </a:solidFill>
              </a:rPr>
              <a:t>KPIs most closely </a:t>
            </a:r>
            <a:r>
              <a:rPr lang="en-US" b="1" dirty="0" smtClean="0">
                <a:solidFill>
                  <a:srgbClr val="000000"/>
                </a:solidFill>
              </a:rPr>
              <a:t>related </a:t>
            </a:r>
            <a:r>
              <a:rPr lang="en-US" b="1" dirty="0">
                <a:solidFill>
                  <a:srgbClr val="000000"/>
                </a:solidFill>
              </a:rPr>
              <a:t>to wins </a:t>
            </a:r>
            <a:r>
              <a:rPr lang="en-US" b="1" dirty="0" smtClean="0"/>
              <a:t/>
            </a:r>
            <a:br>
              <a:rPr lang="en-US" b="1" dirty="0" smtClean="0"/>
            </a:br>
            <a:r>
              <a:rPr lang="en-US" dirty="0"/>
              <a:t> KPIs studied for the Orlando Magic</a:t>
            </a:r>
          </a:p>
        </p:txBody>
      </p:sp>
      <p:sp>
        <p:nvSpPr>
          <p:cNvPr id="3" name="Content Placeholder 2">
            <a:extLst>
              <a:ext uri="{FF2B5EF4-FFF2-40B4-BE49-F238E27FC236}">
                <a16:creationId xmlns:a16="http://schemas.microsoft.com/office/drawing/2014/main" xmlns="" id="{6CBB8C9F-8AF7-7AF3-C4F4-7DEDCFB073B7}"/>
              </a:ext>
            </a:extLst>
          </p:cNvPr>
          <p:cNvSpPr>
            <a:spLocks noGrp="1"/>
          </p:cNvSpPr>
          <p:nvPr>
            <p:ph idx="1"/>
          </p:nvPr>
        </p:nvSpPr>
        <p:spPr/>
        <p:txBody>
          <a:bodyPr/>
          <a:lstStyle/>
          <a:p>
            <a:r>
              <a:rPr lang="en-US" dirty="0"/>
              <a:t>Steals </a:t>
            </a:r>
          </a:p>
          <a:p>
            <a:r>
              <a:rPr lang="en-US" dirty="0"/>
              <a:t>Blocks </a:t>
            </a:r>
          </a:p>
          <a:p>
            <a:r>
              <a:rPr lang="en-US" dirty="0"/>
              <a:t>Turnover </a:t>
            </a:r>
          </a:p>
          <a:p>
            <a:r>
              <a:rPr lang="en-US" dirty="0"/>
              <a:t>Field Goals Made </a:t>
            </a:r>
          </a:p>
          <a:p>
            <a:r>
              <a:rPr lang="en-US" dirty="0"/>
              <a:t>3 Points Made </a:t>
            </a:r>
          </a:p>
          <a:p>
            <a:r>
              <a:rPr lang="en-US" dirty="0"/>
              <a:t>Free Throw Made </a:t>
            </a:r>
          </a:p>
          <a:p>
            <a:r>
              <a:rPr lang="en-US" dirty="0"/>
              <a:t>Rebounds – includes offensive and defensives</a:t>
            </a:r>
          </a:p>
          <a:p>
            <a:endParaRPr lang="en-US" dirty="0"/>
          </a:p>
          <a:p>
            <a:endParaRPr lang="en-US" dirty="0"/>
          </a:p>
        </p:txBody>
      </p:sp>
    </p:spTree>
    <p:extLst>
      <p:ext uri="{BB962C8B-B14F-4D97-AF65-F5344CB8AC3E}">
        <p14:creationId xmlns:p14="http://schemas.microsoft.com/office/powerpoint/2010/main" val="166433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Dario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297203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427874"/>
          </a:xfrm>
        </p:spPr>
        <p:txBody>
          <a:bodyPr>
            <a:normAutofit/>
          </a:bodyPr>
          <a:lstStyle/>
          <a:p>
            <a:pPr algn="ctr"/>
            <a:r>
              <a:rPr lang="en-US" dirty="0">
                <a:solidFill>
                  <a:prstClr val="black"/>
                </a:solidFill>
              </a:rPr>
              <a:t>SECTION </a:t>
            </a:r>
            <a:r>
              <a:rPr lang="en-US" dirty="0" smtClean="0">
                <a:solidFill>
                  <a:prstClr val="black"/>
                </a:solidFill>
              </a:rPr>
              <a:t>4</a:t>
            </a:r>
            <a:endParaRPr lang="en-US" sz="2400" dirty="0"/>
          </a:p>
        </p:txBody>
      </p:sp>
      <p:sp>
        <p:nvSpPr>
          <p:cNvPr id="3" name="Text Placeholder 2"/>
          <p:cNvSpPr>
            <a:spLocks noGrp="1"/>
          </p:cNvSpPr>
          <p:nvPr>
            <p:ph type="body" idx="1"/>
          </p:nvPr>
        </p:nvSpPr>
        <p:spPr>
          <a:xfrm>
            <a:off x="831850" y="1721225"/>
            <a:ext cx="10515600" cy="818775"/>
          </a:xfrm>
        </p:spPr>
        <p:txBody>
          <a:bodyPr>
            <a:noAutofit/>
          </a:bodyPr>
          <a:lstStyle/>
          <a:p>
            <a:pPr algn="ctr"/>
            <a:r>
              <a:rPr lang="en-US" sz="2800" dirty="0" smtClean="0">
                <a:solidFill>
                  <a:prstClr val="black"/>
                </a:solidFill>
              </a:rPr>
              <a:t>Results and conclusions </a:t>
            </a:r>
            <a:r>
              <a:rPr lang="en-US" sz="2800" dirty="0">
                <a:solidFill>
                  <a:prstClr val="black"/>
                </a:solidFill>
              </a:rPr>
              <a:t>of the </a:t>
            </a:r>
            <a:r>
              <a:rPr lang="en-US" sz="2800" dirty="0" smtClean="0">
                <a:solidFill>
                  <a:prstClr val="black"/>
                </a:solidFill>
              </a:rPr>
              <a:t>analysis</a:t>
            </a:r>
            <a:endParaRPr lang="en-US" sz="2800" dirty="0"/>
          </a:p>
        </p:txBody>
      </p:sp>
    </p:spTree>
    <p:extLst>
      <p:ext uri="{BB962C8B-B14F-4D97-AF65-F5344CB8AC3E}">
        <p14:creationId xmlns:p14="http://schemas.microsoft.com/office/powerpoint/2010/main" val="3578810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Question 1 – Regular Season vs Playoff Percentage</a:t>
            </a:r>
            <a:endParaRPr lang="en-US" sz="3600"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83680" y="4092734"/>
            <a:ext cx="4983480" cy="2590800"/>
          </a:xfrm>
        </p:spPr>
      </p:pic>
      <p:sp>
        <p:nvSpPr>
          <p:cNvPr id="6" name="Content Placeholder 5"/>
          <p:cNvSpPr>
            <a:spLocks noGrp="1"/>
          </p:cNvSpPr>
          <p:nvPr>
            <p:ph sz="half" idx="2"/>
          </p:nvPr>
        </p:nvSpPr>
        <p:spPr>
          <a:xfrm>
            <a:off x="655320" y="1825625"/>
            <a:ext cx="4541520" cy="4351338"/>
          </a:xfrm>
        </p:spPr>
        <p:txBody>
          <a:bodyPr/>
          <a:lstStyle/>
          <a:p>
            <a:r>
              <a:rPr lang="en-US" dirty="0"/>
              <a:t>The two-line plot data </a:t>
            </a:r>
            <a:r>
              <a:rPr lang="en-US" dirty="0" smtClean="0"/>
              <a:t>of regular season vs playoff games was </a:t>
            </a:r>
            <a:r>
              <a:rPr lang="en-US" dirty="0"/>
              <a:t>used </a:t>
            </a:r>
            <a:r>
              <a:rPr lang="en-US" dirty="0" smtClean="0"/>
              <a:t>to determine the p value</a:t>
            </a:r>
          </a:p>
          <a:p>
            <a:r>
              <a:rPr lang="en-US" dirty="0" smtClean="0"/>
              <a:t>The p value was calculated as 6.11315173e-05, which shows a strong correlation.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920" y="1600200"/>
            <a:ext cx="5003940" cy="2407920"/>
          </a:xfrm>
          <a:prstGeom prst="rect">
            <a:avLst/>
          </a:prstGeom>
        </p:spPr>
      </p:pic>
    </p:spTree>
    <p:extLst>
      <p:ext uri="{BB962C8B-B14F-4D97-AF65-F5344CB8AC3E}">
        <p14:creationId xmlns:p14="http://schemas.microsoft.com/office/powerpoint/2010/main" val="28969724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Question 2 – Last Season vs Best/Worst Seasons</a:t>
            </a:r>
          </a:p>
        </p:txBody>
      </p:sp>
      <p:pic>
        <p:nvPicPr>
          <p:cNvPr id="3" name="Content Placeholder 2" descr="Chart, bar chart, histogram&#10;&#10;Description automatically generated">
            <a:extLst>
              <a:ext uri="{FF2B5EF4-FFF2-40B4-BE49-F238E27FC236}">
                <a16:creationId xmlns="" xmlns:a16="http://schemas.microsoft.com/office/drawing/2014/main" id="{18A37965-FA94-2800-5618-C59BF5FEDD9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643" y="1619802"/>
            <a:ext cx="2854483" cy="2721345"/>
          </a:xfrm>
          <a:prstGeom prst="rect">
            <a:avLst/>
          </a:prstGeom>
          <a:noFill/>
          <a:ln>
            <a:noFill/>
          </a:ln>
        </p:spPr>
      </p:pic>
      <p:pic>
        <p:nvPicPr>
          <p:cNvPr id="5" name="Picture 4" descr="Chart, scatter chart&#10;&#10;Description automatically generated">
            <a:extLst>
              <a:ext uri="{FF2B5EF4-FFF2-40B4-BE49-F238E27FC236}">
                <a16:creationId xmlns="" xmlns:a16="http://schemas.microsoft.com/office/drawing/2014/main" id="{3222F769-2358-55C2-F04C-E7E80DFFF1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2713" y="2301537"/>
            <a:ext cx="3838038" cy="3271838"/>
          </a:xfrm>
          <a:prstGeom prst="rect">
            <a:avLst/>
          </a:prstGeom>
          <a:noFill/>
          <a:ln>
            <a:noFill/>
          </a:ln>
        </p:spPr>
      </p:pic>
      <p:pic>
        <p:nvPicPr>
          <p:cNvPr id="6" name="Picture 5" descr="Chart, box and whisker chart&#10;&#10;Description automatically generated">
            <a:extLst>
              <a:ext uri="{FF2B5EF4-FFF2-40B4-BE49-F238E27FC236}">
                <a16:creationId xmlns="" xmlns:a16="http://schemas.microsoft.com/office/drawing/2014/main" id="{22A32539-8CE3-25E1-BBA3-B665DEDA5B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82237" y="3614942"/>
            <a:ext cx="3271563" cy="2863113"/>
          </a:xfrm>
          <a:prstGeom prst="rect">
            <a:avLst/>
          </a:prstGeom>
          <a:noFill/>
          <a:ln>
            <a:noFill/>
          </a:ln>
        </p:spPr>
      </p:pic>
      <p:sp>
        <p:nvSpPr>
          <p:cNvPr id="7" name="TextBox 6">
            <a:extLst>
              <a:ext uri="{FF2B5EF4-FFF2-40B4-BE49-F238E27FC236}">
                <a16:creationId xmlns="" xmlns:a16="http://schemas.microsoft.com/office/drawing/2014/main" id="{7BD06AD1-0A1A-6ABB-FE68-1DE69ED54200}"/>
              </a:ext>
            </a:extLst>
          </p:cNvPr>
          <p:cNvSpPr txBox="1"/>
          <p:nvPr/>
        </p:nvSpPr>
        <p:spPr>
          <a:xfrm>
            <a:off x="265171" y="4557713"/>
            <a:ext cx="3492441" cy="2031325"/>
          </a:xfrm>
          <a:prstGeom prst="rect">
            <a:avLst/>
          </a:prstGeom>
          <a:noFill/>
        </p:spPr>
        <p:txBody>
          <a:bodyPr wrap="square" rtlCol="0">
            <a:spAutoFit/>
          </a:bodyPr>
          <a:lstStyle/>
          <a:p>
            <a:pPr marL="285750"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the 2022-2023 season, the Orlando Magic performed slightly below average (0.415 W/L%) compared to their 32 previous seasons dating back to 1989 (0.468 W/L%).</a:t>
            </a:r>
          </a:p>
          <a:p>
            <a:endParaRPr lang="en-US" dirty="0"/>
          </a:p>
        </p:txBody>
      </p:sp>
      <p:sp>
        <p:nvSpPr>
          <p:cNvPr id="8" name="TextBox 7">
            <a:extLst>
              <a:ext uri="{FF2B5EF4-FFF2-40B4-BE49-F238E27FC236}">
                <a16:creationId xmlns="" xmlns:a16="http://schemas.microsoft.com/office/drawing/2014/main" id="{FF7D4CEC-2BD3-1EC7-711A-DC6ADEDD204B}"/>
              </a:ext>
            </a:extLst>
          </p:cNvPr>
          <p:cNvSpPr txBox="1"/>
          <p:nvPr/>
        </p:nvSpPr>
        <p:spPr>
          <a:xfrm>
            <a:off x="7971797" y="1710290"/>
            <a:ext cx="3492441" cy="1754326"/>
          </a:xfrm>
          <a:prstGeom prst="rect">
            <a:avLst/>
          </a:prstGeom>
          <a:noFill/>
        </p:spPr>
        <p:txBody>
          <a:bodyPr wrap="square" rtlCol="0">
            <a:spAutoFit/>
          </a:bodyPr>
          <a:lstStyle/>
          <a:p>
            <a:pPr marL="285750"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Compared to their 5 best seasons, players’ average years of experience prior to the start of the season was 2.5 years lower in 2022-2023.</a:t>
            </a:r>
          </a:p>
          <a:p>
            <a:endParaRPr lang="en-US" dirty="0"/>
          </a:p>
        </p:txBody>
      </p:sp>
    </p:spTree>
    <p:extLst>
      <p:ext uri="{BB962C8B-B14F-4D97-AF65-F5344CB8AC3E}">
        <p14:creationId xmlns:p14="http://schemas.microsoft.com/office/powerpoint/2010/main" val="14831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prstClr val="black"/>
                </a:solidFill>
              </a:rPr>
              <a:t>Question 3 – How Does the Magic Compare to the League</a:t>
            </a:r>
            <a:endParaRPr lang="en-US" dirty="0"/>
          </a:p>
        </p:txBody>
      </p:sp>
      <p:sp>
        <p:nvSpPr>
          <p:cNvPr id="4" name="Content Placeholder 3"/>
          <p:cNvSpPr>
            <a:spLocks noGrp="1"/>
          </p:cNvSpPr>
          <p:nvPr>
            <p:ph idx="1"/>
          </p:nvPr>
        </p:nvSpPr>
        <p:spPr/>
        <p:txBody>
          <a:bodyPr/>
          <a:lstStyle/>
          <a:p>
            <a:r>
              <a:rPr lang="en-US" dirty="0"/>
              <a:t>Orlando Magic vs 1</a:t>
            </a:r>
            <a:r>
              <a:rPr lang="en-US" baseline="30000" dirty="0"/>
              <a:t>st</a:t>
            </a:r>
            <a:r>
              <a:rPr lang="en-US" dirty="0"/>
              <a:t>, 15</a:t>
            </a:r>
            <a:r>
              <a:rPr lang="en-US" baseline="30000" dirty="0"/>
              <a:t>th</a:t>
            </a:r>
            <a:r>
              <a:rPr lang="en-US" dirty="0"/>
              <a:t>, and 30</a:t>
            </a:r>
            <a:r>
              <a:rPr lang="en-US" baseline="30000" dirty="0"/>
              <a:t>th</a:t>
            </a:r>
            <a:r>
              <a:rPr lang="en-US" dirty="0"/>
              <a:t> ranked teams</a:t>
            </a:r>
          </a:p>
          <a:p>
            <a:r>
              <a:rPr lang="en-US" dirty="0"/>
              <a:t>Orlando Magic vs League</a:t>
            </a:r>
          </a:p>
          <a:p>
            <a:endParaRPr lang="en-US" dirty="0"/>
          </a:p>
          <a:p>
            <a:r>
              <a:rPr lang="en-US" dirty="0"/>
              <a:t>5 chosen KPIs</a:t>
            </a:r>
          </a:p>
          <a:p>
            <a:pPr lvl="1"/>
            <a:r>
              <a:rPr lang="en-US" dirty="0"/>
              <a:t>Points Scored</a:t>
            </a:r>
          </a:p>
          <a:p>
            <a:pPr lvl="1"/>
            <a:r>
              <a:rPr lang="en-US" dirty="0"/>
              <a:t>3 Pointers </a:t>
            </a:r>
          </a:p>
          <a:p>
            <a:pPr lvl="1"/>
            <a:r>
              <a:rPr lang="en-US" dirty="0"/>
              <a:t>Field Goals</a:t>
            </a:r>
          </a:p>
          <a:p>
            <a:pPr lvl="1"/>
            <a:r>
              <a:rPr lang="en-US" dirty="0"/>
              <a:t>Rebounds</a:t>
            </a:r>
          </a:p>
          <a:p>
            <a:pPr lvl="1"/>
            <a:r>
              <a:rPr lang="en-US" dirty="0"/>
              <a:t>Turnovers</a:t>
            </a:r>
          </a:p>
        </p:txBody>
      </p:sp>
    </p:spTree>
    <p:extLst>
      <p:ext uri="{BB962C8B-B14F-4D97-AF65-F5344CB8AC3E}">
        <p14:creationId xmlns:p14="http://schemas.microsoft.com/office/powerpoint/2010/main" val="1046711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ox and whisker chart&#10;&#10;Description automatically generated">
            <a:extLst>
              <a:ext uri="{FF2B5EF4-FFF2-40B4-BE49-F238E27FC236}">
                <a16:creationId xmlns:a16="http://schemas.microsoft.com/office/drawing/2014/main" xmlns="" id="{E43BBEB8-47FE-9D80-DA86-0E032C2F32A6}"/>
              </a:ext>
            </a:extLst>
          </p:cNvPr>
          <p:cNvPicPr>
            <a:picLocks noChangeAspect="1"/>
          </p:cNvPicPr>
          <p:nvPr/>
        </p:nvPicPr>
        <p:blipFill rotWithShape="1">
          <a:blip r:embed="rId2"/>
          <a:srcRect l="21" r="3" b="3"/>
          <a:stretch/>
        </p:blipFill>
        <p:spPr>
          <a:xfrm>
            <a:off x="-1" y="1828800"/>
            <a:ext cx="7208820" cy="5029200"/>
          </a:xfrm>
          <a:prstGeom prst="rect">
            <a:avLst/>
          </a:prstGeom>
        </p:spPr>
      </p:pic>
      <p:pic>
        <p:nvPicPr>
          <p:cNvPr id="19" name="Picture 18" descr="Chart, bar chart, histogram&#10;&#10;Description automatically generated">
            <a:extLst>
              <a:ext uri="{FF2B5EF4-FFF2-40B4-BE49-F238E27FC236}">
                <a16:creationId xmlns:a16="http://schemas.microsoft.com/office/drawing/2014/main" xmlns="" id="{F6D78484-4440-8245-7869-BB45A79451FD}"/>
              </a:ext>
            </a:extLst>
          </p:cNvPr>
          <p:cNvPicPr>
            <a:picLocks noChangeAspect="1"/>
          </p:cNvPicPr>
          <p:nvPr/>
        </p:nvPicPr>
        <p:blipFill>
          <a:blip r:embed="rId3"/>
          <a:stretch>
            <a:fillRect/>
          </a:stretch>
        </p:blipFill>
        <p:spPr>
          <a:xfrm>
            <a:off x="6720121" y="-2287"/>
            <a:ext cx="5489449" cy="4117087"/>
          </a:xfrm>
          <a:prstGeom prst="rect">
            <a:avLst/>
          </a:prstGeom>
        </p:spPr>
      </p:pic>
      <p:pic>
        <p:nvPicPr>
          <p:cNvPr id="22" name="Picture 21" descr="Chart, waterfall chart&#10;&#10;Description automatically generated">
            <a:extLst>
              <a:ext uri="{FF2B5EF4-FFF2-40B4-BE49-F238E27FC236}">
                <a16:creationId xmlns:a16="http://schemas.microsoft.com/office/drawing/2014/main" xmlns="" id="{9BDC5DA7-AEC1-1113-4950-7CD1187E0D45}"/>
              </a:ext>
            </a:extLst>
          </p:cNvPr>
          <p:cNvPicPr>
            <a:picLocks noChangeAspect="1"/>
          </p:cNvPicPr>
          <p:nvPr/>
        </p:nvPicPr>
        <p:blipFill>
          <a:blip r:embed="rId4"/>
          <a:stretch>
            <a:fillRect/>
          </a:stretch>
        </p:blipFill>
        <p:spPr>
          <a:xfrm>
            <a:off x="6683596" y="4115944"/>
            <a:ext cx="5486400" cy="2743200"/>
          </a:xfrm>
          <a:prstGeom prst="rect">
            <a:avLst/>
          </a:prstGeom>
        </p:spPr>
      </p:pic>
      <p:sp>
        <p:nvSpPr>
          <p:cNvPr id="23" name="TextBox 22">
            <a:extLst>
              <a:ext uri="{FF2B5EF4-FFF2-40B4-BE49-F238E27FC236}">
                <a16:creationId xmlns:a16="http://schemas.microsoft.com/office/drawing/2014/main" xmlns="" id="{E492EA35-F853-C549-25DD-8833D4ADF337}"/>
              </a:ext>
            </a:extLst>
          </p:cNvPr>
          <p:cNvSpPr txBox="1"/>
          <p:nvPr/>
        </p:nvSpPr>
        <p:spPr>
          <a:xfrm>
            <a:off x="720667" y="1042309"/>
            <a:ext cx="5978835" cy="1015663"/>
          </a:xfrm>
          <a:prstGeom prst="rect">
            <a:avLst/>
          </a:prstGeom>
          <a:noFill/>
        </p:spPr>
        <p:txBody>
          <a:bodyPr wrap="square" rtlCol="0">
            <a:spAutoFit/>
          </a:bodyPr>
          <a:lstStyle/>
          <a:p>
            <a:r>
              <a:rPr lang="en-US" sz="2000" dirty="0"/>
              <a:t>Mean : 114.686667</a:t>
            </a:r>
          </a:p>
          <a:p>
            <a:r>
              <a:rPr lang="en-US" sz="2000" dirty="0"/>
              <a:t>STD : 2.778207</a:t>
            </a:r>
          </a:p>
          <a:p>
            <a:r>
              <a:rPr lang="en-US" sz="2000" dirty="0"/>
              <a:t>Z-Score : -1.2032409750947137   </a:t>
            </a:r>
          </a:p>
        </p:txBody>
      </p:sp>
      <p:sp>
        <p:nvSpPr>
          <p:cNvPr id="24" name="TextBox 23">
            <a:extLst>
              <a:ext uri="{FF2B5EF4-FFF2-40B4-BE49-F238E27FC236}">
                <a16:creationId xmlns:a16="http://schemas.microsoft.com/office/drawing/2014/main" xmlns="" id="{1CDF34BE-5078-FA3F-D836-FE3694EEC6CE}"/>
              </a:ext>
            </a:extLst>
          </p:cNvPr>
          <p:cNvSpPr txBox="1"/>
          <p:nvPr/>
        </p:nvSpPr>
        <p:spPr>
          <a:xfrm>
            <a:off x="717619" y="-111281"/>
            <a:ext cx="5600700" cy="1446550"/>
          </a:xfrm>
          <a:prstGeom prst="rect">
            <a:avLst/>
          </a:prstGeom>
          <a:noFill/>
        </p:spPr>
        <p:txBody>
          <a:bodyPr wrap="square" rtlCol="0">
            <a:spAutoFit/>
          </a:bodyPr>
          <a:lstStyle/>
          <a:p>
            <a:r>
              <a:rPr lang="en-US" sz="8800" dirty="0"/>
              <a:t>POINTS</a:t>
            </a:r>
          </a:p>
        </p:txBody>
      </p:sp>
    </p:spTree>
    <p:extLst>
      <p:ext uri="{BB962C8B-B14F-4D97-AF65-F5344CB8AC3E}">
        <p14:creationId xmlns:p14="http://schemas.microsoft.com/office/powerpoint/2010/main" val="1045547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427874"/>
          </a:xfrm>
        </p:spPr>
        <p:txBody>
          <a:bodyPr>
            <a:normAutofit/>
          </a:bodyPr>
          <a:lstStyle/>
          <a:p>
            <a:pPr algn="ctr"/>
            <a:r>
              <a:rPr lang="en-US" dirty="0" smtClean="0"/>
              <a:t>SECTION 1</a:t>
            </a:r>
            <a:br>
              <a:rPr lang="en-US" dirty="0" smtClean="0"/>
            </a:br>
            <a:endParaRPr lang="en-US" sz="2000" dirty="0"/>
          </a:p>
        </p:txBody>
      </p:sp>
      <p:sp>
        <p:nvSpPr>
          <p:cNvPr id="3" name="Text Placeholder 2"/>
          <p:cNvSpPr>
            <a:spLocks noGrp="1"/>
          </p:cNvSpPr>
          <p:nvPr>
            <p:ph type="body" idx="1"/>
          </p:nvPr>
        </p:nvSpPr>
        <p:spPr>
          <a:xfrm>
            <a:off x="831850" y="1721225"/>
            <a:ext cx="10515600" cy="4368426"/>
          </a:xfrm>
        </p:spPr>
        <p:txBody>
          <a:bodyPr>
            <a:normAutofit/>
          </a:bodyPr>
          <a:lstStyle/>
          <a:p>
            <a:pPr algn="ctr"/>
            <a:r>
              <a:rPr lang="en-US" sz="2800" dirty="0" smtClean="0">
                <a:solidFill>
                  <a:srgbClr val="2B2B2B"/>
                </a:solidFill>
              </a:rPr>
              <a:t>Overview </a:t>
            </a:r>
            <a:r>
              <a:rPr lang="en-US" sz="2800" dirty="0">
                <a:solidFill>
                  <a:srgbClr val="2B2B2B"/>
                </a:solidFill>
              </a:rPr>
              <a:t>of the project and project goals</a:t>
            </a:r>
            <a:endParaRPr lang="en-US" sz="2800" dirty="0"/>
          </a:p>
        </p:txBody>
      </p:sp>
    </p:spTree>
    <p:extLst>
      <p:ext uri="{BB962C8B-B14F-4D97-AF65-F5344CB8AC3E}">
        <p14:creationId xmlns:p14="http://schemas.microsoft.com/office/powerpoint/2010/main" val="28424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xmlns="" id="{673DBD13-CEEE-01BD-F80C-5584F02F4D88}"/>
              </a:ext>
            </a:extLst>
          </p:cNvPr>
          <p:cNvPicPr>
            <a:picLocks noChangeAspect="1"/>
          </p:cNvPicPr>
          <p:nvPr/>
        </p:nvPicPr>
        <p:blipFill>
          <a:blip r:embed="rId2"/>
          <a:stretch>
            <a:fillRect/>
          </a:stretch>
        </p:blipFill>
        <p:spPr>
          <a:xfrm>
            <a:off x="0" y="1714499"/>
            <a:ext cx="7162800" cy="5143501"/>
          </a:xfrm>
          <a:prstGeom prst="rect">
            <a:avLst/>
          </a:prstGeom>
        </p:spPr>
      </p:pic>
      <p:pic>
        <p:nvPicPr>
          <p:cNvPr id="9" name="Picture 8" descr="Chart, waterfall chart&#10;&#10;Description automatically generated">
            <a:extLst>
              <a:ext uri="{FF2B5EF4-FFF2-40B4-BE49-F238E27FC236}">
                <a16:creationId xmlns:a16="http://schemas.microsoft.com/office/drawing/2014/main" xmlns="" id="{A0AE94CE-0B9C-E713-C61C-18931029D723}"/>
              </a:ext>
            </a:extLst>
          </p:cNvPr>
          <p:cNvPicPr>
            <a:picLocks noChangeAspect="1"/>
          </p:cNvPicPr>
          <p:nvPr/>
        </p:nvPicPr>
        <p:blipFill>
          <a:blip r:embed="rId3"/>
          <a:stretch>
            <a:fillRect/>
          </a:stretch>
        </p:blipFill>
        <p:spPr>
          <a:xfrm>
            <a:off x="6934198" y="4229099"/>
            <a:ext cx="5257802" cy="2628901"/>
          </a:xfrm>
          <a:prstGeom prst="rect">
            <a:avLst/>
          </a:prstGeom>
        </p:spPr>
      </p:pic>
      <p:pic>
        <p:nvPicPr>
          <p:cNvPr id="5" name="Picture 4" descr="Chart, bar chart&#10;&#10;Description automatically generated">
            <a:extLst>
              <a:ext uri="{FF2B5EF4-FFF2-40B4-BE49-F238E27FC236}">
                <a16:creationId xmlns:a16="http://schemas.microsoft.com/office/drawing/2014/main" xmlns="" id="{BC5BDEA8-3968-461A-6A48-B0B1CC67DEBB}"/>
              </a:ext>
            </a:extLst>
          </p:cNvPr>
          <p:cNvPicPr>
            <a:picLocks noChangeAspect="1"/>
          </p:cNvPicPr>
          <p:nvPr/>
        </p:nvPicPr>
        <p:blipFill>
          <a:blip r:embed="rId4"/>
          <a:stretch>
            <a:fillRect/>
          </a:stretch>
        </p:blipFill>
        <p:spPr>
          <a:xfrm>
            <a:off x="6457950" y="0"/>
            <a:ext cx="5734050" cy="4300538"/>
          </a:xfrm>
          <a:prstGeom prst="rect">
            <a:avLst/>
          </a:prstGeom>
        </p:spPr>
      </p:pic>
      <p:sp>
        <p:nvSpPr>
          <p:cNvPr id="10" name="TextBox 9">
            <a:extLst>
              <a:ext uri="{FF2B5EF4-FFF2-40B4-BE49-F238E27FC236}">
                <a16:creationId xmlns:a16="http://schemas.microsoft.com/office/drawing/2014/main" xmlns="" id="{53E6EA2F-14A3-39A3-F001-D76606BC2284}"/>
              </a:ext>
            </a:extLst>
          </p:cNvPr>
          <p:cNvSpPr txBox="1"/>
          <p:nvPr/>
        </p:nvSpPr>
        <p:spPr>
          <a:xfrm>
            <a:off x="717619" y="1063219"/>
            <a:ext cx="5585214" cy="923330"/>
          </a:xfrm>
          <a:prstGeom prst="rect">
            <a:avLst/>
          </a:prstGeom>
          <a:noFill/>
        </p:spPr>
        <p:txBody>
          <a:bodyPr wrap="square" rtlCol="0">
            <a:spAutoFit/>
          </a:bodyPr>
          <a:lstStyle/>
          <a:p>
            <a:r>
              <a:rPr lang="en-US" dirty="0"/>
              <a:t>Mean : 12.340000</a:t>
            </a:r>
          </a:p>
          <a:p>
            <a:r>
              <a:rPr lang="en-US" dirty="0"/>
              <a:t>STD : 1.636776</a:t>
            </a:r>
          </a:p>
          <a:p>
            <a:r>
              <a:rPr lang="en-US" dirty="0"/>
              <a:t>Z-Score : -0.9569587051933831</a:t>
            </a:r>
          </a:p>
        </p:txBody>
      </p:sp>
      <p:sp>
        <p:nvSpPr>
          <p:cNvPr id="12" name="TextBox 11">
            <a:extLst>
              <a:ext uri="{FF2B5EF4-FFF2-40B4-BE49-F238E27FC236}">
                <a16:creationId xmlns:a16="http://schemas.microsoft.com/office/drawing/2014/main" xmlns="" id="{79F29013-65AF-D5CC-83DA-9F2F9199E9A5}"/>
              </a:ext>
            </a:extLst>
          </p:cNvPr>
          <p:cNvSpPr txBox="1"/>
          <p:nvPr/>
        </p:nvSpPr>
        <p:spPr>
          <a:xfrm>
            <a:off x="717619" y="-111281"/>
            <a:ext cx="5600700" cy="1446550"/>
          </a:xfrm>
          <a:prstGeom prst="rect">
            <a:avLst/>
          </a:prstGeom>
          <a:noFill/>
        </p:spPr>
        <p:txBody>
          <a:bodyPr wrap="square" rtlCol="0">
            <a:spAutoFit/>
          </a:bodyPr>
          <a:lstStyle/>
          <a:p>
            <a:r>
              <a:rPr lang="en-US" sz="8800" dirty="0"/>
              <a:t>3 POINTERS</a:t>
            </a:r>
          </a:p>
        </p:txBody>
      </p:sp>
    </p:spTree>
    <p:extLst>
      <p:ext uri="{BB962C8B-B14F-4D97-AF65-F5344CB8AC3E}">
        <p14:creationId xmlns:p14="http://schemas.microsoft.com/office/powerpoint/2010/main" val="1953329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xmlns="" id="{571B0C43-F5A2-CE4B-F0F0-BBEAB88388C2}"/>
              </a:ext>
            </a:extLst>
          </p:cNvPr>
          <p:cNvPicPr>
            <a:picLocks noChangeAspect="1"/>
          </p:cNvPicPr>
          <p:nvPr/>
        </p:nvPicPr>
        <p:blipFill>
          <a:blip r:embed="rId2"/>
          <a:stretch>
            <a:fillRect/>
          </a:stretch>
        </p:blipFill>
        <p:spPr>
          <a:xfrm>
            <a:off x="0" y="1785490"/>
            <a:ext cx="7035800" cy="5029200"/>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xmlns="" id="{85864E5B-CDEB-BBC1-7623-E8B82E57EAE7}"/>
              </a:ext>
            </a:extLst>
          </p:cNvPr>
          <p:cNvPicPr>
            <a:picLocks noGrp="1" noChangeAspect="1"/>
          </p:cNvPicPr>
          <p:nvPr>
            <p:ph idx="1"/>
          </p:nvPr>
        </p:nvPicPr>
        <p:blipFill>
          <a:blip r:embed="rId3"/>
          <a:stretch>
            <a:fillRect/>
          </a:stretch>
        </p:blipFill>
        <p:spPr>
          <a:xfrm>
            <a:off x="6390216" y="43310"/>
            <a:ext cx="5801784" cy="4351338"/>
          </a:xfrm>
        </p:spPr>
      </p:pic>
      <p:pic>
        <p:nvPicPr>
          <p:cNvPr id="9" name="Picture 8" descr="Chart, waterfall chart&#10;&#10;Description automatically generated">
            <a:extLst>
              <a:ext uri="{FF2B5EF4-FFF2-40B4-BE49-F238E27FC236}">
                <a16:creationId xmlns:a16="http://schemas.microsoft.com/office/drawing/2014/main" xmlns="" id="{8774639A-46B7-CDD1-E2D3-06C72BFB3B7C}"/>
              </a:ext>
            </a:extLst>
          </p:cNvPr>
          <p:cNvPicPr>
            <a:picLocks noChangeAspect="1"/>
          </p:cNvPicPr>
          <p:nvPr/>
        </p:nvPicPr>
        <p:blipFill>
          <a:blip r:embed="rId4"/>
          <a:stretch>
            <a:fillRect/>
          </a:stretch>
        </p:blipFill>
        <p:spPr>
          <a:xfrm>
            <a:off x="6705600" y="4114800"/>
            <a:ext cx="5486400" cy="2743200"/>
          </a:xfrm>
          <a:prstGeom prst="rect">
            <a:avLst/>
          </a:prstGeom>
        </p:spPr>
      </p:pic>
      <p:sp>
        <p:nvSpPr>
          <p:cNvPr id="10" name="TextBox 9">
            <a:extLst>
              <a:ext uri="{FF2B5EF4-FFF2-40B4-BE49-F238E27FC236}">
                <a16:creationId xmlns:a16="http://schemas.microsoft.com/office/drawing/2014/main" xmlns="" id="{A0675332-BE2F-FD9B-E9BF-B896EB942C0C}"/>
              </a:ext>
            </a:extLst>
          </p:cNvPr>
          <p:cNvSpPr txBox="1"/>
          <p:nvPr/>
        </p:nvSpPr>
        <p:spPr>
          <a:xfrm>
            <a:off x="740569" y="1077496"/>
            <a:ext cx="5224462" cy="923330"/>
          </a:xfrm>
          <a:prstGeom prst="rect">
            <a:avLst/>
          </a:prstGeom>
          <a:noFill/>
        </p:spPr>
        <p:txBody>
          <a:bodyPr wrap="square" rtlCol="0">
            <a:spAutoFit/>
          </a:bodyPr>
          <a:lstStyle/>
          <a:p>
            <a:r>
              <a:rPr lang="en-US" dirty="0"/>
              <a:t>Mean : 41.976667</a:t>
            </a:r>
          </a:p>
          <a:p>
            <a:r>
              <a:rPr lang="en-US" dirty="0"/>
              <a:t>STD : 1.290197</a:t>
            </a:r>
          </a:p>
          <a:p>
            <a:r>
              <a:rPr lang="en-US" dirty="0"/>
              <a:t>Z-Score : -1.164093743854465      </a:t>
            </a:r>
          </a:p>
        </p:txBody>
      </p:sp>
      <p:sp>
        <p:nvSpPr>
          <p:cNvPr id="11" name="TextBox 10">
            <a:extLst>
              <a:ext uri="{FF2B5EF4-FFF2-40B4-BE49-F238E27FC236}">
                <a16:creationId xmlns:a16="http://schemas.microsoft.com/office/drawing/2014/main" xmlns="" id="{F71C0988-C48A-4F5E-7C33-6FB2DCA7C87B}"/>
              </a:ext>
            </a:extLst>
          </p:cNvPr>
          <p:cNvSpPr txBox="1"/>
          <p:nvPr/>
        </p:nvSpPr>
        <p:spPr>
          <a:xfrm>
            <a:off x="717619" y="-111281"/>
            <a:ext cx="6111806" cy="1446550"/>
          </a:xfrm>
          <a:prstGeom prst="rect">
            <a:avLst/>
          </a:prstGeom>
          <a:noFill/>
        </p:spPr>
        <p:txBody>
          <a:bodyPr wrap="square" rtlCol="0">
            <a:spAutoFit/>
          </a:bodyPr>
          <a:lstStyle/>
          <a:p>
            <a:r>
              <a:rPr lang="en-US" sz="8800" dirty="0"/>
              <a:t>FIELD GOALS</a:t>
            </a:r>
          </a:p>
        </p:txBody>
      </p:sp>
    </p:spTree>
    <p:extLst>
      <p:ext uri="{BB962C8B-B14F-4D97-AF65-F5344CB8AC3E}">
        <p14:creationId xmlns:p14="http://schemas.microsoft.com/office/powerpoint/2010/main" val="2920785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xmlns="" id="{0CF6731B-1235-D502-0766-AE84CAD517B9}"/>
              </a:ext>
            </a:extLst>
          </p:cNvPr>
          <p:cNvPicPr>
            <a:picLocks noChangeAspect="1"/>
          </p:cNvPicPr>
          <p:nvPr/>
        </p:nvPicPr>
        <p:blipFill>
          <a:blip r:embed="rId2"/>
          <a:stretch>
            <a:fillRect/>
          </a:stretch>
        </p:blipFill>
        <p:spPr>
          <a:xfrm>
            <a:off x="0" y="1887537"/>
            <a:ext cx="7035800" cy="4970463"/>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xmlns="" id="{22713D47-33E4-344B-8941-72BB2FB30B62}"/>
              </a:ext>
            </a:extLst>
          </p:cNvPr>
          <p:cNvPicPr>
            <a:picLocks noGrp="1" noChangeAspect="1"/>
          </p:cNvPicPr>
          <p:nvPr>
            <p:ph idx="1"/>
          </p:nvPr>
        </p:nvPicPr>
        <p:blipFill>
          <a:blip r:embed="rId3"/>
          <a:stretch>
            <a:fillRect/>
          </a:stretch>
        </p:blipFill>
        <p:spPr>
          <a:xfrm>
            <a:off x="6350000" y="30162"/>
            <a:ext cx="5842000" cy="4381500"/>
          </a:xfrm>
        </p:spPr>
      </p:pic>
      <p:pic>
        <p:nvPicPr>
          <p:cNvPr id="9" name="Picture 8" descr="Chart, waterfall chart&#10;&#10;Description automatically generated">
            <a:extLst>
              <a:ext uri="{FF2B5EF4-FFF2-40B4-BE49-F238E27FC236}">
                <a16:creationId xmlns:a16="http://schemas.microsoft.com/office/drawing/2014/main" xmlns="" id="{5969452F-D778-EC06-3C32-3EB541A161AD}"/>
              </a:ext>
            </a:extLst>
          </p:cNvPr>
          <p:cNvPicPr>
            <a:picLocks noChangeAspect="1"/>
          </p:cNvPicPr>
          <p:nvPr/>
        </p:nvPicPr>
        <p:blipFill>
          <a:blip r:embed="rId4"/>
          <a:stretch>
            <a:fillRect/>
          </a:stretch>
        </p:blipFill>
        <p:spPr>
          <a:xfrm>
            <a:off x="6705600" y="4114800"/>
            <a:ext cx="5486400" cy="2743200"/>
          </a:xfrm>
          <a:prstGeom prst="rect">
            <a:avLst/>
          </a:prstGeom>
        </p:spPr>
      </p:pic>
      <p:sp>
        <p:nvSpPr>
          <p:cNvPr id="10" name="TextBox 9">
            <a:extLst>
              <a:ext uri="{FF2B5EF4-FFF2-40B4-BE49-F238E27FC236}">
                <a16:creationId xmlns:a16="http://schemas.microsoft.com/office/drawing/2014/main" xmlns="" id="{2C5D9DC3-0DE1-02A8-69FB-5830C925B3DC}"/>
              </a:ext>
            </a:extLst>
          </p:cNvPr>
          <p:cNvSpPr txBox="1"/>
          <p:nvPr/>
        </p:nvSpPr>
        <p:spPr>
          <a:xfrm>
            <a:off x="738187" y="1081594"/>
            <a:ext cx="5713146" cy="1015663"/>
          </a:xfrm>
          <a:prstGeom prst="rect">
            <a:avLst/>
          </a:prstGeom>
          <a:noFill/>
        </p:spPr>
        <p:txBody>
          <a:bodyPr wrap="square" rtlCol="0">
            <a:spAutoFit/>
          </a:bodyPr>
          <a:lstStyle/>
          <a:p>
            <a:r>
              <a:rPr lang="en-US" sz="2000" dirty="0"/>
              <a:t>Mean : 43.430000</a:t>
            </a:r>
          </a:p>
          <a:p>
            <a:r>
              <a:rPr lang="en-US" sz="2000" dirty="0"/>
              <a:t>STD : 2.213462</a:t>
            </a:r>
          </a:p>
          <a:p>
            <a:r>
              <a:rPr lang="en-US" sz="2000" dirty="0"/>
              <a:t>Z-Score : -0.10568598615921526</a:t>
            </a:r>
          </a:p>
        </p:txBody>
      </p:sp>
      <p:sp>
        <p:nvSpPr>
          <p:cNvPr id="11" name="TextBox 10">
            <a:extLst>
              <a:ext uri="{FF2B5EF4-FFF2-40B4-BE49-F238E27FC236}">
                <a16:creationId xmlns:a16="http://schemas.microsoft.com/office/drawing/2014/main" xmlns="" id="{91DCE221-08F8-C49F-58D1-08CDD7971689}"/>
              </a:ext>
            </a:extLst>
          </p:cNvPr>
          <p:cNvSpPr txBox="1"/>
          <p:nvPr/>
        </p:nvSpPr>
        <p:spPr>
          <a:xfrm>
            <a:off x="717619" y="-111281"/>
            <a:ext cx="5600700" cy="1446550"/>
          </a:xfrm>
          <a:prstGeom prst="rect">
            <a:avLst/>
          </a:prstGeom>
          <a:noFill/>
        </p:spPr>
        <p:txBody>
          <a:bodyPr wrap="square" rtlCol="0">
            <a:spAutoFit/>
          </a:bodyPr>
          <a:lstStyle/>
          <a:p>
            <a:r>
              <a:rPr lang="en-US" sz="8800" dirty="0"/>
              <a:t>REBOUNDS</a:t>
            </a:r>
          </a:p>
        </p:txBody>
      </p:sp>
    </p:spTree>
    <p:extLst>
      <p:ext uri="{BB962C8B-B14F-4D97-AF65-F5344CB8AC3E}">
        <p14:creationId xmlns:p14="http://schemas.microsoft.com/office/powerpoint/2010/main" val="3223950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xmlns="" id="{62F9A557-682B-BB6E-9FFC-DAB4D9D0B879}"/>
              </a:ext>
            </a:extLst>
          </p:cNvPr>
          <p:cNvPicPr>
            <a:picLocks noChangeAspect="1"/>
          </p:cNvPicPr>
          <p:nvPr/>
        </p:nvPicPr>
        <p:blipFill>
          <a:blip r:embed="rId2"/>
          <a:stretch>
            <a:fillRect/>
          </a:stretch>
        </p:blipFill>
        <p:spPr>
          <a:xfrm>
            <a:off x="0" y="1714500"/>
            <a:ext cx="7340600" cy="5143500"/>
          </a:xfrm>
          <a:prstGeom prst="rect">
            <a:avLst/>
          </a:prstGeom>
        </p:spPr>
      </p:pic>
      <p:pic>
        <p:nvPicPr>
          <p:cNvPr id="9" name="Picture 8" descr="Chart, waterfall chart&#10;&#10;Description automatically generated">
            <a:extLst>
              <a:ext uri="{FF2B5EF4-FFF2-40B4-BE49-F238E27FC236}">
                <a16:creationId xmlns:a16="http://schemas.microsoft.com/office/drawing/2014/main" xmlns="" id="{519265D6-F3D1-05BD-0974-9F4A84EA4F19}"/>
              </a:ext>
            </a:extLst>
          </p:cNvPr>
          <p:cNvPicPr>
            <a:picLocks noChangeAspect="1"/>
          </p:cNvPicPr>
          <p:nvPr/>
        </p:nvPicPr>
        <p:blipFill>
          <a:blip r:embed="rId3"/>
          <a:stretch>
            <a:fillRect/>
          </a:stretch>
        </p:blipFill>
        <p:spPr>
          <a:xfrm>
            <a:off x="6705595" y="4114798"/>
            <a:ext cx="5486404" cy="2743202"/>
          </a:xfrm>
          <a:prstGeom prst="rect">
            <a:avLst/>
          </a:prstGeom>
        </p:spPr>
      </p:pic>
      <p:pic>
        <p:nvPicPr>
          <p:cNvPr id="5" name="Picture 4">
            <a:extLst>
              <a:ext uri="{FF2B5EF4-FFF2-40B4-BE49-F238E27FC236}">
                <a16:creationId xmlns:a16="http://schemas.microsoft.com/office/drawing/2014/main" xmlns="" id="{FD739AB8-BC60-67C6-6022-00B55B28DBB6}"/>
              </a:ext>
            </a:extLst>
          </p:cNvPr>
          <p:cNvPicPr>
            <a:picLocks noChangeAspect="1"/>
          </p:cNvPicPr>
          <p:nvPr/>
        </p:nvPicPr>
        <p:blipFill>
          <a:blip r:embed="rId4"/>
          <a:srcRect/>
          <a:stretch/>
        </p:blipFill>
        <p:spPr>
          <a:xfrm>
            <a:off x="6705595" y="-3"/>
            <a:ext cx="5486401" cy="4114800"/>
          </a:xfrm>
          <a:prstGeom prst="rect">
            <a:avLst/>
          </a:prstGeom>
        </p:spPr>
      </p:pic>
      <p:sp>
        <p:nvSpPr>
          <p:cNvPr id="10" name="TextBox 9">
            <a:extLst>
              <a:ext uri="{FF2B5EF4-FFF2-40B4-BE49-F238E27FC236}">
                <a16:creationId xmlns:a16="http://schemas.microsoft.com/office/drawing/2014/main" xmlns="" id="{E7087A4F-34AE-DCFE-1CD7-40695B9B990F}"/>
              </a:ext>
            </a:extLst>
          </p:cNvPr>
          <p:cNvSpPr txBox="1"/>
          <p:nvPr/>
        </p:nvSpPr>
        <p:spPr>
          <a:xfrm>
            <a:off x="717616" y="1072545"/>
            <a:ext cx="5355433" cy="1569660"/>
          </a:xfrm>
          <a:prstGeom prst="rect">
            <a:avLst/>
          </a:prstGeom>
          <a:noFill/>
        </p:spPr>
        <p:txBody>
          <a:bodyPr wrap="square" rtlCol="0">
            <a:spAutoFit/>
          </a:bodyPr>
          <a:lstStyle/>
          <a:p>
            <a:r>
              <a:rPr lang="en-US" sz="2000" dirty="0"/>
              <a:t>Mean : 14.093333</a:t>
            </a:r>
          </a:p>
          <a:p>
            <a:r>
              <a:rPr lang="en-US" sz="2000" dirty="0"/>
              <a:t>STD : 1.079570</a:t>
            </a:r>
          </a:p>
          <a:p>
            <a:r>
              <a:rPr lang="en-US" sz="2000" dirty="0"/>
              <a:t>Z-Score : 0.9484108889758592</a:t>
            </a:r>
          </a:p>
          <a:p>
            <a:endParaRPr lang="en-US" dirty="0"/>
          </a:p>
          <a:p>
            <a:endParaRPr lang="en-US" dirty="0"/>
          </a:p>
        </p:txBody>
      </p:sp>
      <p:sp>
        <p:nvSpPr>
          <p:cNvPr id="11" name="TextBox 10">
            <a:extLst>
              <a:ext uri="{FF2B5EF4-FFF2-40B4-BE49-F238E27FC236}">
                <a16:creationId xmlns:a16="http://schemas.microsoft.com/office/drawing/2014/main" xmlns="" id="{F061ACA2-FCFF-2FBB-FE82-6E7A9AB3FABF}"/>
              </a:ext>
            </a:extLst>
          </p:cNvPr>
          <p:cNvSpPr txBox="1"/>
          <p:nvPr/>
        </p:nvSpPr>
        <p:spPr>
          <a:xfrm>
            <a:off x="717619" y="-111281"/>
            <a:ext cx="5826056" cy="1446550"/>
          </a:xfrm>
          <a:prstGeom prst="rect">
            <a:avLst/>
          </a:prstGeom>
          <a:noFill/>
        </p:spPr>
        <p:txBody>
          <a:bodyPr wrap="square" rtlCol="0">
            <a:spAutoFit/>
          </a:bodyPr>
          <a:lstStyle/>
          <a:p>
            <a:r>
              <a:rPr lang="en-US" sz="8800" dirty="0"/>
              <a:t>TURNOVERS</a:t>
            </a:r>
          </a:p>
        </p:txBody>
      </p:sp>
    </p:spTree>
    <p:extLst>
      <p:ext uri="{BB962C8B-B14F-4D97-AF65-F5344CB8AC3E}">
        <p14:creationId xmlns:p14="http://schemas.microsoft.com/office/powerpoint/2010/main" val="2441234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7983E-A1E4-8924-A985-57397BD6762A}"/>
              </a:ext>
            </a:extLst>
          </p:cNvPr>
          <p:cNvSpPr>
            <a:spLocks noGrp="1"/>
          </p:cNvSpPr>
          <p:nvPr>
            <p:ph type="title"/>
          </p:nvPr>
        </p:nvSpPr>
        <p:spPr/>
        <p:txBody>
          <a:bodyPr>
            <a:normAutofit fontScale="90000"/>
          </a:bodyPr>
          <a:lstStyle/>
          <a:p>
            <a:pPr algn="ctr"/>
            <a:r>
              <a:rPr lang="en-US" sz="4000" b="1" dirty="0" smtClean="0"/>
              <a:t>Question 4 - </a:t>
            </a:r>
            <a:r>
              <a:rPr lang="en-US" sz="4000" b="1" dirty="0">
                <a:solidFill>
                  <a:srgbClr val="000000"/>
                </a:solidFill>
              </a:rPr>
              <a:t>KPIs most closely relate to wins </a:t>
            </a:r>
            <a:r>
              <a:rPr lang="en-US" b="1" dirty="0" smtClean="0"/>
              <a:t/>
            </a:r>
            <a:br>
              <a:rPr lang="en-US" b="1" dirty="0" smtClean="0"/>
            </a:br>
            <a:r>
              <a:rPr lang="en-US" sz="3600" b="1" dirty="0" smtClean="0"/>
              <a:t>Linear </a:t>
            </a:r>
            <a:r>
              <a:rPr lang="en-US" sz="3600" b="1" dirty="0"/>
              <a:t>Regression: </a:t>
            </a:r>
            <a:br>
              <a:rPr lang="en-US" sz="3600" b="1" dirty="0"/>
            </a:br>
            <a:r>
              <a:rPr lang="en-US" sz="3600" b="1" dirty="0"/>
              <a:t>Summary of the R-values of the KPIs studied</a:t>
            </a:r>
          </a:p>
        </p:txBody>
      </p:sp>
      <p:pic>
        <p:nvPicPr>
          <p:cNvPr id="7" name="Content Placeholder 6" descr="Table&#10;&#10;Description automatically generated">
            <a:extLst>
              <a:ext uri="{FF2B5EF4-FFF2-40B4-BE49-F238E27FC236}">
                <a16:creationId xmlns:a16="http://schemas.microsoft.com/office/drawing/2014/main" xmlns="" id="{07A5C1CF-BB1C-D01B-BC10-D02C55BB3F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937" r="20376"/>
          <a:stretch/>
        </p:blipFill>
        <p:spPr>
          <a:xfrm>
            <a:off x="5028047" y="1967024"/>
            <a:ext cx="6392559" cy="4209940"/>
          </a:xfrm>
        </p:spPr>
      </p:pic>
      <p:pic>
        <p:nvPicPr>
          <p:cNvPr id="5" name="Picture 4">
            <a:extLst>
              <a:ext uri="{FF2B5EF4-FFF2-40B4-BE49-F238E27FC236}">
                <a16:creationId xmlns:a16="http://schemas.microsoft.com/office/drawing/2014/main" xmlns="" id="{A4C6AC7E-EF8A-E3F5-9D18-07FECE5D4F52}"/>
              </a:ext>
            </a:extLst>
          </p:cNvPr>
          <p:cNvPicPr>
            <a:picLocks noChangeAspect="1"/>
          </p:cNvPicPr>
          <p:nvPr/>
        </p:nvPicPr>
        <p:blipFill>
          <a:blip r:embed="rId3"/>
          <a:stretch>
            <a:fillRect/>
          </a:stretch>
        </p:blipFill>
        <p:spPr>
          <a:xfrm>
            <a:off x="771395" y="1828800"/>
            <a:ext cx="4481090" cy="4348164"/>
          </a:xfrm>
          <a:prstGeom prst="rect">
            <a:avLst/>
          </a:prstGeom>
        </p:spPr>
      </p:pic>
    </p:spTree>
    <p:extLst>
      <p:ext uri="{BB962C8B-B14F-4D97-AF65-F5344CB8AC3E}">
        <p14:creationId xmlns:p14="http://schemas.microsoft.com/office/powerpoint/2010/main" val="2849149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8A0F710-97E4-0DCB-02CF-E8885BE8DA0D}"/>
              </a:ext>
            </a:extLst>
          </p:cNvPr>
          <p:cNvPicPr>
            <a:picLocks noChangeAspect="1"/>
          </p:cNvPicPr>
          <p:nvPr/>
        </p:nvPicPr>
        <p:blipFill>
          <a:blip r:embed="rId2"/>
          <a:stretch>
            <a:fillRect/>
          </a:stretch>
        </p:blipFill>
        <p:spPr>
          <a:xfrm>
            <a:off x="178363" y="118406"/>
            <a:ext cx="4181424" cy="3310594"/>
          </a:xfrm>
          <a:prstGeom prst="rect">
            <a:avLst/>
          </a:prstGeom>
        </p:spPr>
      </p:pic>
      <p:pic>
        <p:nvPicPr>
          <p:cNvPr id="7" name="Picture 6">
            <a:extLst>
              <a:ext uri="{FF2B5EF4-FFF2-40B4-BE49-F238E27FC236}">
                <a16:creationId xmlns:a16="http://schemas.microsoft.com/office/drawing/2014/main" xmlns="" id="{5BF0E433-7AE4-0294-D087-C6C7A72301C8}"/>
              </a:ext>
            </a:extLst>
          </p:cNvPr>
          <p:cNvPicPr>
            <a:picLocks noChangeAspect="1"/>
          </p:cNvPicPr>
          <p:nvPr/>
        </p:nvPicPr>
        <p:blipFill>
          <a:blip r:embed="rId3"/>
          <a:stretch>
            <a:fillRect/>
          </a:stretch>
        </p:blipFill>
        <p:spPr>
          <a:xfrm>
            <a:off x="6964326" y="0"/>
            <a:ext cx="4540505" cy="3632404"/>
          </a:xfrm>
          <a:prstGeom prst="rect">
            <a:avLst/>
          </a:prstGeom>
        </p:spPr>
      </p:pic>
      <p:pic>
        <p:nvPicPr>
          <p:cNvPr id="9" name="Picture 8">
            <a:extLst>
              <a:ext uri="{FF2B5EF4-FFF2-40B4-BE49-F238E27FC236}">
                <a16:creationId xmlns:a16="http://schemas.microsoft.com/office/drawing/2014/main" xmlns="" id="{35FA5BE4-4E34-E5EB-A6E8-8CF96676ADA0}"/>
              </a:ext>
            </a:extLst>
          </p:cNvPr>
          <p:cNvPicPr>
            <a:picLocks noChangeAspect="1"/>
          </p:cNvPicPr>
          <p:nvPr/>
        </p:nvPicPr>
        <p:blipFill>
          <a:blip r:embed="rId4"/>
          <a:stretch>
            <a:fillRect/>
          </a:stretch>
        </p:blipFill>
        <p:spPr>
          <a:xfrm>
            <a:off x="6964327" y="3685567"/>
            <a:ext cx="4540504" cy="3249630"/>
          </a:xfrm>
          <a:prstGeom prst="rect">
            <a:avLst/>
          </a:prstGeom>
        </p:spPr>
      </p:pic>
      <p:sp>
        <p:nvSpPr>
          <p:cNvPr id="11" name="TextBox 10">
            <a:extLst>
              <a:ext uri="{FF2B5EF4-FFF2-40B4-BE49-F238E27FC236}">
                <a16:creationId xmlns:a16="http://schemas.microsoft.com/office/drawing/2014/main" xmlns="" id="{6D444E06-6FEA-449C-E4B5-46A6ADD0EC3D}"/>
              </a:ext>
            </a:extLst>
          </p:cNvPr>
          <p:cNvSpPr txBox="1"/>
          <p:nvPr/>
        </p:nvSpPr>
        <p:spPr>
          <a:xfrm>
            <a:off x="676537" y="3278461"/>
            <a:ext cx="4424182" cy="707886"/>
          </a:xfrm>
          <a:prstGeom prst="rect">
            <a:avLst/>
          </a:prstGeom>
          <a:noFill/>
        </p:spPr>
        <p:txBody>
          <a:bodyPr wrap="square">
            <a:spAutoFit/>
          </a:bodyPr>
          <a:lstStyle/>
          <a:p>
            <a:r>
              <a:rPr lang="en-US" sz="2000" dirty="0"/>
              <a:t>3 Points made have a </a:t>
            </a:r>
            <a:r>
              <a:rPr lang="en-US" sz="2000" b="1" dirty="0"/>
              <a:t>moderate positive </a:t>
            </a:r>
            <a:r>
              <a:rPr lang="en-US" sz="2000" dirty="0"/>
              <a:t>relation to Wins. </a:t>
            </a:r>
          </a:p>
        </p:txBody>
      </p:sp>
      <p:sp>
        <p:nvSpPr>
          <p:cNvPr id="13" name="TextBox 12">
            <a:extLst>
              <a:ext uri="{FF2B5EF4-FFF2-40B4-BE49-F238E27FC236}">
                <a16:creationId xmlns:a16="http://schemas.microsoft.com/office/drawing/2014/main" xmlns="" id="{4789D743-00E9-4753-275C-5CEC0035F4DC}"/>
              </a:ext>
            </a:extLst>
          </p:cNvPr>
          <p:cNvSpPr txBox="1"/>
          <p:nvPr/>
        </p:nvSpPr>
        <p:spPr>
          <a:xfrm>
            <a:off x="4793830" y="528260"/>
            <a:ext cx="2477386" cy="1015663"/>
          </a:xfrm>
          <a:prstGeom prst="rect">
            <a:avLst/>
          </a:prstGeom>
          <a:noFill/>
        </p:spPr>
        <p:txBody>
          <a:bodyPr wrap="square">
            <a:spAutoFit/>
          </a:bodyPr>
          <a:lstStyle/>
          <a:p>
            <a:r>
              <a:rPr lang="en-US" sz="2000" dirty="0"/>
              <a:t>Blocks  and Steals have a </a:t>
            </a:r>
            <a:r>
              <a:rPr lang="en-US" sz="2000" b="1" dirty="0"/>
              <a:t>weak positive </a:t>
            </a:r>
            <a:r>
              <a:rPr lang="en-US" sz="2000" dirty="0"/>
              <a:t>relation to Wins.</a:t>
            </a:r>
          </a:p>
        </p:txBody>
      </p:sp>
      <p:pic>
        <p:nvPicPr>
          <p:cNvPr id="15" name="Content Placeholder 6" descr="Table&#10;&#10;Description automatically generated">
            <a:extLst>
              <a:ext uri="{FF2B5EF4-FFF2-40B4-BE49-F238E27FC236}">
                <a16:creationId xmlns:a16="http://schemas.microsoft.com/office/drawing/2014/main" xmlns="" id="{133673D8-5EBC-BA5D-4DA0-026A32E6208F}"/>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r="20376" b="40763"/>
          <a:stretch/>
        </p:blipFill>
        <p:spPr>
          <a:xfrm>
            <a:off x="178363" y="4049740"/>
            <a:ext cx="6392558" cy="2577629"/>
          </a:xfrm>
        </p:spPr>
      </p:pic>
    </p:spTree>
    <p:extLst>
      <p:ext uri="{BB962C8B-B14F-4D97-AF65-F5344CB8AC3E}">
        <p14:creationId xmlns:p14="http://schemas.microsoft.com/office/powerpoint/2010/main" val="3238361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5EDA95B1-CDE9-9E3C-3319-7E6D4D88D641}"/>
              </a:ext>
            </a:extLst>
          </p:cNvPr>
          <p:cNvPicPr>
            <a:picLocks noChangeAspect="1"/>
          </p:cNvPicPr>
          <p:nvPr/>
        </p:nvPicPr>
        <p:blipFill>
          <a:blip r:embed="rId2"/>
          <a:stretch>
            <a:fillRect/>
          </a:stretch>
        </p:blipFill>
        <p:spPr>
          <a:xfrm>
            <a:off x="839972" y="198805"/>
            <a:ext cx="4257424" cy="3156243"/>
          </a:xfrm>
          <a:prstGeom prst="rect">
            <a:avLst/>
          </a:prstGeom>
        </p:spPr>
      </p:pic>
      <p:pic>
        <p:nvPicPr>
          <p:cNvPr id="11" name="Picture 10">
            <a:extLst>
              <a:ext uri="{FF2B5EF4-FFF2-40B4-BE49-F238E27FC236}">
                <a16:creationId xmlns:a16="http://schemas.microsoft.com/office/drawing/2014/main" xmlns="" id="{1CBB3A9B-D3A7-15CF-39D3-A087976A0403}"/>
              </a:ext>
            </a:extLst>
          </p:cNvPr>
          <p:cNvPicPr>
            <a:picLocks noChangeAspect="1"/>
          </p:cNvPicPr>
          <p:nvPr/>
        </p:nvPicPr>
        <p:blipFill>
          <a:blip r:embed="rId3"/>
          <a:stretch>
            <a:fillRect/>
          </a:stretch>
        </p:blipFill>
        <p:spPr>
          <a:xfrm>
            <a:off x="6096000" y="103693"/>
            <a:ext cx="4124403" cy="3413554"/>
          </a:xfrm>
          <a:prstGeom prst="rect">
            <a:avLst/>
          </a:prstGeom>
        </p:spPr>
      </p:pic>
      <p:pic>
        <p:nvPicPr>
          <p:cNvPr id="13" name="Picture 12">
            <a:extLst>
              <a:ext uri="{FF2B5EF4-FFF2-40B4-BE49-F238E27FC236}">
                <a16:creationId xmlns:a16="http://schemas.microsoft.com/office/drawing/2014/main" xmlns="" id="{5DA2A6B4-8D45-DD28-2B69-CA1E6788FBAA}"/>
              </a:ext>
            </a:extLst>
          </p:cNvPr>
          <p:cNvPicPr>
            <a:picLocks noChangeAspect="1"/>
          </p:cNvPicPr>
          <p:nvPr/>
        </p:nvPicPr>
        <p:blipFill>
          <a:blip r:embed="rId4"/>
          <a:stretch>
            <a:fillRect/>
          </a:stretch>
        </p:blipFill>
        <p:spPr>
          <a:xfrm>
            <a:off x="707763" y="3245641"/>
            <a:ext cx="4389633" cy="3497869"/>
          </a:xfrm>
          <a:prstGeom prst="rect">
            <a:avLst/>
          </a:prstGeom>
        </p:spPr>
      </p:pic>
      <p:sp>
        <p:nvSpPr>
          <p:cNvPr id="15" name="TextBox 14">
            <a:extLst>
              <a:ext uri="{FF2B5EF4-FFF2-40B4-BE49-F238E27FC236}">
                <a16:creationId xmlns:a16="http://schemas.microsoft.com/office/drawing/2014/main" xmlns="" id="{8CC867AD-C654-C86F-3DC2-F54C335198CB}"/>
              </a:ext>
            </a:extLst>
          </p:cNvPr>
          <p:cNvSpPr txBox="1"/>
          <p:nvPr/>
        </p:nvSpPr>
        <p:spPr>
          <a:xfrm>
            <a:off x="5670064" y="3517247"/>
            <a:ext cx="4994392" cy="1477328"/>
          </a:xfrm>
          <a:prstGeom prst="rect">
            <a:avLst/>
          </a:prstGeom>
          <a:noFill/>
        </p:spPr>
        <p:txBody>
          <a:bodyPr wrap="square">
            <a:spAutoFit/>
          </a:bodyPr>
          <a:lstStyle/>
          <a:p>
            <a:r>
              <a:rPr lang="en-US" dirty="0"/>
              <a:t>These variables </a:t>
            </a:r>
            <a:r>
              <a:rPr lang="en-US" dirty="0">
                <a:solidFill>
                  <a:srgbClr val="000000"/>
                </a:solidFill>
                <a:effectLst/>
                <a:latin typeface="Helvetica Neue"/>
              </a:rPr>
              <a:t>a </a:t>
            </a:r>
            <a:r>
              <a:rPr lang="en-US" b="1" dirty="0">
                <a:solidFill>
                  <a:srgbClr val="000000"/>
                </a:solidFill>
                <a:effectLst/>
                <a:latin typeface="Helvetica Neue"/>
              </a:rPr>
              <a:t>strong positive</a:t>
            </a:r>
            <a:r>
              <a:rPr lang="en-US" dirty="0">
                <a:solidFill>
                  <a:srgbClr val="000000"/>
                </a:solidFill>
                <a:effectLst/>
                <a:latin typeface="Helvetica Neue"/>
              </a:rPr>
              <a:t> relationship to Wins </a:t>
            </a:r>
            <a:r>
              <a:rPr lang="en-US" dirty="0"/>
              <a:t>:</a:t>
            </a:r>
          </a:p>
          <a:p>
            <a:r>
              <a:rPr lang="en-US" dirty="0"/>
              <a:t>1) Field Goals Made</a:t>
            </a:r>
          </a:p>
          <a:p>
            <a:r>
              <a:rPr lang="en-US" dirty="0"/>
              <a:t>2) Free Throws Made</a:t>
            </a:r>
          </a:p>
          <a:p>
            <a:r>
              <a:rPr lang="en-US" dirty="0"/>
              <a:t>3) Rebounds</a:t>
            </a:r>
          </a:p>
        </p:txBody>
      </p:sp>
      <p:pic>
        <p:nvPicPr>
          <p:cNvPr id="16" name="Picture 15">
            <a:extLst>
              <a:ext uri="{FF2B5EF4-FFF2-40B4-BE49-F238E27FC236}">
                <a16:creationId xmlns:a16="http://schemas.microsoft.com/office/drawing/2014/main" xmlns="" id="{6A417BEC-11D7-CA2A-6C85-8067DE322644}"/>
              </a:ext>
            </a:extLst>
          </p:cNvPr>
          <p:cNvPicPr>
            <a:picLocks noChangeAspect="1"/>
          </p:cNvPicPr>
          <p:nvPr/>
        </p:nvPicPr>
        <p:blipFill rotWithShape="1">
          <a:blip r:embed="rId5"/>
          <a:srcRect r="20514" b="72697"/>
          <a:stretch/>
        </p:blipFill>
        <p:spPr>
          <a:xfrm>
            <a:off x="5488854" y="5028118"/>
            <a:ext cx="6382080" cy="1188468"/>
          </a:xfrm>
          <a:prstGeom prst="rect">
            <a:avLst/>
          </a:prstGeom>
        </p:spPr>
      </p:pic>
    </p:spTree>
    <p:extLst>
      <p:ext uri="{BB962C8B-B14F-4D97-AF65-F5344CB8AC3E}">
        <p14:creationId xmlns:p14="http://schemas.microsoft.com/office/powerpoint/2010/main" val="1813100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5EDE46-3743-DF08-EA17-75DBAD128524}"/>
              </a:ext>
            </a:extLst>
          </p:cNvPr>
          <p:cNvSpPr>
            <a:spLocks noGrp="1"/>
          </p:cNvSpPr>
          <p:nvPr>
            <p:ph type="title"/>
          </p:nvPr>
        </p:nvSpPr>
        <p:spPr>
          <a:xfrm>
            <a:off x="838200" y="286142"/>
            <a:ext cx="10515600" cy="1250914"/>
          </a:xfrm>
        </p:spPr>
        <p:txBody>
          <a:bodyPr>
            <a:normAutofit/>
          </a:bodyPr>
          <a:lstStyle/>
          <a:p>
            <a:r>
              <a:rPr lang="en-US" sz="3600" dirty="0" smtClean="0">
                <a:solidFill>
                  <a:srgbClr val="000000"/>
                </a:solidFill>
                <a:effectLst/>
                <a:latin typeface="Helvetica Neue"/>
              </a:rPr>
              <a:t>Summary:</a:t>
            </a:r>
            <a:r>
              <a:rPr lang="en-US" sz="1800" b="1" i="1" dirty="0">
                <a:solidFill>
                  <a:srgbClr val="000000"/>
                </a:solidFill>
                <a:effectLst/>
                <a:latin typeface="Helvetica Neue"/>
              </a:rPr>
              <a:t/>
            </a:r>
            <a:br>
              <a:rPr lang="en-US" sz="1800" b="1" i="1" dirty="0">
                <a:solidFill>
                  <a:srgbClr val="000000"/>
                </a:solidFill>
                <a:effectLst/>
                <a:latin typeface="Helvetica Neue"/>
              </a:rPr>
            </a:br>
            <a:r>
              <a:rPr lang="en-US" sz="1800" i="1" dirty="0">
                <a:solidFill>
                  <a:srgbClr val="000000"/>
                </a:solidFill>
                <a:effectLst/>
                <a:latin typeface="Helvetica Neue"/>
              </a:rPr>
              <a:t>A</a:t>
            </a:r>
            <a:r>
              <a:rPr lang="en-US" sz="1800" dirty="0">
                <a:solidFill>
                  <a:srgbClr val="000000"/>
                </a:solidFill>
                <a:effectLst/>
                <a:latin typeface="Helvetica Neue"/>
              </a:rPr>
              <a:t>ccording to the Pearson Correlation Coefficient Table, the KPIs all had a positive relation to wins.</a:t>
            </a:r>
            <a:endParaRPr lang="en-US" sz="2800" dirty="0"/>
          </a:p>
        </p:txBody>
      </p:sp>
      <p:sp>
        <p:nvSpPr>
          <p:cNvPr id="3" name="Content Placeholder 2">
            <a:extLst>
              <a:ext uri="{FF2B5EF4-FFF2-40B4-BE49-F238E27FC236}">
                <a16:creationId xmlns:a16="http://schemas.microsoft.com/office/drawing/2014/main" xmlns="" id="{BF77DAA5-3E38-A91A-582E-0E0B9597C516}"/>
              </a:ext>
            </a:extLst>
          </p:cNvPr>
          <p:cNvSpPr>
            <a:spLocks noGrp="1"/>
          </p:cNvSpPr>
          <p:nvPr>
            <p:ph idx="1"/>
          </p:nvPr>
        </p:nvSpPr>
        <p:spPr>
          <a:xfrm>
            <a:off x="8133907" y="1690688"/>
            <a:ext cx="3965944" cy="4881170"/>
          </a:xfrm>
        </p:spPr>
        <p:txBody>
          <a:bodyPr>
            <a:normAutofit fontScale="92500" lnSpcReduction="10000"/>
          </a:bodyPr>
          <a:lstStyle/>
          <a:p>
            <a:pPr marL="0" indent="0">
              <a:buNone/>
            </a:pPr>
            <a:r>
              <a:rPr lang="en-US" dirty="0">
                <a:solidFill>
                  <a:srgbClr val="000000"/>
                </a:solidFill>
                <a:latin typeface="Helvetica Neue"/>
              </a:rPr>
              <a:t>However, </a:t>
            </a:r>
            <a:r>
              <a:rPr lang="en-US" dirty="0">
                <a:solidFill>
                  <a:srgbClr val="000000"/>
                </a:solidFill>
                <a:effectLst/>
                <a:latin typeface="Helvetica Neue"/>
              </a:rPr>
              <a:t>a strong positive relationship to Wins were shown by: </a:t>
            </a:r>
          </a:p>
          <a:p>
            <a:pPr marL="0" indent="0">
              <a:buNone/>
            </a:pPr>
            <a:r>
              <a:rPr lang="en-US" sz="2600" b="1" dirty="0">
                <a:solidFill>
                  <a:srgbClr val="000000"/>
                </a:solidFill>
                <a:effectLst/>
                <a:latin typeface="Helvetica Neue"/>
              </a:rPr>
              <a:t>1) Field Goals Made</a:t>
            </a:r>
            <a:endParaRPr lang="en-US" sz="2600" b="1" dirty="0">
              <a:solidFill>
                <a:srgbClr val="000000"/>
              </a:solidFill>
              <a:latin typeface="Helvetica Neue"/>
            </a:endParaRPr>
          </a:p>
          <a:p>
            <a:pPr marL="0" indent="0">
              <a:buNone/>
            </a:pPr>
            <a:r>
              <a:rPr lang="en-US" sz="2600" b="1" dirty="0">
                <a:solidFill>
                  <a:srgbClr val="000000"/>
                </a:solidFill>
                <a:latin typeface="Helvetica Neue"/>
              </a:rPr>
              <a:t>2) </a:t>
            </a:r>
            <a:r>
              <a:rPr lang="en-US" sz="2600" b="1" dirty="0">
                <a:solidFill>
                  <a:srgbClr val="000000"/>
                </a:solidFill>
                <a:effectLst/>
                <a:latin typeface="Helvetica Neue"/>
              </a:rPr>
              <a:t>Free Throws Made</a:t>
            </a:r>
          </a:p>
          <a:p>
            <a:pPr marL="0" indent="0">
              <a:buNone/>
            </a:pPr>
            <a:r>
              <a:rPr lang="en-US" sz="2600" b="1" dirty="0">
                <a:solidFill>
                  <a:srgbClr val="000000"/>
                </a:solidFill>
                <a:latin typeface="Helvetica Neue"/>
              </a:rPr>
              <a:t>3) </a:t>
            </a:r>
            <a:r>
              <a:rPr lang="en-US" sz="2600" b="1" dirty="0">
                <a:solidFill>
                  <a:srgbClr val="000000"/>
                </a:solidFill>
                <a:effectLst/>
                <a:latin typeface="Helvetica Neue"/>
              </a:rPr>
              <a:t>Rebounds</a:t>
            </a:r>
          </a:p>
          <a:p>
            <a:pPr marL="0" indent="0">
              <a:buNone/>
            </a:pPr>
            <a:endParaRPr lang="en-US" sz="1200" b="1" dirty="0">
              <a:solidFill>
                <a:srgbClr val="000000"/>
              </a:solidFill>
              <a:effectLst/>
              <a:latin typeface="Helvetica Neue"/>
            </a:endParaRPr>
          </a:p>
          <a:p>
            <a:pPr marL="0" indent="0">
              <a:buNone/>
            </a:pPr>
            <a:r>
              <a:rPr lang="en-US" b="1" dirty="0">
                <a:solidFill>
                  <a:srgbClr val="000000"/>
                </a:solidFill>
                <a:effectLst/>
                <a:latin typeface="Helvetica Neue"/>
              </a:rPr>
              <a:t>3 Points made </a:t>
            </a:r>
            <a:r>
              <a:rPr lang="en-US" dirty="0">
                <a:solidFill>
                  <a:srgbClr val="000000"/>
                </a:solidFill>
                <a:effectLst/>
                <a:latin typeface="Helvetica Neue"/>
              </a:rPr>
              <a:t>have a moderate positive effect on Wins. </a:t>
            </a:r>
          </a:p>
          <a:p>
            <a:pPr marL="0" indent="0">
              <a:buNone/>
            </a:pPr>
            <a:endParaRPr lang="en-US" sz="1100" dirty="0">
              <a:solidFill>
                <a:srgbClr val="000000"/>
              </a:solidFill>
              <a:effectLst/>
              <a:latin typeface="Helvetica Neue"/>
            </a:endParaRPr>
          </a:p>
          <a:p>
            <a:pPr marL="0" indent="0">
              <a:buNone/>
            </a:pPr>
            <a:r>
              <a:rPr lang="en-US" b="1" dirty="0">
                <a:solidFill>
                  <a:srgbClr val="000000"/>
                </a:solidFill>
                <a:effectLst/>
                <a:latin typeface="Helvetica Neue"/>
              </a:rPr>
              <a:t>Steals and Blocks </a:t>
            </a:r>
            <a:r>
              <a:rPr lang="en-US" dirty="0">
                <a:solidFill>
                  <a:srgbClr val="000000"/>
                </a:solidFill>
                <a:effectLst/>
                <a:latin typeface="Helvetica Neue"/>
              </a:rPr>
              <a:t>are least related to Win.</a:t>
            </a:r>
            <a:endParaRPr lang="en-US" dirty="0"/>
          </a:p>
        </p:txBody>
      </p:sp>
      <p:pic>
        <p:nvPicPr>
          <p:cNvPr id="1026" name="Picture 2">
            <a:extLst>
              <a:ext uri="{FF2B5EF4-FFF2-40B4-BE49-F238E27FC236}">
                <a16:creationId xmlns:a16="http://schemas.microsoft.com/office/drawing/2014/main" xmlns="" id="{CB123D68-9F97-5D46-4820-4D4501176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37055"/>
            <a:ext cx="7295707" cy="514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525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Dario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043301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427874"/>
          </a:xfrm>
        </p:spPr>
        <p:txBody>
          <a:bodyPr>
            <a:normAutofit/>
          </a:bodyPr>
          <a:lstStyle/>
          <a:p>
            <a:pPr algn="ctr"/>
            <a:r>
              <a:rPr lang="en-US" dirty="0">
                <a:solidFill>
                  <a:prstClr val="black"/>
                </a:solidFill>
              </a:rPr>
              <a:t>SECTION </a:t>
            </a:r>
            <a:r>
              <a:rPr lang="en-US" dirty="0" smtClean="0">
                <a:solidFill>
                  <a:prstClr val="black"/>
                </a:solidFill>
              </a:rPr>
              <a:t>5</a:t>
            </a:r>
            <a:endParaRPr lang="en-US" sz="2400" dirty="0"/>
          </a:p>
        </p:txBody>
      </p:sp>
      <p:sp>
        <p:nvSpPr>
          <p:cNvPr id="3" name="Text Placeholder 2"/>
          <p:cNvSpPr>
            <a:spLocks noGrp="1"/>
          </p:cNvSpPr>
          <p:nvPr>
            <p:ph type="body" idx="1"/>
          </p:nvPr>
        </p:nvSpPr>
        <p:spPr>
          <a:xfrm>
            <a:off x="831850" y="1721225"/>
            <a:ext cx="10515600" cy="1110875"/>
          </a:xfrm>
        </p:spPr>
        <p:txBody>
          <a:bodyPr>
            <a:noAutofit/>
          </a:bodyPr>
          <a:lstStyle/>
          <a:p>
            <a:pPr algn="ctr"/>
            <a:r>
              <a:rPr lang="en-US" sz="2800" dirty="0" smtClean="0">
                <a:solidFill>
                  <a:srgbClr val="2B2B2B"/>
                </a:solidFill>
              </a:rPr>
              <a:t>Implications </a:t>
            </a:r>
            <a:r>
              <a:rPr lang="en-US" sz="2800" dirty="0">
                <a:solidFill>
                  <a:srgbClr val="2B2B2B"/>
                </a:solidFill>
              </a:rPr>
              <a:t>of </a:t>
            </a:r>
            <a:r>
              <a:rPr lang="en-US" sz="2800" dirty="0" smtClean="0">
                <a:solidFill>
                  <a:srgbClr val="2B2B2B"/>
                </a:solidFill>
              </a:rPr>
              <a:t>the findings/next steps</a:t>
            </a:r>
            <a:endParaRPr lang="en-US" sz="2800" dirty="0"/>
          </a:p>
        </p:txBody>
      </p:sp>
    </p:spTree>
    <p:extLst>
      <p:ext uri="{BB962C8B-B14F-4D97-AF65-F5344CB8AC3E}">
        <p14:creationId xmlns:p14="http://schemas.microsoft.com/office/powerpoint/2010/main" val="3968192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Overview</a:t>
            </a:r>
            <a:endParaRPr lang="en-US" dirty="0"/>
          </a:p>
        </p:txBody>
      </p:sp>
      <p:sp>
        <p:nvSpPr>
          <p:cNvPr id="3" name="Content Placeholder 2"/>
          <p:cNvSpPr>
            <a:spLocks noGrp="1"/>
          </p:cNvSpPr>
          <p:nvPr>
            <p:ph idx="1"/>
          </p:nvPr>
        </p:nvSpPr>
        <p:spPr>
          <a:xfrm>
            <a:off x="396240" y="1825625"/>
            <a:ext cx="11490960" cy="4351338"/>
          </a:xfrm>
        </p:spPr>
        <p:txBody>
          <a:bodyPr>
            <a:normAutofit/>
          </a:bodyPr>
          <a:lstStyle/>
          <a:p>
            <a:pPr marL="0" indent="0">
              <a:buNone/>
            </a:pPr>
            <a:r>
              <a:rPr lang="en-US" sz="1800" dirty="0" smtClean="0"/>
              <a:t>The Orlando Magic has contracted this group to perform an EDA to look into key performance indicators (KPIs) to determine areas of play that need improvement so the Magic can become a winning team. The group quickly put together a list of questions to look into some of the more popular indicators known throughout the basketball industry.  One motivational factor about this project is that the Magic is local to the Orlando area and an improvement in their performance would help drive fan support. </a:t>
            </a:r>
            <a:endParaRPr lang="en-US" sz="1800" dirty="0"/>
          </a:p>
          <a:p>
            <a:endParaRPr lang="en-US" sz="1800" dirty="0"/>
          </a:p>
          <a:p>
            <a:pPr marL="0" indent="0">
              <a:buNone/>
            </a:pPr>
            <a:r>
              <a:rPr lang="en-US" sz="1800" dirty="0"/>
              <a:t>    1. Is there a correlation between </a:t>
            </a:r>
            <a:r>
              <a:rPr lang="en-US" sz="1800" dirty="0" smtClean="0"/>
              <a:t>regular season and playoff </a:t>
            </a:r>
            <a:r>
              <a:rPr lang="en-US" sz="1800" dirty="0"/>
              <a:t>winning </a:t>
            </a:r>
            <a:r>
              <a:rPr lang="en-US" sz="1800" dirty="0" smtClean="0"/>
              <a:t>percentage?</a:t>
            </a:r>
            <a:endParaRPr lang="en-US" sz="1800" dirty="0"/>
          </a:p>
          <a:p>
            <a:pPr marL="0" indent="0">
              <a:buNone/>
            </a:pPr>
            <a:r>
              <a:rPr lang="en-US" sz="1800" dirty="0"/>
              <a:t>    2. How does the team makeup and performance from last season compare to previous seasons?</a:t>
            </a:r>
          </a:p>
          <a:p>
            <a:pPr marL="0" indent="0">
              <a:buNone/>
            </a:pPr>
            <a:r>
              <a:rPr lang="en-US" sz="1800" dirty="0" smtClean="0"/>
              <a:t>    </a:t>
            </a:r>
            <a:r>
              <a:rPr lang="en-US" sz="1800" dirty="0"/>
              <a:t>3. How does the Orlando Magic, as a team, compare to other teams in the league and the league as a whole?</a:t>
            </a:r>
          </a:p>
          <a:p>
            <a:pPr marL="0" indent="0">
              <a:lnSpc>
                <a:spcPct val="150000"/>
              </a:lnSpc>
              <a:spcBef>
                <a:spcPts val="0"/>
              </a:spcBef>
              <a:buNone/>
            </a:pPr>
            <a:r>
              <a:rPr lang="en-US" sz="1800" dirty="0" smtClean="0"/>
              <a:t>    </a:t>
            </a:r>
            <a:r>
              <a:rPr lang="en-US" sz="1800" dirty="0"/>
              <a:t>4. </a:t>
            </a:r>
            <a:r>
              <a:rPr lang="en-US" sz="1800" dirty="0" smtClean="0"/>
              <a:t>W</a:t>
            </a:r>
            <a:r>
              <a:rPr lang="en-US" sz="1800" dirty="0" smtClean="0">
                <a:solidFill>
                  <a:srgbClr val="000000"/>
                </a:solidFill>
              </a:rPr>
              <a:t>hich </a:t>
            </a:r>
            <a:r>
              <a:rPr lang="en-US" sz="1800" dirty="0">
                <a:solidFill>
                  <a:srgbClr val="000000"/>
                </a:solidFill>
              </a:rPr>
              <a:t>KPIs most closely </a:t>
            </a:r>
            <a:r>
              <a:rPr lang="en-US" sz="1800" dirty="0" smtClean="0">
                <a:solidFill>
                  <a:srgbClr val="000000"/>
                </a:solidFill>
              </a:rPr>
              <a:t>relate </a:t>
            </a:r>
            <a:r>
              <a:rPr lang="en-US" sz="1800" dirty="0">
                <a:solidFill>
                  <a:srgbClr val="000000"/>
                </a:solidFill>
              </a:rPr>
              <a:t>to wins for the Orlando Magic Team in the 2022 </a:t>
            </a:r>
            <a:r>
              <a:rPr lang="en-US" sz="1800" dirty="0" smtClean="0">
                <a:solidFill>
                  <a:srgbClr val="000000"/>
                </a:solidFill>
              </a:rPr>
              <a:t>- 2023 </a:t>
            </a:r>
            <a:r>
              <a:rPr lang="en-US" sz="1800" dirty="0">
                <a:solidFill>
                  <a:srgbClr val="000000"/>
                </a:solidFill>
              </a:rPr>
              <a:t>Games</a:t>
            </a:r>
            <a:r>
              <a:rPr lang="en-US" sz="1800" b="1" i="1" dirty="0">
                <a:solidFill>
                  <a:srgbClr val="000000"/>
                </a:solidFill>
              </a:rPr>
              <a:t/>
            </a:r>
            <a:br>
              <a:rPr lang="en-US" sz="1800" b="1" i="1" dirty="0">
                <a:solidFill>
                  <a:srgbClr val="000000"/>
                </a:solidFill>
              </a:rPr>
            </a:br>
            <a:r>
              <a:rPr lang="en-US" sz="1800" dirty="0" smtClean="0"/>
              <a:t>    </a:t>
            </a:r>
            <a:r>
              <a:rPr lang="en-US" sz="1800" dirty="0"/>
              <a:t>5. Is there a question 5</a:t>
            </a:r>
          </a:p>
          <a:p>
            <a:pPr marL="0" indent="0">
              <a:buNone/>
            </a:pPr>
            <a:r>
              <a:rPr lang="en-US" sz="1800" dirty="0"/>
              <a:t>    </a:t>
            </a:r>
          </a:p>
        </p:txBody>
      </p:sp>
    </p:spTree>
    <p:extLst>
      <p:ext uri="{BB962C8B-B14F-4D97-AF65-F5344CB8AC3E}">
        <p14:creationId xmlns:p14="http://schemas.microsoft.com/office/powerpoint/2010/main" val="269426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Question 1 – Regular Season vs Playoff Percentage</a:t>
            </a:r>
            <a:endParaRPr lang="en-US" dirty="0"/>
          </a:p>
        </p:txBody>
      </p:sp>
      <p:sp>
        <p:nvSpPr>
          <p:cNvPr id="3" name="Content Placeholder 2"/>
          <p:cNvSpPr>
            <a:spLocks noGrp="1"/>
          </p:cNvSpPr>
          <p:nvPr>
            <p:ph idx="1"/>
          </p:nvPr>
        </p:nvSpPr>
        <p:spPr>
          <a:xfrm>
            <a:off x="838200" y="1825625"/>
            <a:ext cx="10515600" cy="3343275"/>
          </a:xfrm>
        </p:spPr>
        <p:txBody>
          <a:bodyPr/>
          <a:lstStyle/>
          <a:p>
            <a:r>
              <a:rPr lang="en-US" dirty="0" smtClean="0"/>
              <a:t>The correlation of season winning percentage versus playoff winning percentage is important because the regular season winning percentage determines home court advantage throughout the playoffs.</a:t>
            </a:r>
          </a:p>
          <a:p>
            <a:r>
              <a:rPr lang="en-US" dirty="0" smtClean="0"/>
              <a:t> Statistics show the team with the home court advantage has won 53 of 74 championships, or 71.6% of the time. </a:t>
            </a:r>
          </a:p>
          <a:p>
            <a:r>
              <a:rPr lang="en-US" dirty="0" smtClean="0"/>
              <a:t>There are no next steps with regard to this KPI</a:t>
            </a:r>
            <a:endParaRPr lang="en-US" dirty="0"/>
          </a:p>
        </p:txBody>
      </p:sp>
    </p:spTree>
    <p:extLst>
      <p:ext uri="{BB962C8B-B14F-4D97-AF65-F5344CB8AC3E}">
        <p14:creationId xmlns:p14="http://schemas.microsoft.com/office/powerpoint/2010/main" val="36699890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Dario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282146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Jessica	</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4112603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Candace</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5932433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Brenton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75018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smtClean="0"/>
              <a:t/>
            </a:r>
            <a:br>
              <a:rPr lang="en-US" dirty="0" smtClean="0"/>
            </a:br>
            <a:r>
              <a:rPr lang="en-US" dirty="0" smtClean="0"/>
              <a:t>Presented by</a:t>
            </a:r>
            <a:br>
              <a:rPr lang="en-US" dirty="0" smtClean="0"/>
            </a:br>
            <a:endParaRPr lang="en-US" dirty="0"/>
          </a:p>
        </p:txBody>
      </p:sp>
      <p:sp>
        <p:nvSpPr>
          <p:cNvPr id="5" name="Content Placeholder 4"/>
          <p:cNvSpPr>
            <a:spLocks noGrp="1"/>
          </p:cNvSpPr>
          <p:nvPr>
            <p:ph idx="1"/>
          </p:nvPr>
        </p:nvSpPr>
        <p:spPr>
          <a:xfrm>
            <a:off x="838200" y="1825625"/>
            <a:ext cx="10515600" cy="2746375"/>
          </a:xfrm>
        </p:spPr>
        <p:txBody>
          <a:bodyPr/>
          <a:lstStyle/>
          <a:p>
            <a:pPr marL="0" indent="0" algn="ctr">
              <a:buNone/>
            </a:pPr>
            <a:r>
              <a:rPr lang="en-US" dirty="0" smtClean="0"/>
              <a:t>Brenton Bethel</a:t>
            </a:r>
          </a:p>
          <a:p>
            <a:pPr marL="0" indent="0" algn="ctr">
              <a:buNone/>
            </a:pPr>
            <a:r>
              <a:rPr lang="en-US" dirty="0" smtClean="0"/>
              <a:t>Candace Stingley</a:t>
            </a:r>
          </a:p>
          <a:p>
            <a:pPr marL="0" indent="0" algn="ctr">
              <a:buNone/>
            </a:pPr>
            <a:r>
              <a:rPr lang="en-US" dirty="0" smtClean="0"/>
              <a:t>Dario Rangel</a:t>
            </a:r>
          </a:p>
          <a:p>
            <a:pPr marL="0" indent="0" algn="ctr">
              <a:buNone/>
            </a:pPr>
            <a:r>
              <a:rPr lang="en-US" dirty="0" smtClean="0"/>
              <a:t>Jessica Richter</a:t>
            </a:r>
          </a:p>
          <a:p>
            <a:pPr marL="0" indent="0" algn="ctr">
              <a:buNone/>
            </a:pPr>
            <a:r>
              <a:rPr lang="en-US" dirty="0" smtClean="0"/>
              <a:t>Mark Meinhardt</a:t>
            </a:r>
            <a:endParaRPr lang="en-US" dirty="0"/>
          </a:p>
        </p:txBody>
      </p:sp>
    </p:spTree>
    <p:extLst>
      <p:ext uri="{BB962C8B-B14F-4D97-AF65-F5344CB8AC3E}">
        <p14:creationId xmlns:p14="http://schemas.microsoft.com/office/powerpoint/2010/main" val="259078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74321"/>
            <a:ext cx="10515600" cy="1097279"/>
          </a:xfrm>
        </p:spPr>
        <p:txBody>
          <a:bodyPr>
            <a:noAutofit/>
          </a:bodyPr>
          <a:lstStyle/>
          <a:p>
            <a:pPr algn="ctr"/>
            <a:r>
              <a:rPr lang="en-US" dirty="0">
                <a:solidFill>
                  <a:prstClr val="black"/>
                </a:solidFill>
              </a:rPr>
              <a:t>SECTION </a:t>
            </a:r>
            <a:r>
              <a:rPr lang="en-US" dirty="0" smtClean="0">
                <a:solidFill>
                  <a:prstClr val="black"/>
                </a:solidFill>
              </a:rPr>
              <a:t>2</a:t>
            </a:r>
            <a:endParaRPr lang="en-US" dirty="0"/>
          </a:p>
        </p:txBody>
      </p:sp>
      <p:sp>
        <p:nvSpPr>
          <p:cNvPr id="3" name="Text Placeholder 2"/>
          <p:cNvSpPr>
            <a:spLocks noGrp="1"/>
          </p:cNvSpPr>
          <p:nvPr>
            <p:ph type="body" idx="1"/>
          </p:nvPr>
        </p:nvSpPr>
        <p:spPr>
          <a:xfrm>
            <a:off x="831850" y="1721225"/>
            <a:ext cx="10515600" cy="1390275"/>
          </a:xfrm>
        </p:spPr>
        <p:txBody>
          <a:bodyPr>
            <a:normAutofit/>
          </a:bodyPr>
          <a:lstStyle/>
          <a:p>
            <a:pPr lvl="1" algn="ctr"/>
            <a:r>
              <a:rPr lang="en-US" sz="2800" dirty="0">
                <a:solidFill>
                  <a:srgbClr val="2B2B2B"/>
                </a:solidFill>
              </a:rPr>
              <a:t>An overview of the data collection, cleanup, and exploration </a:t>
            </a:r>
            <a:r>
              <a:rPr lang="en-US" sz="2800" dirty="0" smtClean="0">
                <a:solidFill>
                  <a:srgbClr val="2B2B2B"/>
                </a:solidFill>
              </a:rPr>
              <a:t>processes</a:t>
            </a:r>
            <a:endParaRPr lang="en-US" sz="2800" dirty="0">
              <a:solidFill>
                <a:srgbClr val="2B2B2B"/>
              </a:solidFill>
            </a:endParaRPr>
          </a:p>
        </p:txBody>
      </p:sp>
    </p:spTree>
    <p:extLst>
      <p:ext uri="{BB962C8B-B14F-4D97-AF65-F5344CB8AC3E}">
        <p14:creationId xmlns:p14="http://schemas.microsoft.com/office/powerpoint/2010/main" val="199709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Website Data Collection from </a:t>
            </a:r>
            <a:r>
              <a:rPr lang="en-US" sz="3600" b="1" dirty="0"/>
              <a:t>Basketball-Reference.com</a:t>
            </a:r>
          </a:p>
        </p:txBody>
      </p:sp>
      <p:sp>
        <p:nvSpPr>
          <p:cNvPr id="4" name="Content Placeholder 3"/>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kern="100" dirty="0" smtClean="0">
                <a:ea typeface="Calibri" panose="020F0502020204030204" pitchFamily="34" charset="0"/>
                <a:cs typeface="Times New Roman" panose="02020603050405020304" pitchFamily="18" charset="0"/>
              </a:rPr>
              <a:t>One source </a:t>
            </a:r>
            <a:r>
              <a:rPr lang="en-US" kern="100" dirty="0">
                <a:ea typeface="Calibri" panose="020F0502020204030204" pitchFamily="34" charset="0"/>
                <a:cs typeface="Times New Roman" panose="02020603050405020304" pitchFamily="18" charset="0"/>
              </a:rPr>
              <a:t>of data was </a:t>
            </a:r>
            <a:r>
              <a:rPr lang="en-US" kern="100" dirty="0" smtClean="0">
                <a:ea typeface="Calibri" panose="020F0502020204030204" pitchFamily="34" charset="0"/>
                <a:cs typeface="Times New Roman" panose="02020603050405020304" pitchFamily="18" charset="0"/>
              </a:rPr>
              <a:t>from the </a:t>
            </a:r>
            <a:r>
              <a:rPr lang="en-US" kern="100" dirty="0">
                <a:ea typeface="Calibri" panose="020F0502020204030204" pitchFamily="34" charset="0"/>
                <a:cs typeface="Times New Roman" panose="02020603050405020304" pitchFamily="18" charset="0"/>
              </a:rPr>
              <a:t>website: </a:t>
            </a:r>
            <a:r>
              <a:rPr lang="en-US" u="sng" kern="100" dirty="0">
                <a:solidFill>
                  <a:srgbClr val="000000"/>
                </a:solidFill>
                <a:ea typeface="Calibri" panose="020F0502020204030204" pitchFamily="34" charset="0"/>
                <a:cs typeface="Times New Roman" panose="02020603050405020304" pitchFamily="18" charset="0"/>
                <a:hlinkClick r:id="rId2"/>
              </a:rPr>
              <a:t>https://www.basketball-reference.com/teams/ORL/</a:t>
            </a:r>
            <a:endParaRPr lang="en-US" kern="1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a typeface="Calibri" panose="020F0502020204030204" pitchFamily="34" charset="0"/>
                <a:cs typeface="Times New Roman" panose="02020603050405020304" pitchFamily="18" charset="0"/>
              </a:rPr>
              <a:t>This site is part of a larger reference site called Sports-Reference.com.</a:t>
            </a:r>
          </a:p>
          <a:p>
            <a:pPr marL="342900" marR="0" lvl="0" indent="-342900">
              <a:lnSpc>
                <a:spcPct val="107000"/>
              </a:lnSpc>
              <a:spcBef>
                <a:spcPts val="0"/>
              </a:spcBef>
              <a:spcAft>
                <a:spcPts val="0"/>
              </a:spcAft>
              <a:buFont typeface="Symbol" panose="05050102010706020507" pitchFamily="18" charset="2"/>
              <a:buChar char=""/>
            </a:pPr>
            <a:r>
              <a:rPr lang="en-US" kern="100" dirty="0">
                <a:ea typeface="Calibri" panose="020F0502020204030204" pitchFamily="34" charset="0"/>
                <a:cs typeface="Times New Roman" panose="02020603050405020304" pitchFamily="18" charset="0"/>
              </a:rPr>
              <a:t>The site is easy to navigate, and the data is available in csv format.</a:t>
            </a:r>
          </a:p>
          <a:p>
            <a:endParaRPr lang="en-US" dirty="0"/>
          </a:p>
        </p:txBody>
      </p:sp>
    </p:spTree>
    <p:extLst>
      <p:ext uri="{BB962C8B-B14F-4D97-AF65-F5344CB8AC3E}">
        <p14:creationId xmlns:p14="http://schemas.microsoft.com/office/powerpoint/2010/main" val="4136625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prstClr val="black"/>
                </a:solidFill>
              </a:rPr>
              <a:t>Website Data Collection from </a:t>
            </a:r>
            <a:r>
              <a:rPr lang="en-US" sz="3600" b="1" dirty="0" smtClean="0">
                <a:solidFill>
                  <a:prstClr val="black"/>
                </a:solidFill>
              </a:rPr>
              <a:t>NBA.com</a:t>
            </a:r>
            <a:endParaRPr lang="en-US" dirty="0"/>
          </a:p>
        </p:txBody>
      </p:sp>
      <p:sp>
        <p:nvSpPr>
          <p:cNvPr id="4" name="Content Placeholder 3"/>
          <p:cNvSpPr>
            <a:spLocks noGrp="1"/>
          </p:cNvSpPr>
          <p:nvPr>
            <p:ph idx="1"/>
          </p:nvPr>
        </p:nvSpPr>
        <p:spPr/>
        <p:txBody>
          <a:bodyPr/>
          <a:lstStyle/>
          <a:p>
            <a:r>
              <a:rPr lang="en-US" dirty="0" smtClean="0"/>
              <a:t>One source of data was pulled directly </a:t>
            </a:r>
            <a:r>
              <a:rPr lang="en-US" dirty="0"/>
              <a:t>from NBA.com and put the </a:t>
            </a:r>
            <a:r>
              <a:rPr lang="en-US" dirty="0" smtClean="0"/>
              <a:t>into </a:t>
            </a:r>
            <a:r>
              <a:rPr lang="en-US" dirty="0"/>
              <a:t>CSV </a:t>
            </a:r>
            <a:r>
              <a:rPr lang="en-US" dirty="0" smtClean="0"/>
              <a:t>files</a:t>
            </a:r>
            <a:endParaRPr lang="en-US" dirty="0"/>
          </a:p>
          <a:p>
            <a:pPr marL="0" indent="0">
              <a:buNone/>
            </a:pPr>
            <a:endParaRPr lang="en-US" dirty="0"/>
          </a:p>
          <a:p>
            <a:r>
              <a:rPr lang="en-US" dirty="0" smtClean="0"/>
              <a:t>Data </a:t>
            </a:r>
            <a:r>
              <a:rPr lang="en-US" dirty="0"/>
              <a:t>was </a:t>
            </a:r>
            <a:r>
              <a:rPr lang="en-US" dirty="0" smtClean="0"/>
              <a:t>selected as needed based on </a:t>
            </a:r>
            <a:r>
              <a:rPr lang="en-US" dirty="0"/>
              <a:t>the results that </a:t>
            </a:r>
            <a:r>
              <a:rPr lang="en-US" dirty="0" smtClean="0"/>
              <a:t>from </a:t>
            </a:r>
            <a:r>
              <a:rPr lang="en-US" dirty="0"/>
              <a:t>my first objective of finding the rankings of the NBA </a:t>
            </a:r>
            <a:r>
              <a:rPr lang="en-US" dirty="0" smtClean="0"/>
              <a:t>teams </a:t>
            </a:r>
            <a:endParaRPr lang="en-US" dirty="0"/>
          </a:p>
          <a:p>
            <a:endParaRPr lang="en-US" dirty="0"/>
          </a:p>
          <a:p>
            <a:r>
              <a:rPr lang="en-US" dirty="0" smtClean="0"/>
              <a:t>Data was cleaned using excel to make sure  all </a:t>
            </a:r>
            <a:r>
              <a:rPr lang="en-US" dirty="0"/>
              <a:t>of the data was formatted correctly. </a:t>
            </a:r>
            <a:r>
              <a:rPr lang="en-US" dirty="0" smtClean="0"/>
              <a:t>The data was </a:t>
            </a:r>
            <a:r>
              <a:rPr lang="en-US" dirty="0"/>
              <a:t>then imported </a:t>
            </a:r>
            <a:r>
              <a:rPr lang="en-US" dirty="0" smtClean="0"/>
              <a:t>into </a:t>
            </a:r>
            <a:r>
              <a:rPr lang="en-US" dirty="0"/>
              <a:t>a </a:t>
            </a:r>
            <a:r>
              <a:rPr lang="en-US" dirty="0" err="1"/>
              <a:t>Jupyter</a:t>
            </a:r>
            <a:r>
              <a:rPr lang="en-US" dirty="0"/>
              <a:t> Notebook </a:t>
            </a:r>
            <a:r>
              <a:rPr lang="en-US" dirty="0" smtClean="0"/>
              <a:t>for analysis </a:t>
            </a:r>
            <a:endParaRPr lang="en-US" dirty="0"/>
          </a:p>
          <a:p>
            <a:endParaRPr lang="en-US" dirty="0"/>
          </a:p>
        </p:txBody>
      </p:sp>
    </p:spTree>
    <p:extLst>
      <p:ext uri="{BB962C8B-B14F-4D97-AF65-F5344CB8AC3E}">
        <p14:creationId xmlns:p14="http://schemas.microsoft.com/office/powerpoint/2010/main" val="2640450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t>API Data Collection using </a:t>
            </a:r>
            <a:r>
              <a:rPr lang="en-US" sz="3600" b="1" dirty="0" err="1" smtClean="0"/>
              <a:t>nba_api</a:t>
            </a:r>
            <a:endParaRPr lang="en-US" dirty="0"/>
          </a:p>
        </p:txBody>
      </p:sp>
      <p:sp>
        <p:nvSpPr>
          <p:cNvPr id="3" name="Content Placeholder 2"/>
          <p:cNvSpPr>
            <a:spLocks noGrp="1"/>
          </p:cNvSpPr>
          <p:nvPr>
            <p:ph idx="1"/>
          </p:nvPr>
        </p:nvSpPr>
        <p:spPr/>
        <p:txBody>
          <a:bodyPr/>
          <a:lstStyle/>
          <a:p>
            <a:r>
              <a:rPr lang="en-US" dirty="0" smtClean="0"/>
              <a:t>One source of data came from the python module </a:t>
            </a:r>
            <a:r>
              <a:rPr lang="en-US" dirty="0" err="1" smtClean="0"/>
              <a:t>nba_api</a:t>
            </a:r>
            <a:endParaRPr lang="en-US" dirty="0" smtClean="0"/>
          </a:p>
          <a:p>
            <a:r>
              <a:rPr lang="en-US" dirty="0" smtClean="0"/>
              <a:t>The </a:t>
            </a:r>
            <a:r>
              <a:rPr lang="en-US" dirty="0" err="1" smtClean="0"/>
              <a:t>nba_api</a:t>
            </a:r>
            <a:r>
              <a:rPr lang="en-US" dirty="0" smtClean="0"/>
              <a:t> contains official data from the NBA  and is the source of data for the website NBA.com</a:t>
            </a:r>
          </a:p>
          <a:p>
            <a:r>
              <a:rPr lang="en-US" dirty="0" smtClean="0"/>
              <a:t>The API was easy to learn but going through the documentation was time consuming, which the group to use other methods in addition to this one</a:t>
            </a:r>
          </a:p>
          <a:p>
            <a:r>
              <a:rPr lang="en-US" dirty="0"/>
              <a:t>The </a:t>
            </a:r>
            <a:r>
              <a:rPr lang="en-US" dirty="0" err="1"/>
              <a:t>nba_api</a:t>
            </a:r>
            <a:r>
              <a:rPr lang="en-US" dirty="0"/>
              <a:t> package is Open Source with an </a:t>
            </a:r>
            <a:r>
              <a:rPr lang="en-US" dirty="0">
                <a:hlinkClick r:id="rId2"/>
              </a:rPr>
              <a:t>MIT </a:t>
            </a:r>
            <a:r>
              <a:rPr lang="en-US" dirty="0" smtClean="0">
                <a:hlinkClick r:id="rId2"/>
              </a:rPr>
              <a:t>License</a:t>
            </a:r>
            <a:r>
              <a:rPr lang="en-US" dirty="0"/>
              <a:t> </a:t>
            </a:r>
            <a:r>
              <a:rPr lang="en-US" dirty="0" smtClean="0"/>
              <a:t>and does not require an API key</a:t>
            </a:r>
            <a:endParaRPr lang="en-US" dirty="0"/>
          </a:p>
        </p:txBody>
      </p:sp>
    </p:spTree>
    <p:extLst>
      <p:ext uri="{BB962C8B-B14F-4D97-AF65-F5344CB8AC3E}">
        <p14:creationId xmlns:p14="http://schemas.microsoft.com/office/powerpoint/2010/main" val="2229222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Dario</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004952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081239"/>
          </a:xfrm>
        </p:spPr>
        <p:txBody>
          <a:bodyPr>
            <a:normAutofit/>
          </a:bodyPr>
          <a:lstStyle/>
          <a:p>
            <a:pPr algn="ctr"/>
            <a:r>
              <a:rPr lang="en-US" dirty="0">
                <a:solidFill>
                  <a:prstClr val="black"/>
                </a:solidFill>
              </a:rPr>
              <a:t>SECTION </a:t>
            </a:r>
            <a:r>
              <a:rPr lang="en-US" dirty="0" smtClean="0">
                <a:solidFill>
                  <a:prstClr val="black"/>
                </a:solidFill>
              </a:rPr>
              <a:t>3</a:t>
            </a:r>
            <a:endParaRPr lang="en-US" sz="2400" dirty="0"/>
          </a:p>
        </p:txBody>
      </p:sp>
      <p:sp>
        <p:nvSpPr>
          <p:cNvPr id="3" name="Text Placeholder 2"/>
          <p:cNvSpPr>
            <a:spLocks noGrp="1"/>
          </p:cNvSpPr>
          <p:nvPr>
            <p:ph type="body" idx="1"/>
          </p:nvPr>
        </p:nvSpPr>
        <p:spPr>
          <a:xfrm>
            <a:off x="831850" y="1721225"/>
            <a:ext cx="10515600" cy="1225176"/>
          </a:xfrm>
        </p:spPr>
        <p:txBody>
          <a:bodyPr>
            <a:noAutofit/>
          </a:bodyPr>
          <a:lstStyle/>
          <a:p>
            <a:pPr algn="ctr"/>
            <a:r>
              <a:rPr lang="en-US" sz="2800" dirty="0">
                <a:solidFill>
                  <a:srgbClr val="2B2B2B"/>
                </a:solidFill>
              </a:rPr>
              <a:t>The </a:t>
            </a:r>
            <a:r>
              <a:rPr lang="en-US" sz="2800" dirty="0" smtClean="0">
                <a:solidFill>
                  <a:srgbClr val="2B2B2B"/>
                </a:solidFill>
              </a:rPr>
              <a:t>approach </a:t>
            </a:r>
            <a:r>
              <a:rPr lang="en-US" sz="2800" dirty="0" smtClean="0">
                <a:solidFill>
                  <a:srgbClr val="2B2B2B"/>
                </a:solidFill>
              </a:rPr>
              <a:t>to </a:t>
            </a:r>
            <a:r>
              <a:rPr lang="en-US" sz="2800" dirty="0">
                <a:solidFill>
                  <a:srgbClr val="2B2B2B"/>
                </a:solidFill>
              </a:rPr>
              <a:t>achieve the project goals</a:t>
            </a:r>
            <a:endParaRPr lang="en-US" sz="2800" dirty="0"/>
          </a:p>
        </p:txBody>
      </p:sp>
    </p:spTree>
    <p:extLst>
      <p:ext uri="{BB962C8B-B14F-4D97-AF65-F5344CB8AC3E}">
        <p14:creationId xmlns:p14="http://schemas.microsoft.com/office/powerpoint/2010/main" val="846020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1538</TotalTime>
  <Words>1071</Words>
  <Application>Microsoft Office PowerPoint</Application>
  <PresentationFormat>Custom</PresentationFormat>
  <Paragraphs>134</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An Exploratory Data Analysis  (EDA) of the  Orlando Magic </vt:lpstr>
      <vt:lpstr>SECTION 1 </vt:lpstr>
      <vt:lpstr>Project Overview</vt:lpstr>
      <vt:lpstr>SECTION 2</vt:lpstr>
      <vt:lpstr>Website Data Collection from Basketball-Reference.com</vt:lpstr>
      <vt:lpstr>Website Data Collection from NBA.com</vt:lpstr>
      <vt:lpstr>API Data Collection using nba_api</vt:lpstr>
      <vt:lpstr>Dario</vt:lpstr>
      <vt:lpstr>SECTION 3</vt:lpstr>
      <vt:lpstr>Question 1 – Regular Season vs Playoff Percentage</vt:lpstr>
      <vt:lpstr>Question 2 – Last Season vs Best/Worst Seasons </vt:lpstr>
      <vt:lpstr>Question 3 – How Does the Magic Compare to the League</vt:lpstr>
      <vt:lpstr>Question 4 - KPIs most closely related to wins   KPIs studied for the Orlando Magic</vt:lpstr>
      <vt:lpstr>Dario</vt:lpstr>
      <vt:lpstr>SECTION 4</vt:lpstr>
      <vt:lpstr>Question 1 – Regular Season vs Playoff Percentage</vt:lpstr>
      <vt:lpstr>Question 2 – Last Season vs Best/Worst Seasons</vt:lpstr>
      <vt:lpstr>Question 3 – How Does the Magic Compare to the League</vt:lpstr>
      <vt:lpstr>PowerPoint Presentation</vt:lpstr>
      <vt:lpstr>PowerPoint Presentation</vt:lpstr>
      <vt:lpstr>PowerPoint Presentation</vt:lpstr>
      <vt:lpstr>PowerPoint Presentation</vt:lpstr>
      <vt:lpstr>PowerPoint Presentation</vt:lpstr>
      <vt:lpstr>Question 4 - KPIs most closely relate to wins  Linear Regression:  Summary of the R-values of the KPIs studied</vt:lpstr>
      <vt:lpstr>PowerPoint Presentation</vt:lpstr>
      <vt:lpstr>PowerPoint Presentation</vt:lpstr>
      <vt:lpstr>Summary: According to the Pearson Correlation Coefficient Table, the KPIs all had a positive relation to wins.</vt:lpstr>
      <vt:lpstr>Dario</vt:lpstr>
      <vt:lpstr>SECTION 5</vt:lpstr>
      <vt:lpstr>Question 1 – Regular Season vs Playoff Percentage</vt:lpstr>
      <vt:lpstr>Dario</vt:lpstr>
      <vt:lpstr>Jessica </vt:lpstr>
      <vt:lpstr>Candace</vt:lpstr>
      <vt:lpstr>Brenton</vt:lpstr>
      <vt:lpstr> Presented by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dc:title>
  <dc:creator>OR-Bethel, Brenton (Orlando)</dc:creator>
  <cp:lastModifiedBy>Owner</cp:lastModifiedBy>
  <cp:revision>135</cp:revision>
  <dcterms:created xsi:type="dcterms:W3CDTF">2023-04-25T01:06:19Z</dcterms:created>
  <dcterms:modified xsi:type="dcterms:W3CDTF">2023-05-04T04:39:37Z</dcterms:modified>
</cp:coreProperties>
</file>