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2" r:id="rId3"/>
    <p:sldId id="263" r:id="rId4"/>
    <p:sldId id="264" r:id="rId5"/>
    <p:sldId id="269" r:id="rId6"/>
    <p:sldId id="265" r:id="rId7"/>
    <p:sldId id="266" r:id="rId8"/>
    <p:sldId id="267" r:id="rId9"/>
    <p:sldId id="268" r:id="rId10"/>
    <p:sldId id="270" r:id="rId11"/>
    <p:sldId id="278" r:id="rId12"/>
    <p:sldId id="295" r:id="rId13"/>
    <p:sldId id="271" r:id="rId14"/>
    <p:sldId id="276" r:id="rId15"/>
    <p:sldId id="277" r:id="rId16"/>
    <p:sldId id="274" r:id="rId17"/>
    <p:sldId id="272" r:id="rId18"/>
    <p:sldId id="283" r:id="rId19"/>
    <p:sldId id="290" r:id="rId20"/>
    <p:sldId id="291" r:id="rId21"/>
    <p:sldId id="292" r:id="rId22"/>
    <p:sldId id="294" r:id="rId23"/>
    <p:sldId id="282" r:id="rId24"/>
    <p:sldId id="279" r:id="rId25"/>
    <p:sldId id="280" r:id="rId26"/>
    <p:sldId id="261" r:id="rId27"/>
    <p:sldId id="296" r:id="rId28"/>
    <p:sldId id="297" r:id="rId29"/>
    <p:sldId id="298" r:id="rId30"/>
    <p:sldId id="299" r:id="rId31"/>
    <p:sldId id="273" r:id="rId32"/>
    <p:sldId id="285" r:id="rId33"/>
    <p:sldId id="284" r:id="rId34"/>
    <p:sldId id="286" r:id="rId35"/>
    <p:sldId id="287" r:id="rId36"/>
    <p:sldId id="2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985AB1-9573-42A4-9B8E-D6582C8A33AC}">
          <p14:sldIdLst>
            <p14:sldId id="256"/>
            <p14:sldId id="262"/>
            <p14:sldId id="263"/>
            <p14:sldId id="264"/>
            <p14:sldId id="269"/>
            <p14:sldId id="265"/>
            <p14:sldId id="266"/>
            <p14:sldId id="267"/>
            <p14:sldId id="268"/>
            <p14:sldId id="270"/>
            <p14:sldId id="278"/>
            <p14:sldId id="295"/>
            <p14:sldId id="271"/>
            <p14:sldId id="276"/>
            <p14:sldId id="277"/>
            <p14:sldId id="274"/>
            <p14:sldId id="272"/>
            <p14:sldId id="283"/>
            <p14:sldId id="290"/>
            <p14:sldId id="291"/>
            <p14:sldId id="292"/>
            <p14:sldId id="294"/>
            <p14:sldId id="282"/>
            <p14:sldId id="279"/>
            <p14:sldId id="280"/>
            <p14:sldId id="261"/>
            <p14:sldId id="296"/>
            <p14:sldId id="297"/>
            <p14:sldId id="298"/>
            <p14:sldId id="299"/>
            <p14:sldId id="273"/>
            <p14:sldId id="285"/>
            <p14:sldId id="284"/>
            <p14:sldId id="286"/>
            <p14:sldId id="287"/>
            <p14:sldId id="28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DC494C-2600-49DE-8E12-4ADCEEE338A0}" type="datetimeFigureOut">
              <a:rPr lang="en-US" smtClean="0"/>
              <a:t>5/3/23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0096D4-F279-49AA-9FBB-8752C1E5353E}" type="slidenum">
              <a:rPr lang="en-US" smtClean="0"/>
              <a:t>‹#›</a:t>
            </a:fld>
            <a:endParaRPr lang="en-US" dirty="0"/>
          </a:p>
        </p:txBody>
      </p:sp>
    </p:spTree>
    <p:extLst>
      <p:ext uri="{BB962C8B-B14F-4D97-AF65-F5344CB8AC3E}">
        <p14:creationId xmlns:p14="http://schemas.microsoft.com/office/powerpoint/2010/main" val="4213636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Title Page</a:t>
            </a:r>
          </a:p>
        </p:txBody>
      </p:sp>
      <p:sp>
        <p:nvSpPr>
          <p:cNvPr id="4" name="Slide Number Placeholder 3"/>
          <p:cNvSpPr>
            <a:spLocks noGrp="1"/>
          </p:cNvSpPr>
          <p:nvPr>
            <p:ph type="sldNum" sz="quarter" idx="10"/>
          </p:nvPr>
        </p:nvSpPr>
        <p:spPr/>
        <p:txBody>
          <a:bodyPr/>
          <a:lstStyle/>
          <a:p>
            <a:fld id="{750096D4-F279-49AA-9FBB-8752C1E5353E}" type="slidenum">
              <a:rPr lang="en-US" smtClean="0"/>
              <a:t>1</a:t>
            </a:fld>
            <a:endParaRPr lang="en-US" dirty="0"/>
          </a:p>
        </p:txBody>
      </p:sp>
    </p:spTree>
    <p:extLst>
      <p:ext uri="{BB962C8B-B14F-4D97-AF65-F5344CB8AC3E}">
        <p14:creationId xmlns:p14="http://schemas.microsoft.com/office/powerpoint/2010/main" val="1937341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A6E78-EADA-0877-E4E4-7A54410847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8E5113-1D46-24A5-AAA2-B1068DD9B3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5F5324-DEED-857D-5E57-C08FFE8F762E}"/>
              </a:ext>
            </a:extLst>
          </p:cNvPr>
          <p:cNvSpPr>
            <a:spLocks noGrp="1"/>
          </p:cNvSpPr>
          <p:nvPr>
            <p:ph type="dt" sz="half" idx="10"/>
          </p:nvPr>
        </p:nvSpPr>
        <p:spPr/>
        <p:txBody>
          <a:bodyPr/>
          <a:lstStyle/>
          <a:p>
            <a:fld id="{D0854996-1FBB-4E33-95BB-317CB7872D99}" type="datetimeFigureOut">
              <a:rPr lang="en-US" smtClean="0"/>
              <a:t>5/3/23</a:t>
            </a:fld>
            <a:endParaRPr lang="en-US" dirty="0"/>
          </a:p>
        </p:txBody>
      </p:sp>
      <p:sp>
        <p:nvSpPr>
          <p:cNvPr id="5" name="Footer Placeholder 4">
            <a:extLst>
              <a:ext uri="{FF2B5EF4-FFF2-40B4-BE49-F238E27FC236}">
                <a16:creationId xmlns:a16="http://schemas.microsoft.com/office/drawing/2014/main" id="{DD603586-51D6-A836-1376-6B23AA0F47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BC0964-58EB-59D0-9F0A-00F87C261FD6}"/>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245779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F420-F134-26B6-2CD5-0F4CDF9910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D508D2-D202-FD9B-1EE9-D097B163C3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CBC9A3-04FC-4E95-AA8F-E07E8EAA7F74}"/>
              </a:ext>
            </a:extLst>
          </p:cNvPr>
          <p:cNvSpPr>
            <a:spLocks noGrp="1"/>
          </p:cNvSpPr>
          <p:nvPr>
            <p:ph type="dt" sz="half" idx="10"/>
          </p:nvPr>
        </p:nvSpPr>
        <p:spPr/>
        <p:txBody>
          <a:bodyPr/>
          <a:lstStyle/>
          <a:p>
            <a:fld id="{D0854996-1FBB-4E33-95BB-317CB7872D99}" type="datetimeFigureOut">
              <a:rPr lang="en-US" smtClean="0"/>
              <a:t>5/3/23</a:t>
            </a:fld>
            <a:endParaRPr lang="en-US" dirty="0"/>
          </a:p>
        </p:txBody>
      </p:sp>
      <p:sp>
        <p:nvSpPr>
          <p:cNvPr id="5" name="Footer Placeholder 4">
            <a:extLst>
              <a:ext uri="{FF2B5EF4-FFF2-40B4-BE49-F238E27FC236}">
                <a16:creationId xmlns:a16="http://schemas.microsoft.com/office/drawing/2014/main" id="{B280F340-C07D-C230-78A2-7894FBC4C7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C89597-8A87-DF40-A148-C271BAF68DF7}"/>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287948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D3CADE-FCBF-AD39-2A3A-A0759116FE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6A0359-7757-03C6-41F0-42CDB1BC2D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06DEA-BF6D-340D-84F9-C396AAED664C}"/>
              </a:ext>
            </a:extLst>
          </p:cNvPr>
          <p:cNvSpPr>
            <a:spLocks noGrp="1"/>
          </p:cNvSpPr>
          <p:nvPr>
            <p:ph type="dt" sz="half" idx="10"/>
          </p:nvPr>
        </p:nvSpPr>
        <p:spPr/>
        <p:txBody>
          <a:bodyPr/>
          <a:lstStyle/>
          <a:p>
            <a:fld id="{D0854996-1FBB-4E33-95BB-317CB7872D99}" type="datetimeFigureOut">
              <a:rPr lang="en-US" smtClean="0"/>
              <a:t>5/3/23</a:t>
            </a:fld>
            <a:endParaRPr lang="en-US" dirty="0"/>
          </a:p>
        </p:txBody>
      </p:sp>
      <p:sp>
        <p:nvSpPr>
          <p:cNvPr id="5" name="Footer Placeholder 4">
            <a:extLst>
              <a:ext uri="{FF2B5EF4-FFF2-40B4-BE49-F238E27FC236}">
                <a16:creationId xmlns:a16="http://schemas.microsoft.com/office/drawing/2014/main" id="{723D2974-1B4C-82C2-030D-AEAF59955D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A38BA7-7CA7-B7DF-27D7-109C9FB6DE37}"/>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355876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8DBE-C1CC-B7FB-EBE1-7990BA17E0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A22C23-BFC2-58C0-0D68-88937172D4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F0553-7E38-2D36-F267-115A83C0CABE}"/>
              </a:ext>
            </a:extLst>
          </p:cNvPr>
          <p:cNvSpPr>
            <a:spLocks noGrp="1"/>
          </p:cNvSpPr>
          <p:nvPr>
            <p:ph type="dt" sz="half" idx="10"/>
          </p:nvPr>
        </p:nvSpPr>
        <p:spPr/>
        <p:txBody>
          <a:bodyPr/>
          <a:lstStyle/>
          <a:p>
            <a:fld id="{D0854996-1FBB-4E33-95BB-317CB7872D99}" type="datetimeFigureOut">
              <a:rPr lang="en-US" smtClean="0"/>
              <a:t>5/3/23</a:t>
            </a:fld>
            <a:endParaRPr lang="en-US" dirty="0"/>
          </a:p>
        </p:txBody>
      </p:sp>
      <p:sp>
        <p:nvSpPr>
          <p:cNvPr id="5" name="Footer Placeholder 4">
            <a:extLst>
              <a:ext uri="{FF2B5EF4-FFF2-40B4-BE49-F238E27FC236}">
                <a16:creationId xmlns:a16="http://schemas.microsoft.com/office/drawing/2014/main" id="{D07898A0-9C5E-B5D6-DDB1-52BC9C29EF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DD8C3F-C498-77DE-6EBA-8EB9D6BC8D93}"/>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343944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E2795-D97C-7C26-9805-681F13B7BD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F5E2BB-21D5-3908-69DA-5FE2D3FAC4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062665-D5D0-D7E8-A720-1C7EE892C45B}"/>
              </a:ext>
            </a:extLst>
          </p:cNvPr>
          <p:cNvSpPr>
            <a:spLocks noGrp="1"/>
          </p:cNvSpPr>
          <p:nvPr>
            <p:ph type="dt" sz="half" idx="10"/>
          </p:nvPr>
        </p:nvSpPr>
        <p:spPr/>
        <p:txBody>
          <a:bodyPr/>
          <a:lstStyle/>
          <a:p>
            <a:fld id="{D0854996-1FBB-4E33-95BB-317CB7872D99}" type="datetimeFigureOut">
              <a:rPr lang="en-US" smtClean="0"/>
              <a:t>5/3/23</a:t>
            </a:fld>
            <a:endParaRPr lang="en-US" dirty="0"/>
          </a:p>
        </p:txBody>
      </p:sp>
      <p:sp>
        <p:nvSpPr>
          <p:cNvPr id="5" name="Footer Placeholder 4">
            <a:extLst>
              <a:ext uri="{FF2B5EF4-FFF2-40B4-BE49-F238E27FC236}">
                <a16:creationId xmlns:a16="http://schemas.microsoft.com/office/drawing/2014/main" id="{03B29897-DB1A-5E0B-8C6C-93D82E7727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D9AE3A4-3794-4A8F-E94B-5E3D41E7D58B}"/>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301088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FADD9-0D37-31D3-3762-2A4555C015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E2A18B-5FDD-78ED-B903-7C6EFB474D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22C815-ED44-0DD4-A7D1-05F6FDD91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862A28-53DE-3FFA-10DC-557A16CB9FA1}"/>
              </a:ext>
            </a:extLst>
          </p:cNvPr>
          <p:cNvSpPr>
            <a:spLocks noGrp="1"/>
          </p:cNvSpPr>
          <p:nvPr>
            <p:ph type="dt" sz="half" idx="10"/>
          </p:nvPr>
        </p:nvSpPr>
        <p:spPr/>
        <p:txBody>
          <a:bodyPr/>
          <a:lstStyle/>
          <a:p>
            <a:fld id="{D0854996-1FBB-4E33-95BB-317CB7872D99}" type="datetimeFigureOut">
              <a:rPr lang="en-US" smtClean="0"/>
              <a:t>5/3/23</a:t>
            </a:fld>
            <a:endParaRPr lang="en-US" dirty="0"/>
          </a:p>
        </p:txBody>
      </p:sp>
      <p:sp>
        <p:nvSpPr>
          <p:cNvPr id="6" name="Footer Placeholder 5">
            <a:extLst>
              <a:ext uri="{FF2B5EF4-FFF2-40B4-BE49-F238E27FC236}">
                <a16:creationId xmlns:a16="http://schemas.microsoft.com/office/drawing/2014/main" id="{D9117D43-02A1-4AB2-C5EE-082AF7DCC9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43E39E-286D-B8E2-0801-760CB25C878F}"/>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309984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856C-5621-1D14-2E16-B6A5ADF4A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939CFD-1387-ED03-A9C3-4F1C2E5DDB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D0D842-7521-DABF-523C-530EB07786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946555-4F1C-262A-D3EE-C38D8F57C1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F1A528-2FBD-1F79-A495-C46F13769C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78BE5C-04EF-E6BD-0717-37F872FF16C3}"/>
              </a:ext>
            </a:extLst>
          </p:cNvPr>
          <p:cNvSpPr>
            <a:spLocks noGrp="1"/>
          </p:cNvSpPr>
          <p:nvPr>
            <p:ph type="dt" sz="half" idx="10"/>
          </p:nvPr>
        </p:nvSpPr>
        <p:spPr/>
        <p:txBody>
          <a:bodyPr/>
          <a:lstStyle/>
          <a:p>
            <a:fld id="{D0854996-1FBB-4E33-95BB-317CB7872D99}" type="datetimeFigureOut">
              <a:rPr lang="en-US" smtClean="0"/>
              <a:t>5/3/23</a:t>
            </a:fld>
            <a:endParaRPr lang="en-US" dirty="0"/>
          </a:p>
        </p:txBody>
      </p:sp>
      <p:sp>
        <p:nvSpPr>
          <p:cNvPr id="8" name="Footer Placeholder 7">
            <a:extLst>
              <a:ext uri="{FF2B5EF4-FFF2-40B4-BE49-F238E27FC236}">
                <a16:creationId xmlns:a16="http://schemas.microsoft.com/office/drawing/2014/main" id="{38A96267-3810-CB64-D205-372FA67F7A0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D3B3BA1-2C34-F5D6-87F6-7B3B41E87C3F}"/>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146157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AAD7-06E9-6B86-C224-A84B16BC09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A9E503-8771-838F-5AAC-893EC50231D1}"/>
              </a:ext>
            </a:extLst>
          </p:cNvPr>
          <p:cNvSpPr>
            <a:spLocks noGrp="1"/>
          </p:cNvSpPr>
          <p:nvPr>
            <p:ph type="dt" sz="half" idx="10"/>
          </p:nvPr>
        </p:nvSpPr>
        <p:spPr/>
        <p:txBody>
          <a:bodyPr/>
          <a:lstStyle/>
          <a:p>
            <a:fld id="{D0854996-1FBB-4E33-95BB-317CB7872D99}" type="datetimeFigureOut">
              <a:rPr lang="en-US" smtClean="0"/>
              <a:t>5/3/23</a:t>
            </a:fld>
            <a:endParaRPr lang="en-US" dirty="0"/>
          </a:p>
        </p:txBody>
      </p:sp>
      <p:sp>
        <p:nvSpPr>
          <p:cNvPr id="4" name="Footer Placeholder 3">
            <a:extLst>
              <a:ext uri="{FF2B5EF4-FFF2-40B4-BE49-F238E27FC236}">
                <a16:creationId xmlns:a16="http://schemas.microsoft.com/office/drawing/2014/main" id="{E473AE5A-85B9-E0C6-35EE-05D7579BFEB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2088C77-B791-6EC6-3382-1FDFD09DA7B1}"/>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354474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F38818-2B01-FB61-F1D0-B3CFD45CE39C}"/>
              </a:ext>
            </a:extLst>
          </p:cNvPr>
          <p:cNvSpPr>
            <a:spLocks noGrp="1"/>
          </p:cNvSpPr>
          <p:nvPr>
            <p:ph type="dt" sz="half" idx="10"/>
          </p:nvPr>
        </p:nvSpPr>
        <p:spPr/>
        <p:txBody>
          <a:bodyPr/>
          <a:lstStyle/>
          <a:p>
            <a:fld id="{D0854996-1FBB-4E33-95BB-317CB7872D99}" type="datetimeFigureOut">
              <a:rPr lang="en-US" smtClean="0"/>
              <a:t>5/3/23</a:t>
            </a:fld>
            <a:endParaRPr lang="en-US" dirty="0"/>
          </a:p>
        </p:txBody>
      </p:sp>
      <p:sp>
        <p:nvSpPr>
          <p:cNvPr id="3" name="Footer Placeholder 2">
            <a:extLst>
              <a:ext uri="{FF2B5EF4-FFF2-40B4-BE49-F238E27FC236}">
                <a16:creationId xmlns:a16="http://schemas.microsoft.com/office/drawing/2014/main" id="{2455AFB9-0F6F-1646-E3F9-164927FE5C3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668AD29-83CB-DCB3-07F7-E8FBC7A6037F}"/>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155660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9D5E-27B8-AD9A-2659-5932A57F3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923FB5-E2BF-A4B2-A2D0-A00A3D1898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93FAE0-A790-3272-ED87-714BF6202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1C0A93-0475-6608-27DF-CFCC73458A8F}"/>
              </a:ext>
            </a:extLst>
          </p:cNvPr>
          <p:cNvSpPr>
            <a:spLocks noGrp="1"/>
          </p:cNvSpPr>
          <p:nvPr>
            <p:ph type="dt" sz="half" idx="10"/>
          </p:nvPr>
        </p:nvSpPr>
        <p:spPr/>
        <p:txBody>
          <a:bodyPr/>
          <a:lstStyle/>
          <a:p>
            <a:fld id="{D0854996-1FBB-4E33-95BB-317CB7872D99}" type="datetimeFigureOut">
              <a:rPr lang="en-US" smtClean="0"/>
              <a:t>5/3/23</a:t>
            </a:fld>
            <a:endParaRPr lang="en-US" dirty="0"/>
          </a:p>
        </p:txBody>
      </p:sp>
      <p:sp>
        <p:nvSpPr>
          <p:cNvPr id="6" name="Footer Placeholder 5">
            <a:extLst>
              <a:ext uri="{FF2B5EF4-FFF2-40B4-BE49-F238E27FC236}">
                <a16:creationId xmlns:a16="http://schemas.microsoft.com/office/drawing/2014/main" id="{B04A9B06-1F86-EEF8-8473-D619244569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73C552-D150-C781-6D84-17DA2BBF1656}"/>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281888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23BF-75CB-BA9C-52EC-1BAAA2273C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342387-DCA6-0EBE-87AD-F51858ADD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914F6DB-85BF-D03D-EE41-A7B0601C1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8CA06-1788-C8CE-9527-09F3A79C0B43}"/>
              </a:ext>
            </a:extLst>
          </p:cNvPr>
          <p:cNvSpPr>
            <a:spLocks noGrp="1"/>
          </p:cNvSpPr>
          <p:nvPr>
            <p:ph type="dt" sz="half" idx="10"/>
          </p:nvPr>
        </p:nvSpPr>
        <p:spPr/>
        <p:txBody>
          <a:bodyPr/>
          <a:lstStyle/>
          <a:p>
            <a:fld id="{D0854996-1FBB-4E33-95BB-317CB7872D99}" type="datetimeFigureOut">
              <a:rPr lang="en-US" smtClean="0"/>
              <a:t>5/3/23</a:t>
            </a:fld>
            <a:endParaRPr lang="en-US" dirty="0"/>
          </a:p>
        </p:txBody>
      </p:sp>
      <p:sp>
        <p:nvSpPr>
          <p:cNvPr id="6" name="Footer Placeholder 5">
            <a:extLst>
              <a:ext uri="{FF2B5EF4-FFF2-40B4-BE49-F238E27FC236}">
                <a16:creationId xmlns:a16="http://schemas.microsoft.com/office/drawing/2014/main" id="{637E81F4-FE36-EC6A-644C-8B7717C70B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942980-D98D-3100-036C-E95E52FEB56D}"/>
              </a:ext>
            </a:extLst>
          </p:cNvPr>
          <p:cNvSpPr>
            <a:spLocks noGrp="1"/>
          </p:cNvSpPr>
          <p:nvPr>
            <p:ph type="sldNum" sz="quarter" idx="12"/>
          </p:nvPr>
        </p:nvSpPr>
        <p:spPr/>
        <p:txBody>
          <a:bodyPr/>
          <a:lstStyle/>
          <a:p>
            <a:fld id="{4485167D-FD08-4FED-9CBE-5FC7C3E1637A}" type="slidenum">
              <a:rPr lang="en-US" smtClean="0"/>
              <a:t>‹#›</a:t>
            </a:fld>
            <a:endParaRPr lang="en-US" dirty="0"/>
          </a:p>
        </p:txBody>
      </p:sp>
    </p:spTree>
    <p:extLst>
      <p:ext uri="{BB962C8B-B14F-4D97-AF65-F5344CB8AC3E}">
        <p14:creationId xmlns:p14="http://schemas.microsoft.com/office/powerpoint/2010/main" val="203004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A0DF5A-3A69-A5EC-E167-4D8338DCD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C72EDA-195E-D008-9012-693195B751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781D0-7BBD-6ACD-E311-BBECA04468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854996-1FBB-4E33-95BB-317CB7872D99}" type="datetimeFigureOut">
              <a:rPr lang="en-US" smtClean="0"/>
              <a:t>5/3/23</a:t>
            </a:fld>
            <a:endParaRPr lang="en-US" dirty="0"/>
          </a:p>
        </p:txBody>
      </p:sp>
      <p:sp>
        <p:nvSpPr>
          <p:cNvPr id="5" name="Footer Placeholder 4">
            <a:extLst>
              <a:ext uri="{FF2B5EF4-FFF2-40B4-BE49-F238E27FC236}">
                <a16:creationId xmlns:a16="http://schemas.microsoft.com/office/drawing/2014/main" id="{02469B86-7943-5512-14B4-A5099AFAE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C623C1E-0FC3-571B-9CE7-2037AA9F72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5167D-FD08-4FED-9CBE-5FC7C3E1637A}" type="slidenum">
              <a:rPr lang="en-US" smtClean="0"/>
              <a:t>‹#›</a:t>
            </a:fld>
            <a:endParaRPr lang="en-US" dirty="0"/>
          </a:p>
        </p:txBody>
      </p:sp>
    </p:spTree>
    <p:extLst>
      <p:ext uri="{BB962C8B-B14F-4D97-AF65-F5344CB8AC3E}">
        <p14:creationId xmlns:p14="http://schemas.microsoft.com/office/powerpoint/2010/main" val="1790954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war/nba_api/blob/master/LICENS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16C4-4789-4048-D9A5-1506B502EF1C}"/>
              </a:ext>
            </a:extLst>
          </p:cNvPr>
          <p:cNvSpPr>
            <a:spLocks noGrp="1"/>
          </p:cNvSpPr>
          <p:nvPr>
            <p:ph type="title"/>
          </p:nvPr>
        </p:nvSpPr>
        <p:spPr>
          <a:xfrm>
            <a:off x="838200" y="365125"/>
            <a:ext cx="10515600" cy="5761355"/>
          </a:xfrm>
        </p:spPr>
        <p:txBody>
          <a:bodyPr>
            <a:normAutofit/>
          </a:bodyPr>
          <a:lstStyle/>
          <a:p>
            <a:pPr algn="ctr"/>
            <a:r>
              <a:rPr lang="en-US" sz="4800" dirty="0"/>
              <a:t>An Exploratory Data Analysis  (EDA)</a:t>
            </a:r>
            <a:br>
              <a:rPr lang="en-US" sz="4800" dirty="0"/>
            </a:br>
            <a:r>
              <a:rPr lang="en-US" dirty="0"/>
              <a:t>of the </a:t>
            </a:r>
            <a:br>
              <a:rPr lang="en-US" sz="5400" dirty="0"/>
            </a:br>
            <a:r>
              <a:rPr lang="en-US" sz="6000" b="1" dirty="0"/>
              <a:t>Orlando Magic</a:t>
            </a:r>
            <a:br>
              <a:rPr lang="en-US" sz="6000" b="1" dirty="0"/>
            </a:br>
            <a:endParaRPr lang="en-US" sz="6000" dirty="0"/>
          </a:p>
        </p:txBody>
      </p:sp>
    </p:spTree>
    <p:extLst>
      <p:ext uri="{BB962C8B-B14F-4D97-AF65-F5344CB8AC3E}">
        <p14:creationId xmlns:p14="http://schemas.microsoft.com/office/powerpoint/2010/main" val="4041527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9561"/>
            <a:ext cx="10515600" cy="1427874"/>
          </a:xfrm>
        </p:spPr>
        <p:txBody>
          <a:bodyPr>
            <a:normAutofit/>
          </a:bodyPr>
          <a:lstStyle/>
          <a:p>
            <a:pPr algn="ctr"/>
            <a:r>
              <a:rPr lang="en-US" dirty="0">
                <a:solidFill>
                  <a:prstClr val="black"/>
                </a:solidFill>
              </a:rPr>
              <a:t>SECTION 3</a:t>
            </a:r>
            <a:endParaRPr lang="en-US" sz="2400" dirty="0"/>
          </a:p>
        </p:txBody>
      </p:sp>
      <p:sp>
        <p:nvSpPr>
          <p:cNvPr id="3" name="Text Placeholder 2"/>
          <p:cNvSpPr>
            <a:spLocks noGrp="1"/>
          </p:cNvSpPr>
          <p:nvPr>
            <p:ph type="body" idx="1"/>
          </p:nvPr>
        </p:nvSpPr>
        <p:spPr>
          <a:xfrm>
            <a:off x="831850" y="1721224"/>
            <a:ext cx="10515600" cy="4912657"/>
          </a:xfrm>
        </p:spPr>
        <p:txBody>
          <a:bodyPr>
            <a:noAutofit/>
          </a:bodyPr>
          <a:lstStyle/>
          <a:p>
            <a:pPr>
              <a:buFont typeface="Arial"/>
              <a:buChar char="•"/>
            </a:pPr>
            <a:r>
              <a:rPr lang="en-US" sz="1600" dirty="0">
                <a:solidFill>
                  <a:srgbClr val="2B2B2B"/>
                </a:solidFill>
              </a:rPr>
              <a:t>Course requirement</a:t>
            </a:r>
          </a:p>
          <a:p>
            <a:pPr lvl="1">
              <a:buFont typeface="Arial"/>
              <a:buChar char="•"/>
            </a:pPr>
            <a:r>
              <a:rPr lang="en-US" sz="1600" dirty="0">
                <a:solidFill>
                  <a:srgbClr val="2B2B2B"/>
                </a:solidFill>
              </a:rPr>
              <a:t>The approach that your group took to achieve the project goals:</a:t>
            </a:r>
          </a:p>
          <a:p>
            <a:pPr marL="1200150" lvl="2" indent="-285750">
              <a:buFont typeface="Arial"/>
              <a:buChar char="•"/>
            </a:pPr>
            <a:r>
              <a:rPr lang="en-US" sz="1600" dirty="0">
                <a:solidFill>
                  <a:srgbClr val="2B2B2B"/>
                </a:solidFill>
              </a:rPr>
              <a:t>Include any relevant code or demonstrations of the application or analysis.</a:t>
            </a:r>
          </a:p>
          <a:p>
            <a:pPr marL="1200150" lvl="2" indent="-285750">
              <a:buFont typeface="Arial"/>
              <a:buChar char="•"/>
            </a:pPr>
            <a:r>
              <a:rPr lang="en-US" sz="1600" dirty="0">
                <a:solidFill>
                  <a:srgbClr val="2B2B2B"/>
                </a:solidFill>
              </a:rPr>
              <a:t>Discuss  any unanticipated insights or problems that arose and how you resolved them.</a:t>
            </a:r>
          </a:p>
          <a:p>
            <a:pPr marL="285750" indent="-285750">
              <a:buFont typeface="Arial"/>
              <a:buChar char="•"/>
            </a:pPr>
            <a:r>
              <a:rPr lang="en-US" sz="1600" dirty="0">
                <a:solidFill>
                  <a:srgbClr val="2B2B2B"/>
                </a:solidFill>
              </a:rPr>
              <a:t>Cindy’s requirement</a:t>
            </a:r>
          </a:p>
          <a:p>
            <a:pPr marL="742950" lvl="1" indent="-285750">
              <a:buFont typeface="Arial"/>
              <a:buChar char="•"/>
            </a:pPr>
            <a:r>
              <a:rPr lang="en-US" sz="1600" dirty="0">
                <a:solidFill>
                  <a:srgbClr val="2B2B2B"/>
                </a:solidFill>
              </a:rPr>
              <a:t>The analysis process (accompanied by your Jupyter Notebook)</a:t>
            </a:r>
          </a:p>
          <a:p>
            <a:pPr marL="285750" indent="-285750">
              <a:buFont typeface="Arial"/>
              <a:buChar char="•"/>
            </a:pPr>
            <a:r>
              <a:rPr lang="en-US" sz="1600" dirty="0">
                <a:solidFill>
                  <a:srgbClr val="2B2B2B"/>
                </a:solidFill>
              </a:rPr>
              <a:t>Time: 2 Minutes</a:t>
            </a:r>
          </a:p>
          <a:p>
            <a:pPr marL="285750" indent="-285750">
              <a:buFont typeface="Arial"/>
              <a:buChar char="•"/>
            </a:pPr>
            <a:r>
              <a:rPr lang="en-US" sz="1600" dirty="0">
                <a:solidFill>
                  <a:srgbClr val="2B2B2B"/>
                </a:solidFill>
              </a:rPr>
              <a:t>Assignment</a:t>
            </a:r>
          </a:p>
          <a:p>
            <a:pPr marL="742950" lvl="1" indent="-285750">
              <a:buFont typeface="Arial"/>
              <a:buChar char="•"/>
            </a:pPr>
            <a:r>
              <a:rPr lang="en-US" sz="1600" dirty="0">
                <a:solidFill>
                  <a:srgbClr val="2B2B2B"/>
                </a:solidFill>
              </a:rPr>
              <a:t>Intro – Candace</a:t>
            </a:r>
          </a:p>
          <a:p>
            <a:pPr marL="1200150" lvl="2" indent="-285750">
              <a:buFont typeface="Arial"/>
              <a:buChar char="•"/>
            </a:pPr>
            <a:r>
              <a:rPr lang="en-US" sz="1600" dirty="0">
                <a:solidFill>
                  <a:srgbClr val="2B2B2B"/>
                </a:solidFill>
              </a:rPr>
              <a:t>Slides</a:t>
            </a:r>
          </a:p>
          <a:p>
            <a:pPr marL="1657350" lvl="3" indent="-285750">
              <a:buFont typeface="Arial"/>
              <a:buChar char="•"/>
            </a:pPr>
            <a:r>
              <a:rPr lang="en-US" dirty="0">
                <a:solidFill>
                  <a:srgbClr val="2B2B2B"/>
                </a:solidFill>
              </a:rPr>
              <a:t>Candace</a:t>
            </a:r>
          </a:p>
          <a:p>
            <a:pPr marL="1657350" lvl="3" indent="-285750">
              <a:buFont typeface="Arial"/>
              <a:buChar char="•"/>
            </a:pPr>
            <a:r>
              <a:rPr lang="en-US" dirty="0">
                <a:solidFill>
                  <a:srgbClr val="2B2B2B"/>
                </a:solidFill>
              </a:rPr>
              <a:t>Brenton</a:t>
            </a:r>
          </a:p>
          <a:p>
            <a:pPr marL="1657350" lvl="3" indent="-285750">
              <a:buFont typeface="Arial"/>
              <a:buChar char="•"/>
            </a:pPr>
            <a:r>
              <a:rPr lang="en-US" dirty="0">
                <a:solidFill>
                  <a:srgbClr val="2B2B2B"/>
                </a:solidFill>
              </a:rPr>
              <a:t>Dario</a:t>
            </a:r>
          </a:p>
          <a:p>
            <a:pPr marL="1657350" lvl="3" indent="-285750">
              <a:buFont typeface="Arial"/>
              <a:buChar char="•"/>
            </a:pPr>
            <a:r>
              <a:rPr lang="en-US" dirty="0">
                <a:solidFill>
                  <a:srgbClr val="2B2B2B"/>
                </a:solidFill>
              </a:rPr>
              <a:t>Mark</a:t>
            </a:r>
          </a:p>
          <a:p>
            <a:pPr marL="1657350" lvl="3" indent="-285750">
              <a:buFont typeface="Arial"/>
              <a:buChar char="•"/>
            </a:pPr>
            <a:r>
              <a:rPr lang="en-US" dirty="0">
                <a:solidFill>
                  <a:srgbClr val="2B2B2B"/>
                </a:solidFill>
              </a:rPr>
              <a:t>Jessica</a:t>
            </a:r>
          </a:p>
          <a:p>
            <a:pPr lvl="3"/>
            <a:r>
              <a:rPr lang="en-US" dirty="0">
                <a:solidFill>
                  <a:srgbClr val="2B2B2B"/>
                </a:solidFill>
              </a:rPr>
              <a:t>	</a:t>
            </a:r>
            <a:endParaRPr lang="en-US" dirty="0"/>
          </a:p>
          <a:p>
            <a:endParaRPr lang="en-US" sz="1600" dirty="0"/>
          </a:p>
        </p:txBody>
      </p:sp>
    </p:spTree>
    <p:extLst>
      <p:ext uri="{BB962C8B-B14F-4D97-AF65-F5344CB8AC3E}">
        <p14:creationId xmlns:p14="http://schemas.microsoft.com/office/powerpoint/2010/main" val="846020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prstClr val="black"/>
                </a:solidFill>
              </a:rPr>
              <a:t>Question 1 – Regular Season vs Playoff Percentage</a:t>
            </a:r>
            <a:endParaRPr lang="en-US" sz="2800" b="1" dirty="0"/>
          </a:p>
        </p:txBody>
      </p:sp>
      <p:sp>
        <p:nvSpPr>
          <p:cNvPr id="3" name="Content Placeholder 2"/>
          <p:cNvSpPr>
            <a:spLocks noGrp="1"/>
          </p:cNvSpPr>
          <p:nvPr>
            <p:ph idx="1"/>
          </p:nvPr>
        </p:nvSpPr>
        <p:spPr/>
        <p:txBody>
          <a:bodyPr/>
          <a:lstStyle/>
          <a:p>
            <a:r>
              <a:rPr lang="en-US" dirty="0"/>
              <a:t>Data was collected through the python module nba_api</a:t>
            </a:r>
          </a:p>
          <a:p>
            <a:r>
              <a:rPr lang="en-US" dirty="0"/>
              <a:t>The data was filtered to include only seasons where the Magic made the playoffs</a:t>
            </a:r>
          </a:p>
          <a:p>
            <a:r>
              <a:rPr lang="en-US" dirty="0"/>
              <a:t>A two-plot line chart was created to show the different winning percentages</a:t>
            </a:r>
          </a:p>
          <a:p>
            <a:r>
              <a:rPr lang="en-US" dirty="0"/>
              <a:t>A bar chart was created to show the number of games played in each playoff season</a:t>
            </a:r>
          </a:p>
          <a:p>
            <a:r>
              <a:rPr lang="en-US" dirty="0"/>
              <a:t>A T test was applied to determine whether or not there was a correlation </a:t>
            </a:r>
          </a:p>
        </p:txBody>
      </p:sp>
    </p:spTree>
    <p:extLst>
      <p:ext uri="{BB962C8B-B14F-4D97-AF65-F5344CB8AC3E}">
        <p14:creationId xmlns:p14="http://schemas.microsoft.com/office/powerpoint/2010/main" val="235788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DA39-FB02-DB33-0970-E23096131913}"/>
              </a:ext>
            </a:extLst>
          </p:cNvPr>
          <p:cNvSpPr>
            <a:spLocks noGrp="1"/>
          </p:cNvSpPr>
          <p:nvPr>
            <p:ph type="title"/>
          </p:nvPr>
        </p:nvSpPr>
        <p:spPr/>
        <p:txBody>
          <a:bodyPr/>
          <a:lstStyle/>
          <a:p>
            <a:pPr algn="ctr"/>
            <a:r>
              <a:rPr lang="en-US" b="1" dirty="0"/>
              <a:t>Question 4 - </a:t>
            </a:r>
            <a:r>
              <a:rPr lang="en-US" b="1" dirty="0">
                <a:solidFill>
                  <a:srgbClr val="000000"/>
                </a:solidFill>
              </a:rPr>
              <a:t>KPIs most closely related to wins </a:t>
            </a:r>
            <a:br>
              <a:rPr lang="en-US" b="1" dirty="0"/>
            </a:br>
            <a:r>
              <a:rPr lang="en-US" dirty="0"/>
              <a:t> KPIs studied for the Orlando Magic</a:t>
            </a:r>
          </a:p>
        </p:txBody>
      </p:sp>
      <p:sp>
        <p:nvSpPr>
          <p:cNvPr id="3" name="Content Placeholder 2">
            <a:extLst>
              <a:ext uri="{FF2B5EF4-FFF2-40B4-BE49-F238E27FC236}">
                <a16:creationId xmlns:a16="http://schemas.microsoft.com/office/drawing/2014/main" id="{6CBB8C9F-8AF7-7AF3-C4F4-7DEDCFB073B7}"/>
              </a:ext>
            </a:extLst>
          </p:cNvPr>
          <p:cNvSpPr>
            <a:spLocks noGrp="1"/>
          </p:cNvSpPr>
          <p:nvPr>
            <p:ph idx="1"/>
          </p:nvPr>
        </p:nvSpPr>
        <p:spPr/>
        <p:txBody>
          <a:bodyPr/>
          <a:lstStyle/>
          <a:p>
            <a:r>
              <a:rPr lang="en-US" dirty="0"/>
              <a:t>Steals </a:t>
            </a:r>
          </a:p>
          <a:p>
            <a:r>
              <a:rPr lang="en-US" dirty="0"/>
              <a:t>Blocks </a:t>
            </a:r>
          </a:p>
          <a:p>
            <a:r>
              <a:rPr lang="en-US" dirty="0"/>
              <a:t>Turnover </a:t>
            </a:r>
          </a:p>
          <a:p>
            <a:r>
              <a:rPr lang="en-US" dirty="0"/>
              <a:t>Field Goals Made </a:t>
            </a:r>
          </a:p>
          <a:p>
            <a:r>
              <a:rPr lang="en-US" dirty="0"/>
              <a:t>3 Points Made </a:t>
            </a:r>
          </a:p>
          <a:p>
            <a:r>
              <a:rPr lang="en-US" dirty="0"/>
              <a:t>Free Throw Made </a:t>
            </a:r>
          </a:p>
          <a:p>
            <a:r>
              <a:rPr lang="en-US" dirty="0"/>
              <a:t>Rebounds – includes offensive and defensives</a:t>
            </a:r>
          </a:p>
          <a:p>
            <a:endParaRPr lang="en-US" dirty="0"/>
          </a:p>
          <a:p>
            <a:endParaRPr lang="en-US" dirty="0"/>
          </a:p>
        </p:txBody>
      </p:sp>
    </p:spTree>
    <p:extLst>
      <p:ext uri="{BB962C8B-B14F-4D97-AF65-F5344CB8AC3E}">
        <p14:creationId xmlns:p14="http://schemas.microsoft.com/office/powerpoint/2010/main" val="1664335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Candace</a:t>
            </a:r>
          </a:p>
        </p:txBody>
      </p:sp>
      <p:sp>
        <p:nvSpPr>
          <p:cNvPr id="3" name="Content Placeholder 2"/>
          <p:cNvSpPr>
            <a:spLocks noGrp="1"/>
          </p:cNvSpPr>
          <p:nvPr>
            <p:ph idx="1"/>
          </p:nvPr>
        </p:nvSpPr>
        <p:spPr/>
        <p:txBody>
          <a:bodyPr/>
          <a:lstStyle/>
          <a:p>
            <a:r>
              <a:rPr lang="en-US" dirty="0"/>
              <a:t>I chose to analyze what I thought were the 5 major factors in game performance. </a:t>
            </a:r>
          </a:p>
          <a:p>
            <a:pPr lvl="1"/>
            <a:endParaRPr lang="en-US" dirty="0"/>
          </a:p>
          <a:p>
            <a:pPr lvl="1"/>
            <a:r>
              <a:rPr lang="en-US" dirty="0"/>
              <a:t>Points for an overall metric</a:t>
            </a:r>
          </a:p>
          <a:p>
            <a:pPr lvl="1"/>
            <a:r>
              <a:rPr lang="en-US" dirty="0"/>
              <a:t>2 Offensive Skills – 3 Pointers, and Field Goals</a:t>
            </a:r>
          </a:p>
          <a:p>
            <a:pPr lvl="1"/>
            <a:r>
              <a:rPr lang="en-US" dirty="0"/>
              <a:t>2 Defensive Skills – Rebounds and Turnovers</a:t>
            </a:r>
          </a:p>
          <a:p>
            <a:pPr lvl="1"/>
            <a:endParaRPr lang="en-US" dirty="0"/>
          </a:p>
          <a:p>
            <a:pPr lvl="1"/>
            <a:r>
              <a:rPr lang="en-US" sz="2000" dirty="0"/>
              <a:t>When I’m comparing just the Magic to 3 other teams, I use 3 Point Percentage and Field Goal Percentage to get a wider view of the points being made.</a:t>
            </a:r>
          </a:p>
          <a:p>
            <a:pPr lvl="1"/>
            <a:r>
              <a:rPr lang="en-US" sz="2000" dirty="0"/>
              <a:t>When I’m comparing the Magic to the entire league, I use 3 Points Made and Field Goals Made to get a more specific look at where the points are coming from.</a:t>
            </a:r>
          </a:p>
        </p:txBody>
      </p:sp>
    </p:spTree>
    <p:extLst>
      <p:ext uri="{BB962C8B-B14F-4D97-AF65-F5344CB8AC3E}">
        <p14:creationId xmlns:p14="http://schemas.microsoft.com/office/powerpoint/2010/main" val="763356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Brenton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080606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Dario</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429720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Jessica	</a:t>
            </a:r>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455439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9561"/>
            <a:ext cx="10515600" cy="1427874"/>
          </a:xfrm>
        </p:spPr>
        <p:txBody>
          <a:bodyPr>
            <a:normAutofit/>
          </a:bodyPr>
          <a:lstStyle/>
          <a:p>
            <a:pPr algn="ctr"/>
            <a:r>
              <a:rPr lang="en-US" dirty="0">
                <a:solidFill>
                  <a:prstClr val="black"/>
                </a:solidFill>
              </a:rPr>
              <a:t>SECTION 4</a:t>
            </a:r>
            <a:endParaRPr lang="en-US" sz="2400" dirty="0"/>
          </a:p>
        </p:txBody>
      </p:sp>
      <p:sp>
        <p:nvSpPr>
          <p:cNvPr id="3" name="Text Placeholder 2"/>
          <p:cNvSpPr>
            <a:spLocks noGrp="1"/>
          </p:cNvSpPr>
          <p:nvPr>
            <p:ph type="body" idx="1"/>
          </p:nvPr>
        </p:nvSpPr>
        <p:spPr>
          <a:xfrm>
            <a:off x="831850" y="1721225"/>
            <a:ext cx="10515600" cy="4368426"/>
          </a:xfrm>
        </p:spPr>
        <p:txBody>
          <a:bodyPr>
            <a:noAutofit/>
          </a:bodyPr>
          <a:lstStyle/>
          <a:p>
            <a:pPr>
              <a:buFont typeface="Arial"/>
              <a:buChar char="•"/>
            </a:pPr>
            <a:r>
              <a:rPr lang="en-US" sz="1600" dirty="0">
                <a:solidFill>
                  <a:srgbClr val="2B2B2B"/>
                </a:solidFill>
              </a:rPr>
              <a:t>Course requirement</a:t>
            </a:r>
          </a:p>
          <a:p>
            <a:pPr marL="800100" lvl="1" indent="-342900">
              <a:buFont typeface="Arial" panose="020B0604020202020204" pitchFamily="34" charset="0"/>
              <a:buChar char="•"/>
            </a:pPr>
            <a:r>
              <a:rPr lang="en-US" sz="1600" dirty="0">
                <a:solidFill>
                  <a:prstClr val="black"/>
                </a:solidFill>
                <a:latin typeface="Calibri Light" panose="020F0302020204030204"/>
                <a:ea typeface="+mj-ea"/>
                <a:cs typeface="+mj-cs"/>
              </a:rPr>
              <a:t>The results/conclusions of the application or analysis:</a:t>
            </a:r>
          </a:p>
          <a:p>
            <a:pPr marL="1200150" lvl="2" indent="-285750">
              <a:buFont typeface="Arial" panose="020B0604020202020204" pitchFamily="34" charset="0"/>
              <a:buChar char="•"/>
            </a:pPr>
            <a:r>
              <a:rPr lang="en-US" sz="1400" dirty="0">
                <a:solidFill>
                  <a:srgbClr val="2B2B2B"/>
                </a:solidFill>
              </a:rPr>
              <a:t>Include relevant images or examples to support your work.</a:t>
            </a:r>
          </a:p>
          <a:p>
            <a:pPr marL="1200150" lvl="2" indent="-285750">
              <a:buFont typeface="Arial"/>
              <a:buChar char="•"/>
            </a:pPr>
            <a:r>
              <a:rPr lang="en-US" sz="1400" dirty="0">
                <a:solidFill>
                  <a:srgbClr val="2B2B2B"/>
                </a:solidFill>
              </a:rPr>
              <a:t>If the project goal was not achieved, discuss the issues and how you attempted to resolve them.</a:t>
            </a:r>
          </a:p>
          <a:p>
            <a:br>
              <a:rPr lang="en-US" sz="1600" dirty="0"/>
            </a:br>
            <a:r>
              <a:rPr lang="en-US" sz="1600" dirty="0">
                <a:solidFill>
                  <a:srgbClr val="2B2B2B"/>
                </a:solidFill>
              </a:rPr>
              <a:t>Cindy’s requirement</a:t>
            </a:r>
          </a:p>
          <a:p>
            <a:pPr marL="742950" lvl="1" indent="-285750">
              <a:buFont typeface="Arial"/>
              <a:buChar char="•"/>
            </a:pPr>
            <a:r>
              <a:rPr lang="en-US" sz="1600" dirty="0">
                <a:solidFill>
                  <a:srgbClr val="2B2B2B"/>
                </a:solidFill>
              </a:rPr>
              <a:t>Your conclusions, including a numerical summary and visualizations of the summary </a:t>
            </a:r>
          </a:p>
          <a:p>
            <a:pPr marL="285750" indent="-285750">
              <a:buFont typeface="Arial"/>
              <a:buChar char="•"/>
            </a:pPr>
            <a:r>
              <a:rPr lang="en-US" sz="1600" dirty="0">
                <a:solidFill>
                  <a:srgbClr val="2B2B2B"/>
                </a:solidFill>
              </a:rPr>
              <a:t>Time: 2 Minutes</a:t>
            </a:r>
          </a:p>
          <a:p>
            <a:pPr marL="285750" indent="-285750">
              <a:buFont typeface="Arial"/>
              <a:buChar char="•"/>
            </a:pPr>
            <a:r>
              <a:rPr lang="en-US" sz="1600" dirty="0">
                <a:solidFill>
                  <a:srgbClr val="2B2B2B"/>
                </a:solidFill>
              </a:rPr>
              <a:t>Assignment</a:t>
            </a:r>
          </a:p>
          <a:p>
            <a:pPr marL="742950" lvl="1" indent="-285750">
              <a:buFont typeface="Arial"/>
              <a:buChar char="•"/>
            </a:pPr>
            <a:r>
              <a:rPr lang="en-US" sz="1600" dirty="0">
                <a:solidFill>
                  <a:srgbClr val="2B2B2B"/>
                </a:solidFill>
              </a:rPr>
              <a:t>Intro – Candace</a:t>
            </a:r>
          </a:p>
          <a:p>
            <a:pPr marL="1200150" lvl="2" indent="-285750">
              <a:buFont typeface="Arial"/>
              <a:buChar char="•"/>
            </a:pPr>
            <a:r>
              <a:rPr lang="en-US" sz="1600" dirty="0">
                <a:solidFill>
                  <a:srgbClr val="2B2B2B"/>
                </a:solidFill>
              </a:rPr>
              <a:t>Slides</a:t>
            </a:r>
          </a:p>
          <a:p>
            <a:pPr marL="1657350" lvl="3" indent="-285750">
              <a:buFont typeface="Arial"/>
              <a:buChar char="•"/>
            </a:pPr>
            <a:r>
              <a:rPr lang="en-US" dirty="0">
                <a:solidFill>
                  <a:srgbClr val="2B2B2B"/>
                </a:solidFill>
              </a:rPr>
              <a:t>Brenton</a:t>
            </a:r>
          </a:p>
          <a:p>
            <a:pPr marL="1657350" lvl="3" indent="-285750">
              <a:buFont typeface="Arial"/>
              <a:buChar char="•"/>
            </a:pPr>
            <a:r>
              <a:rPr lang="en-US" dirty="0">
                <a:solidFill>
                  <a:srgbClr val="2B2B2B"/>
                </a:solidFill>
              </a:rPr>
              <a:t>Dario</a:t>
            </a:r>
          </a:p>
          <a:p>
            <a:pPr marL="1657350" lvl="3" indent="-285750">
              <a:buFont typeface="Arial"/>
              <a:buChar char="•"/>
            </a:pPr>
            <a:r>
              <a:rPr lang="en-US" dirty="0">
                <a:solidFill>
                  <a:srgbClr val="2B2B2B"/>
                </a:solidFill>
              </a:rPr>
              <a:t>Mark</a:t>
            </a:r>
          </a:p>
          <a:p>
            <a:pPr marL="1657350" lvl="3" indent="-285750">
              <a:buFont typeface="Arial"/>
              <a:buChar char="•"/>
            </a:pPr>
            <a:r>
              <a:rPr lang="en-US" dirty="0">
                <a:solidFill>
                  <a:srgbClr val="2B2B2B"/>
                </a:solidFill>
              </a:rPr>
              <a:t>Jessica</a:t>
            </a:r>
          </a:p>
          <a:p>
            <a:pPr marL="1657350" lvl="3" indent="-285750">
              <a:buFont typeface="Arial"/>
              <a:buChar char="•"/>
            </a:pPr>
            <a:r>
              <a:rPr lang="en-US" dirty="0">
                <a:solidFill>
                  <a:srgbClr val="2B2B2B"/>
                </a:solidFill>
              </a:rPr>
              <a:t>Candace</a:t>
            </a:r>
          </a:p>
          <a:p>
            <a:pPr marL="1657350" lvl="3" indent="-285750">
              <a:buFont typeface="Arial"/>
              <a:buChar char="•"/>
            </a:pPr>
            <a:endParaRPr lang="en-US" dirty="0"/>
          </a:p>
          <a:p>
            <a:endParaRPr lang="en-US" sz="1600" dirty="0"/>
          </a:p>
        </p:txBody>
      </p:sp>
    </p:spTree>
    <p:extLst>
      <p:ext uri="{BB962C8B-B14F-4D97-AF65-F5344CB8AC3E}">
        <p14:creationId xmlns:p14="http://schemas.microsoft.com/office/powerpoint/2010/main" val="3578810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Question 1 – Regular Season vs Playoff Percentage</a:t>
            </a:r>
            <a:endParaRPr lang="en-US" sz="3600"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83680" y="4092734"/>
            <a:ext cx="4983480" cy="2590800"/>
          </a:xfrm>
        </p:spPr>
      </p:pic>
      <p:sp>
        <p:nvSpPr>
          <p:cNvPr id="6" name="Content Placeholder 5"/>
          <p:cNvSpPr>
            <a:spLocks noGrp="1"/>
          </p:cNvSpPr>
          <p:nvPr>
            <p:ph sz="half" idx="2"/>
          </p:nvPr>
        </p:nvSpPr>
        <p:spPr>
          <a:xfrm>
            <a:off x="655320" y="1825625"/>
            <a:ext cx="4541520" cy="4351338"/>
          </a:xfrm>
        </p:spPr>
        <p:txBody>
          <a:bodyPr/>
          <a:lstStyle/>
          <a:p>
            <a:r>
              <a:rPr lang="en-US" dirty="0"/>
              <a:t>The two-line plot data of regular season vs playoff games was used to determine the p value</a:t>
            </a:r>
          </a:p>
          <a:p>
            <a:r>
              <a:rPr lang="en-US" dirty="0"/>
              <a:t>The p value was calculated as 6.11315173e-05, which shows a strong correlation.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920" y="1600200"/>
            <a:ext cx="5003940" cy="2407920"/>
          </a:xfrm>
          <a:prstGeom prst="rect">
            <a:avLst/>
          </a:prstGeom>
        </p:spPr>
      </p:pic>
    </p:spTree>
    <p:extLst>
      <p:ext uri="{BB962C8B-B14F-4D97-AF65-F5344CB8AC3E}">
        <p14:creationId xmlns:p14="http://schemas.microsoft.com/office/powerpoint/2010/main" val="2896972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7983E-A1E4-8924-A985-57397BD6762A}"/>
              </a:ext>
            </a:extLst>
          </p:cNvPr>
          <p:cNvSpPr>
            <a:spLocks noGrp="1"/>
          </p:cNvSpPr>
          <p:nvPr>
            <p:ph type="title"/>
          </p:nvPr>
        </p:nvSpPr>
        <p:spPr/>
        <p:txBody>
          <a:bodyPr>
            <a:normAutofit fontScale="90000"/>
          </a:bodyPr>
          <a:lstStyle/>
          <a:p>
            <a:pPr algn="ctr"/>
            <a:r>
              <a:rPr lang="en-US" sz="4000" b="1" dirty="0"/>
              <a:t>Question 4 - </a:t>
            </a:r>
            <a:r>
              <a:rPr lang="en-US" sz="4000" b="1" dirty="0">
                <a:solidFill>
                  <a:srgbClr val="000000"/>
                </a:solidFill>
              </a:rPr>
              <a:t>KPIs most closely relate to wins </a:t>
            </a:r>
            <a:br>
              <a:rPr lang="en-US" b="1" dirty="0"/>
            </a:br>
            <a:r>
              <a:rPr lang="en-US" sz="3600" b="1" dirty="0"/>
              <a:t>Linear Regression: </a:t>
            </a:r>
            <a:br>
              <a:rPr lang="en-US" sz="3600" b="1" dirty="0"/>
            </a:br>
            <a:r>
              <a:rPr lang="en-US" sz="3600" b="1" dirty="0"/>
              <a:t>Summary of the R-values of the KPIs studied</a:t>
            </a:r>
          </a:p>
        </p:txBody>
      </p:sp>
      <p:pic>
        <p:nvPicPr>
          <p:cNvPr id="7" name="Content Placeholder 6" descr="Table&#10;&#10;Description automatically generated">
            <a:extLst>
              <a:ext uri="{FF2B5EF4-FFF2-40B4-BE49-F238E27FC236}">
                <a16:creationId xmlns:a16="http://schemas.microsoft.com/office/drawing/2014/main" id="{07A5C1CF-BB1C-D01B-BC10-D02C55BB3FC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937" r="20376"/>
          <a:stretch/>
        </p:blipFill>
        <p:spPr>
          <a:xfrm>
            <a:off x="5028047" y="1967024"/>
            <a:ext cx="6392559" cy="4209940"/>
          </a:xfrm>
        </p:spPr>
      </p:pic>
      <p:pic>
        <p:nvPicPr>
          <p:cNvPr id="5" name="Picture 4">
            <a:extLst>
              <a:ext uri="{FF2B5EF4-FFF2-40B4-BE49-F238E27FC236}">
                <a16:creationId xmlns:a16="http://schemas.microsoft.com/office/drawing/2014/main" id="{A4C6AC7E-EF8A-E3F5-9D18-07FECE5D4F52}"/>
              </a:ext>
            </a:extLst>
          </p:cNvPr>
          <p:cNvPicPr>
            <a:picLocks noChangeAspect="1"/>
          </p:cNvPicPr>
          <p:nvPr/>
        </p:nvPicPr>
        <p:blipFill>
          <a:blip r:embed="rId3"/>
          <a:stretch>
            <a:fillRect/>
          </a:stretch>
        </p:blipFill>
        <p:spPr>
          <a:xfrm>
            <a:off x="771395" y="1828800"/>
            <a:ext cx="4481090" cy="4348164"/>
          </a:xfrm>
          <a:prstGeom prst="rect">
            <a:avLst/>
          </a:prstGeom>
        </p:spPr>
      </p:pic>
    </p:spTree>
    <p:extLst>
      <p:ext uri="{BB962C8B-B14F-4D97-AF65-F5344CB8AC3E}">
        <p14:creationId xmlns:p14="http://schemas.microsoft.com/office/powerpoint/2010/main" val="284914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9561"/>
            <a:ext cx="10515600" cy="1427874"/>
          </a:xfrm>
        </p:spPr>
        <p:txBody>
          <a:bodyPr>
            <a:normAutofit/>
          </a:bodyPr>
          <a:lstStyle/>
          <a:p>
            <a:pPr algn="ctr"/>
            <a:r>
              <a:rPr lang="en-US" dirty="0"/>
              <a:t>SECTION 1</a:t>
            </a:r>
            <a:br>
              <a:rPr lang="en-US" dirty="0"/>
            </a:br>
            <a:endParaRPr lang="en-US" sz="2000" dirty="0"/>
          </a:p>
        </p:txBody>
      </p:sp>
      <p:sp>
        <p:nvSpPr>
          <p:cNvPr id="3" name="Text Placeholder 2"/>
          <p:cNvSpPr>
            <a:spLocks noGrp="1"/>
          </p:cNvSpPr>
          <p:nvPr>
            <p:ph type="body" idx="1"/>
          </p:nvPr>
        </p:nvSpPr>
        <p:spPr>
          <a:xfrm>
            <a:off x="831850" y="1721225"/>
            <a:ext cx="10515600" cy="4368426"/>
          </a:xfrm>
        </p:spPr>
        <p:txBody>
          <a:bodyPr>
            <a:normAutofit/>
          </a:bodyPr>
          <a:lstStyle/>
          <a:p>
            <a:pPr>
              <a:buFont typeface="Arial"/>
              <a:buChar char="•"/>
            </a:pPr>
            <a:r>
              <a:rPr lang="en-US" dirty="0">
                <a:solidFill>
                  <a:srgbClr val="2B2B2B"/>
                </a:solidFill>
                <a:latin typeface="Roboto"/>
              </a:rPr>
              <a:t>Course requirement</a:t>
            </a:r>
          </a:p>
          <a:p>
            <a:pPr lvl="1">
              <a:buFont typeface="Arial"/>
              <a:buChar char="•"/>
            </a:pPr>
            <a:r>
              <a:rPr lang="en-US" dirty="0">
                <a:solidFill>
                  <a:srgbClr val="2B2B2B"/>
                </a:solidFill>
                <a:latin typeface="Roboto"/>
              </a:rPr>
              <a:t>An executive summary or overview of the project and project goals:</a:t>
            </a:r>
          </a:p>
          <a:p>
            <a:pPr marL="1200150" lvl="2" indent="-285750">
              <a:buFont typeface="Arial"/>
              <a:buChar char="•"/>
            </a:pPr>
            <a:r>
              <a:rPr lang="en-US" dirty="0">
                <a:solidFill>
                  <a:srgbClr val="2B2B2B"/>
                </a:solidFill>
                <a:latin typeface="Roboto"/>
              </a:rPr>
              <a:t>Explain how the project relates to the industry you selected.</a:t>
            </a:r>
          </a:p>
          <a:p>
            <a:pPr marL="742950" lvl="1" indent="-285750">
              <a:buFont typeface="Arial"/>
              <a:buChar char="•"/>
            </a:pPr>
            <a:endParaRPr lang="en-US" dirty="0">
              <a:solidFill>
                <a:srgbClr val="2B2B2B"/>
              </a:solidFill>
              <a:latin typeface="Roboto"/>
            </a:endParaRPr>
          </a:p>
          <a:p>
            <a:pPr marL="285750" indent="-285750">
              <a:buFont typeface="Arial"/>
              <a:buChar char="•"/>
            </a:pPr>
            <a:r>
              <a:rPr lang="en-US" dirty="0">
                <a:solidFill>
                  <a:srgbClr val="2B2B2B"/>
                </a:solidFill>
                <a:latin typeface="Roboto"/>
              </a:rPr>
              <a:t>Cindy’s requirement</a:t>
            </a:r>
          </a:p>
          <a:p>
            <a:pPr marL="742950" lvl="1" indent="-285750">
              <a:buFont typeface="Arial"/>
              <a:buChar char="•"/>
            </a:pPr>
            <a:r>
              <a:rPr lang="en-US" dirty="0">
                <a:solidFill>
                  <a:srgbClr val="2B2B2B"/>
                </a:solidFill>
                <a:latin typeface="Roboto"/>
              </a:rPr>
              <a:t>Questions that you found interesting and what motivated you to answer them</a:t>
            </a:r>
          </a:p>
          <a:p>
            <a:pPr marL="742950" lvl="1" indent="-285750">
              <a:buFont typeface="Arial"/>
              <a:buChar char="•"/>
            </a:pPr>
            <a:endParaRPr lang="en-US" dirty="0">
              <a:solidFill>
                <a:srgbClr val="2B2B2B"/>
              </a:solidFill>
              <a:latin typeface="Roboto"/>
            </a:endParaRPr>
          </a:p>
          <a:p>
            <a:pPr marL="285750" indent="-285750">
              <a:buFont typeface="Arial"/>
              <a:buChar char="•"/>
            </a:pPr>
            <a:r>
              <a:rPr lang="en-US" dirty="0">
                <a:solidFill>
                  <a:srgbClr val="2B2B2B"/>
                </a:solidFill>
                <a:latin typeface="Roboto"/>
              </a:rPr>
              <a:t>Time: 30 Seconds</a:t>
            </a:r>
          </a:p>
          <a:p>
            <a:pPr marL="285750" indent="-285750">
              <a:buFont typeface="Arial"/>
              <a:buChar char="•"/>
            </a:pPr>
            <a:r>
              <a:rPr lang="en-US" dirty="0">
                <a:solidFill>
                  <a:srgbClr val="2B2B2B"/>
                </a:solidFill>
                <a:latin typeface="Roboto"/>
              </a:rPr>
              <a:t>Assignment – Mark</a:t>
            </a:r>
            <a:endParaRPr lang="en-US" dirty="0"/>
          </a:p>
          <a:p>
            <a:endParaRPr lang="en-US" dirty="0"/>
          </a:p>
        </p:txBody>
      </p:sp>
    </p:spTree>
    <p:extLst>
      <p:ext uri="{BB962C8B-B14F-4D97-AF65-F5344CB8AC3E}">
        <p14:creationId xmlns:p14="http://schemas.microsoft.com/office/powerpoint/2010/main" val="28424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A0F710-97E4-0DCB-02CF-E8885BE8DA0D}"/>
              </a:ext>
            </a:extLst>
          </p:cNvPr>
          <p:cNvPicPr>
            <a:picLocks noChangeAspect="1"/>
          </p:cNvPicPr>
          <p:nvPr/>
        </p:nvPicPr>
        <p:blipFill>
          <a:blip r:embed="rId2"/>
          <a:stretch>
            <a:fillRect/>
          </a:stretch>
        </p:blipFill>
        <p:spPr>
          <a:xfrm>
            <a:off x="178363" y="118406"/>
            <a:ext cx="4181424" cy="3310594"/>
          </a:xfrm>
          <a:prstGeom prst="rect">
            <a:avLst/>
          </a:prstGeom>
        </p:spPr>
      </p:pic>
      <p:pic>
        <p:nvPicPr>
          <p:cNvPr id="7" name="Picture 6">
            <a:extLst>
              <a:ext uri="{FF2B5EF4-FFF2-40B4-BE49-F238E27FC236}">
                <a16:creationId xmlns:a16="http://schemas.microsoft.com/office/drawing/2014/main" id="{5BF0E433-7AE4-0294-D087-C6C7A72301C8}"/>
              </a:ext>
            </a:extLst>
          </p:cNvPr>
          <p:cNvPicPr>
            <a:picLocks noChangeAspect="1"/>
          </p:cNvPicPr>
          <p:nvPr/>
        </p:nvPicPr>
        <p:blipFill>
          <a:blip r:embed="rId3"/>
          <a:stretch>
            <a:fillRect/>
          </a:stretch>
        </p:blipFill>
        <p:spPr>
          <a:xfrm>
            <a:off x="6964326" y="0"/>
            <a:ext cx="4540505" cy="3632404"/>
          </a:xfrm>
          <a:prstGeom prst="rect">
            <a:avLst/>
          </a:prstGeom>
        </p:spPr>
      </p:pic>
      <p:pic>
        <p:nvPicPr>
          <p:cNvPr id="9" name="Picture 8">
            <a:extLst>
              <a:ext uri="{FF2B5EF4-FFF2-40B4-BE49-F238E27FC236}">
                <a16:creationId xmlns:a16="http://schemas.microsoft.com/office/drawing/2014/main" id="{35FA5BE4-4E34-E5EB-A6E8-8CF96676ADA0}"/>
              </a:ext>
            </a:extLst>
          </p:cNvPr>
          <p:cNvPicPr>
            <a:picLocks noChangeAspect="1"/>
          </p:cNvPicPr>
          <p:nvPr/>
        </p:nvPicPr>
        <p:blipFill>
          <a:blip r:embed="rId4"/>
          <a:stretch>
            <a:fillRect/>
          </a:stretch>
        </p:blipFill>
        <p:spPr>
          <a:xfrm>
            <a:off x="6964327" y="3685567"/>
            <a:ext cx="4540504" cy="3249630"/>
          </a:xfrm>
          <a:prstGeom prst="rect">
            <a:avLst/>
          </a:prstGeom>
        </p:spPr>
      </p:pic>
      <p:sp>
        <p:nvSpPr>
          <p:cNvPr id="11" name="TextBox 10">
            <a:extLst>
              <a:ext uri="{FF2B5EF4-FFF2-40B4-BE49-F238E27FC236}">
                <a16:creationId xmlns:a16="http://schemas.microsoft.com/office/drawing/2014/main" id="{6D444E06-6FEA-449C-E4B5-46A6ADD0EC3D}"/>
              </a:ext>
            </a:extLst>
          </p:cNvPr>
          <p:cNvSpPr txBox="1"/>
          <p:nvPr/>
        </p:nvSpPr>
        <p:spPr>
          <a:xfrm>
            <a:off x="676537" y="3278461"/>
            <a:ext cx="4424182" cy="707886"/>
          </a:xfrm>
          <a:prstGeom prst="rect">
            <a:avLst/>
          </a:prstGeom>
          <a:noFill/>
        </p:spPr>
        <p:txBody>
          <a:bodyPr wrap="square">
            <a:spAutoFit/>
          </a:bodyPr>
          <a:lstStyle/>
          <a:p>
            <a:r>
              <a:rPr lang="en-US" sz="2000" dirty="0"/>
              <a:t>3 Points made have a </a:t>
            </a:r>
            <a:r>
              <a:rPr lang="en-US" sz="2000" b="1" dirty="0"/>
              <a:t>moderate positive </a:t>
            </a:r>
            <a:r>
              <a:rPr lang="en-US" sz="2000" dirty="0"/>
              <a:t>relation to Wins. </a:t>
            </a:r>
          </a:p>
        </p:txBody>
      </p:sp>
      <p:sp>
        <p:nvSpPr>
          <p:cNvPr id="13" name="TextBox 12">
            <a:extLst>
              <a:ext uri="{FF2B5EF4-FFF2-40B4-BE49-F238E27FC236}">
                <a16:creationId xmlns:a16="http://schemas.microsoft.com/office/drawing/2014/main" id="{4789D743-00E9-4753-275C-5CEC0035F4DC}"/>
              </a:ext>
            </a:extLst>
          </p:cNvPr>
          <p:cNvSpPr txBox="1"/>
          <p:nvPr/>
        </p:nvSpPr>
        <p:spPr>
          <a:xfrm>
            <a:off x="4793830" y="528260"/>
            <a:ext cx="2477386" cy="1015663"/>
          </a:xfrm>
          <a:prstGeom prst="rect">
            <a:avLst/>
          </a:prstGeom>
          <a:noFill/>
        </p:spPr>
        <p:txBody>
          <a:bodyPr wrap="square">
            <a:spAutoFit/>
          </a:bodyPr>
          <a:lstStyle/>
          <a:p>
            <a:r>
              <a:rPr lang="en-US" sz="2000" dirty="0"/>
              <a:t>Blocks  and Steals have a </a:t>
            </a:r>
            <a:r>
              <a:rPr lang="en-US" sz="2000" b="1" dirty="0"/>
              <a:t>weak positive </a:t>
            </a:r>
            <a:r>
              <a:rPr lang="en-US" sz="2000" dirty="0"/>
              <a:t>relation to Wins.</a:t>
            </a:r>
          </a:p>
        </p:txBody>
      </p:sp>
      <p:pic>
        <p:nvPicPr>
          <p:cNvPr id="15" name="Content Placeholder 6" descr="Table&#10;&#10;Description automatically generated">
            <a:extLst>
              <a:ext uri="{FF2B5EF4-FFF2-40B4-BE49-F238E27FC236}">
                <a16:creationId xmlns:a16="http://schemas.microsoft.com/office/drawing/2014/main" id="{133673D8-5EBC-BA5D-4DA0-026A32E6208F}"/>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r="20376" b="40763"/>
          <a:stretch/>
        </p:blipFill>
        <p:spPr>
          <a:xfrm>
            <a:off x="178363" y="4049740"/>
            <a:ext cx="6392558" cy="2577629"/>
          </a:xfrm>
        </p:spPr>
      </p:pic>
    </p:spTree>
    <p:extLst>
      <p:ext uri="{BB962C8B-B14F-4D97-AF65-F5344CB8AC3E}">
        <p14:creationId xmlns:p14="http://schemas.microsoft.com/office/powerpoint/2010/main" val="3238361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EDA95B1-CDE9-9E3C-3319-7E6D4D88D641}"/>
              </a:ext>
            </a:extLst>
          </p:cNvPr>
          <p:cNvPicPr>
            <a:picLocks noChangeAspect="1"/>
          </p:cNvPicPr>
          <p:nvPr/>
        </p:nvPicPr>
        <p:blipFill>
          <a:blip r:embed="rId2"/>
          <a:stretch>
            <a:fillRect/>
          </a:stretch>
        </p:blipFill>
        <p:spPr>
          <a:xfrm>
            <a:off x="839972" y="198805"/>
            <a:ext cx="4257424" cy="3156243"/>
          </a:xfrm>
          <a:prstGeom prst="rect">
            <a:avLst/>
          </a:prstGeom>
        </p:spPr>
      </p:pic>
      <p:pic>
        <p:nvPicPr>
          <p:cNvPr id="11" name="Picture 10">
            <a:extLst>
              <a:ext uri="{FF2B5EF4-FFF2-40B4-BE49-F238E27FC236}">
                <a16:creationId xmlns:a16="http://schemas.microsoft.com/office/drawing/2014/main" id="{1CBB3A9B-D3A7-15CF-39D3-A087976A0403}"/>
              </a:ext>
            </a:extLst>
          </p:cNvPr>
          <p:cNvPicPr>
            <a:picLocks noChangeAspect="1"/>
          </p:cNvPicPr>
          <p:nvPr/>
        </p:nvPicPr>
        <p:blipFill>
          <a:blip r:embed="rId3"/>
          <a:stretch>
            <a:fillRect/>
          </a:stretch>
        </p:blipFill>
        <p:spPr>
          <a:xfrm>
            <a:off x="6096000" y="103693"/>
            <a:ext cx="4124403" cy="3413554"/>
          </a:xfrm>
          <a:prstGeom prst="rect">
            <a:avLst/>
          </a:prstGeom>
        </p:spPr>
      </p:pic>
      <p:pic>
        <p:nvPicPr>
          <p:cNvPr id="13" name="Picture 12">
            <a:extLst>
              <a:ext uri="{FF2B5EF4-FFF2-40B4-BE49-F238E27FC236}">
                <a16:creationId xmlns:a16="http://schemas.microsoft.com/office/drawing/2014/main" id="{5DA2A6B4-8D45-DD28-2B69-CA1E6788FBAA}"/>
              </a:ext>
            </a:extLst>
          </p:cNvPr>
          <p:cNvPicPr>
            <a:picLocks noChangeAspect="1"/>
          </p:cNvPicPr>
          <p:nvPr/>
        </p:nvPicPr>
        <p:blipFill>
          <a:blip r:embed="rId4"/>
          <a:stretch>
            <a:fillRect/>
          </a:stretch>
        </p:blipFill>
        <p:spPr>
          <a:xfrm>
            <a:off x="707763" y="3245641"/>
            <a:ext cx="4389633" cy="3497869"/>
          </a:xfrm>
          <a:prstGeom prst="rect">
            <a:avLst/>
          </a:prstGeom>
        </p:spPr>
      </p:pic>
      <p:sp>
        <p:nvSpPr>
          <p:cNvPr id="15" name="TextBox 14">
            <a:extLst>
              <a:ext uri="{FF2B5EF4-FFF2-40B4-BE49-F238E27FC236}">
                <a16:creationId xmlns:a16="http://schemas.microsoft.com/office/drawing/2014/main" id="{8CC867AD-C654-C86F-3DC2-F54C335198CB}"/>
              </a:ext>
            </a:extLst>
          </p:cNvPr>
          <p:cNvSpPr txBox="1"/>
          <p:nvPr/>
        </p:nvSpPr>
        <p:spPr>
          <a:xfrm>
            <a:off x="5670064" y="3517247"/>
            <a:ext cx="4994392" cy="1477328"/>
          </a:xfrm>
          <a:prstGeom prst="rect">
            <a:avLst/>
          </a:prstGeom>
          <a:noFill/>
        </p:spPr>
        <p:txBody>
          <a:bodyPr wrap="square">
            <a:spAutoFit/>
          </a:bodyPr>
          <a:lstStyle/>
          <a:p>
            <a:r>
              <a:rPr lang="en-US" dirty="0"/>
              <a:t>These variables </a:t>
            </a:r>
            <a:r>
              <a:rPr lang="en-US" dirty="0">
                <a:solidFill>
                  <a:srgbClr val="000000"/>
                </a:solidFill>
                <a:effectLst/>
                <a:latin typeface="Helvetica Neue"/>
              </a:rPr>
              <a:t>a </a:t>
            </a:r>
            <a:r>
              <a:rPr lang="en-US" b="1" dirty="0">
                <a:solidFill>
                  <a:srgbClr val="000000"/>
                </a:solidFill>
                <a:effectLst/>
                <a:latin typeface="Helvetica Neue"/>
              </a:rPr>
              <a:t>strong positive</a:t>
            </a:r>
            <a:r>
              <a:rPr lang="en-US" dirty="0">
                <a:solidFill>
                  <a:srgbClr val="000000"/>
                </a:solidFill>
                <a:effectLst/>
                <a:latin typeface="Helvetica Neue"/>
              </a:rPr>
              <a:t> relationship to Wins </a:t>
            </a:r>
            <a:r>
              <a:rPr lang="en-US" dirty="0"/>
              <a:t>:</a:t>
            </a:r>
          </a:p>
          <a:p>
            <a:r>
              <a:rPr lang="en-US" dirty="0"/>
              <a:t>1) Field Goals Made</a:t>
            </a:r>
          </a:p>
          <a:p>
            <a:r>
              <a:rPr lang="en-US" dirty="0"/>
              <a:t>2) Free Throws Made</a:t>
            </a:r>
          </a:p>
          <a:p>
            <a:r>
              <a:rPr lang="en-US" dirty="0"/>
              <a:t>3) Rebounds</a:t>
            </a:r>
          </a:p>
        </p:txBody>
      </p:sp>
      <p:pic>
        <p:nvPicPr>
          <p:cNvPr id="16" name="Picture 15">
            <a:extLst>
              <a:ext uri="{FF2B5EF4-FFF2-40B4-BE49-F238E27FC236}">
                <a16:creationId xmlns:a16="http://schemas.microsoft.com/office/drawing/2014/main" id="{6A417BEC-11D7-CA2A-6C85-8067DE322644}"/>
              </a:ext>
            </a:extLst>
          </p:cNvPr>
          <p:cNvPicPr>
            <a:picLocks noChangeAspect="1"/>
          </p:cNvPicPr>
          <p:nvPr/>
        </p:nvPicPr>
        <p:blipFill rotWithShape="1">
          <a:blip r:embed="rId5"/>
          <a:srcRect r="20514" b="72697"/>
          <a:stretch/>
        </p:blipFill>
        <p:spPr>
          <a:xfrm>
            <a:off x="5488854" y="5028118"/>
            <a:ext cx="6382080" cy="1188468"/>
          </a:xfrm>
          <a:prstGeom prst="rect">
            <a:avLst/>
          </a:prstGeom>
        </p:spPr>
      </p:pic>
    </p:spTree>
    <p:extLst>
      <p:ext uri="{BB962C8B-B14F-4D97-AF65-F5344CB8AC3E}">
        <p14:creationId xmlns:p14="http://schemas.microsoft.com/office/powerpoint/2010/main" val="1813100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EDE46-3743-DF08-EA17-75DBAD128524}"/>
              </a:ext>
            </a:extLst>
          </p:cNvPr>
          <p:cNvSpPr>
            <a:spLocks noGrp="1"/>
          </p:cNvSpPr>
          <p:nvPr>
            <p:ph type="title"/>
          </p:nvPr>
        </p:nvSpPr>
        <p:spPr>
          <a:xfrm>
            <a:off x="838200" y="286142"/>
            <a:ext cx="10515600" cy="1250914"/>
          </a:xfrm>
        </p:spPr>
        <p:txBody>
          <a:bodyPr>
            <a:normAutofit/>
          </a:bodyPr>
          <a:lstStyle/>
          <a:p>
            <a:r>
              <a:rPr lang="en-US" sz="3600" dirty="0">
                <a:solidFill>
                  <a:srgbClr val="000000"/>
                </a:solidFill>
                <a:effectLst/>
                <a:latin typeface="Helvetica Neue"/>
              </a:rPr>
              <a:t>Summary:</a:t>
            </a:r>
            <a:br>
              <a:rPr lang="en-US" sz="1800" b="1" i="1" dirty="0">
                <a:solidFill>
                  <a:srgbClr val="000000"/>
                </a:solidFill>
                <a:effectLst/>
                <a:latin typeface="Helvetica Neue"/>
              </a:rPr>
            </a:br>
            <a:r>
              <a:rPr lang="en-US" sz="1800" i="1" dirty="0">
                <a:solidFill>
                  <a:srgbClr val="000000"/>
                </a:solidFill>
                <a:effectLst/>
                <a:latin typeface="Helvetica Neue"/>
              </a:rPr>
              <a:t>A</a:t>
            </a:r>
            <a:r>
              <a:rPr lang="en-US" sz="1800" dirty="0">
                <a:solidFill>
                  <a:srgbClr val="000000"/>
                </a:solidFill>
                <a:effectLst/>
                <a:latin typeface="Helvetica Neue"/>
              </a:rPr>
              <a:t>ccording to the Pearson Correlation Coefficient Table, the KPIs all had a positive relation to wins.</a:t>
            </a:r>
            <a:endParaRPr lang="en-US" sz="2800" dirty="0"/>
          </a:p>
        </p:txBody>
      </p:sp>
      <p:sp>
        <p:nvSpPr>
          <p:cNvPr id="3" name="Content Placeholder 2">
            <a:extLst>
              <a:ext uri="{FF2B5EF4-FFF2-40B4-BE49-F238E27FC236}">
                <a16:creationId xmlns:a16="http://schemas.microsoft.com/office/drawing/2014/main" id="{BF77DAA5-3E38-A91A-582E-0E0B9597C516}"/>
              </a:ext>
            </a:extLst>
          </p:cNvPr>
          <p:cNvSpPr>
            <a:spLocks noGrp="1"/>
          </p:cNvSpPr>
          <p:nvPr>
            <p:ph idx="1"/>
          </p:nvPr>
        </p:nvSpPr>
        <p:spPr>
          <a:xfrm>
            <a:off x="8133907" y="1690688"/>
            <a:ext cx="3965944" cy="4881170"/>
          </a:xfrm>
        </p:spPr>
        <p:txBody>
          <a:bodyPr>
            <a:normAutofit fontScale="92500" lnSpcReduction="10000"/>
          </a:bodyPr>
          <a:lstStyle/>
          <a:p>
            <a:pPr marL="0" indent="0">
              <a:buNone/>
            </a:pPr>
            <a:r>
              <a:rPr lang="en-US" dirty="0">
                <a:solidFill>
                  <a:srgbClr val="000000"/>
                </a:solidFill>
                <a:latin typeface="Helvetica Neue"/>
              </a:rPr>
              <a:t>However, </a:t>
            </a:r>
            <a:r>
              <a:rPr lang="en-US" dirty="0">
                <a:solidFill>
                  <a:srgbClr val="000000"/>
                </a:solidFill>
                <a:effectLst/>
                <a:latin typeface="Helvetica Neue"/>
              </a:rPr>
              <a:t>a strong positive relationship to Wins were shown by: </a:t>
            </a:r>
          </a:p>
          <a:p>
            <a:pPr marL="0" indent="0">
              <a:buNone/>
            </a:pPr>
            <a:r>
              <a:rPr lang="en-US" sz="2600" b="1" dirty="0">
                <a:solidFill>
                  <a:srgbClr val="000000"/>
                </a:solidFill>
                <a:effectLst/>
                <a:latin typeface="Helvetica Neue"/>
              </a:rPr>
              <a:t>1) Field Goals Made</a:t>
            </a:r>
            <a:endParaRPr lang="en-US" sz="2600" b="1" dirty="0">
              <a:solidFill>
                <a:srgbClr val="000000"/>
              </a:solidFill>
              <a:latin typeface="Helvetica Neue"/>
            </a:endParaRPr>
          </a:p>
          <a:p>
            <a:pPr marL="0" indent="0">
              <a:buNone/>
            </a:pPr>
            <a:r>
              <a:rPr lang="en-US" sz="2600" b="1" dirty="0">
                <a:solidFill>
                  <a:srgbClr val="000000"/>
                </a:solidFill>
                <a:latin typeface="Helvetica Neue"/>
              </a:rPr>
              <a:t>2) </a:t>
            </a:r>
            <a:r>
              <a:rPr lang="en-US" sz="2600" b="1" dirty="0">
                <a:solidFill>
                  <a:srgbClr val="000000"/>
                </a:solidFill>
                <a:effectLst/>
                <a:latin typeface="Helvetica Neue"/>
              </a:rPr>
              <a:t>Free Throws Made</a:t>
            </a:r>
          </a:p>
          <a:p>
            <a:pPr marL="0" indent="0">
              <a:buNone/>
            </a:pPr>
            <a:r>
              <a:rPr lang="en-US" sz="2600" b="1" dirty="0">
                <a:solidFill>
                  <a:srgbClr val="000000"/>
                </a:solidFill>
                <a:latin typeface="Helvetica Neue"/>
              </a:rPr>
              <a:t>3) </a:t>
            </a:r>
            <a:r>
              <a:rPr lang="en-US" sz="2600" b="1" dirty="0">
                <a:solidFill>
                  <a:srgbClr val="000000"/>
                </a:solidFill>
                <a:effectLst/>
                <a:latin typeface="Helvetica Neue"/>
              </a:rPr>
              <a:t>Rebounds</a:t>
            </a:r>
          </a:p>
          <a:p>
            <a:pPr marL="0" indent="0">
              <a:buNone/>
            </a:pPr>
            <a:endParaRPr lang="en-US" sz="1200" b="1" dirty="0">
              <a:solidFill>
                <a:srgbClr val="000000"/>
              </a:solidFill>
              <a:effectLst/>
              <a:latin typeface="Helvetica Neue"/>
            </a:endParaRPr>
          </a:p>
          <a:p>
            <a:pPr marL="0" indent="0">
              <a:buNone/>
            </a:pPr>
            <a:r>
              <a:rPr lang="en-US" b="1" dirty="0">
                <a:solidFill>
                  <a:srgbClr val="000000"/>
                </a:solidFill>
                <a:effectLst/>
                <a:latin typeface="Helvetica Neue"/>
              </a:rPr>
              <a:t>3 Points made </a:t>
            </a:r>
            <a:r>
              <a:rPr lang="en-US" dirty="0">
                <a:solidFill>
                  <a:srgbClr val="000000"/>
                </a:solidFill>
                <a:effectLst/>
                <a:latin typeface="Helvetica Neue"/>
              </a:rPr>
              <a:t>have a moderate positive effect on Wins. </a:t>
            </a:r>
          </a:p>
          <a:p>
            <a:pPr marL="0" indent="0">
              <a:buNone/>
            </a:pPr>
            <a:endParaRPr lang="en-US" sz="1100" dirty="0">
              <a:solidFill>
                <a:srgbClr val="000000"/>
              </a:solidFill>
              <a:effectLst/>
              <a:latin typeface="Helvetica Neue"/>
            </a:endParaRPr>
          </a:p>
          <a:p>
            <a:pPr marL="0" indent="0">
              <a:buNone/>
            </a:pPr>
            <a:r>
              <a:rPr lang="en-US" b="1" dirty="0">
                <a:solidFill>
                  <a:srgbClr val="000000"/>
                </a:solidFill>
                <a:effectLst/>
                <a:latin typeface="Helvetica Neue"/>
              </a:rPr>
              <a:t>Steals and Blocks </a:t>
            </a:r>
            <a:r>
              <a:rPr lang="en-US" dirty="0">
                <a:solidFill>
                  <a:srgbClr val="000000"/>
                </a:solidFill>
                <a:effectLst/>
                <a:latin typeface="Helvetica Neue"/>
              </a:rPr>
              <a:t>are least related to Win.</a:t>
            </a:r>
            <a:endParaRPr lang="en-US" dirty="0"/>
          </a:p>
        </p:txBody>
      </p:sp>
      <p:pic>
        <p:nvPicPr>
          <p:cNvPr id="1026" name="Picture 2">
            <a:extLst>
              <a:ext uri="{FF2B5EF4-FFF2-40B4-BE49-F238E27FC236}">
                <a16:creationId xmlns:a16="http://schemas.microsoft.com/office/drawing/2014/main" id="{CB123D68-9F97-5D46-4820-4D4501176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37055"/>
            <a:ext cx="7295707" cy="5141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525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Dario</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04330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Jessica	</a:t>
            </a:r>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3060557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Candace</a:t>
            </a:r>
          </a:p>
        </p:txBody>
      </p:sp>
      <p:sp>
        <p:nvSpPr>
          <p:cNvPr id="4" name="Content Placeholder 3"/>
          <p:cNvSpPr>
            <a:spLocks noGrp="1"/>
          </p:cNvSpPr>
          <p:nvPr>
            <p:ph idx="1"/>
          </p:nvPr>
        </p:nvSpPr>
        <p:spPr/>
        <p:txBody>
          <a:bodyPr/>
          <a:lstStyle/>
          <a:p>
            <a:r>
              <a:rPr lang="en-US" dirty="0"/>
              <a:t>Orlando Magic vs 1</a:t>
            </a:r>
            <a:r>
              <a:rPr lang="en-US" baseline="30000" dirty="0"/>
              <a:t>st</a:t>
            </a:r>
            <a:r>
              <a:rPr lang="en-US" dirty="0"/>
              <a:t>, 15</a:t>
            </a:r>
            <a:r>
              <a:rPr lang="en-US" baseline="30000" dirty="0"/>
              <a:t>th</a:t>
            </a:r>
            <a:r>
              <a:rPr lang="en-US" dirty="0"/>
              <a:t>, and 30</a:t>
            </a:r>
            <a:r>
              <a:rPr lang="en-US" baseline="30000" dirty="0"/>
              <a:t>th</a:t>
            </a:r>
            <a:r>
              <a:rPr lang="en-US" dirty="0"/>
              <a:t> ranked teams</a:t>
            </a:r>
          </a:p>
          <a:p>
            <a:r>
              <a:rPr lang="en-US" dirty="0"/>
              <a:t>Orlando Magic vs League</a:t>
            </a:r>
          </a:p>
          <a:p>
            <a:endParaRPr lang="en-US" dirty="0"/>
          </a:p>
          <a:p>
            <a:r>
              <a:rPr lang="en-US" dirty="0"/>
              <a:t>5 chosen KPIs</a:t>
            </a:r>
          </a:p>
          <a:p>
            <a:pPr lvl="1"/>
            <a:r>
              <a:rPr lang="en-US" dirty="0"/>
              <a:t>Points Scored</a:t>
            </a:r>
          </a:p>
          <a:p>
            <a:pPr lvl="1"/>
            <a:r>
              <a:rPr lang="en-US" dirty="0"/>
              <a:t>3 Pointers </a:t>
            </a:r>
          </a:p>
          <a:p>
            <a:pPr lvl="1"/>
            <a:r>
              <a:rPr lang="en-US" dirty="0"/>
              <a:t>Field Goals</a:t>
            </a:r>
          </a:p>
          <a:p>
            <a:pPr lvl="1"/>
            <a:r>
              <a:rPr lang="en-US" dirty="0"/>
              <a:t>Rebounds</a:t>
            </a:r>
          </a:p>
          <a:p>
            <a:pPr lvl="1"/>
            <a:r>
              <a:rPr lang="en-US" dirty="0"/>
              <a:t>Turnovers</a:t>
            </a:r>
          </a:p>
        </p:txBody>
      </p:sp>
    </p:spTree>
    <p:extLst>
      <p:ext uri="{BB962C8B-B14F-4D97-AF65-F5344CB8AC3E}">
        <p14:creationId xmlns:p14="http://schemas.microsoft.com/office/powerpoint/2010/main" val="3231821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box and whisker chart&#10;&#10;Description automatically generated">
            <a:extLst>
              <a:ext uri="{FF2B5EF4-FFF2-40B4-BE49-F238E27FC236}">
                <a16:creationId xmlns:a16="http://schemas.microsoft.com/office/drawing/2014/main" id="{E43BBEB8-47FE-9D80-DA86-0E032C2F32A6}"/>
              </a:ext>
            </a:extLst>
          </p:cNvPr>
          <p:cNvPicPr>
            <a:picLocks noChangeAspect="1"/>
          </p:cNvPicPr>
          <p:nvPr/>
        </p:nvPicPr>
        <p:blipFill rotWithShape="1">
          <a:blip r:embed="rId2"/>
          <a:srcRect l="21" r="3" b="3"/>
          <a:stretch/>
        </p:blipFill>
        <p:spPr>
          <a:xfrm>
            <a:off x="-1" y="1828800"/>
            <a:ext cx="7208820" cy="5029200"/>
          </a:xfrm>
          <a:prstGeom prst="rect">
            <a:avLst/>
          </a:prstGeom>
        </p:spPr>
      </p:pic>
      <p:pic>
        <p:nvPicPr>
          <p:cNvPr id="19" name="Picture 18" descr="Chart, bar chart, histogram&#10;&#10;Description automatically generated">
            <a:extLst>
              <a:ext uri="{FF2B5EF4-FFF2-40B4-BE49-F238E27FC236}">
                <a16:creationId xmlns:a16="http://schemas.microsoft.com/office/drawing/2014/main" id="{F6D78484-4440-8245-7869-BB45A79451FD}"/>
              </a:ext>
            </a:extLst>
          </p:cNvPr>
          <p:cNvPicPr>
            <a:picLocks noChangeAspect="1"/>
          </p:cNvPicPr>
          <p:nvPr/>
        </p:nvPicPr>
        <p:blipFill>
          <a:blip r:embed="rId3"/>
          <a:stretch>
            <a:fillRect/>
          </a:stretch>
        </p:blipFill>
        <p:spPr>
          <a:xfrm>
            <a:off x="6720121" y="-2287"/>
            <a:ext cx="5489449" cy="4117087"/>
          </a:xfrm>
          <a:prstGeom prst="rect">
            <a:avLst/>
          </a:prstGeom>
        </p:spPr>
      </p:pic>
      <p:pic>
        <p:nvPicPr>
          <p:cNvPr id="22" name="Picture 21" descr="Chart, waterfall chart&#10;&#10;Description automatically generated">
            <a:extLst>
              <a:ext uri="{FF2B5EF4-FFF2-40B4-BE49-F238E27FC236}">
                <a16:creationId xmlns:a16="http://schemas.microsoft.com/office/drawing/2014/main" id="{9BDC5DA7-AEC1-1113-4950-7CD1187E0D45}"/>
              </a:ext>
            </a:extLst>
          </p:cNvPr>
          <p:cNvPicPr>
            <a:picLocks noChangeAspect="1"/>
          </p:cNvPicPr>
          <p:nvPr/>
        </p:nvPicPr>
        <p:blipFill>
          <a:blip r:embed="rId4"/>
          <a:stretch>
            <a:fillRect/>
          </a:stretch>
        </p:blipFill>
        <p:spPr>
          <a:xfrm>
            <a:off x="6683596" y="4115944"/>
            <a:ext cx="5486400" cy="2743200"/>
          </a:xfrm>
          <a:prstGeom prst="rect">
            <a:avLst/>
          </a:prstGeom>
        </p:spPr>
      </p:pic>
      <p:sp>
        <p:nvSpPr>
          <p:cNvPr id="23" name="TextBox 22">
            <a:extLst>
              <a:ext uri="{FF2B5EF4-FFF2-40B4-BE49-F238E27FC236}">
                <a16:creationId xmlns:a16="http://schemas.microsoft.com/office/drawing/2014/main" id="{E492EA35-F853-C549-25DD-8833D4ADF337}"/>
              </a:ext>
            </a:extLst>
          </p:cNvPr>
          <p:cNvSpPr txBox="1"/>
          <p:nvPr/>
        </p:nvSpPr>
        <p:spPr>
          <a:xfrm>
            <a:off x="720667" y="1042309"/>
            <a:ext cx="5978835" cy="1015663"/>
          </a:xfrm>
          <a:prstGeom prst="rect">
            <a:avLst/>
          </a:prstGeom>
          <a:noFill/>
        </p:spPr>
        <p:txBody>
          <a:bodyPr wrap="square" rtlCol="0">
            <a:spAutoFit/>
          </a:bodyPr>
          <a:lstStyle/>
          <a:p>
            <a:r>
              <a:rPr lang="en-US" sz="2000" dirty="0"/>
              <a:t>Mean : 114.686667</a:t>
            </a:r>
          </a:p>
          <a:p>
            <a:r>
              <a:rPr lang="en-US" sz="2000" dirty="0"/>
              <a:t>STD : 2.778207</a:t>
            </a:r>
          </a:p>
          <a:p>
            <a:r>
              <a:rPr lang="en-US" sz="2000" dirty="0"/>
              <a:t>Z-Score : -1.2032409750947137   </a:t>
            </a:r>
          </a:p>
        </p:txBody>
      </p:sp>
      <p:sp>
        <p:nvSpPr>
          <p:cNvPr id="24" name="TextBox 23">
            <a:extLst>
              <a:ext uri="{FF2B5EF4-FFF2-40B4-BE49-F238E27FC236}">
                <a16:creationId xmlns:a16="http://schemas.microsoft.com/office/drawing/2014/main" id="{1CDF34BE-5078-FA3F-D836-FE3694EEC6CE}"/>
              </a:ext>
            </a:extLst>
          </p:cNvPr>
          <p:cNvSpPr txBox="1"/>
          <p:nvPr/>
        </p:nvSpPr>
        <p:spPr>
          <a:xfrm>
            <a:off x="717619" y="-111281"/>
            <a:ext cx="5600700" cy="1446550"/>
          </a:xfrm>
          <a:prstGeom prst="rect">
            <a:avLst/>
          </a:prstGeom>
          <a:noFill/>
        </p:spPr>
        <p:txBody>
          <a:bodyPr wrap="square" rtlCol="0">
            <a:spAutoFit/>
          </a:bodyPr>
          <a:lstStyle/>
          <a:p>
            <a:r>
              <a:rPr lang="en-US" sz="8800" dirty="0"/>
              <a:t>POINTS</a:t>
            </a:r>
          </a:p>
        </p:txBody>
      </p:sp>
    </p:spTree>
    <p:extLst>
      <p:ext uri="{BB962C8B-B14F-4D97-AF65-F5344CB8AC3E}">
        <p14:creationId xmlns:p14="http://schemas.microsoft.com/office/powerpoint/2010/main" val="1965986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673DBD13-CEEE-01BD-F80C-5584F02F4D88}"/>
              </a:ext>
            </a:extLst>
          </p:cNvPr>
          <p:cNvPicPr>
            <a:picLocks noChangeAspect="1"/>
          </p:cNvPicPr>
          <p:nvPr/>
        </p:nvPicPr>
        <p:blipFill>
          <a:blip r:embed="rId2"/>
          <a:stretch>
            <a:fillRect/>
          </a:stretch>
        </p:blipFill>
        <p:spPr>
          <a:xfrm>
            <a:off x="0" y="1714499"/>
            <a:ext cx="7162800" cy="5143501"/>
          </a:xfrm>
          <a:prstGeom prst="rect">
            <a:avLst/>
          </a:prstGeom>
        </p:spPr>
      </p:pic>
      <p:pic>
        <p:nvPicPr>
          <p:cNvPr id="9" name="Picture 8" descr="Chart, waterfall chart&#10;&#10;Description automatically generated">
            <a:extLst>
              <a:ext uri="{FF2B5EF4-FFF2-40B4-BE49-F238E27FC236}">
                <a16:creationId xmlns:a16="http://schemas.microsoft.com/office/drawing/2014/main" id="{A0AE94CE-0B9C-E713-C61C-18931029D723}"/>
              </a:ext>
            </a:extLst>
          </p:cNvPr>
          <p:cNvPicPr>
            <a:picLocks noChangeAspect="1"/>
          </p:cNvPicPr>
          <p:nvPr/>
        </p:nvPicPr>
        <p:blipFill>
          <a:blip r:embed="rId3"/>
          <a:stretch>
            <a:fillRect/>
          </a:stretch>
        </p:blipFill>
        <p:spPr>
          <a:xfrm>
            <a:off x="6934198" y="4229099"/>
            <a:ext cx="5257802" cy="2628901"/>
          </a:xfrm>
          <a:prstGeom prst="rect">
            <a:avLst/>
          </a:prstGeom>
        </p:spPr>
      </p:pic>
      <p:pic>
        <p:nvPicPr>
          <p:cNvPr id="5" name="Picture 4" descr="Chart, bar chart&#10;&#10;Description automatically generated">
            <a:extLst>
              <a:ext uri="{FF2B5EF4-FFF2-40B4-BE49-F238E27FC236}">
                <a16:creationId xmlns:a16="http://schemas.microsoft.com/office/drawing/2014/main" id="{BC5BDEA8-3968-461A-6A48-B0B1CC67DEBB}"/>
              </a:ext>
            </a:extLst>
          </p:cNvPr>
          <p:cNvPicPr>
            <a:picLocks noChangeAspect="1"/>
          </p:cNvPicPr>
          <p:nvPr/>
        </p:nvPicPr>
        <p:blipFill>
          <a:blip r:embed="rId4"/>
          <a:stretch>
            <a:fillRect/>
          </a:stretch>
        </p:blipFill>
        <p:spPr>
          <a:xfrm>
            <a:off x="6457950" y="0"/>
            <a:ext cx="5734050" cy="4300538"/>
          </a:xfrm>
          <a:prstGeom prst="rect">
            <a:avLst/>
          </a:prstGeom>
        </p:spPr>
      </p:pic>
      <p:sp>
        <p:nvSpPr>
          <p:cNvPr id="10" name="TextBox 9">
            <a:extLst>
              <a:ext uri="{FF2B5EF4-FFF2-40B4-BE49-F238E27FC236}">
                <a16:creationId xmlns:a16="http://schemas.microsoft.com/office/drawing/2014/main" id="{53E6EA2F-14A3-39A3-F001-D76606BC2284}"/>
              </a:ext>
            </a:extLst>
          </p:cNvPr>
          <p:cNvSpPr txBox="1"/>
          <p:nvPr/>
        </p:nvSpPr>
        <p:spPr>
          <a:xfrm>
            <a:off x="717619" y="1063219"/>
            <a:ext cx="5585214" cy="923330"/>
          </a:xfrm>
          <a:prstGeom prst="rect">
            <a:avLst/>
          </a:prstGeom>
          <a:noFill/>
        </p:spPr>
        <p:txBody>
          <a:bodyPr wrap="square" rtlCol="0">
            <a:spAutoFit/>
          </a:bodyPr>
          <a:lstStyle/>
          <a:p>
            <a:r>
              <a:rPr lang="en-US" dirty="0"/>
              <a:t>Mean : 12.340000</a:t>
            </a:r>
          </a:p>
          <a:p>
            <a:r>
              <a:rPr lang="en-US" dirty="0"/>
              <a:t>STD : 1.636776</a:t>
            </a:r>
          </a:p>
          <a:p>
            <a:r>
              <a:rPr lang="en-US" dirty="0"/>
              <a:t>Z-Score : -0.9569587051933831</a:t>
            </a:r>
          </a:p>
        </p:txBody>
      </p:sp>
      <p:sp>
        <p:nvSpPr>
          <p:cNvPr id="12" name="TextBox 11">
            <a:extLst>
              <a:ext uri="{FF2B5EF4-FFF2-40B4-BE49-F238E27FC236}">
                <a16:creationId xmlns:a16="http://schemas.microsoft.com/office/drawing/2014/main" id="{79F29013-65AF-D5CC-83DA-9F2F9199E9A5}"/>
              </a:ext>
            </a:extLst>
          </p:cNvPr>
          <p:cNvSpPr txBox="1"/>
          <p:nvPr/>
        </p:nvSpPr>
        <p:spPr>
          <a:xfrm>
            <a:off x="717619" y="-111281"/>
            <a:ext cx="5600700" cy="1446550"/>
          </a:xfrm>
          <a:prstGeom prst="rect">
            <a:avLst/>
          </a:prstGeom>
          <a:noFill/>
        </p:spPr>
        <p:txBody>
          <a:bodyPr wrap="square" rtlCol="0">
            <a:spAutoFit/>
          </a:bodyPr>
          <a:lstStyle/>
          <a:p>
            <a:r>
              <a:rPr lang="en-US" sz="8800" dirty="0"/>
              <a:t>3 POINTERS</a:t>
            </a:r>
          </a:p>
        </p:txBody>
      </p:sp>
    </p:spTree>
    <p:extLst>
      <p:ext uri="{BB962C8B-B14F-4D97-AF65-F5344CB8AC3E}">
        <p14:creationId xmlns:p14="http://schemas.microsoft.com/office/powerpoint/2010/main" val="2092867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571B0C43-F5A2-CE4B-F0F0-BBEAB88388C2}"/>
              </a:ext>
            </a:extLst>
          </p:cNvPr>
          <p:cNvPicPr>
            <a:picLocks noChangeAspect="1"/>
          </p:cNvPicPr>
          <p:nvPr/>
        </p:nvPicPr>
        <p:blipFill>
          <a:blip r:embed="rId2"/>
          <a:stretch>
            <a:fillRect/>
          </a:stretch>
        </p:blipFill>
        <p:spPr>
          <a:xfrm>
            <a:off x="0" y="1785490"/>
            <a:ext cx="7035800" cy="5029200"/>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85864E5B-CDEB-BBC1-7623-E8B82E57EAE7}"/>
              </a:ext>
            </a:extLst>
          </p:cNvPr>
          <p:cNvPicPr>
            <a:picLocks noGrp="1" noChangeAspect="1"/>
          </p:cNvPicPr>
          <p:nvPr>
            <p:ph idx="1"/>
          </p:nvPr>
        </p:nvPicPr>
        <p:blipFill>
          <a:blip r:embed="rId3"/>
          <a:stretch>
            <a:fillRect/>
          </a:stretch>
        </p:blipFill>
        <p:spPr>
          <a:xfrm>
            <a:off x="6390216" y="43310"/>
            <a:ext cx="5801784" cy="4351338"/>
          </a:xfrm>
        </p:spPr>
      </p:pic>
      <p:pic>
        <p:nvPicPr>
          <p:cNvPr id="9" name="Picture 8" descr="Chart, waterfall chart&#10;&#10;Description automatically generated">
            <a:extLst>
              <a:ext uri="{FF2B5EF4-FFF2-40B4-BE49-F238E27FC236}">
                <a16:creationId xmlns:a16="http://schemas.microsoft.com/office/drawing/2014/main" id="{8774639A-46B7-CDD1-E2D3-06C72BFB3B7C}"/>
              </a:ext>
            </a:extLst>
          </p:cNvPr>
          <p:cNvPicPr>
            <a:picLocks noChangeAspect="1"/>
          </p:cNvPicPr>
          <p:nvPr/>
        </p:nvPicPr>
        <p:blipFill>
          <a:blip r:embed="rId4"/>
          <a:stretch>
            <a:fillRect/>
          </a:stretch>
        </p:blipFill>
        <p:spPr>
          <a:xfrm>
            <a:off x="6705600" y="4114800"/>
            <a:ext cx="5486400" cy="2743200"/>
          </a:xfrm>
          <a:prstGeom prst="rect">
            <a:avLst/>
          </a:prstGeom>
        </p:spPr>
      </p:pic>
      <p:sp>
        <p:nvSpPr>
          <p:cNvPr id="10" name="TextBox 9">
            <a:extLst>
              <a:ext uri="{FF2B5EF4-FFF2-40B4-BE49-F238E27FC236}">
                <a16:creationId xmlns:a16="http://schemas.microsoft.com/office/drawing/2014/main" id="{A0675332-BE2F-FD9B-E9BF-B896EB942C0C}"/>
              </a:ext>
            </a:extLst>
          </p:cNvPr>
          <p:cNvSpPr txBox="1"/>
          <p:nvPr/>
        </p:nvSpPr>
        <p:spPr>
          <a:xfrm>
            <a:off x="740569" y="1077496"/>
            <a:ext cx="5224462" cy="923330"/>
          </a:xfrm>
          <a:prstGeom prst="rect">
            <a:avLst/>
          </a:prstGeom>
          <a:noFill/>
        </p:spPr>
        <p:txBody>
          <a:bodyPr wrap="square" rtlCol="0">
            <a:spAutoFit/>
          </a:bodyPr>
          <a:lstStyle/>
          <a:p>
            <a:r>
              <a:rPr lang="en-US" dirty="0"/>
              <a:t>Mean : 41.976667</a:t>
            </a:r>
          </a:p>
          <a:p>
            <a:r>
              <a:rPr lang="en-US" dirty="0"/>
              <a:t>STD : 1.290197</a:t>
            </a:r>
          </a:p>
          <a:p>
            <a:r>
              <a:rPr lang="en-US" dirty="0"/>
              <a:t>Z-Score : -1.164093743854465      </a:t>
            </a:r>
          </a:p>
        </p:txBody>
      </p:sp>
      <p:sp>
        <p:nvSpPr>
          <p:cNvPr id="11" name="TextBox 10">
            <a:extLst>
              <a:ext uri="{FF2B5EF4-FFF2-40B4-BE49-F238E27FC236}">
                <a16:creationId xmlns:a16="http://schemas.microsoft.com/office/drawing/2014/main" id="{F71C0988-C48A-4F5E-7C33-6FB2DCA7C87B}"/>
              </a:ext>
            </a:extLst>
          </p:cNvPr>
          <p:cNvSpPr txBox="1"/>
          <p:nvPr/>
        </p:nvSpPr>
        <p:spPr>
          <a:xfrm>
            <a:off x="717619" y="-111281"/>
            <a:ext cx="6111806" cy="1446550"/>
          </a:xfrm>
          <a:prstGeom prst="rect">
            <a:avLst/>
          </a:prstGeom>
          <a:noFill/>
        </p:spPr>
        <p:txBody>
          <a:bodyPr wrap="square" rtlCol="0">
            <a:spAutoFit/>
          </a:bodyPr>
          <a:lstStyle/>
          <a:p>
            <a:r>
              <a:rPr lang="en-US" sz="8800" dirty="0"/>
              <a:t>FIELD GOALS</a:t>
            </a:r>
          </a:p>
        </p:txBody>
      </p:sp>
    </p:spTree>
    <p:extLst>
      <p:ext uri="{BB962C8B-B14F-4D97-AF65-F5344CB8AC3E}">
        <p14:creationId xmlns:p14="http://schemas.microsoft.com/office/powerpoint/2010/main" val="1351282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0CF6731B-1235-D502-0766-AE84CAD517B9}"/>
              </a:ext>
            </a:extLst>
          </p:cNvPr>
          <p:cNvPicPr>
            <a:picLocks noChangeAspect="1"/>
          </p:cNvPicPr>
          <p:nvPr/>
        </p:nvPicPr>
        <p:blipFill>
          <a:blip r:embed="rId2"/>
          <a:stretch>
            <a:fillRect/>
          </a:stretch>
        </p:blipFill>
        <p:spPr>
          <a:xfrm>
            <a:off x="0" y="1887537"/>
            <a:ext cx="7035800" cy="4970463"/>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22713D47-33E4-344B-8941-72BB2FB30B62}"/>
              </a:ext>
            </a:extLst>
          </p:cNvPr>
          <p:cNvPicPr>
            <a:picLocks noGrp="1" noChangeAspect="1"/>
          </p:cNvPicPr>
          <p:nvPr>
            <p:ph idx="1"/>
          </p:nvPr>
        </p:nvPicPr>
        <p:blipFill>
          <a:blip r:embed="rId3"/>
          <a:stretch>
            <a:fillRect/>
          </a:stretch>
        </p:blipFill>
        <p:spPr>
          <a:xfrm>
            <a:off x="6350000" y="30162"/>
            <a:ext cx="5842000" cy="4381500"/>
          </a:xfrm>
        </p:spPr>
      </p:pic>
      <p:pic>
        <p:nvPicPr>
          <p:cNvPr id="9" name="Picture 8" descr="Chart, waterfall chart&#10;&#10;Description automatically generated">
            <a:extLst>
              <a:ext uri="{FF2B5EF4-FFF2-40B4-BE49-F238E27FC236}">
                <a16:creationId xmlns:a16="http://schemas.microsoft.com/office/drawing/2014/main" id="{5969452F-D778-EC06-3C32-3EB541A161AD}"/>
              </a:ext>
            </a:extLst>
          </p:cNvPr>
          <p:cNvPicPr>
            <a:picLocks noChangeAspect="1"/>
          </p:cNvPicPr>
          <p:nvPr/>
        </p:nvPicPr>
        <p:blipFill>
          <a:blip r:embed="rId4"/>
          <a:stretch>
            <a:fillRect/>
          </a:stretch>
        </p:blipFill>
        <p:spPr>
          <a:xfrm>
            <a:off x="6705600" y="4114800"/>
            <a:ext cx="5486400" cy="2743200"/>
          </a:xfrm>
          <a:prstGeom prst="rect">
            <a:avLst/>
          </a:prstGeom>
        </p:spPr>
      </p:pic>
      <p:sp>
        <p:nvSpPr>
          <p:cNvPr id="10" name="TextBox 9">
            <a:extLst>
              <a:ext uri="{FF2B5EF4-FFF2-40B4-BE49-F238E27FC236}">
                <a16:creationId xmlns:a16="http://schemas.microsoft.com/office/drawing/2014/main" id="{2C5D9DC3-0DE1-02A8-69FB-5830C925B3DC}"/>
              </a:ext>
            </a:extLst>
          </p:cNvPr>
          <p:cNvSpPr txBox="1"/>
          <p:nvPr/>
        </p:nvSpPr>
        <p:spPr>
          <a:xfrm>
            <a:off x="738187" y="1081594"/>
            <a:ext cx="5713146" cy="1015663"/>
          </a:xfrm>
          <a:prstGeom prst="rect">
            <a:avLst/>
          </a:prstGeom>
          <a:noFill/>
        </p:spPr>
        <p:txBody>
          <a:bodyPr wrap="square" rtlCol="0">
            <a:spAutoFit/>
          </a:bodyPr>
          <a:lstStyle/>
          <a:p>
            <a:r>
              <a:rPr lang="en-US" sz="2000" dirty="0"/>
              <a:t>Mean : 43.430000</a:t>
            </a:r>
          </a:p>
          <a:p>
            <a:r>
              <a:rPr lang="en-US" sz="2000" dirty="0"/>
              <a:t>STD : 2.213462</a:t>
            </a:r>
          </a:p>
          <a:p>
            <a:r>
              <a:rPr lang="en-US" sz="2000" dirty="0"/>
              <a:t>Z-Score : -0.10568598615921526</a:t>
            </a:r>
          </a:p>
        </p:txBody>
      </p:sp>
      <p:sp>
        <p:nvSpPr>
          <p:cNvPr id="11" name="TextBox 10">
            <a:extLst>
              <a:ext uri="{FF2B5EF4-FFF2-40B4-BE49-F238E27FC236}">
                <a16:creationId xmlns:a16="http://schemas.microsoft.com/office/drawing/2014/main" id="{91DCE221-08F8-C49F-58D1-08CDD7971689}"/>
              </a:ext>
            </a:extLst>
          </p:cNvPr>
          <p:cNvSpPr txBox="1"/>
          <p:nvPr/>
        </p:nvSpPr>
        <p:spPr>
          <a:xfrm>
            <a:off x="717619" y="-111281"/>
            <a:ext cx="5600700" cy="1446550"/>
          </a:xfrm>
          <a:prstGeom prst="rect">
            <a:avLst/>
          </a:prstGeom>
          <a:noFill/>
        </p:spPr>
        <p:txBody>
          <a:bodyPr wrap="square" rtlCol="0">
            <a:spAutoFit/>
          </a:bodyPr>
          <a:lstStyle/>
          <a:p>
            <a:r>
              <a:rPr lang="en-US" sz="8800" dirty="0"/>
              <a:t>REBOUNDS</a:t>
            </a:r>
          </a:p>
        </p:txBody>
      </p:sp>
    </p:spTree>
    <p:extLst>
      <p:ext uri="{BB962C8B-B14F-4D97-AF65-F5344CB8AC3E}">
        <p14:creationId xmlns:p14="http://schemas.microsoft.com/office/powerpoint/2010/main" val="343833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 Overview</a:t>
            </a:r>
          </a:p>
        </p:txBody>
      </p:sp>
      <p:sp>
        <p:nvSpPr>
          <p:cNvPr id="3" name="Content Placeholder 2"/>
          <p:cNvSpPr>
            <a:spLocks noGrp="1"/>
          </p:cNvSpPr>
          <p:nvPr>
            <p:ph idx="1"/>
          </p:nvPr>
        </p:nvSpPr>
        <p:spPr>
          <a:xfrm>
            <a:off x="396240" y="1825625"/>
            <a:ext cx="11490960" cy="4351338"/>
          </a:xfrm>
        </p:spPr>
        <p:txBody>
          <a:bodyPr>
            <a:normAutofit/>
          </a:bodyPr>
          <a:lstStyle/>
          <a:p>
            <a:pPr marL="0" indent="0">
              <a:buNone/>
            </a:pPr>
            <a:r>
              <a:rPr lang="en-US" sz="1800" dirty="0"/>
              <a:t>The Orlando Magic has contracted this group to perform an EDA to look into key performance indicators (KPIs) to determine areas of play that need improvement so the Magic can become a winning team. The group quickly put together a list of questions to look into some of the more popular indicators known throughout the basketball industry.  One motivational factor about this project is that the Magic is local to the Orlando area and an improvement in their performance would help drive fan support. </a:t>
            </a:r>
          </a:p>
          <a:p>
            <a:endParaRPr lang="en-US" sz="1800" dirty="0"/>
          </a:p>
          <a:p>
            <a:pPr marL="0" indent="0">
              <a:buNone/>
            </a:pPr>
            <a:r>
              <a:rPr lang="en-US" sz="1800" dirty="0"/>
              <a:t>    1. Is there a correlation between regular season and playoff winning percentage?</a:t>
            </a:r>
          </a:p>
          <a:p>
            <a:pPr marL="0" indent="0">
              <a:buNone/>
            </a:pPr>
            <a:r>
              <a:rPr lang="en-US" sz="1800" dirty="0"/>
              <a:t>    2. Is there a question 2</a:t>
            </a:r>
          </a:p>
          <a:p>
            <a:pPr marL="0" indent="0">
              <a:buNone/>
            </a:pPr>
            <a:r>
              <a:rPr lang="en-US" sz="1800" dirty="0"/>
              <a:t>    3. How does the Orlando Magic, as a team, compare to other teams in the league and the league as a whole?</a:t>
            </a:r>
          </a:p>
          <a:p>
            <a:pPr marL="0" indent="0">
              <a:lnSpc>
                <a:spcPct val="150000"/>
              </a:lnSpc>
              <a:spcBef>
                <a:spcPts val="0"/>
              </a:spcBef>
              <a:buNone/>
            </a:pPr>
            <a:r>
              <a:rPr lang="en-US" sz="1800" dirty="0"/>
              <a:t>    4. W</a:t>
            </a:r>
            <a:r>
              <a:rPr lang="en-US" sz="1800" dirty="0">
                <a:solidFill>
                  <a:srgbClr val="000000"/>
                </a:solidFill>
              </a:rPr>
              <a:t>hich KPIs most closely related to wins for the Orlando Magic Team in the 2022 - 2023 Games</a:t>
            </a:r>
            <a:br>
              <a:rPr lang="en-US" sz="1800" b="1" i="1" dirty="0">
                <a:solidFill>
                  <a:srgbClr val="000000"/>
                </a:solidFill>
              </a:rPr>
            </a:br>
            <a:r>
              <a:rPr lang="en-US" sz="1800" dirty="0"/>
              <a:t>    5. Is there a question 5</a:t>
            </a:r>
          </a:p>
          <a:p>
            <a:pPr marL="0" indent="0">
              <a:buNone/>
            </a:pPr>
            <a:r>
              <a:rPr lang="en-US" sz="1800" dirty="0"/>
              <a:t>    </a:t>
            </a:r>
          </a:p>
        </p:txBody>
      </p:sp>
    </p:spTree>
    <p:extLst>
      <p:ext uri="{BB962C8B-B14F-4D97-AF65-F5344CB8AC3E}">
        <p14:creationId xmlns:p14="http://schemas.microsoft.com/office/powerpoint/2010/main" val="269426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ox and whisker chart&#10;&#10;Description automatically generated">
            <a:extLst>
              <a:ext uri="{FF2B5EF4-FFF2-40B4-BE49-F238E27FC236}">
                <a16:creationId xmlns:a16="http://schemas.microsoft.com/office/drawing/2014/main" id="{62F9A557-682B-BB6E-9FFC-DAB4D9D0B879}"/>
              </a:ext>
            </a:extLst>
          </p:cNvPr>
          <p:cNvPicPr>
            <a:picLocks noChangeAspect="1"/>
          </p:cNvPicPr>
          <p:nvPr/>
        </p:nvPicPr>
        <p:blipFill>
          <a:blip r:embed="rId2"/>
          <a:stretch>
            <a:fillRect/>
          </a:stretch>
        </p:blipFill>
        <p:spPr>
          <a:xfrm>
            <a:off x="0" y="1714500"/>
            <a:ext cx="7340600" cy="5143500"/>
          </a:xfrm>
          <a:prstGeom prst="rect">
            <a:avLst/>
          </a:prstGeom>
        </p:spPr>
      </p:pic>
      <p:pic>
        <p:nvPicPr>
          <p:cNvPr id="9" name="Picture 8" descr="Chart, waterfall chart&#10;&#10;Description automatically generated">
            <a:extLst>
              <a:ext uri="{FF2B5EF4-FFF2-40B4-BE49-F238E27FC236}">
                <a16:creationId xmlns:a16="http://schemas.microsoft.com/office/drawing/2014/main" id="{519265D6-F3D1-05BD-0974-9F4A84EA4F19}"/>
              </a:ext>
            </a:extLst>
          </p:cNvPr>
          <p:cNvPicPr>
            <a:picLocks noChangeAspect="1"/>
          </p:cNvPicPr>
          <p:nvPr/>
        </p:nvPicPr>
        <p:blipFill>
          <a:blip r:embed="rId3"/>
          <a:stretch>
            <a:fillRect/>
          </a:stretch>
        </p:blipFill>
        <p:spPr>
          <a:xfrm>
            <a:off x="6705595" y="4114798"/>
            <a:ext cx="5486404" cy="2743202"/>
          </a:xfrm>
          <a:prstGeom prst="rect">
            <a:avLst/>
          </a:prstGeom>
        </p:spPr>
      </p:pic>
      <p:pic>
        <p:nvPicPr>
          <p:cNvPr id="5" name="Picture 4">
            <a:extLst>
              <a:ext uri="{FF2B5EF4-FFF2-40B4-BE49-F238E27FC236}">
                <a16:creationId xmlns:a16="http://schemas.microsoft.com/office/drawing/2014/main" id="{FD739AB8-BC60-67C6-6022-00B55B28DBB6}"/>
              </a:ext>
            </a:extLst>
          </p:cNvPr>
          <p:cNvPicPr>
            <a:picLocks noChangeAspect="1"/>
          </p:cNvPicPr>
          <p:nvPr/>
        </p:nvPicPr>
        <p:blipFill>
          <a:blip r:embed="rId4"/>
          <a:srcRect/>
          <a:stretch/>
        </p:blipFill>
        <p:spPr>
          <a:xfrm>
            <a:off x="6705595" y="-3"/>
            <a:ext cx="5486401" cy="4114800"/>
          </a:xfrm>
          <a:prstGeom prst="rect">
            <a:avLst/>
          </a:prstGeom>
        </p:spPr>
      </p:pic>
      <p:sp>
        <p:nvSpPr>
          <p:cNvPr id="10" name="TextBox 9">
            <a:extLst>
              <a:ext uri="{FF2B5EF4-FFF2-40B4-BE49-F238E27FC236}">
                <a16:creationId xmlns:a16="http://schemas.microsoft.com/office/drawing/2014/main" id="{E7087A4F-34AE-DCFE-1CD7-40695B9B990F}"/>
              </a:ext>
            </a:extLst>
          </p:cNvPr>
          <p:cNvSpPr txBox="1"/>
          <p:nvPr/>
        </p:nvSpPr>
        <p:spPr>
          <a:xfrm>
            <a:off x="717616" y="1072545"/>
            <a:ext cx="5355433" cy="1569660"/>
          </a:xfrm>
          <a:prstGeom prst="rect">
            <a:avLst/>
          </a:prstGeom>
          <a:noFill/>
        </p:spPr>
        <p:txBody>
          <a:bodyPr wrap="square" rtlCol="0">
            <a:spAutoFit/>
          </a:bodyPr>
          <a:lstStyle/>
          <a:p>
            <a:r>
              <a:rPr lang="en-US" sz="2000" dirty="0"/>
              <a:t>Mean : 14.093333</a:t>
            </a:r>
          </a:p>
          <a:p>
            <a:r>
              <a:rPr lang="en-US" sz="2000" dirty="0"/>
              <a:t>STD : 1.079570</a:t>
            </a:r>
          </a:p>
          <a:p>
            <a:r>
              <a:rPr lang="en-US" sz="2000" dirty="0"/>
              <a:t>Z-Score : 0.9484108889758592</a:t>
            </a:r>
          </a:p>
          <a:p>
            <a:endParaRPr lang="en-US" dirty="0"/>
          </a:p>
          <a:p>
            <a:endParaRPr lang="en-US" dirty="0"/>
          </a:p>
        </p:txBody>
      </p:sp>
      <p:sp>
        <p:nvSpPr>
          <p:cNvPr id="11" name="TextBox 10">
            <a:extLst>
              <a:ext uri="{FF2B5EF4-FFF2-40B4-BE49-F238E27FC236}">
                <a16:creationId xmlns:a16="http://schemas.microsoft.com/office/drawing/2014/main" id="{F061ACA2-FCFF-2FBB-FE82-6E7A9AB3FABF}"/>
              </a:ext>
            </a:extLst>
          </p:cNvPr>
          <p:cNvSpPr txBox="1"/>
          <p:nvPr/>
        </p:nvSpPr>
        <p:spPr>
          <a:xfrm>
            <a:off x="717619" y="-111281"/>
            <a:ext cx="5826056" cy="1446550"/>
          </a:xfrm>
          <a:prstGeom prst="rect">
            <a:avLst/>
          </a:prstGeom>
          <a:noFill/>
        </p:spPr>
        <p:txBody>
          <a:bodyPr wrap="square" rtlCol="0">
            <a:spAutoFit/>
          </a:bodyPr>
          <a:lstStyle/>
          <a:p>
            <a:r>
              <a:rPr lang="en-US" sz="8800" dirty="0"/>
              <a:t>TURNOVERS</a:t>
            </a:r>
          </a:p>
        </p:txBody>
      </p:sp>
    </p:spTree>
    <p:extLst>
      <p:ext uri="{BB962C8B-B14F-4D97-AF65-F5344CB8AC3E}">
        <p14:creationId xmlns:p14="http://schemas.microsoft.com/office/powerpoint/2010/main" val="1960610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39561"/>
            <a:ext cx="10515600" cy="1427874"/>
          </a:xfrm>
        </p:spPr>
        <p:txBody>
          <a:bodyPr>
            <a:normAutofit/>
          </a:bodyPr>
          <a:lstStyle/>
          <a:p>
            <a:pPr algn="ctr"/>
            <a:r>
              <a:rPr lang="en-US" dirty="0">
                <a:solidFill>
                  <a:prstClr val="black"/>
                </a:solidFill>
              </a:rPr>
              <a:t>SECTION 5</a:t>
            </a:r>
            <a:endParaRPr lang="en-US" sz="2400" dirty="0"/>
          </a:p>
        </p:txBody>
      </p:sp>
      <p:sp>
        <p:nvSpPr>
          <p:cNvPr id="3" name="Text Placeholder 2"/>
          <p:cNvSpPr>
            <a:spLocks noGrp="1"/>
          </p:cNvSpPr>
          <p:nvPr>
            <p:ph type="body" idx="1"/>
          </p:nvPr>
        </p:nvSpPr>
        <p:spPr>
          <a:xfrm>
            <a:off x="831850" y="1721225"/>
            <a:ext cx="10515600" cy="4368426"/>
          </a:xfrm>
        </p:spPr>
        <p:txBody>
          <a:bodyPr>
            <a:noAutofit/>
          </a:bodyPr>
          <a:lstStyle/>
          <a:p>
            <a:pPr>
              <a:buFont typeface="Arial"/>
              <a:buChar char="•"/>
            </a:pPr>
            <a:r>
              <a:rPr lang="en-US" sz="1600" dirty="0">
                <a:solidFill>
                  <a:srgbClr val="2B2B2B"/>
                </a:solidFill>
              </a:rPr>
              <a:t>Course requirement</a:t>
            </a:r>
          </a:p>
          <a:p>
            <a:pPr lvl="1">
              <a:buFont typeface="Arial"/>
              <a:buChar char="•"/>
            </a:pPr>
            <a:r>
              <a:rPr lang="en-US" sz="1600" dirty="0">
                <a:solidFill>
                  <a:srgbClr val="2B2B2B"/>
                </a:solidFill>
              </a:rPr>
              <a:t>Next steps:</a:t>
            </a:r>
          </a:p>
          <a:p>
            <a:pPr marL="1200150" lvl="2" indent="-285750">
              <a:buFont typeface="Arial"/>
              <a:buChar char="•"/>
            </a:pPr>
            <a:r>
              <a:rPr lang="en-US" sz="1400" dirty="0">
                <a:solidFill>
                  <a:srgbClr val="2B2B2B"/>
                </a:solidFill>
              </a:rPr>
              <a:t>Briefly discuss potential next steps for the project.</a:t>
            </a:r>
          </a:p>
          <a:p>
            <a:r>
              <a:rPr lang="en-US" sz="1600" dirty="0">
                <a:solidFill>
                  <a:srgbClr val="2B2B2B"/>
                </a:solidFill>
              </a:rPr>
              <a:t>Cindy’s requirement</a:t>
            </a:r>
          </a:p>
          <a:p>
            <a:pPr marL="742950" lvl="1" indent="-285750">
              <a:buFont typeface="Arial"/>
              <a:buChar char="•"/>
            </a:pPr>
            <a:r>
              <a:rPr lang="en-US" sz="1600" dirty="0">
                <a:solidFill>
                  <a:srgbClr val="2B2B2B"/>
                </a:solidFill>
              </a:rPr>
              <a:t>The implications of your findings: what do your findings mean?</a:t>
            </a:r>
          </a:p>
          <a:p>
            <a:pPr marL="285750" indent="-285750">
              <a:buFont typeface="Arial"/>
              <a:buChar char="•"/>
            </a:pPr>
            <a:r>
              <a:rPr lang="en-US" sz="1600" dirty="0">
                <a:solidFill>
                  <a:srgbClr val="2B2B2B"/>
                </a:solidFill>
              </a:rPr>
              <a:t>Time: .5 minutes</a:t>
            </a:r>
          </a:p>
          <a:p>
            <a:pPr marL="285750" indent="-285750">
              <a:buFont typeface="Arial"/>
              <a:buChar char="•"/>
            </a:pPr>
            <a:r>
              <a:rPr lang="en-US" sz="1600" dirty="0">
                <a:solidFill>
                  <a:srgbClr val="2B2B2B"/>
                </a:solidFill>
              </a:rPr>
              <a:t>Assignment</a:t>
            </a:r>
          </a:p>
          <a:p>
            <a:pPr marL="742950" lvl="1" indent="-285750">
              <a:buFont typeface="Arial"/>
              <a:buChar char="•"/>
            </a:pPr>
            <a:r>
              <a:rPr lang="en-US" sz="1600" dirty="0">
                <a:solidFill>
                  <a:srgbClr val="2B2B2B"/>
                </a:solidFill>
              </a:rPr>
              <a:t>Intro – Candace</a:t>
            </a:r>
          </a:p>
          <a:p>
            <a:pPr marL="1200150" lvl="2" indent="-285750">
              <a:buFont typeface="Arial"/>
              <a:buChar char="•"/>
            </a:pPr>
            <a:r>
              <a:rPr lang="en-US" sz="1600" dirty="0">
                <a:solidFill>
                  <a:srgbClr val="2B2B2B"/>
                </a:solidFill>
              </a:rPr>
              <a:t>Slides</a:t>
            </a:r>
          </a:p>
          <a:p>
            <a:pPr marL="1657350" lvl="3" indent="-285750">
              <a:buFont typeface="Arial"/>
              <a:buChar char="•"/>
            </a:pPr>
            <a:r>
              <a:rPr lang="en-US" dirty="0">
                <a:solidFill>
                  <a:srgbClr val="2B2B2B"/>
                </a:solidFill>
              </a:rPr>
              <a:t>Dario</a:t>
            </a:r>
          </a:p>
          <a:p>
            <a:pPr marL="1657350" lvl="3" indent="-285750">
              <a:buFont typeface="Arial"/>
              <a:buChar char="•"/>
            </a:pPr>
            <a:r>
              <a:rPr lang="en-US" dirty="0">
                <a:solidFill>
                  <a:srgbClr val="2B2B2B"/>
                </a:solidFill>
              </a:rPr>
              <a:t>Mark</a:t>
            </a:r>
          </a:p>
          <a:p>
            <a:pPr marL="1657350" lvl="3" indent="-285750">
              <a:buFont typeface="Arial"/>
              <a:buChar char="•"/>
            </a:pPr>
            <a:r>
              <a:rPr lang="en-US" dirty="0">
                <a:solidFill>
                  <a:srgbClr val="2B2B2B"/>
                </a:solidFill>
              </a:rPr>
              <a:t>Jessica</a:t>
            </a:r>
          </a:p>
          <a:p>
            <a:pPr marL="1657350" lvl="3" indent="-285750">
              <a:buFont typeface="Arial"/>
              <a:buChar char="•"/>
            </a:pPr>
            <a:r>
              <a:rPr lang="en-US" dirty="0">
                <a:solidFill>
                  <a:srgbClr val="2B2B2B"/>
                </a:solidFill>
              </a:rPr>
              <a:t>Candace</a:t>
            </a:r>
          </a:p>
          <a:p>
            <a:pPr marL="1657350" lvl="3" indent="-285750">
              <a:buFont typeface="Arial"/>
              <a:buChar char="•"/>
            </a:pPr>
            <a:r>
              <a:rPr lang="en-US" dirty="0">
                <a:solidFill>
                  <a:srgbClr val="2B2B2B"/>
                </a:solidFill>
              </a:rPr>
              <a:t>Brenton</a:t>
            </a:r>
          </a:p>
          <a:p>
            <a:pPr lvl="3"/>
            <a:endParaRPr lang="en-US" dirty="0"/>
          </a:p>
          <a:p>
            <a:endParaRPr lang="en-US" sz="1600" dirty="0"/>
          </a:p>
        </p:txBody>
      </p:sp>
    </p:spTree>
    <p:extLst>
      <p:ext uri="{BB962C8B-B14F-4D97-AF65-F5344CB8AC3E}">
        <p14:creationId xmlns:p14="http://schemas.microsoft.com/office/powerpoint/2010/main" val="3968192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Question 1 – Regular Season vs Playoff Percentage</a:t>
            </a:r>
            <a:endParaRPr lang="en-US" dirty="0"/>
          </a:p>
        </p:txBody>
      </p:sp>
      <p:sp>
        <p:nvSpPr>
          <p:cNvPr id="3" name="Content Placeholder 2"/>
          <p:cNvSpPr>
            <a:spLocks noGrp="1"/>
          </p:cNvSpPr>
          <p:nvPr>
            <p:ph idx="1"/>
          </p:nvPr>
        </p:nvSpPr>
        <p:spPr/>
        <p:txBody>
          <a:bodyPr/>
          <a:lstStyle/>
          <a:p>
            <a:r>
              <a:rPr lang="en-US" dirty="0"/>
              <a:t>The correlation of season winning percentage versus playoff winning percentage is important because the regular season winning percentage determines home court advantage throughout the playoffs.</a:t>
            </a:r>
          </a:p>
          <a:p>
            <a:r>
              <a:rPr lang="en-US" dirty="0"/>
              <a:t> Statistics show the team with the home court advantage has won 53 of 74 championships, or 71.6% of the time. </a:t>
            </a:r>
          </a:p>
          <a:p>
            <a:r>
              <a:rPr lang="en-US" dirty="0"/>
              <a:t>There are no next steps with regard to this KPI</a:t>
            </a:r>
          </a:p>
        </p:txBody>
      </p:sp>
    </p:spTree>
    <p:extLst>
      <p:ext uri="{BB962C8B-B14F-4D97-AF65-F5344CB8AC3E}">
        <p14:creationId xmlns:p14="http://schemas.microsoft.com/office/powerpoint/2010/main" val="3669989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Dario</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628214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Jessica	</a:t>
            </a:r>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4112603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 – Orlando Magic v League</a:t>
            </a:r>
          </a:p>
        </p:txBody>
      </p:sp>
      <p:sp>
        <p:nvSpPr>
          <p:cNvPr id="4" name="Content Placeholder 3"/>
          <p:cNvSpPr>
            <a:spLocks noGrp="1"/>
          </p:cNvSpPr>
          <p:nvPr>
            <p:ph idx="1"/>
          </p:nvPr>
        </p:nvSpPr>
        <p:spPr/>
        <p:txBody>
          <a:bodyPr/>
          <a:lstStyle/>
          <a:p>
            <a:r>
              <a:rPr lang="en-US" dirty="0"/>
              <a:t>Going forward, the team overall should work on reducing the number of turnovers that they make every game.</a:t>
            </a:r>
          </a:p>
          <a:p>
            <a:endParaRPr lang="en-US" dirty="0"/>
          </a:p>
          <a:p>
            <a:r>
              <a:rPr lang="en-US" dirty="0"/>
              <a:t>In addition, they need to focus on their shooting percentage and generally scoring more points. </a:t>
            </a:r>
          </a:p>
          <a:p>
            <a:endParaRPr lang="en-US" dirty="0"/>
          </a:p>
          <a:p>
            <a:r>
              <a:rPr lang="en-US" dirty="0"/>
              <a:t>While scoring more points per game doesn’t correlate to winning games, even attempting more shots per game will have an effect on their outcome. </a:t>
            </a:r>
          </a:p>
        </p:txBody>
      </p:sp>
    </p:spTree>
    <p:extLst>
      <p:ext uri="{BB962C8B-B14F-4D97-AF65-F5344CB8AC3E}">
        <p14:creationId xmlns:p14="http://schemas.microsoft.com/office/powerpoint/2010/main" val="2593243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Brenton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75018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74321"/>
            <a:ext cx="10515600" cy="1097279"/>
          </a:xfrm>
        </p:spPr>
        <p:txBody>
          <a:bodyPr>
            <a:noAutofit/>
          </a:bodyPr>
          <a:lstStyle/>
          <a:p>
            <a:pPr algn="ctr"/>
            <a:r>
              <a:rPr lang="en-US" dirty="0">
                <a:solidFill>
                  <a:prstClr val="black"/>
                </a:solidFill>
              </a:rPr>
              <a:t>SECTION 2</a:t>
            </a:r>
            <a:endParaRPr lang="en-US" dirty="0"/>
          </a:p>
        </p:txBody>
      </p:sp>
      <p:sp>
        <p:nvSpPr>
          <p:cNvPr id="3" name="Text Placeholder 2"/>
          <p:cNvSpPr>
            <a:spLocks noGrp="1"/>
          </p:cNvSpPr>
          <p:nvPr>
            <p:ph type="body" idx="1"/>
          </p:nvPr>
        </p:nvSpPr>
        <p:spPr>
          <a:xfrm>
            <a:off x="831850" y="1721225"/>
            <a:ext cx="10515600" cy="4368426"/>
          </a:xfrm>
        </p:spPr>
        <p:txBody>
          <a:bodyPr>
            <a:normAutofit fontScale="92500" lnSpcReduction="20000"/>
          </a:bodyPr>
          <a:lstStyle/>
          <a:p>
            <a:pPr>
              <a:buFont typeface="Arial"/>
              <a:buChar char="•"/>
            </a:pPr>
            <a:r>
              <a:rPr lang="en-US" sz="1600" dirty="0">
                <a:solidFill>
                  <a:srgbClr val="2B2B2B"/>
                </a:solidFill>
                <a:latin typeface="Roboto"/>
              </a:rPr>
              <a:t>Course requirement</a:t>
            </a:r>
          </a:p>
          <a:p>
            <a:pPr lvl="1">
              <a:buFont typeface="Arial"/>
              <a:buChar char="•"/>
            </a:pPr>
            <a:r>
              <a:rPr lang="en-US" sz="1600" dirty="0">
                <a:solidFill>
                  <a:srgbClr val="2B2B2B"/>
                </a:solidFill>
                <a:latin typeface="Roboto"/>
              </a:rPr>
              <a:t>An overview of the data collection, cleanup, and exploration processes:</a:t>
            </a:r>
          </a:p>
          <a:p>
            <a:pPr marL="1200150" lvl="2" indent="-285750">
              <a:buFont typeface="Arial"/>
              <a:buChar char="•"/>
            </a:pPr>
            <a:r>
              <a:rPr lang="en-US" sz="1600" dirty="0">
                <a:solidFill>
                  <a:srgbClr val="2B2B2B"/>
                </a:solidFill>
                <a:latin typeface="Roboto"/>
              </a:rPr>
              <a:t>Describe the source of your data and why you chose it for your project.</a:t>
            </a:r>
          </a:p>
          <a:p>
            <a:pPr marL="1200150" lvl="2" indent="-285750">
              <a:buFont typeface="Arial"/>
              <a:buChar char="•"/>
            </a:pPr>
            <a:r>
              <a:rPr lang="en-US" sz="1600" dirty="0">
                <a:solidFill>
                  <a:srgbClr val="2B2B2B"/>
                </a:solidFill>
                <a:latin typeface="Roboto"/>
              </a:rPr>
              <a:t>Describe the collection, exploration, and cleanup process.</a:t>
            </a:r>
          </a:p>
          <a:p>
            <a:pPr marL="742950" lvl="1" indent="-285750">
              <a:buFont typeface="Arial"/>
              <a:buChar char="•"/>
            </a:pPr>
            <a:endParaRPr lang="en-US" sz="1600" dirty="0">
              <a:solidFill>
                <a:srgbClr val="2B2B2B"/>
              </a:solidFill>
              <a:latin typeface="Roboto"/>
            </a:endParaRPr>
          </a:p>
          <a:p>
            <a:pPr marL="285750" indent="-285750">
              <a:buFont typeface="Arial"/>
              <a:buChar char="•"/>
            </a:pPr>
            <a:r>
              <a:rPr lang="en-US" sz="1600" dirty="0">
                <a:solidFill>
                  <a:srgbClr val="2B2B2B"/>
                </a:solidFill>
                <a:latin typeface="Roboto"/>
              </a:rPr>
              <a:t>Cindy’s requirement</a:t>
            </a:r>
          </a:p>
          <a:p>
            <a:pPr marL="742950" lvl="1" indent="-285750">
              <a:buFont typeface="Arial"/>
              <a:buChar char="•"/>
            </a:pPr>
            <a:r>
              <a:rPr lang="en-US" sz="1600" dirty="0">
                <a:solidFill>
                  <a:srgbClr val="2B2B2B"/>
                </a:solidFill>
                <a:latin typeface="Roboto"/>
              </a:rPr>
              <a:t>Where and how you found the data you used to answer these questions</a:t>
            </a:r>
          </a:p>
          <a:p>
            <a:pPr marL="742950" lvl="1" indent="-285750">
              <a:buFont typeface="Arial"/>
              <a:buChar char="•"/>
            </a:pPr>
            <a:r>
              <a:rPr lang="en-US" sz="1600" dirty="0">
                <a:solidFill>
                  <a:srgbClr val="2B2B2B"/>
                </a:solidFill>
                <a:latin typeface="Roboto"/>
              </a:rPr>
              <a:t>The data exploration and cleanup process (accompanied by your Jupyter Notebook)</a:t>
            </a:r>
          </a:p>
          <a:p>
            <a:pPr marL="285750" indent="-285750">
              <a:buFont typeface="Arial"/>
              <a:buChar char="•"/>
            </a:pPr>
            <a:r>
              <a:rPr lang="en-US" sz="1600" dirty="0">
                <a:solidFill>
                  <a:srgbClr val="2B2B2B"/>
                </a:solidFill>
                <a:latin typeface="Roboto"/>
              </a:rPr>
              <a:t>Time: 2 minutes</a:t>
            </a:r>
          </a:p>
          <a:p>
            <a:pPr marL="285750" indent="-285750">
              <a:buFont typeface="Arial"/>
              <a:buChar char="•"/>
            </a:pPr>
            <a:r>
              <a:rPr lang="en-US" sz="1600" dirty="0">
                <a:solidFill>
                  <a:srgbClr val="2B2B2B"/>
                </a:solidFill>
                <a:latin typeface="Roboto"/>
              </a:rPr>
              <a:t>Assignment</a:t>
            </a:r>
          </a:p>
          <a:p>
            <a:pPr marL="742950" lvl="1" indent="-285750">
              <a:buFont typeface="Arial"/>
              <a:buChar char="•"/>
            </a:pPr>
            <a:r>
              <a:rPr lang="en-US" sz="1600" dirty="0">
                <a:solidFill>
                  <a:srgbClr val="2B2B2B"/>
                </a:solidFill>
                <a:latin typeface="Roboto"/>
              </a:rPr>
              <a:t>Intro – Jessica</a:t>
            </a:r>
          </a:p>
          <a:p>
            <a:pPr marL="1200150" lvl="2" indent="-285750">
              <a:buFont typeface="Arial"/>
              <a:buChar char="•"/>
            </a:pPr>
            <a:r>
              <a:rPr lang="en-US" sz="1600" dirty="0">
                <a:solidFill>
                  <a:srgbClr val="2B2B2B"/>
                </a:solidFill>
                <a:latin typeface="Roboto"/>
              </a:rPr>
              <a:t>Slides</a:t>
            </a:r>
          </a:p>
          <a:p>
            <a:pPr marL="1657350" lvl="3" indent="-285750">
              <a:buFont typeface="Arial"/>
              <a:buChar char="•"/>
            </a:pPr>
            <a:r>
              <a:rPr lang="en-US" dirty="0">
                <a:solidFill>
                  <a:srgbClr val="2B2B2B"/>
                </a:solidFill>
                <a:latin typeface="Roboto"/>
              </a:rPr>
              <a:t>Jessica</a:t>
            </a:r>
          </a:p>
          <a:p>
            <a:pPr marL="1657350" lvl="3" indent="-285750">
              <a:buFont typeface="Arial"/>
              <a:buChar char="•"/>
            </a:pPr>
            <a:r>
              <a:rPr lang="en-US" dirty="0">
                <a:solidFill>
                  <a:srgbClr val="2B2B2B"/>
                </a:solidFill>
                <a:latin typeface="Roboto"/>
              </a:rPr>
              <a:t>Candace</a:t>
            </a:r>
          </a:p>
          <a:p>
            <a:pPr marL="1657350" lvl="3" indent="-285750">
              <a:buFont typeface="Arial"/>
              <a:buChar char="•"/>
            </a:pPr>
            <a:r>
              <a:rPr lang="en-US" dirty="0">
                <a:solidFill>
                  <a:srgbClr val="2B2B2B"/>
                </a:solidFill>
                <a:latin typeface="Roboto"/>
              </a:rPr>
              <a:t>Brenton</a:t>
            </a:r>
          </a:p>
          <a:p>
            <a:pPr marL="1657350" lvl="3" indent="-285750">
              <a:buFont typeface="Arial"/>
              <a:buChar char="•"/>
            </a:pPr>
            <a:r>
              <a:rPr lang="en-US" dirty="0">
                <a:solidFill>
                  <a:srgbClr val="2B2B2B"/>
                </a:solidFill>
                <a:latin typeface="Roboto"/>
              </a:rPr>
              <a:t>Dario</a:t>
            </a:r>
          </a:p>
          <a:p>
            <a:pPr marL="1657350" lvl="3" indent="-285750">
              <a:buFont typeface="Arial"/>
              <a:buChar char="•"/>
            </a:pPr>
            <a:r>
              <a:rPr lang="en-US" dirty="0">
                <a:solidFill>
                  <a:srgbClr val="2B2B2B"/>
                </a:solidFill>
                <a:latin typeface="Roboto"/>
              </a:rPr>
              <a:t>Mark</a:t>
            </a:r>
          </a:p>
          <a:p>
            <a:pPr lvl="3"/>
            <a:r>
              <a:rPr lang="en-US" dirty="0">
                <a:solidFill>
                  <a:srgbClr val="2B2B2B"/>
                </a:solidFill>
                <a:latin typeface="Roboto"/>
              </a:rPr>
              <a:t>	</a:t>
            </a:r>
            <a:endParaRPr lang="en-US" dirty="0"/>
          </a:p>
          <a:p>
            <a:endParaRPr lang="en-US" sz="1600" dirty="0"/>
          </a:p>
        </p:txBody>
      </p:sp>
    </p:spTree>
    <p:extLst>
      <p:ext uri="{BB962C8B-B14F-4D97-AF65-F5344CB8AC3E}">
        <p14:creationId xmlns:p14="http://schemas.microsoft.com/office/powerpoint/2010/main" val="19970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API’s Used for Data Collection</a:t>
            </a:r>
            <a:endParaRPr lang="en-US" dirty="0"/>
          </a:p>
        </p:txBody>
      </p:sp>
      <p:sp>
        <p:nvSpPr>
          <p:cNvPr id="3" name="Content Placeholder 2"/>
          <p:cNvSpPr>
            <a:spLocks noGrp="1"/>
          </p:cNvSpPr>
          <p:nvPr>
            <p:ph idx="1"/>
          </p:nvPr>
        </p:nvSpPr>
        <p:spPr/>
        <p:txBody>
          <a:bodyPr/>
          <a:lstStyle/>
          <a:p>
            <a:r>
              <a:rPr lang="en-US" dirty="0"/>
              <a:t>One source of data came from the python module nba_api</a:t>
            </a:r>
          </a:p>
          <a:p>
            <a:r>
              <a:rPr lang="en-US" dirty="0"/>
              <a:t>The nba_api contains official data from the NBA  and is the source of data for the website NBA.com</a:t>
            </a:r>
          </a:p>
          <a:p>
            <a:r>
              <a:rPr lang="en-US" dirty="0"/>
              <a:t>The API was easy to learn but going through the documentation was time consuming, which the group to use other methods in addition to this one</a:t>
            </a:r>
          </a:p>
          <a:p>
            <a:r>
              <a:rPr lang="en-US" dirty="0"/>
              <a:t>The nba_api package is Open Source with an </a:t>
            </a:r>
            <a:r>
              <a:rPr lang="en-US" dirty="0">
                <a:hlinkClick r:id="rId2"/>
              </a:rPr>
              <a:t>MIT License</a:t>
            </a:r>
            <a:r>
              <a:rPr lang="en-US" dirty="0"/>
              <a:t> and does not require an API key</a:t>
            </a:r>
          </a:p>
        </p:txBody>
      </p:sp>
    </p:spTree>
    <p:extLst>
      <p:ext uri="{BB962C8B-B14F-4D97-AF65-F5344CB8AC3E}">
        <p14:creationId xmlns:p14="http://schemas.microsoft.com/office/powerpoint/2010/main" val="2229222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Jessica	</a:t>
            </a:r>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4136625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Candace</a:t>
            </a:r>
          </a:p>
        </p:txBody>
      </p:sp>
      <p:sp>
        <p:nvSpPr>
          <p:cNvPr id="4" name="Content Placeholder 3"/>
          <p:cNvSpPr>
            <a:spLocks noGrp="1"/>
          </p:cNvSpPr>
          <p:nvPr>
            <p:ph idx="1"/>
          </p:nvPr>
        </p:nvSpPr>
        <p:spPr/>
        <p:txBody>
          <a:bodyPr/>
          <a:lstStyle/>
          <a:p>
            <a:r>
              <a:rPr lang="en-US" dirty="0"/>
              <a:t>I pulled the data directly from NBA.com and put the data into CSV files. </a:t>
            </a:r>
          </a:p>
          <a:p>
            <a:endParaRPr lang="en-US" dirty="0"/>
          </a:p>
          <a:p>
            <a:r>
              <a:rPr lang="en-US" dirty="0"/>
              <a:t>I was able to choose which data was needed based on the results that I got from my first objective of finding the rankings of the NBA teams. </a:t>
            </a:r>
          </a:p>
          <a:p>
            <a:endParaRPr lang="en-US" dirty="0"/>
          </a:p>
          <a:p>
            <a:r>
              <a:rPr lang="en-US" dirty="0"/>
              <a:t>I started the cleaning process in excel making sure that all of the data was formatted correctly. I then imported it into a Jupyter Notebook to continue my analysis. </a:t>
            </a:r>
          </a:p>
        </p:txBody>
      </p:sp>
    </p:spTree>
    <p:extLst>
      <p:ext uri="{BB962C8B-B14F-4D97-AF65-F5344CB8AC3E}">
        <p14:creationId xmlns:p14="http://schemas.microsoft.com/office/powerpoint/2010/main" val="2640450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Brenton</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23426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Dario</a:t>
            </a:r>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1004952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1441</TotalTime>
  <Words>1292</Words>
  <Application>Microsoft Macintosh PowerPoint</Application>
  <PresentationFormat>Widescreen</PresentationFormat>
  <Paragraphs>192</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Helvetica Neue</vt:lpstr>
      <vt:lpstr>Roboto</vt:lpstr>
      <vt:lpstr>Office Theme</vt:lpstr>
      <vt:lpstr>An Exploratory Data Analysis  (EDA) of the  Orlando Magic </vt:lpstr>
      <vt:lpstr>SECTION 1 </vt:lpstr>
      <vt:lpstr>Project Overview</vt:lpstr>
      <vt:lpstr>SECTION 2</vt:lpstr>
      <vt:lpstr>API’s Used for Data Collection</vt:lpstr>
      <vt:lpstr>Jessica </vt:lpstr>
      <vt:lpstr>Candace</vt:lpstr>
      <vt:lpstr>Brenton</vt:lpstr>
      <vt:lpstr>Dario</vt:lpstr>
      <vt:lpstr>SECTION 3</vt:lpstr>
      <vt:lpstr>Question 1 – Regular Season vs Playoff Percentage</vt:lpstr>
      <vt:lpstr>Question 4 - KPIs most closely related to wins   KPIs studied for the Orlando Magic</vt:lpstr>
      <vt:lpstr>Candace</vt:lpstr>
      <vt:lpstr>Brenton</vt:lpstr>
      <vt:lpstr>Dario</vt:lpstr>
      <vt:lpstr>Jessica </vt:lpstr>
      <vt:lpstr>SECTION 4</vt:lpstr>
      <vt:lpstr>Question 1 – Regular Season vs Playoff Percentage</vt:lpstr>
      <vt:lpstr>Question 4 - KPIs most closely relate to wins  Linear Regression:  Summary of the R-values of the KPIs studied</vt:lpstr>
      <vt:lpstr>PowerPoint Presentation</vt:lpstr>
      <vt:lpstr>PowerPoint Presentation</vt:lpstr>
      <vt:lpstr>Summary: According to the Pearson Correlation Coefficient Table, the KPIs all had a positive relation to wins.</vt:lpstr>
      <vt:lpstr>Dario</vt:lpstr>
      <vt:lpstr>Jessica </vt:lpstr>
      <vt:lpstr>Candace</vt:lpstr>
      <vt:lpstr>PowerPoint Presentation</vt:lpstr>
      <vt:lpstr>PowerPoint Presentation</vt:lpstr>
      <vt:lpstr>PowerPoint Presentation</vt:lpstr>
      <vt:lpstr>PowerPoint Presentation</vt:lpstr>
      <vt:lpstr>PowerPoint Presentation</vt:lpstr>
      <vt:lpstr>SECTION 5</vt:lpstr>
      <vt:lpstr>Question 1 – Regular Season vs Playoff Percentage</vt:lpstr>
      <vt:lpstr>Dario</vt:lpstr>
      <vt:lpstr>Jessica </vt:lpstr>
      <vt:lpstr>Question 3 – Orlando Magic v League</vt:lpstr>
      <vt:lpstr>Brenton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dc:title>
  <dc:creator>OR-Bethel, Brenton (Orlando)</dc:creator>
  <cp:lastModifiedBy>Candace Stingley</cp:lastModifiedBy>
  <cp:revision>115</cp:revision>
  <dcterms:created xsi:type="dcterms:W3CDTF">2023-04-25T01:06:19Z</dcterms:created>
  <dcterms:modified xsi:type="dcterms:W3CDTF">2023-05-04T02:42:44Z</dcterms:modified>
</cp:coreProperties>
</file>