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2" r:id="rId15"/>
    <p:sldId id="283" r:id="rId16"/>
    <p:sldId id="298" r:id="rId17"/>
    <p:sldId id="300" r:id="rId18"/>
    <p:sldId id="261" r:id="rId19"/>
    <p:sldId id="301" r:id="rId20"/>
    <p:sldId id="302" r:id="rId21"/>
    <p:sldId id="303" r:id="rId22"/>
    <p:sldId id="304" r:id="rId23"/>
    <p:sldId id="290" r:id="rId24"/>
    <p:sldId id="291" r:id="rId25"/>
    <p:sldId id="292" r:id="rId26"/>
    <p:sldId id="294" r:id="rId27"/>
    <p:sldId id="306" r:id="rId28"/>
    <p:sldId id="307" r:id="rId29"/>
    <p:sldId id="308" r:id="rId30"/>
    <p:sldId id="309" r:id="rId31"/>
    <p:sldId id="310" r:id="rId32"/>
    <p:sldId id="311" r:id="rId33"/>
    <p:sldId id="312" r:id="rId34"/>
    <p:sldId id="313" r:id="rId35"/>
    <p:sldId id="314" r:id="rId36"/>
    <p:sldId id="315" r:id="rId37"/>
    <p:sldId id="316" r:id="rId38"/>
    <p:sldId id="273" r:id="rId39"/>
    <p:sldId id="285" r:id="rId40"/>
    <p:sldId id="305" r:id="rId41"/>
    <p:sldId id="317" r:id="rId42"/>
    <p:sldId id="318" r:id="rId43"/>
    <p:sldId id="319" r:id="rId44"/>
    <p:sldId id="320"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2"/>
            <p14:sldId id="283"/>
            <p14:sldId id="298"/>
            <p14:sldId id="300"/>
            <p14:sldId id="261"/>
            <p14:sldId id="301"/>
            <p14:sldId id="302"/>
            <p14:sldId id="303"/>
            <p14:sldId id="304"/>
            <p14:sldId id="290"/>
            <p14:sldId id="291"/>
            <p14:sldId id="292"/>
            <p14:sldId id="294"/>
            <p14:sldId id="306"/>
            <p14:sldId id="307"/>
            <p14:sldId id="308"/>
            <p14:sldId id="309"/>
            <p14:sldId id="310"/>
            <p14:sldId id="311"/>
            <p14:sldId id="312"/>
            <p14:sldId id="313"/>
            <p14:sldId id="314"/>
            <p14:sldId id="315"/>
            <p14:sldId id="316"/>
            <p14:sldId id="273"/>
            <p14:sldId id="285"/>
            <p14:sldId id="305"/>
            <p14:sldId id="317"/>
            <p14:sldId id="318"/>
            <p14:sldId id="319"/>
            <p14:sldId id="320"/>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13"/>
    <p:restoredTop sz="94694"/>
  </p:normalViewPr>
  <p:slideViewPr>
    <p:cSldViewPr snapToGrid="0">
      <p:cViewPr varScale="1">
        <p:scale>
          <a:sx n="68" d="100"/>
          <a:sy n="68" d="100"/>
        </p:scale>
        <p:origin x="216" y="13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dirty="0"/>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WELL below average in terms of scoring points per game. </a:t>
            </a:r>
          </a:p>
          <a:p>
            <a:pPr marL="171450" indent="-171450">
              <a:buFontTx/>
              <a:buChar char="-"/>
            </a:pPr>
            <a:r>
              <a:rPr lang="en-US" dirty="0"/>
              <a:t>There is a high variance amongst points scored which gives us a standard deviation on the higher side, 2.7. This variance is apparent when we look at the league points bar chart. </a:t>
            </a:r>
          </a:p>
          <a:p>
            <a:pPr marL="171450" indent="-171450">
              <a:buFontTx/>
              <a:buChar char="-"/>
            </a:pPr>
            <a:r>
              <a:rPr lang="en-US" dirty="0"/>
              <a:t>One interesting point, while the Magic didn’t score as many points as the Milwaukee Bucks who are ranked first in the league, the Bucks themselves didn’t score the most points in the league. </a:t>
            </a:r>
          </a:p>
          <a:p>
            <a:pPr marL="171450" indent="-171450">
              <a:buFontTx/>
              <a:buChar char="-"/>
            </a:pPr>
            <a:r>
              <a:rPr lang="en-US" dirty="0"/>
              <a:t>The Sacramento Kings scored by far the most points per game on average. This shows that scoring the most points per game is not the ONLY factor in winning games and being ranked higher.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18</a:t>
            </a:fld>
            <a:endParaRPr lang="en-US" dirty="0"/>
          </a:p>
        </p:txBody>
      </p:sp>
    </p:spTree>
    <p:extLst>
      <p:ext uri="{BB962C8B-B14F-4D97-AF65-F5344CB8AC3E}">
        <p14:creationId xmlns:p14="http://schemas.microsoft.com/office/powerpoint/2010/main" val="20821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still below the lower quartile when it comes to making 3-point shots, but this statistic has a smaller variance between average shots made. The standard deviation is still on the high side but comes in at a more acceptable 1.6. </a:t>
            </a:r>
          </a:p>
          <a:p>
            <a:pPr marL="171450" indent="-171450">
              <a:buFontTx/>
              <a:buChar char="-"/>
            </a:pPr>
            <a:r>
              <a:rPr lang="en-US" dirty="0"/>
              <a:t>Orlando’s 3-point percentage is 34.6%. Calculating their 3-point attempts, they only attempt, on average, 31.21 3-point shots per game. This is lower than the average of 34.206. So not only are they not making as many 3-point shots, but they’re also not making as many attempts. </a:t>
            </a:r>
          </a:p>
          <a:p>
            <a:pPr marL="171450" indent="-171450">
              <a:buFontTx/>
              <a:buChar char="-"/>
            </a:pPr>
            <a:r>
              <a:rPr lang="en-US" dirty="0"/>
              <a:t>The outliers in this case, The Golden State Warriors and the Boston Celtics, should be investigated further for a better analysis as to what a successful 3-point team looks like. </a:t>
            </a:r>
          </a:p>
        </p:txBody>
      </p:sp>
      <p:sp>
        <p:nvSpPr>
          <p:cNvPr id="4" name="Slide Number Placeholder 3"/>
          <p:cNvSpPr>
            <a:spLocks noGrp="1"/>
          </p:cNvSpPr>
          <p:nvPr>
            <p:ph type="sldNum" sz="quarter" idx="5"/>
          </p:nvPr>
        </p:nvSpPr>
        <p:spPr/>
        <p:txBody>
          <a:bodyPr/>
          <a:lstStyle/>
          <a:p>
            <a:fld id="{7CE02DDE-5292-304A-AA17-8105D6E6D60D}" type="slidenum">
              <a:rPr lang="en-US" smtClean="0"/>
              <a:t>19</a:t>
            </a:fld>
            <a:endParaRPr lang="en-US" dirty="0"/>
          </a:p>
        </p:txBody>
      </p:sp>
    </p:spTree>
    <p:extLst>
      <p:ext uri="{BB962C8B-B14F-4D97-AF65-F5344CB8AC3E}">
        <p14:creationId xmlns:p14="http://schemas.microsoft.com/office/powerpoint/2010/main" val="256431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statistic is more evenly distributed as we see the Standard Deviation coming down to 1.2. However, our Z-Score remains around the -1 mark and the Magic are once again below the lower quartile.</a:t>
            </a:r>
          </a:p>
          <a:p>
            <a:pPr marL="171450" indent="-171450">
              <a:buFontTx/>
              <a:buChar char="-"/>
            </a:pPr>
            <a:r>
              <a:rPr lang="en-US" dirty="0"/>
              <a:t>Both the Bucks and the Magic have lower amount of field goals made than the 15</a:t>
            </a:r>
            <a:r>
              <a:rPr lang="en-US" baseline="30000" dirty="0"/>
              <a:t>th</a:t>
            </a:r>
            <a:r>
              <a:rPr lang="en-US" dirty="0"/>
              <a:t> team, the Minnesota Timberwolves. </a:t>
            </a:r>
          </a:p>
          <a:p>
            <a:pPr marL="171450" indent="-171450">
              <a:buFontTx/>
              <a:buChar char="-"/>
            </a:pPr>
            <a:r>
              <a:rPr lang="en-US" dirty="0"/>
              <a:t>I also find it interesting that the Detroit Pistons have not come in last regarding points, 3-pointers, or field goals. So, if they don’t score the least points in the league, what are they struggling with that leaves them in last place? And what can we learn from them to avoid doing?</a:t>
            </a:r>
          </a:p>
        </p:txBody>
      </p:sp>
      <p:sp>
        <p:nvSpPr>
          <p:cNvPr id="4" name="Slide Number Placeholder 3"/>
          <p:cNvSpPr>
            <a:spLocks noGrp="1"/>
          </p:cNvSpPr>
          <p:nvPr>
            <p:ph type="sldNum" sz="quarter" idx="5"/>
          </p:nvPr>
        </p:nvSpPr>
        <p:spPr/>
        <p:txBody>
          <a:bodyPr/>
          <a:lstStyle/>
          <a:p>
            <a:fld id="{7CE02DDE-5292-304A-AA17-8105D6E6D60D}" type="slidenum">
              <a:rPr lang="en-US" smtClean="0"/>
              <a:t>20</a:t>
            </a:fld>
            <a:endParaRPr lang="en-US" dirty="0"/>
          </a:p>
        </p:txBody>
      </p:sp>
    </p:spTree>
    <p:extLst>
      <p:ext uri="{BB962C8B-B14F-4D97-AF65-F5344CB8AC3E}">
        <p14:creationId xmlns:p14="http://schemas.microsoft.com/office/powerpoint/2010/main" val="176836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This is the first KPI that has landed inside of the IQR. The Orlando Magic is comfortably in the middle of the pack when it comes to rebounds.</a:t>
            </a:r>
          </a:p>
          <a:p>
            <a:pPr marL="285750" indent="-285750">
              <a:buFont typeface="Arial" panose="020B0604020202020204" pitchFamily="34" charset="0"/>
              <a:buChar char="•"/>
            </a:pPr>
            <a:r>
              <a:rPr lang="en-US" dirty="0"/>
              <a:t>There is a higher variance with this KPI with a Standard Deviation of 2.2. You can see from the bar chart that there is a significant drop from the highest rebounding team to the lowest. </a:t>
            </a:r>
          </a:p>
          <a:p>
            <a:pPr marL="285750" indent="-285750">
              <a:buFont typeface="Arial" panose="020B0604020202020204" pitchFamily="34" charset="0"/>
              <a:buChar char="•"/>
            </a:pPr>
            <a:r>
              <a:rPr lang="en-US" dirty="0"/>
              <a:t>The Milwaukee Bucks are the high outlier of the league with an average 48.6 rebounds per game. I’m wondering if their dominance in this regard has any correlation to the height of the players on their team.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21</a:t>
            </a:fld>
            <a:endParaRPr lang="en-US" dirty="0"/>
          </a:p>
        </p:txBody>
      </p:sp>
    </p:spTree>
    <p:extLst>
      <p:ext uri="{BB962C8B-B14F-4D97-AF65-F5344CB8AC3E}">
        <p14:creationId xmlns:p14="http://schemas.microsoft.com/office/powerpoint/2010/main" val="732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first KPI that I have measured where the Magic have come in above the average. The only caveat is that this is not a metric that is good to have a high average in. </a:t>
            </a:r>
          </a:p>
          <a:p>
            <a:pPr marL="171450" indent="-171450">
              <a:buFontTx/>
              <a:buChar char="-"/>
            </a:pPr>
            <a:r>
              <a:rPr lang="en-US" dirty="0"/>
              <a:t>The team’s struggle to hold onto the ball may have an impact on their ability to keep the other team from scoring points. </a:t>
            </a:r>
          </a:p>
          <a:p>
            <a:pPr marL="171450" indent="-171450">
              <a:buFontTx/>
              <a:buChar char="-"/>
            </a:pPr>
            <a:r>
              <a:rPr lang="en-US" dirty="0"/>
              <a:t>One thing about the bar graph that I find interesting is that the Golden State Warriors, a team who ranks highly in all of our scoring charts, also comes in the highest team in terms of turnovers per game. </a:t>
            </a:r>
          </a:p>
          <a:p>
            <a:pPr marL="171450" indent="-171450">
              <a:buFontTx/>
              <a:buChar char="-"/>
            </a:pPr>
            <a:r>
              <a:rPr lang="en-US" dirty="0"/>
              <a:t>One metric that I feel is missing from the data is ‘How Many Points the Other Team Scored Per Game’. We can look at how many points the team scored and how many ball fumbles they had, but the most important metric appears to be, simply, how many points they gave up to the other team. From here I would look into Blocks and Personal Fouls.</a:t>
            </a:r>
          </a:p>
        </p:txBody>
      </p:sp>
      <p:sp>
        <p:nvSpPr>
          <p:cNvPr id="4" name="Slide Number Placeholder 3"/>
          <p:cNvSpPr>
            <a:spLocks noGrp="1"/>
          </p:cNvSpPr>
          <p:nvPr>
            <p:ph type="sldNum" sz="quarter" idx="5"/>
          </p:nvPr>
        </p:nvSpPr>
        <p:spPr/>
        <p:txBody>
          <a:bodyPr/>
          <a:lstStyle/>
          <a:p>
            <a:fld id="{7CE02DDE-5292-304A-AA17-8105D6E6D60D}" type="slidenum">
              <a:rPr lang="en-US" smtClean="0"/>
              <a:t>22</a:t>
            </a:fld>
            <a:endParaRPr lang="en-US" dirty="0"/>
          </a:p>
        </p:txBody>
      </p:sp>
    </p:spTree>
    <p:extLst>
      <p:ext uri="{BB962C8B-B14F-4D97-AF65-F5344CB8AC3E}">
        <p14:creationId xmlns:p14="http://schemas.microsoft.com/office/powerpoint/2010/main" val="40791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5/4/23</a:t>
            </a:fld>
            <a:endParaRPr lang="en-US" dirty="0"/>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5/4/23</a:t>
            </a:fld>
            <a:endParaRPr lang="en-US" dirty="0"/>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dirty="0"/>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1177675"/>
            <a:ext cx="10515600" cy="4502649"/>
          </a:xfrm>
        </p:spPr>
        <p:txBody>
          <a:bodyPr>
            <a:normAutofit fontScale="90000"/>
          </a:bodyPr>
          <a:lstStyle/>
          <a:p>
            <a:pPr algn="ctr"/>
            <a:r>
              <a:rPr lang="en-US" sz="4800" dirty="0"/>
              <a:t>An Exploratory Data Analysis  (EDA)</a:t>
            </a:r>
            <a:br>
              <a:rPr lang="en-US" sz="4800" dirty="0"/>
            </a:br>
            <a:br>
              <a:rPr lang="en-US" sz="4800" dirty="0"/>
            </a:br>
            <a:r>
              <a:rPr lang="en-US" dirty="0"/>
              <a:t>of the </a:t>
            </a:r>
            <a:br>
              <a:rPr lang="en-US" dirty="0"/>
            </a:br>
            <a:br>
              <a:rPr lang="en-US" sz="5400" dirty="0"/>
            </a:br>
            <a:r>
              <a:rPr lang="en-US" sz="73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nba_api</a:t>
            </a:r>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between regular season wins and playoff wins</a:t>
            </a:r>
          </a:p>
        </p:txBody>
      </p:sp>
    </p:spTree>
    <p:extLst>
      <p:ext uri="{BB962C8B-B14F-4D97-AF65-F5344CB8AC3E}">
        <p14:creationId xmlns:p14="http://schemas.microsoft.com/office/powerpoint/2010/main" val="235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3 – How Does the Magic Compare to the League</a:t>
            </a:r>
            <a:endParaRPr lang="en-US" sz="3200" dirty="0"/>
          </a:p>
        </p:txBody>
      </p:sp>
      <p:sp>
        <p:nvSpPr>
          <p:cNvPr id="3" name="Content Placeholder 2"/>
          <p:cNvSpPr>
            <a:spLocks noGrp="1"/>
          </p:cNvSpPr>
          <p:nvPr>
            <p:ph idx="1"/>
          </p:nvPr>
        </p:nvSpPr>
        <p:spPr/>
        <p:txBody>
          <a:bodyPr/>
          <a:lstStyle/>
          <a:p>
            <a:r>
              <a:rPr lang="en-US" dirty="0"/>
              <a:t>The following 5 major factors were analyzed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The comparison of the Magic to 3 other teams consisted of 3 Point Percentage and Field Goal Percentage to get a wider view of the points being made.</a:t>
            </a:r>
          </a:p>
          <a:p>
            <a:pPr lvl="1"/>
            <a:r>
              <a:rPr lang="en-US" sz="2000" dirty="0"/>
              <a:t>The comparison of  the Magic to the entire league consisted of 3 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1718238"/>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44550" y="3928398"/>
            <a:ext cx="10515600" cy="818775"/>
          </a:xfrm>
        </p:spPr>
        <p:txBody>
          <a:bodyPr>
            <a:noAutofit/>
          </a:bodyPr>
          <a:lstStyle/>
          <a:p>
            <a:pPr algn="ctr"/>
            <a:r>
              <a:rPr lang="en-US" sz="2800" dirty="0">
                <a:solidFill>
                  <a:prstClr val="black"/>
                </a:solidFill>
              </a:rPr>
              <a:t>Results and conclusions of the analysis</a:t>
            </a:r>
            <a:endParaRPr lang="en-US" sz="2800" dirty="0"/>
          </a:p>
        </p:txBody>
      </p:sp>
    </p:spTree>
    <p:extLst>
      <p:ext uri="{BB962C8B-B14F-4D97-AF65-F5344CB8AC3E}">
        <p14:creationId xmlns:p14="http://schemas.microsoft.com/office/powerpoint/2010/main" val="35788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3"/>
          <a:srcRect l="21" r="3" b="3"/>
          <a:stretch/>
        </p:blipFill>
        <p:spPr>
          <a:xfrm>
            <a:off x="7217636" y="0"/>
            <a:ext cx="4974365" cy="3429000"/>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7124700" y="3327400"/>
            <a:ext cx="5081822" cy="35306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5"/>
          <a:stretch>
            <a:fillRect/>
          </a:stretch>
        </p:blipFill>
        <p:spPr>
          <a:xfrm>
            <a:off x="3942" y="2308324"/>
            <a:ext cx="7213694" cy="4549676"/>
          </a:xfrm>
          <a:prstGeom prst="rect">
            <a:avLst/>
          </a:prstGeom>
        </p:spPr>
      </p:pic>
      <p:sp>
        <p:nvSpPr>
          <p:cNvPr id="29" name="TextBox 28">
            <a:extLst>
              <a:ext uri="{FF2B5EF4-FFF2-40B4-BE49-F238E27FC236}">
                <a16:creationId xmlns:a16="http://schemas.microsoft.com/office/drawing/2014/main" id="{84225DD0-E65F-B710-27C2-F1AE289CC4AE}"/>
              </a:ext>
            </a:extLst>
          </p:cNvPr>
          <p:cNvSpPr txBox="1"/>
          <p:nvPr/>
        </p:nvSpPr>
        <p:spPr>
          <a:xfrm>
            <a:off x="0" y="0"/>
            <a:ext cx="250605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3" name="TextBox 22">
            <a:extLst>
              <a:ext uri="{FF2B5EF4-FFF2-40B4-BE49-F238E27FC236}">
                <a16:creationId xmlns:a16="http://schemas.microsoft.com/office/drawing/2014/main" id="{E492EA35-F853-C549-25DD-8833D4ADF337}"/>
              </a:ext>
            </a:extLst>
          </p:cNvPr>
          <p:cNvSpPr txBox="1"/>
          <p:nvPr/>
        </p:nvSpPr>
        <p:spPr>
          <a:xfrm>
            <a:off x="-1" y="817122"/>
            <a:ext cx="2461979" cy="1200329"/>
          </a:xfrm>
          <a:prstGeom prst="rect">
            <a:avLst/>
          </a:prstGeom>
          <a:noFill/>
        </p:spPr>
        <p:txBody>
          <a:bodyPr wrap="square" rtlCol="0">
            <a:spAutoFit/>
          </a:bodyPr>
          <a:lstStyle/>
          <a:p>
            <a:r>
              <a:rPr lang="en-US" dirty="0"/>
              <a:t>Orlando : 111.4</a:t>
            </a:r>
          </a:p>
          <a:p>
            <a:r>
              <a:rPr lang="en-US" dirty="0"/>
              <a:t>Mean : 114.6867</a:t>
            </a:r>
          </a:p>
          <a:p>
            <a:r>
              <a:rPr lang="en-US" dirty="0"/>
              <a:t>STD : 2.7782</a:t>
            </a:r>
          </a:p>
          <a:p>
            <a:r>
              <a:rPr lang="en-US" dirty="0"/>
              <a:t>Z-Score : -1.20324</a:t>
            </a:r>
          </a:p>
        </p:txBody>
      </p:sp>
      <p:sp>
        <p:nvSpPr>
          <p:cNvPr id="28" name="TextBox 27">
            <a:extLst>
              <a:ext uri="{FF2B5EF4-FFF2-40B4-BE49-F238E27FC236}">
                <a16:creationId xmlns:a16="http://schemas.microsoft.com/office/drawing/2014/main" id="{5BDBE0E3-0C33-CD1C-C995-4AB40CC0230B}"/>
              </a:ext>
            </a:extLst>
          </p:cNvPr>
          <p:cNvSpPr txBox="1"/>
          <p:nvPr/>
        </p:nvSpPr>
        <p:spPr>
          <a:xfrm>
            <a:off x="2476500" y="0"/>
            <a:ext cx="45593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 The Orlando Magic score well below average points per game.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Magic scored less points than the league leader, the Milwaukee Bucks, the Bucks themselves did not score the most points per game throughout the season. </a:t>
            </a:r>
          </a:p>
          <a:p>
            <a:pPr marL="285750" indent="-285750">
              <a:buFont typeface="Arial" panose="020B0604020202020204" pitchFamily="34" charset="0"/>
              <a:buChar char="•"/>
            </a:pPr>
            <a:endParaRPr lang="en-US" dirty="0"/>
          </a:p>
        </p:txBody>
      </p:sp>
      <p:sp>
        <p:nvSpPr>
          <p:cNvPr id="24" name="TextBox 23">
            <a:extLst>
              <a:ext uri="{FF2B5EF4-FFF2-40B4-BE49-F238E27FC236}">
                <a16:creationId xmlns:a16="http://schemas.microsoft.com/office/drawing/2014/main" id="{1CDF34BE-5078-FA3F-D836-FE3694EEC6CE}"/>
              </a:ext>
            </a:extLst>
          </p:cNvPr>
          <p:cNvSpPr txBox="1"/>
          <p:nvPr/>
        </p:nvSpPr>
        <p:spPr>
          <a:xfrm>
            <a:off x="0" y="124120"/>
            <a:ext cx="2461979" cy="646331"/>
          </a:xfrm>
          <a:prstGeom prst="rect">
            <a:avLst/>
          </a:prstGeom>
          <a:noFill/>
        </p:spPr>
        <p:txBody>
          <a:bodyPr wrap="square" rtlCol="0">
            <a:spAutoFit/>
          </a:bodyPr>
          <a:lstStyle/>
          <a:p>
            <a:r>
              <a:rPr lang="en-US" sz="3600" b="1" dirty="0"/>
              <a:t>POINTS</a:t>
            </a:r>
            <a:endParaRPr lang="en-US" sz="6000" b="1" dirty="0"/>
          </a:p>
        </p:txBody>
      </p:sp>
    </p:spTree>
    <p:extLst>
      <p:ext uri="{BB962C8B-B14F-4D97-AF65-F5344CB8AC3E}">
        <p14:creationId xmlns:p14="http://schemas.microsoft.com/office/powerpoint/2010/main" val="196598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box and whisker chart&#10;&#10;Description automatically generated">
            <a:extLst>
              <a:ext uri="{FF2B5EF4-FFF2-40B4-BE49-F238E27FC236}">
                <a16:creationId xmlns:a16="http://schemas.microsoft.com/office/drawing/2014/main" id="{5D5E6A11-F128-BC4C-C8C0-E6E872362B92}"/>
              </a:ext>
            </a:extLst>
          </p:cNvPr>
          <p:cNvPicPr>
            <a:picLocks noChangeAspect="1"/>
          </p:cNvPicPr>
          <p:nvPr/>
        </p:nvPicPr>
        <p:blipFill>
          <a:blip r:embed="rId3"/>
          <a:stretch>
            <a:fillRect/>
          </a:stretch>
        </p:blipFill>
        <p:spPr>
          <a:xfrm>
            <a:off x="5853505" y="2086988"/>
            <a:ext cx="6338495" cy="4753869"/>
          </a:xfrm>
          <a:prstGeom prst="rect">
            <a:avLst/>
          </a:prstGeom>
        </p:spPr>
      </p:pic>
      <p:sp>
        <p:nvSpPr>
          <p:cNvPr id="27" name="TextBox 26">
            <a:extLst>
              <a:ext uri="{FF2B5EF4-FFF2-40B4-BE49-F238E27FC236}">
                <a16:creationId xmlns:a16="http://schemas.microsoft.com/office/drawing/2014/main" id="{84A26EED-910C-C7B8-0F12-2475C08C7C87}"/>
              </a:ext>
            </a:extLst>
          </p:cNvPr>
          <p:cNvSpPr txBox="1"/>
          <p:nvPr/>
        </p:nvSpPr>
        <p:spPr>
          <a:xfrm>
            <a:off x="2476499" y="0"/>
            <a:ext cx="9715501" cy="2187233"/>
          </a:xfrm>
          <a:prstGeom prst="rect">
            <a:avLst/>
          </a:prstGeom>
          <a:noFill/>
          <a:ln>
            <a:solidFill>
              <a:schemeClr val="dk1"/>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4AA2E58B-BBB7-B574-D261-0A376CEA1FD3}"/>
              </a:ext>
            </a:extLst>
          </p:cNvPr>
          <p:cNvPicPr>
            <a:picLocks noChangeAspect="1"/>
          </p:cNvPicPr>
          <p:nvPr/>
        </p:nvPicPr>
        <p:blipFill>
          <a:blip r:embed="rId4"/>
          <a:stretch/>
        </p:blipFill>
        <p:spPr>
          <a:xfrm>
            <a:off x="0" y="2348864"/>
            <a:ext cx="5989328" cy="4491994"/>
          </a:xfrm>
          <a:prstGeom prst="rect">
            <a:avLst/>
          </a:prstGeom>
        </p:spPr>
      </p:pic>
      <p:sp>
        <p:nvSpPr>
          <p:cNvPr id="16" name="TextBox 15">
            <a:extLst>
              <a:ext uri="{FF2B5EF4-FFF2-40B4-BE49-F238E27FC236}">
                <a16:creationId xmlns:a16="http://schemas.microsoft.com/office/drawing/2014/main" id="{07319BBA-A49F-8B3E-55AA-3E215B7B3853}"/>
              </a:ext>
            </a:extLst>
          </p:cNvPr>
          <p:cNvSpPr txBox="1"/>
          <p:nvPr/>
        </p:nvSpPr>
        <p:spPr>
          <a:xfrm>
            <a:off x="2476500" y="0"/>
            <a:ext cx="9715500"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once again below the lower quartile in regard to making 3-point shots.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Orlando’s 3-point percentage is 34.6%.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outliers, The Golden State Warriors and the Boston Celtics, should be looked at more in depth to better analyze a successful 3-point program. </a:t>
            </a:r>
          </a:p>
        </p:txBody>
      </p:sp>
      <p:sp>
        <p:nvSpPr>
          <p:cNvPr id="18" name="TextBox 17">
            <a:extLst>
              <a:ext uri="{FF2B5EF4-FFF2-40B4-BE49-F238E27FC236}">
                <a16:creationId xmlns:a16="http://schemas.microsoft.com/office/drawing/2014/main" id="{48CC2705-E621-509D-8986-A0F717C4E69F}"/>
              </a:ext>
            </a:extLst>
          </p:cNvPr>
          <p:cNvSpPr txBox="1"/>
          <p:nvPr/>
        </p:nvSpPr>
        <p:spPr>
          <a:xfrm>
            <a:off x="0" y="0"/>
            <a:ext cx="24765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5B7BED2E-3C52-6084-0729-04D51CEC7FB8}"/>
              </a:ext>
            </a:extLst>
          </p:cNvPr>
          <p:cNvSpPr txBox="1"/>
          <p:nvPr/>
        </p:nvSpPr>
        <p:spPr>
          <a:xfrm>
            <a:off x="0" y="769585"/>
            <a:ext cx="2476499"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p>
            <a:pPr>
              <a:lnSpc>
                <a:spcPct val="90000"/>
              </a:lnSpc>
              <a:spcAft>
                <a:spcPts val="600"/>
              </a:spcAft>
            </a:pPr>
            <a:r>
              <a:rPr lang="en-US" dirty="0">
                <a:solidFill>
                  <a:schemeClr val="tx1"/>
                </a:solidFill>
              </a:rPr>
              <a:t>Orlando : 10.8 </a:t>
            </a:r>
          </a:p>
          <a:p>
            <a:pPr>
              <a:lnSpc>
                <a:spcPct val="90000"/>
              </a:lnSpc>
              <a:spcAft>
                <a:spcPts val="600"/>
              </a:spcAft>
            </a:pPr>
            <a:r>
              <a:rPr lang="en-US" dirty="0">
                <a:solidFill>
                  <a:schemeClr val="tx1"/>
                </a:solidFill>
              </a:rPr>
              <a:t>Mean : 12.3400</a:t>
            </a:r>
          </a:p>
          <a:p>
            <a:pPr>
              <a:lnSpc>
                <a:spcPct val="90000"/>
              </a:lnSpc>
              <a:spcAft>
                <a:spcPts val="600"/>
              </a:spcAft>
            </a:pPr>
            <a:r>
              <a:rPr lang="en-US" dirty="0">
                <a:solidFill>
                  <a:schemeClr val="tx1"/>
                </a:solidFill>
              </a:rPr>
              <a:t>STD : 1.6368</a:t>
            </a:r>
          </a:p>
          <a:p>
            <a:pPr>
              <a:lnSpc>
                <a:spcPct val="90000"/>
              </a:lnSpc>
              <a:spcAft>
                <a:spcPts val="600"/>
              </a:spcAft>
            </a:pPr>
            <a:r>
              <a:rPr lang="en-US" dirty="0">
                <a:solidFill>
                  <a:schemeClr val="tx1"/>
                </a:solidFill>
              </a:rPr>
              <a:t>Z-Score : -0.95696</a:t>
            </a:r>
          </a:p>
        </p:txBody>
      </p:sp>
      <p:sp>
        <p:nvSpPr>
          <p:cNvPr id="22" name="TextBox 21">
            <a:extLst>
              <a:ext uri="{FF2B5EF4-FFF2-40B4-BE49-F238E27FC236}">
                <a16:creationId xmlns:a16="http://schemas.microsoft.com/office/drawing/2014/main" id="{172646F8-48A0-01F1-ED83-0C40FF6F1A47}"/>
              </a:ext>
            </a:extLst>
          </p:cNvPr>
          <p:cNvSpPr txBox="1"/>
          <p:nvPr/>
        </p:nvSpPr>
        <p:spPr>
          <a:xfrm>
            <a:off x="1" y="123254"/>
            <a:ext cx="2476500" cy="646331"/>
          </a:xfrm>
          <a:prstGeom prst="rect">
            <a:avLst/>
          </a:prstGeom>
          <a:noFill/>
        </p:spPr>
        <p:txBody>
          <a:bodyPr wrap="square" rtlCol="0">
            <a:spAutoFit/>
          </a:bodyPr>
          <a:lstStyle/>
          <a:p>
            <a:r>
              <a:rPr lang="en-US" sz="3600" b="1" dirty="0"/>
              <a:t>3 POINTERS</a:t>
            </a:r>
          </a:p>
        </p:txBody>
      </p:sp>
    </p:spTree>
    <p:extLst>
      <p:ext uri="{BB962C8B-B14F-4D97-AF65-F5344CB8AC3E}">
        <p14:creationId xmlns:p14="http://schemas.microsoft.com/office/powerpoint/2010/main" val="209286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092"/>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8200" y="3949418"/>
            <a:ext cx="10515600" cy="706665"/>
          </a:xfrm>
        </p:spPr>
        <p:txBody>
          <a:bodyPr>
            <a:normAutofit/>
          </a:bodyPr>
          <a:lstStyle/>
          <a:p>
            <a:pPr algn="ctr"/>
            <a:r>
              <a:rPr lang="en-US" sz="2800" dirty="0">
                <a:solidFill>
                  <a:srgbClr val="2B2B2B"/>
                </a:solidFill>
              </a:rPr>
              <a:t>Overview 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3"/>
          <a:stretch>
            <a:fillRect/>
          </a:stretch>
        </p:blipFill>
        <p:spPr>
          <a:xfrm>
            <a:off x="0" y="2187232"/>
            <a:ext cx="7188200" cy="4627457"/>
          </a:xfrm>
          <a:prstGeom prst="rect">
            <a:avLst/>
          </a:prstGeom>
        </p:spPr>
      </p:pic>
      <p:sp>
        <p:nvSpPr>
          <p:cNvPr id="13" name="TextBox 12">
            <a:extLst>
              <a:ext uri="{FF2B5EF4-FFF2-40B4-BE49-F238E27FC236}">
                <a16:creationId xmlns:a16="http://schemas.microsoft.com/office/drawing/2014/main" id="{1899E0F4-7C0C-AFD8-A946-5C44652224F9}"/>
              </a:ext>
            </a:extLst>
          </p:cNvPr>
          <p:cNvSpPr txBox="1"/>
          <p:nvPr/>
        </p:nvSpPr>
        <p:spPr>
          <a:xfrm>
            <a:off x="0" y="0"/>
            <a:ext cx="2692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26C2532B-CB63-FC73-866B-8F3AF94C97C5}"/>
              </a:ext>
            </a:extLst>
          </p:cNvPr>
          <p:cNvSpPr txBox="1"/>
          <p:nvPr/>
        </p:nvSpPr>
        <p:spPr>
          <a:xfrm>
            <a:off x="0" y="795855"/>
            <a:ext cx="2692400" cy="135963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dirty="0"/>
              <a:t>Orlando : 40.5</a:t>
            </a:r>
          </a:p>
          <a:p>
            <a:r>
              <a:rPr lang="en-US" dirty="0"/>
              <a:t>Mean : 41.9767</a:t>
            </a:r>
          </a:p>
          <a:p>
            <a:r>
              <a:rPr lang="en-US" dirty="0"/>
              <a:t>STD : 1.2902</a:t>
            </a:r>
          </a:p>
          <a:p>
            <a:r>
              <a:rPr lang="en-US" dirty="0"/>
              <a:t>Z-Score : -1.16409</a:t>
            </a:r>
            <a:endParaRPr lang="en-US" dirty="0">
              <a:solidFill>
                <a:schemeClr val="tx1"/>
              </a:solidFill>
            </a:endParaRPr>
          </a:p>
        </p:txBody>
      </p:sp>
      <p:sp>
        <p:nvSpPr>
          <p:cNvPr id="15" name="TextBox 14">
            <a:extLst>
              <a:ext uri="{FF2B5EF4-FFF2-40B4-BE49-F238E27FC236}">
                <a16:creationId xmlns:a16="http://schemas.microsoft.com/office/drawing/2014/main" id="{EFFC6B80-C9B5-5F6E-4DB1-8B3320E3D598}"/>
              </a:ext>
            </a:extLst>
          </p:cNvPr>
          <p:cNvSpPr txBox="1"/>
          <p:nvPr/>
        </p:nvSpPr>
        <p:spPr>
          <a:xfrm>
            <a:off x="1" y="123254"/>
            <a:ext cx="2692400" cy="646331"/>
          </a:xfrm>
          <a:prstGeom prst="rect">
            <a:avLst/>
          </a:prstGeom>
          <a:noFill/>
        </p:spPr>
        <p:txBody>
          <a:bodyPr wrap="square" rtlCol="0">
            <a:spAutoFit/>
          </a:bodyPr>
          <a:lstStyle/>
          <a:p>
            <a:r>
              <a:rPr lang="en-US" sz="3600" b="1" dirty="0"/>
              <a:t>FIELD GOALS</a:t>
            </a:r>
          </a:p>
        </p:txBody>
      </p:sp>
      <p:sp>
        <p:nvSpPr>
          <p:cNvPr id="12" name="TextBox 11">
            <a:extLst>
              <a:ext uri="{FF2B5EF4-FFF2-40B4-BE49-F238E27FC236}">
                <a16:creationId xmlns:a16="http://schemas.microsoft.com/office/drawing/2014/main" id="{C24C0949-7E96-4201-102D-D7A219EE7A3A}"/>
              </a:ext>
            </a:extLst>
          </p:cNvPr>
          <p:cNvSpPr txBox="1"/>
          <p:nvPr/>
        </p:nvSpPr>
        <p:spPr>
          <a:xfrm>
            <a:off x="2552700" y="0"/>
            <a:ext cx="39210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average Field Goals per games in more evenly distributed across the league.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have a close Field Goal % to the Milwaukee Bucks, but both teams are beat by the 15</a:t>
            </a:r>
            <a:r>
              <a:rPr lang="en-US" baseline="30000" dirty="0"/>
              <a:t>th</a:t>
            </a:r>
            <a:r>
              <a:rPr lang="en-US" dirty="0"/>
              <a:t> place Minnesota Timberwolves. </a:t>
            </a:r>
          </a:p>
        </p:txBody>
      </p:sp>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106809"/>
            <a:ext cx="5486400" cy="2743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5"/>
          <a:stretch>
            <a:fillRect/>
          </a:stretch>
        </p:blipFill>
        <p:spPr>
          <a:xfrm>
            <a:off x="6705600" y="2565399"/>
            <a:ext cx="5486400" cy="4281037"/>
          </a:xfrm>
        </p:spPr>
      </p:pic>
    </p:spTree>
    <p:extLst>
      <p:ext uri="{BB962C8B-B14F-4D97-AF65-F5344CB8AC3E}">
        <p14:creationId xmlns:p14="http://schemas.microsoft.com/office/powerpoint/2010/main" val="135128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3"/>
          <a:stretch>
            <a:fillRect/>
          </a:stretch>
        </p:blipFill>
        <p:spPr>
          <a:xfrm>
            <a:off x="0" y="1887537"/>
            <a:ext cx="7035800" cy="4970463"/>
          </a:xfrm>
          <a:prstGeom prst="rect">
            <a:avLst/>
          </a:prstGeom>
        </p:spPr>
      </p:pic>
      <p:sp>
        <p:nvSpPr>
          <p:cNvPr id="16" name="TextBox 15">
            <a:extLst>
              <a:ext uri="{FF2B5EF4-FFF2-40B4-BE49-F238E27FC236}">
                <a16:creationId xmlns:a16="http://schemas.microsoft.com/office/drawing/2014/main" id="{E9DC06BE-101F-F93B-897F-4C12AE4E16B6}"/>
              </a:ext>
            </a:extLst>
          </p:cNvPr>
          <p:cNvSpPr txBox="1"/>
          <p:nvPr/>
        </p:nvSpPr>
        <p:spPr>
          <a:xfrm>
            <a:off x="2540000" y="0"/>
            <a:ext cx="9652000" cy="21872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F9EF508-25C6-AC8C-6C0F-9C2464570415}"/>
              </a:ext>
            </a:extLst>
          </p:cNvPr>
          <p:cNvSpPr txBox="1"/>
          <p:nvPr/>
        </p:nvSpPr>
        <p:spPr>
          <a:xfrm>
            <a:off x="2540000" y="0"/>
            <a:ext cx="9652000"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Orlando Magic is comfortably in the middle of the pack when it comes to rebounds.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higher variance with this KPI with a Standard Deviation of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Milwaukee Bucks are the high outlier of the league with an average 48.6 rebounds per game.</a:t>
            </a:r>
          </a:p>
        </p:txBody>
      </p:sp>
      <p:sp>
        <p:nvSpPr>
          <p:cNvPr id="13" name="TextBox 12">
            <a:extLst>
              <a:ext uri="{FF2B5EF4-FFF2-40B4-BE49-F238E27FC236}">
                <a16:creationId xmlns:a16="http://schemas.microsoft.com/office/drawing/2014/main" id="{E5689CCD-E170-413E-57F6-8D72C3892BF1}"/>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811BD2D6-5D13-1806-AA02-FBF1B5474F35}"/>
              </a:ext>
            </a:extLst>
          </p:cNvPr>
          <p:cNvSpPr txBox="1"/>
          <p:nvPr/>
        </p:nvSpPr>
        <p:spPr>
          <a:xfrm>
            <a:off x="1" y="978407"/>
            <a:ext cx="2540000"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1800" dirty="0"/>
              <a:t>Orlando : 43.2</a:t>
            </a:r>
          </a:p>
          <a:p>
            <a:r>
              <a:rPr lang="en-US" sz="1800" dirty="0"/>
              <a:t>Mean : 43.4300</a:t>
            </a:r>
          </a:p>
          <a:p>
            <a:r>
              <a:rPr lang="en-US" sz="1800" dirty="0"/>
              <a:t>STD : 2.2135</a:t>
            </a:r>
          </a:p>
          <a:p>
            <a:r>
              <a:rPr lang="en-US" sz="1800" dirty="0"/>
              <a:t>Z-Score : -0.10569</a:t>
            </a:r>
          </a:p>
        </p:txBody>
      </p:sp>
      <p:sp>
        <p:nvSpPr>
          <p:cNvPr id="15" name="TextBox 14">
            <a:extLst>
              <a:ext uri="{FF2B5EF4-FFF2-40B4-BE49-F238E27FC236}">
                <a16:creationId xmlns:a16="http://schemas.microsoft.com/office/drawing/2014/main" id="{E7B2BD0B-6667-9677-9712-BD83C533314C}"/>
              </a:ext>
            </a:extLst>
          </p:cNvPr>
          <p:cNvSpPr txBox="1"/>
          <p:nvPr/>
        </p:nvSpPr>
        <p:spPr>
          <a:xfrm>
            <a:off x="1" y="123254"/>
            <a:ext cx="2641600" cy="707886"/>
          </a:xfrm>
          <a:prstGeom prst="rect">
            <a:avLst/>
          </a:prstGeom>
          <a:noFill/>
        </p:spPr>
        <p:txBody>
          <a:bodyPr wrap="square" rtlCol="0">
            <a:spAutoFit/>
          </a:bodyPr>
          <a:lstStyle/>
          <a:p>
            <a:r>
              <a:rPr lang="en-US" sz="4000" b="1" dirty="0"/>
              <a:t>REBOUNDS</a:t>
            </a:r>
            <a:endParaRPr lang="en-US" sz="3600" b="1" dirty="0"/>
          </a:p>
        </p:txBody>
      </p:sp>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4"/>
          <a:stretch>
            <a:fillRect/>
          </a:stretch>
        </p:blipFill>
        <p:spPr>
          <a:xfrm>
            <a:off x="6350000" y="2476500"/>
            <a:ext cx="5842000" cy="4381500"/>
          </a:xfrm>
        </p:spPr>
      </p:pic>
    </p:spTree>
    <p:extLst>
      <p:ext uri="{BB962C8B-B14F-4D97-AF65-F5344CB8AC3E}">
        <p14:creationId xmlns:p14="http://schemas.microsoft.com/office/powerpoint/2010/main" val="343833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3"/>
          <a:stretch>
            <a:fillRect/>
          </a:stretch>
        </p:blipFill>
        <p:spPr>
          <a:xfrm>
            <a:off x="6362700" y="0"/>
            <a:ext cx="5829299" cy="6857999"/>
          </a:xfrm>
          <a:prstGeom prst="rect">
            <a:avLst/>
          </a:prstGeom>
        </p:spPr>
      </p:pic>
      <p:sp>
        <p:nvSpPr>
          <p:cNvPr id="16" name="TextBox 15">
            <a:extLst>
              <a:ext uri="{FF2B5EF4-FFF2-40B4-BE49-F238E27FC236}">
                <a16:creationId xmlns:a16="http://schemas.microsoft.com/office/drawing/2014/main" id="{A61CAA6D-C5D5-324F-AA15-CEE47EBB5CF5}"/>
              </a:ext>
            </a:extLst>
          </p:cNvPr>
          <p:cNvSpPr txBox="1"/>
          <p:nvPr/>
        </p:nvSpPr>
        <p:spPr>
          <a:xfrm>
            <a:off x="2540000" y="0"/>
            <a:ext cx="3933766"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above average when it comes to turnovers.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Bucks, Timberwolves, and Pistons have very similar Turnover rates.</a:t>
            </a:r>
          </a:p>
        </p:txBody>
      </p:sp>
      <p:sp>
        <p:nvSpPr>
          <p:cNvPr id="13" name="TextBox 12">
            <a:extLst>
              <a:ext uri="{FF2B5EF4-FFF2-40B4-BE49-F238E27FC236}">
                <a16:creationId xmlns:a16="http://schemas.microsoft.com/office/drawing/2014/main" id="{E5C009C6-7EDE-BAAA-B6AC-03FDA5C4FB9D}"/>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0" y="154031"/>
            <a:ext cx="2540000" cy="646331"/>
          </a:xfrm>
          <a:prstGeom prst="rect">
            <a:avLst/>
          </a:prstGeom>
          <a:noFill/>
        </p:spPr>
        <p:txBody>
          <a:bodyPr wrap="square" rtlCol="0">
            <a:spAutoFit/>
          </a:bodyPr>
          <a:lstStyle/>
          <a:p>
            <a:r>
              <a:rPr lang="en-US" sz="3600" b="1" dirty="0"/>
              <a:t>TURNOVERS</a:t>
            </a:r>
            <a:endParaRPr lang="en-US" sz="6600" b="1" dirty="0"/>
          </a:p>
        </p:txBody>
      </p:sp>
      <p:sp>
        <p:nvSpPr>
          <p:cNvPr id="10" name="TextBox 9">
            <a:extLst>
              <a:ext uri="{FF2B5EF4-FFF2-40B4-BE49-F238E27FC236}">
                <a16:creationId xmlns:a16="http://schemas.microsoft.com/office/drawing/2014/main" id="{E7087A4F-34AE-DCFE-1CD7-40695B9B990F}"/>
              </a:ext>
            </a:extLst>
          </p:cNvPr>
          <p:cNvSpPr txBox="1"/>
          <p:nvPr/>
        </p:nvSpPr>
        <p:spPr>
          <a:xfrm>
            <a:off x="0" y="894160"/>
            <a:ext cx="2540000" cy="1754326"/>
          </a:xfrm>
          <a:prstGeom prst="rect">
            <a:avLst/>
          </a:prstGeom>
          <a:noFill/>
        </p:spPr>
        <p:txBody>
          <a:bodyPr wrap="square" rtlCol="0">
            <a:spAutoFit/>
          </a:bodyPr>
          <a:lstStyle/>
          <a:p>
            <a:r>
              <a:rPr lang="en-US" dirty="0"/>
              <a:t>Orlando : 15.1</a:t>
            </a:r>
          </a:p>
          <a:p>
            <a:r>
              <a:rPr lang="en-US" dirty="0"/>
              <a:t>Mean : 14.0933</a:t>
            </a:r>
          </a:p>
          <a:p>
            <a:r>
              <a:rPr lang="en-US" dirty="0"/>
              <a:t>STD : 1.0796</a:t>
            </a:r>
          </a:p>
          <a:p>
            <a:r>
              <a:rPr lang="en-US" dirty="0"/>
              <a:t>Z-Score : 0.94841</a:t>
            </a:r>
          </a:p>
          <a:p>
            <a:endParaRPr lang="en-US" dirty="0"/>
          </a:p>
          <a:p>
            <a:endParaRPr lang="en-US" dirty="0"/>
          </a:p>
        </p:txBody>
      </p:sp>
      <p:pic>
        <p:nvPicPr>
          <p:cNvPr id="18" name="Picture 17">
            <a:extLst>
              <a:ext uri="{FF2B5EF4-FFF2-40B4-BE49-F238E27FC236}">
                <a16:creationId xmlns:a16="http://schemas.microsoft.com/office/drawing/2014/main" id="{10B492B2-3BA6-2B91-D49E-918159086F02}"/>
              </a:ext>
            </a:extLst>
          </p:cNvPr>
          <p:cNvPicPr>
            <a:picLocks noChangeAspect="1"/>
          </p:cNvPicPr>
          <p:nvPr/>
        </p:nvPicPr>
        <p:blipFill>
          <a:blip r:embed="rId4"/>
          <a:srcRect/>
          <a:stretch/>
        </p:blipFill>
        <p:spPr>
          <a:xfrm>
            <a:off x="0" y="2341263"/>
            <a:ext cx="6654800" cy="4516735"/>
          </a:xfrm>
          <a:prstGeom prst="rect">
            <a:avLst/>
          </a:prstGeom>
        </p:spPr>
      </p:pic>
      <p:sp>
        <p:nvSpPr>
          <p:cNvPr id="19" name="TextBox 18">
            <a:extLst>
              <a:ext uri="{FF2B5EF4-FFF2-40B4-BE49-F238E27FC236}">
                <a16:creationId xmlns:a16="http://schemas.microsoft.com/office/drawing/2014/main" id="{EAD0A887-299A-4DCF-A07D-C8266612ECF6}"/>
              </a:ext>
            </a:extLst>
          </p:cNvPr>
          <p:cNvSpPr txBox="1"/>
          <p:nvPr/>
        </p:nvSpPr>
        <p:spPr>
          <a:xfrm>
            <a:off x="2540000" y="0"/>
            <a:ext cx="3933766" cy="218723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6061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5 - </a:t>
            </a:r>
            <a:r>
              <a:rPr lang="en-US" sz="3600" b="1" dirty="0">
                <a:solidFill>
                  <a:srgbClr val="000000"/>
                </a:solidFill>
              </a:rPr>
              <a:t>How do the players compare by position?</a:t>
            </a:r>
            <a:br>
              <a:rPr lang="en-US" sz="3600" dirty="0">
                <a:latin typeface="+mn-lt"/>
              </a:rPr>
            </a:br>
            <a:r>
              <a:rPr lang="en-US" sz="3600" dirty="0">
                <a:latin typeface="+mn-lt"/>
              </a:rPr>
              <a:t>Guards Season Availability &amp; Scoring</a:t>
            </a:r>
          </a:p>
        </p:txBody>
      </p:sp>
      <p:pic>
        <p:nvPicPr>
          <p:cNvPr id="4" name="Picture 3" descr="Chart, bar chart, line chart&#10;&#10;Description automatically generated">
            <a:extLst>
              <a:ext uri="{FF2B5EF4-FFF2-40B4-BE49-F238E27FC236}">
                <a16:creationId xmlns:a16="http://schemas.microsoft.com/office/drawing/2014/main" id="{E23B50D8-1513-6C7B-EBF9-1D56ED7BFF1D}"/>
              </a:ext>
            </a:extLst>
          </p:cNvPr>
          <p:cNvPicPr>
            <a:picLocks noChangeAspect="1"/>
          </p:cNvPicPr>
          <p:nvPr/>
        </p:nvPicPr>
        <p:blipFill>
          <a:blip r:embed="rId2"/>
          <a:stretch>
            <a:fillRect/>
          </a:stretch>
        </p:blipFill>
        <p:spPr>
          <a:xfrm>
            <a:off x="6200635" y="1815529"/>
            <a:ext cx="5502415" cy="4126811"/>
          </a:xfrm>
          <a:prstGeom prst="rect">
            <a:avLst/>
          </a:prstGeom>
        </p:spPr>
      </p:pic>
      <p:pic>
        <p:nvPicPr>
          <p:cNvPr id="5" name="Picture 4" descr="Chart, bar chart&#10;&#10;Description automatically generated">
            <a:extLst>
              <a:ext uri="{FF2B5EF4-FFF2-40B4-BE49-F238E27FC236}">
                <a16:creationId xmlns:a16="http://schemas.microsoft.com/office/drawing/2014/main" id="{850BD367-1AB1-6929-CEB1-749F32AA8B88}"/>
              </a:ext>
            </a:extLst>
          </p:cNvPr>
          <p:cNvPicPr>
            <a:picLocks noChangeAspect="1"/>
          </p:cNvPicPr>
          <p:nvPr/>
        </p:nvPicPr>
        <p:blipFill>
          <a:blip r:embed="rId3"/>
          <a:stretch>
            <a:fillRect/>
          </a:stretch>
        </p:blipFill>
        <p:spPr>
          <a:xfrm>
            <a:off x="488950" y="1815529"/>
            <a:ext cx="5502415" cy="4126811"/>
          </a:xfrm>
          <a:prstGeom prst="rect">
            <a:avLst/>
          </a:prstGeom>
        </p:spPr>
      </p:pic>
    </p:spTree>
    <p:extLst>
      <p:ext uri="{BB962C8B-B14F-4D97-AF65-F5344CB8AC3E}">
        <p14:creationId xmlns:p14="http://schemas.microsoft.com/office/powerpoint/2010/main" val="332389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Shooting </a:t>
            </a:r>
          </a:p>
        </p:txBody>
      </p:sp>
      <p:pic>
        <p:nvPicPr>
          <p:cNvPr id="6" name="Picture 5" descr="Chart, scatter chart&#10;&#10;Description automatically generated">
            <a:extLst>
              <a:ext uri="{FF2B5EF4-FFF2-40B4-BE49-F238E27FC236}">
                <a16:creationId xmlns:a16="http://schemas.microsoft.com/office/drawing/2014/main" id="{0D0360FD-6AC8-67A5-931A-3C5B653F4BD0}"/>
              </a:ext>
            </a:extLst>
          </p:cNvPr>
          <p:cNvPicPr>
            <a:picLocks noChangeAspect="1"/>
          </p:cNvPicPr>
          <p:nvPr/>
        </p:nvPicPr>
        <p:blipFill>
          <a:blip r:embed="rId2"/>
          <a:stretch>
            <a:fillRect/>
          </a:stretch>
        </p:blipFill>
        <p:spPr>
          <a:xfrm>
            <a:off x="377583" y="1897210"/>
            <a:ext cx="5632934" cy="4224700"/>
          </a:xfrm>
          <a:prstGeom prst="rect">
            <a:avLst/>
          </a:prstGeom>
        </p:spPr>
      </p:pic>
      <p:pic>
        <p:nvPicPr>
          <p:cNvPr id="7" name="Picture 6" descr="Chart, scatter chart&#10;&#10;Description automatically generated">
            <a:extLst>
              <a:ext uri="{FF2B5EF4-FFF2-40B4-BE49-F238E27FC236}">
                <a16:creationId xmlns:a16="http://schemas.microsoft.com/office/drawing/2014/main" id="{DE7C60EB-F4CA-5FD0-91A0-3E51E440967A}"/>
              </a:ext>
            </a:extLst>
          </p:cNvPr>
          <p:cNvPicPr>
            <a:picLocks noChangeAspect="1"/>
          </p:cNvPicPr>
          <p:nvPr/>
        </p:nvPicPr>
        <p:blipFill>
          <a:blip r:embed="rId3"/>
          <a:stretch>
            <a:fillRect/>
          </a:stretch>
        </p:blipFill>
        <p:spPr>
          <a:xfrm>
            <a:off x="6181483" y="1897210"/>
            <a:ext cx="5632934" cy="4224700"/>
          </a:xfrm>
          <a:prstGeom prst="rect">
            <a:avLst/>
          </a:prstGeom>
        </p:spPr>
      </p:pic>
    </p:spTree>
    <p:extLst>
      <p:ext uri="{BB962C8B-B14F-4D97-AF65-F5344CB8AC3E}">
        <p14:creationId xmlns:p14="http://schemas.microsoft.com/office/powerpoint/2010/main" val="375123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Assist to Turnover </a:t>
            </a:r>
          </a:p>
        </p:txBody>
      </p:sp>
      <p:pic>
        <p:nvPicPr>
          <p:cNvPr id="5" name="Picture 4" descr="Chart&#10;&#10;Description automatically generated">
            <a:extLst>
              <a:ext uri="{FF2B5EF4-FFF2-40B4-BE49-F238E27FC236}">
                <a16:creationId xmlns:a16="http://schemas.microsoft.com/office/drawing/2014/main" id="{C3CD0ED0-D2B2-DF57-9C1A-D39B3608DC90}"/>
              </a:ext>
            </a:extLst>
          </p:cNvPr>
          <p:cNvPicPr>
            <a:picLocks noChangeAspect="1"/>
          </p:cNvPicPr>
          <p:nvPr/>
        </p:nvPicPr>
        <p:blipFill>
          <a:blip r:embed="rId2"/>
          <a:stretch>
            <a:fillRect/>
          </a:stretch>
        </p:blipFill>
        <p:spPr>
          <a:xfrm>
            <a:off x="6479100" y="1962168"/>
            <a:ext cx="4840447" cy="3630336"/>
          </a:xfrm>
          <a:prstGeom prst="rect">
            <a:avLst/>
          </a:prstGeom>
        </p:spPr>
      </p:pic>
      <p:pic>
        <p:nvPicPr>
          <p:cNvPr id="8" name="Picture 7" descr="Chart, bar chart&#10;&#10;Description automatically generated">
            <a:extLst>
              <a:ext uri="{FF2B5EF4-FFF2-40B4-BE49-F238E27FC236}">
                <a16:creationId xmlns:a16="http://schemas.microsoft.com/office/drawing/2014/main" id="{A523EC52-1DA7-4D72-4D47-FAF134A6BB46}"/>
              </a:ext>
            </a:extLst>
          </p:cNvPr>
          <p:cNvPicPr>
            <a:picLocks noChangeAspect="1"/>
          </p:cNvPicPr>
          <p:nvPr/>
        </p:nvPicPr>
        <p:blipFill>
          <a:blip r:embed="rId3"/>
          <a:stretch>
            <a:fillRect/>
          </a:stretch>
        </p:blipFill>
        <p:spPr>
          <a:xfrm>
            <a:off x="872454" y="1962168"/>
            <a:ext cx="4840447" cy="3630335"/>
          </a:xfrm>
          <a:prstGeom prst="rect">
            <a:avLst/>
          </a:prstGeom>
        </p:spPr>
      </p:pic>
    </p:spTree>
    <p:extLst>
      <p:ext uri="{BB962C8B-B14F-4D97-AF65-F5344CB8AC3E}">
        <p14:creationId xmlns:p14="http://schemas.microsoft.com/office/powerpoint/2010/main" val="252335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How does the team makeup and performance from last season compare to previous seasons?</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 to wins for the Orlando Magic Team in the 2022 - 2023 Games</a:t>
            </a:r>
            <a:br>
              <a:rPr lang="en-US" sz="1800" b="1" i="1" dirty="0">
                <a:solidFill>
                  <a:srgbClr val="000000"/>
                </a:solidFill>
              </a:rPr>
            </a:br>
            <a:r>
              <a:rPr lang="en-US" sz="1800" dirty="0"/>
              <a:t>    5. </a:t>
            </a:r>
            <a:r>
              <a:rPr lang="en-US" sz="1800" b="0" i="0" dirty="0">
                <a:effectLst/>
              </a:rPr>
              <a:t>How do the players compare by position?</a:t>
            </a: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Plus-Minus </a:t>
            </a:r>
          </a:p>
        </p:txBody>
      </p:sp>
      <p:pic>
        <p:nvPicPr>
          <p:cNvPr id="6" name="Picture 5" descr="Chart, scatter chart&#10;&#10;Description automatically generated">
            <a:extLst>
              <a:ext uri="{FF2B5EF4-FFF2-40B4-BE49-F238E27FC236}">
                <a16:creationId xmlns:a16="http://schemas.microsoft.com/office/drawing/2014/main" id="{3AB3570F-359C-883B-EEA9-58CFA8FFF062}"/>
              </a:ext>
            </a:extLst>
          </p:cNvPr>
          <p:cNvPicPr>
            <a:picLocks noChangeAspect="1"/>
          </p:cNvPicPr>
          <p:nvPr/>
        </p:nvPicPr>
        <p:blipFill>
          <a:blip r:embed="rId2"/>
          <a:stretch>
            <a:fillRect/>
          </a:stretch>
        </p:blipFill>
        <p:spPr>
          <a:xfrm>
            <a:off x="2882454" y="1759055"/>
            <a:ext cx="6427092" cy="4820319"/>
          </a:xfrm>
          <a:prstGeom prst="rect">
            <a:avLst/>
          </a:prstGeom>
        </p:spPr>
      </p:pic>
    </p:spTree>
    <p:extLst>
      <p:ext uri="{BB962C8B-B14F-4D97-AF65-F5344CB8AC3E}">
        <p14:creationId xmlns:p14="http://schemas.microsoft.com/office/powerpoint/2010/main" val="145994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Availability &amp; Scoring </a:t>
            </a:r>
          </a:p>
        </p:txBody>
      </p:sp>
      <p:pic>
        <p:nvPicPr>
          <p:cNvPr id="4" name="Picture 3" descr="Chart, bar chart&#10;&#10;Description automatically generated">
            <a:extLst>
              <a:ext uri="{FF2B5EF4-FFF2-40B4-BE49-F238E27FC236}">
                <a16:creationId xmlns:a16="http://schemas.microsoft.com/office/drawing/2014/main" id="{5B2721FE-7138-0CD6-D338-F7F5F1BA3614}"/>
              </a:ext>
            </a:extLst>
          </p:cNvPr>
          <p:cNvPicPr>
            <a:picLocks noChangeAspect="1"/>
          </p:cNvPicPr>
          <p:nvPr/>
        </p:nvPicPr>
        <p:blipFill>
          <a:blip r:embed="rId2"/>
          <a:stretch>
            <a:fillRect/>
          </a:stretch>
        </p:blipFill>
        <p:spPr>
          <a:xfrm>
            <a:off x="6633538" y="2046593"/>
            <a:ext cx="5163150" cy="3872363"/>
          </a:xfrm>
          <a:prstGeom prst="rect">
            <a:avLst/>
          </a:prstGeom>
        </p:spPr>
      </p:pic>
      <p:pic>
        <p:nvPicPr>
          <p:cNvPr id="5" name="Picture 4" descr="Chart, bar chart&#10;&#10;Description automatically generated">
            <a:extLst>
              <a:ext uri="{FF2B5EF4-FFF2-40B4-BE49-F238E27FC236}">
                <a16:creationId xmlns:a16="http://schemas.microsoft.com/office/drawing/2014/main" id="{C31BFD2B-54AD-B013-0887-A6BBAC84F1D1}"/>
              </a:ext>
            </a:extLst>
          </p:cNvPr>
          <p:cNvPicPr>
            <a:picLocks noChangeAspect="1"/>
          </p:cNvPicPr>
          <p:nvPr/>
        </p:nvPicPr>
        <p:blipFill>
          <a:blip r:embed="rId3"/>
          <a:stretch>
            <a:fillRect/>
          </a:stretch>
        </p:blipFill>
        <p:spPr>
          <a:xfrm>
            <a:off x="395312" y="1979481"/>
            <a:ext cx="5336136" cy="4002102"/>
          </a:xfrm>
          <a:prstGeom prst="rect">
            <a:avLst/>
          </a:prstGeom>
        </p:spPr>
      </p:pic>
    </p:spTree>
    <p:extLst>
      <p:ext uri="{BB962C8B-B14F-4D97-AF65-F5344CB8AC3E}">
        <p14:creationId xmlns:p14="http://schemas.microsoft.com/office/powerpoint/2010/main" val="1356936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Shooting</a:t>
            </a:r>
          </a:p>
        </p:txBody>
      </p:sp>
      <p:pic>
        <p:nvPicPr>
          <p:cNvPr id="8" name="Picture 7" descr="Chart, scatter chart&#10;&#10;Description automatically generated">
            <a:extLst>
              <a:ext uri="{FF2B5EF4-FFF2-40B4-BE49-F238E27FC236}">
                <a16:creationId xmlns:a16="http://schemas.microsoft.com/office/drawing/2014/main" id="{D72761C1-61A1-E950-650E-5E7997B44DD1}"/>
              </a:ext>
            </a:extLst>
          </p:cNvPr>
          <p:cNvPicPr>
            <a:picLocks noChangeAspect="1"/>
          </p:cNvPicPr>
          <p:nvPr/>
        </p:nvPicPr>
        <p:blipFill>
          <a:blip r:embed="rId2"/>
          <a:stretch>
            <a:fillRect/>
          </a:stretch>
        </p:blipFill>
        <p:spPr>
          <a:xfrm>
            <a:off x="6353537" y="1969233"/>
            <a:ext cx="5518281" cy="4138711"/>
          </a:xfrm>
          <a:prstGeom prst="rect">
            <a:avLst/>
          </a:prstGeom>
        </p:spPr>
      </p:pic>
      <p:pic>
        <p:nvPicPr>
          <p:cNvPr id="9" name="Picture 8" descr="Chart, scatter chart&#10;&#10;Description automatically generated">
            <a:extLst>
              <a:ext uri="{FF2B5EF4-FFF2-40B4-BE49-F238E27FC236}">
                <a16:creationId xmlns:a16="http://schemas.microsoft.com/office/drawing/2014/main" id="{15B5DCED-0D3E-8E61-D3EA-E78EE033E5D8}"/>
              </a:ext>
            </a:extLst>
          </p:cNvPr>
          <p:cNvPicPr>
            <a:picLocks noChangeAspect="1"/>
          </p:cNvPicPr>
          <p:nvPr/>
        </p:nvPicPr>
        <p:blipFill>
          <a:blip r:embed="rId3"/>
          <a:stretch>
            <a:fillRect/>
          </a:stretch>
        </p:blipFill>
        <p:spPr>
          <a:xfrm>
            <a:off x="320181" y="1969233"/>
            <a:ext cx="5518281" cy="4138711"/>
          </a:xfrm>
          <a:prstGeom prst="rect">
            <a:avLst/>
          </a:prstGeom>
        </p:spPr>
      </p:pic>
    </p:spTree>
    <p:extLst>
      <p:ext uri="{BB962C8B-B14F-4D97-AF65-F5344CB8AC3E}">
        <p14:creationId xmlns:p14="http://schemas.microsoft.com/office/powerpoint/2010/main" val="66202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Scoring ( Outside of Field Goals)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214223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Plus-Minus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339236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Availability &amp; Scoring </a:t>
            </a:r>
          </a:p>
        </p:txBody>
      </p:sp>
      <p:pic>
        <p:nvPicPr>
          <p:cNvPr id="7" name="Picture 6" descr="Chart, bar chart&#10;&#10;Description automatically generated">
            <a:extLst>
              <a:ext uri="{FF2B5EF4-FFF2-40B4-BE49-F238E27FC236}">
                <a16:creationId xmlns:a16="http://schemas.microsoft.com/office/drawing/2014/main" id="{7E7BC156-4ECE-551C-FF5F-82CB0F9AFCD6}"/>
              </a:ext>
            </a:extLst>
          </p:cNvPr>
          <p:cNvPicPr>
            <a:picLocks noChangeAspect="1"/>
          </p:cNvPicPr>
          <p:nvPr/>
        </p:nvPicPr>
        <p:blipFill>
          <a:blip r:embed="rId2"/>
          <a:stretch>
            <a:fillRect/>
          </a:stretch>
        </p:blipFill>
        <p:spPr>
          <a:xfrm>
            <a:off x="6225109" y="1887636"/>
            <a:ext cx="5348832" cy="4011625"/>
          </a:xfrm>
          <a:prstGeom prst="rect">
            <a:avLst/>
          </a:prstGeom>
        </p:spPr>
      </p:pic>
      <p:pic>
        <p:nvPicPr>
          <p:cNvPr id="8" name="Picture 7" descr="Chart, bar chart&#10;&#10;Description automatically generated">
            <a:extLst>
              <a:ext uri="{FF2B5EF4-FFF2-40B4-BE49-F238E27FC236}">
                <a16:creationId xmlns:a16="http://schemas.microsoft.com/office/drawing/2014/main" id="{C1C8C2E8-87A3-EA4B-908A-8C9EE3C54306}"/>
              </a:ext>
            </a:extLst>
          </p:cNvPr>
          <p:cNvPicPr>
            <a:picLocks noChangeAspect="1"/>
          </p:cNvPicPr>
          <p:nvPr/>
        </p:nvPicPr>
        <p:blipFill>
          <a:blip r:embed="rId3"/>
          <a:stretch>
            <a:fillRect/>
          </a:stretch>
        </p:blipFill>
        <p:spPr>
          <a:xfrm>
            <a:off x="618059" y="1887636"/>
            <a:ext cx="5348832" cy="4011624"/>
          </a:xfrm>
          <a:prstGeom prst="rect">
            <a:avLst/>
          </a:prstGeom>
        </p:spPr>
      </p:pic>
    </p:spTree>
    <p:extLst>
      <p:ext uri="{BB962C8B-B14F-4D97-AF65-F5344CB8AC3E}">
        <p14:creationId xmlns:p14="http://schemas.microsoft.com/office/powerpoint/2010/main" val="595485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Shooting</a:t>
            </a:r>
          </a:p>
        </p:txBody>
      </p:sp>
      <p:pic>
        <p:nvPicPr>
          <p:cNvPr id="5" name="Picture 4" descr="Chart, scatter chart&#10;&#10;Description automatically generated">
            <a:extLst>
              <a:ext uri="{FF2B5EF4-FFF2-40B4-BE49-F238E27FC236}">
                <a16:creationId xmlns:a16="http://schemas.microsoft.com/office/drawing/2014/main" id="{41787CD0-EC2E-23B3-CB1D-3BF13D826896}"/>
              </a:ext>
            </a:extLst>
          </p:cNvPr>
          <p:cNvPicPr>
            <a:picLocks noChangeAspect="1"/>
          </p:cNvPicPr>
          <p:nvPr/>
        </p:nvPicPr>
        <p:blipFill>
          <a:blip r:embed="rId2"/>
          <a:stretch>
            <a:fillRect/>
          </a:stretch>
        </p:blipFill>
        <p:spPr>
          <a:xfrm>
            <a:off x="6576650" y="1949331"/>
            <a:ext cx="4835977" cy="3626983"/>
          </a:xfrm>
          <a:prstGeom prst="rect">
            <a:avLst/>
          </a:prstGeom>
        </p:spPr>
      </p:pic>
      <p:pic>
        <p:nvPicPr>
          <p:cNvPr id="6" name="Picture 5" descr="Chart, scatter chart&#10;&#10;Description automatically generated">
            <a:extLst>
              <a:ext uri="{FF2B5EF4-FFF2-40B4-BE49-F238E27FC236}">
                <a16:creationId xmlns:a16="http://schemas.microsoft.com/office/drawing/2014/main" id="{99AB083E-AF8B-DE41-C18B-CF59F8662AA1}"/>
              </a:ext>
            </a:extLst>
          </p:cNvPr>
          <p:cNvPicPr>
            <a:picLocks noChangeAspect="1"/>
          </p:cNvPicPr>
          <p:nvPr/>
        </p:nvPicPr>
        <p:blipFill>
          <a:blip r:embed="rId3"/>
          <a:stretch>
            <a:fillRect/>
          </a:stretch>
        </p:blipFill>
        <p:spPr>
          <a:xfrm>
            <a:off x="779373" y="1949331"/>
            <a:ext cx="4835977" cy="3626983"/>
          </a:xfrm>
          <a:prstGeom prst="rect">
            <a:avLst/>
          </a:prstGeom>
        </p:spPr>
      </p:pic>
    </p:spTree>
    <p:extLst>
      <p:ext uri="{BB962C8B-B14F-4D97-AF65-F5344CB8AC3E}">
        <p14:creationId xmlns:p14="http://schemas.microsoft.com/office/powerpoint/2010/main" val="125444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Plus-Minus</a:t>
            </a:r>
          </a:p>
        </p:txBody>
      </p:sp>
      <p:pic>
        <p:nvPicPr>
          <p:cNvPr id="7" name="Picture 6" descr="Chart, scatter chart&#10;&#10;Description automatically generated">
            <a:extLst>
              <a:ext uri="{FF2B5EF4-FFF2-40B4-BE49-F238E27FC236}">
                <a16:creationId xmlns:a16="http://schemas.microsoft.com/office/drawing/2014/main" id="{A49EA48D-83C4-2E2A-A983-CF1C6FD7AB91}"/>
              </a:ext>
            </a:extLst>
          </p:cNvPr>
          <p:cNvPicPr>
            <a:picLocks noChangeAspect="1"/>
          </p:cNvPicPr>
          <p:nvPr/>
        </p:nvPicPr>
        <p:blipFill>
          <a:blip r:embed="rId2"/>
          <a:stretch>
            <a:fillRect/>
          </a:stretch>
        </p:blipFill>
        <p:spPr>
          <a:xfrm>
            <a:off x="3169914" y="1844024"/>
            <a:ext cx="5852172" cy="4389129"/>
          </a:xfrm>
          <a:prstGeom prst="rect">
            <a:avLst/>
          </a:prstGeom>
        </p:spPr>
      </p:pic>
    </p:spTree>
    <p:extLst>
      <p:ext uri="{BB962C8B-B14F-4D97-AF65-F5344CB8AC3E}">
        <p14:creationId xmlns:p14="http://schemas.microsoft.com/office/powerpoint/2010/main" val="1339756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634"/>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44550" y="3844315"/>
            <a:ext cx="10515600" cy="1110875"/>
          </a:xfrm>
        </p:spPr>
        <p:txBody>
          <a:bodyPr>
            <a:noAutofit/>
          </a:bodyPr>
          <a:lstStyle/>
          <a:p>
            <a:pPr algn="ctr"/>
            <a:r>
              <a:rPr lang="en-US" sz="2800" dirty="0">
                <a:solidFill>
                  <a:srgbClr val="2B2B2B"/>
                </a:solidFill>
              </a:rPr>
              <a:t>Implications of the findings/next steps</a:t>
            </a:r>
            <a:endParaRPr lang="en-US" sz="2800" dirty="0"/>
          </a:p>
        </p:txBody>
      </p:sp>
    </p:spTree>
    <p:extLst>
      <p:ext uri="{BB962C8B-B14F-4D97-AF65-F5344CB8AC3E}">
        <p14:creationId xmlns:p14="http://schemas.microsoft.com/office/powerpoint/2010/main" val="3968192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8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8200" y="3529004"/>
            <a:ext cx="10515600" cy="1390275"/>
          </a:xfrm>
        </p:spPr>
        <p:txBody>
          <a:bodyPr>
            <a:normAutofit/>
          </a:bodyPr>
          <a:lstStyle/>
          <a:p>
            <a:pPr lvl="1" algn="ctr"/>
            <a:r>
              <a:rPr lang="en-US" sz="2800" dirty="0">
                <a:solidFill>
                  <a:srgbClr val="2B2B2B"/>
                </a:solidFill>
              </a:rPr>
              <a:t>An overview of the data collection, cleanup, and exploration processes</a:t>
            </a:r>
          </a:p>
        </p:txBody>
      </p:sp>
    </p:spTree>
    <p:extLst>
      <p:ext uri="{BB962C8B-B14F-4D97-AF65-F5344CB8AC3E}">
        <p14:creationId xmlns:p14="http://schemas.microsoft.com/office/powerpoint/2010/main" val="199709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prstClr val="black"/>
                </a:solidFill>
              </a:rPr>
              <a:t>Question 3 – How Does the Magic Compare to the League</a:t>
            </a:r>
            <a:endParaRPr lang="en-US" sz="3400" dirty="0"/>
          </a:p>
        </p:txBody>
      </p:sp>
      <p:sp>
        <p:nvSpPr>
          <p:cNvPr id="4" name="Content Placeholder 3"/>
          <p:cNvSpPr>
            <a:spLocks noGrp="1"/>
          </p:cNvSpPr>
          <p:nvPr>
            <p:ph idx="1"/>
          </p:nvPr>
        </p:nvSpPr>
        <p:spPr/>
        <p:txBody>
          <a:bodyPr/>
          <a:lstStyle/>
          <a:p>
            <a:r>
              <a:rPr lang="en-US" dirty="0"/>
              <a:t>My analysis implies that the Orlando Magic is below average in regards to all aspects of scoring. They would benefit greatly from improving both their 3-point percentage and field goal percentage. </a:t>
            </a:r>
          </a:p>
          <a:p>
            <a:endParaRPr lang="en-US" dirty="0"/>
          </a:p>
          <a:p>
            <a:r>
              <a:rPr lang="en-US" dirty="0"/>
              <a:t>Next Steps:</a:t>
            </a:r>
          </a:p>
          <a:p>
            <a:pPr lvl="1"/>
            <a:r>
              <a:rPr lang="en-US" dirty="0"/>
              <a:t>Analysis of Free Throw Percentage, Block Rate, and Personal Fouls.</a:t>
            </a:r>
          </a:p>
          <a:p>
            <a:pPr lvl="1"/>
            <a:r>
              <a:rPr lang="en-US" dirty="0"/>
              <a:t>Finding additional data resources to compare average number of points scored by the other team. </a:t>
            </a:r>
          </a:p>
        </p:txBody>
      </p:sp>
    </p:spTree>
    <p:extLst>
      <p:ext uri="{BB962C8B-B14F-4D97-AF65-F5344CB8AC3E}">
        <p14:creationId xmlns:p14="http://schemas.microsoft.com/office/powerpoint/2010/main" val="3417303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mn-lt"/>
              </a:rPr>
              <a:t>Question 5 - Orlando’s Players Strengths</a:t>
            </a:r>
          </a:p>
        </p:txBody>
      </p:sp>
      <p:sp>
        <p:nvSpPr>
          <p:cNvPr id="3" name="Content Placeholder 2"/>
          <p:cNvSpPr>
            <a:spLocks noGrp="1"/>
          </p:cNvSpPr>
          <p:nvPr>
            <p:ph idx="1"/>
          </p:nvPr>
        </p:nvSpPr>
        <p:spPr>
          <a:xfrm>
            <a:off x="838200" y="1825625"/>
            <a:ext cx="10515600" cy="4226832"/>
          </a:xfrm>
        </p:spPr>
        <p:txBody>
          <a:bodyPr>
            <a:normAutofit/>
          </a:bodyPr>
          <a:lstStyle/>
          <a:p>
            <a:r>
              <a:rPr lang="en-US" dirty="0"/>
              <a:t>Franz Wagner and Paolo Banchero were above the league average in every metric related to scoring directly and/or indirectly.</a:t>
            </a:r>
          </a:p>
          <a:p>
            <a:r>
              <a:rPr lang="en-US" dirty="0"/>
              <a:t>Starter Markelle Fultz was above league average in field goal percentage.</a:t>
            </a:r>
          </a:p>
          <a:p>
            <a:r>
              <a:rPr lang="en-US" dirty="0"/>
              <a:t>Starter Markelle Fultz was above league average in assists.</a:t>
            </a:r>
          </a:p>
          <a:p>
            <a:r>
              <a:rPr lang="en-US" dirty="0"/>
              <a:t>Reserve Guard Gary Harris was above league average in 3pt shooting.</a:t>
            </a:r>
          </a:p>
          <a:p>
            <a:r>
              <a:rPr lang="en-US" dirty="0"/>
              <a:t>All but one Center was below league average in 3pt shooting.</a:t>
            </a:r>
          </a:p>
          <a:p>
            <a:r>
              <a:rPr lang="en-US" dirty="0"/>
              <a:t>All but one Guard were below the league average in turnovers.</a:t>
            </a:r>
          </a:p>
          <a:p>
            <a:endParaRPr lang="en-US" dirty="0"/>
          </a:p>
        </p:txBody>
      </p:sp>
    </p:spTree>
    <p:extLst>
      <p:ext uri="{BB962C8B-B14F-4D97-AF65-F5344CB8AC3E}">
        <p14:creationId xmlns:p14="http://schemas.microsoft.com/office/powerpoint/2010/main" val="2225401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Orlando’s Players Deficiencies </a:t>
            </a:r>
          </a:p>
        </p:txBody>
      </p:sp>
      <p:sp>
        <p:nvSpPr>
          <p:cNvPr id="3" name="Content Placeholder 2"/>
          <p:cNvSpPr>
            <a:spLocks noGrp="1"/>
          </p:cNvSpPr>
          <p:nvPr>
            <p:ph idx="1"/>
          </p:nvPr>
        </p:nvSpPr>
        <p:spPr>
          <a:xfrm>
            <a:off x="838200" y="1825625"/>
            <a:ext cx="10515600" cy="4226832"/>
          </a:xfrm>
        </p:spPr>
        <p:txBody>
          <a:bodyPr>
            <a:normAutofit lnSpcReduction="10000"/>
          </a:bodyPr>
          <a:lstStyle/>
          <a:p>
            <a:r>
              <a:rPr lang="en-US" dirty="0"/>
              <a:t>Reserve Guards performance in most major statistics categories were at or below league average.</a:t>
            </a:r>
          </a:p>
          <a:p>
            <a:r>
              <a:rPr lang="en-US" dirty="0"/>
              <a:t>Reserve Forwards performance in most major statistics categories were at or below league average.</a:t>
            </a:r>
          </a:p>
          <a:p>
            <a:r>
              <a:rPr lang="en-US" dirty="0"/>
              <a:t>Starting Center performance in key role statistics were at or slightly above league average.</a:t>
            </a:r>
          </a:p>
          <a:p>
            <a:r>
              <a:rPr lang="en-US" dirty="0"/>
              <a:t>All players but Franz Wagner were below the Plus-Minus league average.</a:t>
            </a:r>
          </a:p>
          <a:p>
            <a:r>
              <a:rPr lang="en-US" dirty="0"/>
              <a:t>All players but Franz Wagner, Kevon Harris, and Goga Bitadze had a negative Plus-Minus.</a:t>
            </a:r>
          </a:p>
          <a:p>
            <a:endParaRPr lang="en-US" dirty="0"/>
          </a:p>
        </p:txBody>
      </p:sp>
    </p:spTree>
    <p:extLst>
      <p:ext uri="{BB962C8B-B14F-4D97-AF65-F5344CB8AC3E}">
        <p14:creationId xmlns:p14="http://schemas.microsoft.com/office/powerpoint/2010/main" val="12817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Player Performance Results </a:t>
            </a:r>
          </a:p>
        </p:txBody>
      </p:sp>
      <p:sp>
        <p:nvSpPr>
          <p:cNvPr id="3" name="Content Placeholder 2"/>
          <p:cNvSpPr>
            <a:spLocks noGrp="1"/>
          </p:cNvSpPr>
          <p:nvPr>
            <p:ph idx="1"/>
          </p:nvPr>
        </p:nvSpPr>
        <p:spPr>
          <a:xfrm>
            <a:off x="838200" y="1825625"/>
            <a:ext cx="10515600" cy="2775404"/>
          </a:xfrm>
        </p:spPr>
        <p:txBody>
          <a:bodyPr/>
          <a:lstStyle/>
          <a:p>
            <a:r>
              <a:rPr lang="en-US" dirty="0"/>
              <a:t>Starting Forwards are the strongest unit of the Orlando Magic Team, performed slightly or above the league average.</a:t>
            </a:r>
          </a:p>
          <a:p>
            <a:r>
              <a:rPr lang="en-US" dirty="0"/>
              <a:t>Starting Guards and Center were at or slightly above league average</a:t>
            </a:r>
          </a:p>
          <a:p>
            <a:r>
              <a:rPr lang="en-US" dirty="0"/>
              <a:t>Reserve players production in all roles were mainly below league average.</a:t>
            </a:r>
          </a:p>
          <a:p>
            <a:endParaRPr lang="en-US" dirty="0"/>
          </a:p>
        </p:txBody>
      </p:sp>
    </p:spTree>
    <p:extLst>
      <p:ext uri="{BB962C8B-B14F-4D97-AF65-F5344CB8AC3E}">
        <p14:creationId xmlns:p14="http://schemas.microsoft.com/office/powerpoint/2010/main" val="4009922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Conclusion</a:t>
            </a:r>
          </a:p>
        </p:txBody>
      </p:sp>
      <p:sp>
        <p:nvSpPr>
          <p:cNvPr id="3" name="Content Placeholder 2"/>
          <p:cNvSpPr>
            <a:spLocks noGrp="1"/>
          </p:cNvSpPr>
          <p:nvPr>
            <p:ph idx="1"/>
          </p:nvPr>
        </p:nvSpPr>
        <p:spPr>
          <a:xfrm>
            <a:off x="838200" y="1825625"/>
            <a:ext cx="10515600" cy="2775404"/>
          </a:xfrm>
        </p:spPr>
        <p:txBody>
          <a:bodyPr/>
          <a:lstStyle/>
          <a:p>
            <a:r>
              <a:rPr lang="en-US" dirty="0"/>
              <a:t>Recommend contracting better reserve players in all categories. Their production is not up to par when they are on the floor.</a:t>
            </a:r>
          </a:p>
          <a:p>
            <a:r>
              <a:rPr lang="en-US" dirty="0"/>
              <a:t>Contracting a starting Guard or Center that is performing way above the league average and converting your starters into role players. This could increase your reserve production and their individual production shouldn’t dip to much. </a:t>
            </a:r>
          </a:p>
          <a:p>
            <a:endParaRPr lang="en-US" dirty="0"/>
          </a:p>
        </p:txBody>
      </p:sp>
    </p:spTree>
    <p:extLst>
      <p:ext uri="{BB962C8B-B14F-4D97-AF65-F5344CB8AC3E}">
        <p14:creationId xmlns:p14="http://schemas.microsoft.com/office/powerpoint/2010/main" val="2030611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br>
              <a:rPr lang="en-US" dirty="0"/>
            </a:br>
            <a:r>
              <a:rPr lang="en-US" dirty="0"/>
              <a:t>Presented by</a:t>
            </a:r>
            <a:br>
              <a:rPr lang="en-US" dirty="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a:t>Brenton Bethel</a:t>
            </a:r>
          </a:p>
          <a:p>
            <a:pPr marL="0" indent="0" algn="ctr">
              <a:buNone/>
            </a:pPr>
            <a:r>
              <a:rPr lang="en-US" dirty="0"/>
              <a:t>Candace Stingley</a:t>
            </a:r>
          </a:p>
          <a:p>
            <a:pPr marL="0" indent="0" algn="ctr">
              <a:buNone/>
            </a:pPr>
            <a:r>
              <a:rPr lang="en-US" dirty="0"/>
              <a:t>Dario Rangel</a:t>
            </a:r>
          </a:p>
          <a:p>
            <a:pPr marL="0" indent="0" algn="ctr">
              <a:buNone/>
            </a:pPr>
            <a:r>
              <a:rPr lang="en-US" dirty="0"/>
              <a:t>Jessica Richter</a:t>
            </a:r>
          </a:p>
          <a:p>
            <a:pPr marL="0" indent="0" algn="ctr">
              <a:buNone/>
            </a:pPr>
            <a:r>
              <a:rPr lang="en-US" dirty="0"/>
              <a:t>Mark Meinhardt</a:t>
            </a:r>
          </a:p>
        </p:txBody>
      </p:sp>
    </p:spTree>
    <p:extLst>
      <p:ext uri="{BB962C8B-B14F-4D97-AF65-F5344CB8AC3E}">
        <p14:creationId xmlns:p14="http://schemas.microsoft.com/office/powerpoint/2010/main" val="25907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Website Data Collection from 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One source of data was from the website: </a:t>
            </a:r>
            <a:r>
              <a:rPr lang="en-US" u="sng" kern="100" dirty="0">
                <a:solidFill>
                  <a:srgbClr val="000000"/>
                </a:solidFill>
                <a:ea typeface="Calibri" panose="020F0502020204030204" pitchFamily="34" charset="0"/>
                <a:cs typeface="Times New Roman" panose="02020603050405020304" pitchFamily="18" charset="0"/>
              </a:rPr>
              <a:t>https://www.basketball-reference.com/teams/ORL/</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a:t>
            </a:r>
            <a:r>
              <a:rPr lang="en-US" u="sng" kern="100" dirty="0">
                <a:ea typeface="Calibri" panose="020F0502020204030204" pitchFamily="34" charset="0"/>
                <a:cs typeface="Times New Roman" panose="02020603050405020304" pitchFamily="18" charset="0"/>
              </a:rPr>
              <a:t>Sports-Reference.com.</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lstStyle/>
          <a:p>
            <a:r>
              <a:rPr lang="en-US" dirty="0"/>
              <a:t>One source of data was pulled directly from </a:t>
            </a:r>
            <a:r>
              <a:rPr lang="en-US" u="sng" dirty="0"/>
              <a:t>NBA.com</a:t>
            </a:r>
            <a:r>
              <a:rPr lang="en-US" dirty="0"/>
              <a:t> and put the into CSV files</a:t>
            </a:r>
          </a:p>
          <a:p>
            <a:pPr marL="0" indent="0">
              <a:buNone/>
            </a:pPr>
            <a:endParaRPr lang="en-US" dirty="0"/>
          </a:p>
          <a:p>
            <a:r>
              <a:rPr lang="en-US" dirty="0"/>
              <a:t>Data was selected as needed based on the results that from my first objective of finding the rankings of the NBA teams </a:t>
            </a:r>
          </a:p>
          <a:p>
            <a:endParaRPr lang="en-US" dirty="0"/>
          </a:p>
          <a:p>
            <a:r>
              <a:rPr lang="en-US" dirty="0"/>
              <a:t>Data was cleaned using excel to make sure  all of the data was formatted correctly. The data was then imported into a Jupyter Notebook for analysis </a:t>
            </a:r>
          </a:p>
          <a:p>
            <a:endParaRPr lang="en-US" dirty="0"/>
          </a:p>
        </p:txBody>
      </p:sp>
    </p:spTree>
    <p:extLst>
      <p:ext uri="{BB962C8B-B14F-4D97-AF65-F5344CB8AC3E}">
        <p14:creationId xmlns:p14="http://schemas.microsoft.com/office/powerpoint/2010/main" val="2640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 Data Collection using nba_api</a:t>
            </a:r>
            <a:endParaRPr lang="en-US" dirty="0"/>
          </a:p>
        </p:txBody>
      </p:sp>
      <p:sp>
        <p:nvSpPr>
          <p:cNvPr id="3" name="Content Placeholder 2"/>
          <p:cNvSpPr>
            <a:spLocks noGrp="1"/>
          </p:cNvSpPr>
          <p:nvPr>
            <p:ph idx="1"/>
          </p:nvPr>
        </p:nvSpPr>
        <p:spPr/>
        <p:txBody>
          <a:bodyPr/>
          <a:lstStyle/>
          <a:p>
            <a:r>
              <a:rPr lang="en-US" dirty="0"/>
              <a:t>One source of data came from the python module nba_api</a:t>
            </a:r>
          </a:p>
          <a:p>
            <a:r>
              <a:rPr lang="en-US" dirty="0"/>
              <a:t>The nba_api contains official data from the NBA  and is the source of data for the website </a:t>
            </a:r>
            <a:r>
              <a:rPr lang="en-US" u="sng" dirty="0"/>
              <a:t>NBA.com</a:t>
            </a:r>
          </a:p>
          <a:p>
            <a:r>
              <a:rPr lang="en-US" dirty="0"/>
              <a:t>The API was easy to learn but going through the documentation was time consuming, which the group to use other methods in addition to this one</a:t>
            </a:r>
          </a:p>
          <a:p>
            <a:r>
              <a:rPr lang="en-US" dirty="0"/>
              <a:t>The nba_api package is Open Source with an MIT License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0" dirty="0">
                <a:effectLst/>
                <a:latin typeface="+mn-lt"/>
              </a:rPr>
              <a:t>Website Data Collection from NBA.com</a:t>
            </a:r>
            <a:endParaRPr lang="en-US" sz="3600" b="1" dirty="0">
              <a:latin typeface="+mn-lt"/>
            </a:endParaRPr>
          </a:p>
        </p:txBody>
      </p:sp>
      <p:sp>
        <p:nvSpPr>
          <p:cNvPr id="4" name="Content Placeholder 3"/>
          <p:cNvSpPr>
            <a:spLocks noGrp="1"/>
          </p:cNvSpPr>
          <p:nvPr>
            <p:ph idx="1"/>
          </p:nvPr>
        </p:nvSpPr>
        <p:spPr/>
        <p:txBody>
          <a:bodyPr>
            <a:noAutofit/>
          </a:bodyPr>
          <a:lstStyle/>
          <a:p>
            <a:r>
              <a:rPr lang="en-US" b="0" i="0" dirty="0">
                <a:effectLst/>
              </a:rPr>
              <a:t>Used </a:t>
            </a:r>
            <a:r>
              <a:rPr lang="en-US" b="0" i="0" u="sng" dirty="0">
                <a:effectLst/>
              </a:rPr>
              <a:t>https://www.nba.com/stats/players/traditional?SeasonType=Regular+Season  </a:t>
            </a:r>
            <a:r>
              <a:rPr lang="en-US" b="0" i="0" dirty="0">
                <a:effectLst/>
              </a:rPr>
              <a:t>to collect the traditional statistics of the 2023 regular season </a:t>
            </a:r>
            <a:br>
              <a:rPr lang="en-US" dirty="0"/>
            </a:br>
            <a:r>
              <a:rPr lang="en-US" b="0" i="0" dirty="0">
                <a:effectLst/>
              </a:rPr>
              <a:t>from the top 200 players made it into a CSV file.</a:t>
            </a:r>
          </a:p>
          <a:p>
            <a:r>
              <a:rPr lang="en-US" b="0" i="0" dirty="0">
                <a:effectLst/>
              </a:rPr>
              <a:t>Added a Position column in excel to each of the CSV files. </a:t>
            </a:r>
            <a:br>
              <a:rPr lang="en-US" dirty="0"/>
            </a:br>
            <a:r>
              <a:rPr lang="en-US" b="0" i="0" dirty="0">
                <a:effectLst/>
              </a:rPr>
              <a:t>Created Dataframe with the CSV files of League Leaders and </a:t>
            </a:r>
            <a:br>
              <a:rPr lang="en-US" dirty="0"/>
            </a:br>
            <a:r>
              <a:rPr lang="en-US" b="0" i="0" dirty="0">
                <a:effectLst/>
              </a:rPr>
              <a:t>Orlando Magic Team.</a:t>
            </a:r>
          </a:p>
          <a:p>
            <a:r>
              <a:rPr lang="en-US" b="0" i="0" dirty="0">
                <a:effectLst/>
              </a:rPr>
              <a:t>Used the Groupby and .Loc function to sort the data by </a:t>
            </a:r>
            <a:br>
              <a:rPr lang="en-US" dirty="0"/>
            </a:br>
            <a:r>
              <a:rPr lang="en-US" b="0" i="0" dirty="0">
                <a:effectLst/>
              </a:rPr>
              <a:t>position so each player was being compared to similar player </a:t>
            </a:r>
            <a:br>
              <a:rPr lang="en-US" dirty="0"/>
            </a:br>
            <a:r>
              <a:rPr lang="en-US" b="0" i="0" dirty="0">
                <a:effectLst/>
              </a:rPr>
              <a:t>type.</a:t>
            </a:r>
            <a:endParaRPr lang="en-US" dirty="0"/>
          </a:p>
        </p:txBody>
      </p:sp>
    </p:spTree>
    <p:extLst>
      <p:ext uri="{BB962C8B-B14F-4D97-AF65-F5344CB8AC3E}">
        <p14:creationId xmlns:p14="http://schemas.microsoft.com/office/powerpoint/2010/main" val="100495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932446"/>
            <a:ext cx="10515600" cy="1081239"/>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3844315"/>
            <a:ext cx="10515600" cy="1225176"/>
          </a:xfrm>
        </p:spPr>
        <p:txBody>
          <a:bodyPr>
            <a:noAutofit/>
          </a:bodyPr>
          <a:lstStyle/>
          <a:p>
            <a:pPr algn="ctr"/>
            <a:r>
              <a:rPr lang="en-US" sz="2800" dirty="0">
                <a:solidFill>
                  <a:srgbClr val="2B2B2B"/>
                </a:solidFill>
              </a:rPr>
              <a:t>The approach to 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TotalTime>
  <Words>2642</Words>
  <Application>Microsoft Macintosh PowerPoint</Application>
  <PresentationFormat>Widescreen</PresentationFormat>
  <Paragraphs>218</Paragraphs>
  <Slides>45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Helvetica Neue</vt:lpstr>
      <vt:lpstr>Symbol</vt: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Website Data Collection from NBA.com</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Question 5 - How do the players compare by position? Guards Season Availability &amp; Scoring</vt:lpstr>
      <vt:lpstr>Orlando Magic Player Performance Guards Season Shooting </vt:lpstr>
      <vt:lpstr>Orlando Magic Player Performance Guards Season Assist to Turnover </vt:lpstr>
      <vt:lpstr>Orlando Magic Player Performance Guards Season Plus-Minus </vt:lpstr>
      <vt:lpstr>Orlando Magic Player Performance Forwards Season Availability &amp; Scoring </vt:lpstr>
      <vt:lpstr>Orlando Magic Player Performance Forwards Season Shooting</vt:lpstr>
      <vt:lpstr>Orlando Magic Player Performance Forwards Season Scoring ( Outside of Field Goals)</vt:lpstr>
      <vt:lpstr>Orlando Magic Player Performance Forwards Season Plus-Minus</vt:lpstr>
      <vt:lpstr>Orlando Magic Player Performance Centers Season Availability &amp; Scoring </vt:lpstr>
      <vt:lpstr>Orlando Magic Player Performance Centers Season Shooting</vt:lpstr>
      <vt:lpstr>Orlando Magic Player Performance Centers Season Plus-Minus</vt:lpstr>
      <vt:lpstr>SECTION 5</vt:lpstr>
      <vt:lpstr>Question 1 – Regular Season vs Playoff Percentage</vt:lpstr>
      <vt:lpstr>Question 3 – How Does the Magic Compare to the League</vt:lpstr>
      <vt:lpstr>Question 5 - Orlando’s Players Strengths</vt:lpstr>
      <vt:lpstr>Orlando’s Players Deficiencies </vt:lpstr>
      <vt:lpstr>Player Performance Results </vt:lpstr>
      <vt:lpstr>Conclusion</vt:lpstr>
      <vt:lpstr> 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Candace Stingley</cp:lastModifiedBy>
  <cp:revision>144</cp:revision>
  <dcterms:created xsi:type="dcterms:W3CDTF">2023-04-25T01:06:19Z</dcterms:created>
  <dcterms:modified xsi:type="dcterms:W3CDTF">2023-05-04T22:18:18Z</dcterms:modified>
</cp:coreProperties>
</file>