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2" r:id="rId3"/>
    <p:sldId id="263" r:id="rId4"/>
    <p:sldId id="264" r:id="rId5"/>
    <p:sldId id="265" r:id="rId6"/>
    <p:sldId id="266" r:id="rId7"/>
    <p:sldId id="269" r:id="rId8"/>
    <p:sldId id="268" r:id="rId9"/>
    <p:sldId id="270" r:id="rId10"/>
    <p:sldId id="278" r:id="rId11"/>
    <p:sldId id="297" r:id="rId12"/>
    <p:sldId id="299" r:id="rId13"/>
    <p:sldId id="295" r:id="rId14"/>
    <p:sldId id="277" r:id="rId15"/>
    <p:sldId id="272" r:id="rId16"/>
    <p:sldId id="283" r:id="rId17"/>
    <p:sldId id="298" r:id="rId18"/>
    <p:sldId id="300" r:id="rId19"/>
    <p:sldId id="261" r:id="rId20"/>
    <p:sldId id="301" r:id="rId21"/>
    <p:sldId id="302" r:id="rId22"/>
    <p:sldId id="303" r:id="rId23"/>
    <p:sldId id="304" r:id="rId24"/>
    <p:sldId id="290" r:id="rId25"/>
    <p:sldId id="291" r:id="rId26"/>
    <p:sldId id="292" r:id="rId27"/>
    <p:sldId id="294" r:id="rId28"/>
    <p:sldId id="282" r:id="rId29"/>
    <p:sldId id="273" r:id="rId30"/>
    <p:sldId id="285" r:id="rId31"/>
    <p:sldId id="284" r:id="rId32"/>
    <p:sldId id="286" r:id="rId33"/>
    <p:sldId id="287" r:id="rId34"/>
    <p:sldId id="288" r:id="rId35"/>
    <p:sldId id="29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985AB1-9573-42A4-9B8E-D6582C8A33AC}">
          <p14:sldIdLst>
            <p14:sldId id="256"/>
            <p14:sldId id="262"/>
            <p14:sldId id="263"/>
            <p14:sldId id="264"/>
            <p14:sldId id="265"/>
            <p14:sldId id="266"/>
            <p14:sldId id="269"/>
            <p14:sldId id="268"/>
            <p14:sldId id="270"/>
            <p14:sldId id="278"/>
            <p14:sldId id="297"/>
            <p14:sldId id="299"/>
            <p14:sldId id="295"/>
            <p14:sldId id="277"/>
            <p14:sldId id="272"/>
            <p14:sldId id="283"/>
            <p14:sldId id="298"/>
            <p14:sldId id="300"/>
            <p14:sldId id="261"/>
            <p14:sldId id="301"/>
            <p14:sldId id="302"/>
            <p14:sldId id="303"/>
            <p14:sldId id="304"/>
            <p14:sldId id="290"/>
            <p14:sldId id="291"/>
            <p14:sldId id="292"/>
            <p14:sldId id="294"/>
            <p14:sldId id="282"/>
            <p14:sldId id="273"/>
            <p14:sldId id="285"/>
            <p14:sldId id="284"/>
            <p14:sldId id="286"/>
            <p14:sldId id="287"/>
            <p14:sldId id="288"/>
            <p14:sldId id="29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DC494C-2600-49DE-8E12-4ADCEEE338A0}" type="datetimeFigureOut">
              <a:rPr lang="en-US" smtClean="0"/>
              <a:t>5/4/23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0096D4-F279-49AA-9FBB-8752C1E5353E}" type="slidenum">
              <a:rPr lang="en-US" smtClean="0"/>
              <a:t>‹#›</a:t>
            </a:fld>
            <a:endParaRPr lang="en-US"/>
          </a:p>
        </p:txBody>
      </p:sp>
    </p:spTree>
    <p:extLst>
      <p:ext uri="{BB962C8B-B14F-4D97-AF65-F5344CB8AC3E}">
        <p14:creationId xmlns:p14="http://schemas.microsoft.com/office/powerpoint/2010/main" val="4213636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Business Title Page</a:t>
            </a:r>
          </a:p>
        </p:txBody>
      </p:sp>
      <p:sp>
        <p:nvSpPr>
          <p:cNvPr id="4" name="Slide Number Placeholder 3"/>
          <p:cNvSpPr>
            <a:spLocks noGrp="1"/>
          </p:cNvSpPr>
          <p:nvPr>
            <p:ph type="sldNum" sz="quarter" idx="10"/>
          </p:nvPr>
        </p:nvSpPr>
        <p:spPr/>
        <p:txBody>
          <a:bodyPr/>
          <a:lstStyle/>
          <a:p>
            <a:fld id="{750096D4-F279-49AA-9FBB-8752C1E5353E}" type="slidenum">
              <a:rPr lang="en-US" smtClean="0"/>
              <a:t>1</a:t>
            </a:fld>
            <a:endParaRPr lang="en-US" dirty="0"/>
          </a:p>
        </p:txBody>
      </p:sp>
    </p:spTree>
    <p:extLst>
      <p:ext uri="{BB962C8B-B14F-4D97-AF65-F5344CB8AC3E}">
        <p14:creationId xmlns:p14="http://schemas.microsoft.com/office/powerpoint/2010/main" val="1937341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Magic, as a team, are WELL below average in terms of scoring points per game. </a:t>
            </a:r>
          </a:p>
          <a:p>
            <a:pPr marL="171450" indent="-171450">
              <a:buFontTx/>
              <a:buChar char="-"/>
            </a:pPr>
            <a:r>
              <a:rPr lang="en-US" dirty="0"/>
              <a:t>There is a high variance amongst points scored which gives us a standard deviation on the higher side, 2.7. This variance is apparent when we look at the league points bar chart. </a:t>
            </a:r>
          </a:p>
          <a:p>
            <a:pPr marL="171450" indent="-171450">
              <a:buFontTx/>
              <a:buChar char="-"/>
            </a:pPr>
            <a:r>
              <a:rPr lang="en-US" dirty="0"/>
              <a:t>One interesting point, while the Magic didn’t score as many points as the Milwaukee Bucks who are ranked first in the league, the Bucks themselves didn’t score the most points in the league. </a:t>
            </a:r>
          </a:p>
          <a:p>
            <a:pPr marL="171450" indent="-171450">
              <a:buFontTx/>
              <a:buChar char="-"/>
            </a:pPr>
            <a:r>
              <a:rPr lang="en-US" dirty="0"/>
              <a:t>The Sacramento Kings scored by far the most points per game on average. This shows that scoring the most points per game is not the ONLY factor in winning games and being ranked higher.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CE02DDE-5292-304A-AA17-8105D6E6D60D}" type="slidenum">
              <a:rPr lang="en-US" smtClean="0"/>
              <a:t>19</a:t>
            </a:fld>
            <a:endParaRPr lang="en-US"/>
          </a:p>
        </p:txBody>
      </p:sp>
    </p:spTree>
    <p:extLst>
      <p:ext uri="{BB962C8B-B14F-4D97-AF65-F5344CB8AC3E}">
        <p14:creationId xmlns:p14="http://schemas.microsoft.com/office/powerpoint/2010/main" val="2082105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Magic as a team are still below the lower quartile when it comes to making 3-point shots, but this statistic has a smaller variance between average shots made. The standard deviation is still on the high side but comes in at a more acceptable 1.6. </a:t>
            </a:r>
          </a:p>
          <a:p>
            <a:pPr marL="171450" indent="-171450">
              <a:buFontTx/>
              <a:buChar char="-"/>
            </a:pPr>
            <a:r>
              <a:rPr lang="en-US" dirty="0"/>
              <a:t>Orlando’s 3-point percentage is 34.6%. Calculating their 3-point attempts, they only attempt, on average, 31.21 3-point shots per game. This is lower than the average of 34.206. So not only are they not making as many 3-point shots, but they’re also not making as many attempts. </a:t>
            </a:r>
          </a:p>
          <a:p>
            <a:pPr marL="171450" indent="-171450">
              <a:buFontTx/>
              <a:buChar char="-"/>
            </a:pPr>
            <a:r>
              <a:rPr lang="en-US" dirty="0"/>
              <a:t>The outliers in this case, The Golden State Warriors and the Boston Celtics, should be investigated further for a better analysis as to what a successful 3-point team looks like. </a:t>
            </a:r>
          </a:p>
        </p:txBody>
      </p:sp>
      <p:sp>
        <p:nvSpPr>
          <p:cNvPr id="4" name="Slide Number Placeholder 3"/>
          <p:cNvSpPr>
            <a:spLocks noGrp="1"/>
          </p:cNvSpPr>
          <p:nvPr>
            <p:ph type="sldNum" sz="quarter" idx="5"/>
          </p:nvPr>
        </p:nvSpPr>
        <p:spPr/>
        <p:txBody>
          <a:bodyPr/>
          <a:lstStyle/>
          <a:p>
            <a:fld id="{7CE02DDE-5292-304A-AA17-8105D6E6D60D}" type="slidenum">
              <a:rPr lang="en-US" smtClean="0"/>
              <a:t>20</a:t>
            </a:fld>
            <a:endParaRPr lang="en-US"/>
          </a:p>
        </p:txBody>
      </p:sp>
    </p:spTree>
    <p:extLst>
      <p:ext uri="{BB962C8B-B14F-4D97-AF65-F5344CB8AC3E}">
        <p14:creationId xmlns:p14="http://schemas.microsoft.com/office/powerpoint/2010/main" val="2564310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statistic is more evenly distributed as we see the Standard Deviation coming down to 1.2. However, our Z-Score remains around the -1 mark and the Magic are once again below the lower quartile.</a:t>
            </a:r>
          </a:p>
          <a:p>
            <a:pPr marL="171450" indent="-171450">
              <a:buFontTx/>
              <a:buChar char="-"/>
            </a:pPr>
            <a:r>
              <a:rPr lang="en-US" dirty="0"/>
              <a:t>Both the Bucks and the Magic have lower amount of field goals made than the 15</a:t>
            </a:r>
            <a:r>
              <a:rPr lang="en-US" baseline="30000" dirty="0"/>
              <a:t>th</a:t>
            </a:r>
            <a:r>
              <a:rPr lang="en-US" dirty="0"/>
              <a:t> team, the Minnesota Timberwolves. </a:t>
            </a:r>
          </a:p>
          <a:p>
            <a:pPr marL="171450" indent="-171450">
              <a:buFontTx/>
              <a:buChar char="-"/>
            </a:pPr>
            <a:r>
              <a:rPr lang="en-US" dirty="0"/>
              <a:t>I also find it interesting that the Detroit Pistons have not come in last regarding points, 3-pointers, or field goals. So, if they don’t score the least points in the league, what are they struggling with that leaves them in last place? And what can we learn from them to avoid doing?</a:t>
            </a:r>
          </a:p>
        </p:txBody>
      </p:sp>
      <p:sp>
        <p:nvSpPr>
          <p:cNvPr id="4" name="Slide Number Placeholder 3"/>
          <p:cNvSpPr>
            <a:spLocks noGrp="1"/>
          </p:cNvSpPr>
          <p:nvPr>
            <p:ph type="sldNum" sz="quarter" idx="5"/>
          </p:nvPr>
        </p:nvSpPr>
        <p:spPr/>
        <p:txBody>
          <a:bodyPr/>
          <a:lstStyle/>
          <a:p>
            <a:fld id="{7CE02DDE-5292-304A-AA17-8105D6E6D60D}" type="slidenum">
              <a:rPr lang="en-US" smtClean="0"/>
              <a:t>21</a:t>
            </a:fld>
            <a:endParaRPr lang="en-US"/>
          </a:p>
        </p:txBody>
      </p:sp>
    </p:spTree>
    <p:extLst>
      <p:ext uri="{BB962C8B-B14F-4D97-AF65-F5344CB8AC3E}">
        <p14:creationId xmlns:p14="http://schemas.microsoft.com/office/powerpoint/2010/main" val="1768369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This is the first KPI that has landed inside of the IQR. The Orlando Magic is comfortably in the middle of the pack when it comes to rebounds.</a:t>
            </a:r>
          </a:p>
          <a:p>
            <a:pPr marL="285750" indent="-285750">
              <a:buFont typeface="Arial" panose="020B0604020202020204" pitchFamily="34" charset="0"/>
              <a:buChar char="•"/>
            </a:pPr>
            <a:r>
              <a:rPr lang="en-US" dirty="0"/>
              <a:t>There is a higher variance with this KPI with a Standard Deviation of 2.2. You can see from the bar chart that there is a significant drop from the highest rebounding team to the lowest. </a:t>
            </a:r>
          </a:p>
          <a:p>
            <a:pPr marL="285750" indent="-285750">
              <a:buFont typeface="Arial" panose="020B0604020202020204" pitchFamily="34" charset="0"/>
              <a:buChar char="•"/>
            </a:pPr>
            <a:r>
              <a:rPr lang="en-US" dirty="0"/>
              <a:t>The Milwaukee Bucks are the high outlier of the league with an average 48.6 rebounds per game. I’m wondering if their dominance in this regard has any correlation to the height of the players on their team. </a:t>
            </a:r>
          </a:p>
          <a:p>
            <a:pPr marL="285750" indent="-2857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7CE02DDE-5292-304A-AA17-8105D6E6D60D}" type="slidenum">
              <a:rPr lang="en-US" smtClean="0"/>
              <a:t>22</a:t>
            </a:fld>
            <a:endParaRPr lang="en-US"/>
          </a:p>
        </p:txBody>
      </p:sp>
    </p:spTree>
    <p:extLst>
      <p:ext uri="{BB962C8B-B14F-4D97-AF65-F5344CB8AC3E}">
        <p14:creationId xmlns:p14="http://schemas.microsoft.com/office/powerpoint/2010/main" val="73254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the first KPI that I have measured where the Magic have come in above the average. The only caveat is that this is not a metric that is good to have a high average in. </a:t>
            </a:r>
          </a:p>
          <a:p>
            <a:pPr marL="171450" indent="-171450">
              <a:buFontTx/>
              <a:buChar char="-"/>
            </a:pPr>
            <a:r>
              <a:rPr lang="en-US" dirty="0"/>
              <a:t>The team’s struggle to hold onto the ball may have an impact on their ability to keep the other team from scoring points. </a:t>
            </a:r>
          </a:p>
          <a:p>
            <a:pPr marL="171450" indent="-171450">
              <a:buFontTx/>
              <a:buChar char="-"/>
            </a:pPr>
            <a:r>
              <a:rPr lang="en-US" dirty="0"/>
              <a:t>One thing about the bar graph that I find interesting is that the Golden State Warriors, a team who ranks highly in all of our scoring charts, also comes in the highest team in terms of turnovers per game. </a:t>
            </a:r>
          </a:p>
          <a:p>
            <a:pPr marL="171450" indent="-171450">
              <a:buFontTx/>
              <a:buChar char="-"/>
            </a:pPr>
            <a:r>
              <a:rPr lang="en-US" dirty="0"/>
              <a:t>One metric that I feel is missing from the data is ‘How Many Points the Other Team Scored Per Game’. We can look at how many points the team scored and how many ball fumbles they had, but the most important metric appears to be, simply, how many points they gave up to the other team. From here I would look into Blocks and Personal Fouls.</a:t>
            </a:r>
          </a:p>
        </p:txBody>
      </p:sp>
      <p:sp>
        <p:nvSpPr>
          <p:cNvPr id="4" name="Slide Number Placeholder 3"/>
          <p:cNvSpPr>
            <a:spLocks noGrp="1"/>
          </p:cNvSpPr>
          <p:nvPr>
            <p:ph type="sldNum" sz="quarter" idx="5"/>
          </p:nvPr>
        </p:nvSpPr>
        <p:spPr/>
        <p:txBody>
          <a:bodyPr/>
          <a:lstStyle/>
          <a:p>
            <a:fld id="{7CE02DDE-5292-304A-AA17-8105D6E6D60D}" type="slidenum">
              <a:rPr lang="en-US" smtClean="0"/>
              <a:t>23</a:t>
            </a:fld>
            <a:endParaRPr lang="en-US"/>
          </a:p>
        </p:txBody>
      </p:sp>
    </p:spTree>
    <p:extLst>
      <p:ext uri="{BB962C8B-B14F-4D97-AF65-F5344CB8AC3E}">
        <p14:creationId xmlns:p14="http://schemas.microsoft.com/office/powerpoint/2010/main" val="4079103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A6E78-EADA-0877-E4E4-7A54410847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8E5113-1D46-24A5-AAA2-B1068DD9B3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5F5324-DEED-857D-5E57-C08FFE8F762E}"/>
              </a:ext>
            </a:extLst>
          </p:cNvPr>
          <p:cNvSpPr>
            <a:spLocks noGrp="1"/>
          </p:cNvSpPr>
          <p:nvPr>
            <p:ph type="dt" sz="half" idx="10"/>
          </p:nvPr>
        </p:nvSpPr>
        <p:spPr/>
        <p:txBody>
          <a:bodyPr/>
          <a:lstStyle/>
          <a:p>
            <a:fld id="{D0854996-1FBB-4E33-95BB-317CB7872D99}" type="datetimeFigureOut">
              <a:rPr lang="en-US" smtClean="0"/>
              <a:t>5/4/23</a:t>
            </a:fld>
            <a:endParaRPr lang="en-US"/>
          </a:p>
        </p:txBody>
      </p:sp>
      <p:sp>
        <p:nvSpPr>
          <p:cNvPr id="5" name="Footer Placeholder 4">
            <a:extLst>
              <a:ext uri="{FF2B5EF4-FFF2-40B4-BE49-F238E27FC236}">
                <a16:creationId xmlns:a16="http://schemas.microsoft.com/office/drawing/2014/main" id="{DD603586-51D6-A836-1376-6B23AA0F47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C0964-58EB-59D0-9F0A-00F87C261FD6}"/>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2457797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F420-F134-26B6-2CD5-0F4CDF9910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D508D2-D202-FD9B-1EE9-D097B163C3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CBC9A3-04FC-4E95-AA8F-E07E8EAA7F74}"/>
              </a:ext>
            </a:extLst>
          </p:cNvPr>
          <p:cNvSpPr>
            <a:spLocks noGrp="1"/>
          </p:cNvSpPr>
          <p:nvPr>
            <p:ph type="dt" sz="half" idx="10"/>
          </p:nvPr>
        </p:nvSpPr>
        <p:spPr/>
        <p:txBody>
          <a:bodyPr/>
          <a:lstStyle/>
          <a:p>
            <a:fld id="{D0854996-1FBB-4E33-95BB-317CB7872D99}" type="datetimeFigureOut">
              <a:rPr lang="en-US" smtClean="0"/>
              <a:t>5/4/23</a:t>
            </a:fld>
            <a:endParaRPr lang="en-US"/>
          </a:p>
        </p:txBody>
      </p:sp>
      <p:sp>
        <p:nvSpPr>
          <p:cNvPr id="5" name="Footer Placeholder 4">
            <a:extLst>
              <a:ext uri="{FF2B5EF4-FFF2-40B4-BE49-F238E27FC236}">
                <a16:creationId xmlns:a16="http://schemas.microsoft.com/office/drawing/2014/main" id="{B280F340-C07D-C230-78A2-7894FBC4C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89597-8A87-DF40-A148-C271BAF68DF7}"/>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2879487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D3CADE-FCBF-AD39-2A3A-A0759116FE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6A0359-7757-03C6-41F0-42CDB1BC2D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06DEA-BF6D-340D-84F9-C396AAED664C}"/>
              </a:ext>
            </a:extLst>
          </p:cNvPr>
          <p:cNvSpPr>
            <a:spLocks noGrp="1"/>
          </p:cNvSpPr>
          <p:nvPr>
            <p:ph type="dt" sz="half" idx="10"/>
          </p:nvPr>
        </p:nvSpPr>
        <p:spPr/>
        <p:txBody>
          <a:bodyPr/>
          <a:lstStyle/>
          <a:p>
            <a:fld id="{D0854996-1FBB-4E33-95BB-317CB7872D99}" type="datetimeFigureOut">
              <a:rPr lang="en-US" smtClean="0"/>
              <a:t>5/4/23</a:t>
            </a:fld>
            <a:endParaRPr lang="en-US"/>
          </a:p>
        </p:txBody>
      </p:sp>
      <p:sp>
        <p:nvSpPr>
          <p:cNvPr id="5" name="Footer Placeholder 4">
            <a:extLst>
              <a:ext uri="{FF2B5EF4-FFF2-40B4-BE49-F238E27FC236}">
                <a16:creationId xmlns:a16="http://schemas.microsoft.com/office/drawing/2014/main" id="{723D2974-1B4C-82C2-030D-AEAF59955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A38BA7-7CA7-B7DF-27D7-109C9FB6DE37}"/>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355876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8DBE-C1CC-B7FB-EBE1-7990BA17E0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A22C23-BFC2-58C0-0D68-88937172D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BF0553-7E38-2D36-F267-115A83C0CABE}"/>
              </a:ext>
            </a:extLst>
          </p:cNvPr>
          <p:cNvSpPr>
            <a:spLocks noGrp="1"/>
          </p:cNvSpPr>
          <p:nvPr>
            <p:ph type="dt" sz="half" idx="10"/>
          </p:nvPr>
        </p:nvSpPr>
        <p:spPr/>
        <p:txBody>
          <a:bodyPr/>
          <a:lstStyle/>
          <a:p>
            <a:fld id="{D0854996-1FBB-4E33-95BB-317CB7872D99}" type="datetimeFigureOut">
              <a:rPr lang="en-US" smtClean="0"/>
              <a:t>5/4/23</a:t>
            </a:fld>
            <a:endParaRPr lang="en-US"/>
          </a:p>
        </p:txBody>
      </p:sp>
      <p:sp>
        <p:nvSpPr>
          <p:cNvPr id="5" name="Footer Placeholder 4">
            <a:extLst>
              <a:ext uri="{FF2B5EF4-FFF2-40B4-BE49-F238E27FC236}">
                <a16:creationId xmlns:a16="http://schemas.microsoft.com/office/drawing/2014/main" id="{D07898A0-9C5E-B5D6-DDB1-52BC9C29E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DD8C3F-C498-77DE-6EBA-8EB9D6BC8D93}"/>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343944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E2795-D97C-7C26-9805-681F13B7BD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F5E2BB-21D5-3908-69DA-5FE2D3FAC4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062665-D5D0-D7E8-A720-1C7EE892C45B}"/>
              </a:ext>
            </a:extLst>
          </p:cNvPr>
          <p:cNvSpPr>
            <a:spLocks noGrp="1"/>
          </p:cNvSpPr>
          <p:nvPr>
            <p:ph type="dt" sz="half" idx="10"/>
          </p:nvPr>
        </p:nvSpPr>
        <p:spPr/>
        <p:txBody>
          <a:bodyPr/>
          <a:lstStyle/>
          <a:p>
            <a:fld id="{D0854996-1FBB-4E33-95BB-317CB7872D99}" type="datetimeFigureOut">
              <a:rPr lang="en-US" smtClean="0"/>
              <a:t>5/4/23</a:t>
            </a:fld>
            <a:endParaRPr lang="en-US"/>
          </a:p>
        </p:txBody>
      </p:sp>
      <p:sp>
        <p:nvSpPr>
          <p:cNvPr id="5" name="Footer Placeholder 4">
            <a:extLst>
              <a:ext uri="{FF2B5EF4-FFF2-40B4-BE49-F238E27FC236}">
                <a16:creationId xmlns:a16="http://schemas.microsoft.com/office/drawing/2014/main" id="{03B29897-DB1A-5E0B-8C6C-93D82E772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AE3A4-3794-4A8F-E94B-5E3D41E7D58B}"/>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301088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FADD9-0D37-31D3-3762-2A4555C015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E2A18B-5FDD-78ED-B903-7C6EFB474D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22C815-ED44-0DD4-A7D1-05F6FDD919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862A28-53DE-3FFA-10DC-557A16CB9FA1}"/>
              </a:ext>
            </a:extLst>
          </p:cNvPr>
          <p:cNvSpPr>
            <a:spLocks noGrp="1"/>
          </p:cNvSpPr>
          <p:nvPr>
            <p:ph type="dt" sz="half" idx="10"/>
          </p:nvPr>
        </p:nvSpPr>
        <p:spPr/>
        <p:txBody>
          <a:bodyPr/>
          <a:lstStyle/>
          <a:p>
            <a:fld id="{D0854996-1FBB-4E33-95BB-317CB7872D99}" type="datetimeFigureOut">
              <a:rPr lang="en-US" smtClean="0"/>
              <a:t>5/4/23</a:t>
            </a:fld>
            <a:endParaRPr lang="en-US"/>
          </a:p>
        </p:txBody>
      </p:sp>
      <p:sp>
        <p:nvSpPr>
          <p:cNvPr id="6" name="Footer Placeholder 5">
            <a:extLst>
              <a:ext uri="{FF2B5EF4-FFF2-40B4-BE49-F238E27FC236}">
                <a16:creationId xmlns:a16="http://schemas.microsoft.com/office/drawing/2014/main" id="{D9117D43-02A1-4AB2-C5EE-082AF7DCC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43E39E-286D-B8E2-0801-760CB25C878F}"/>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309984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8856C-5621-1D14-2E16-B6A5ADF4A6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939CFD-1387-ED03-A9C3-4F1C2E5DDB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D0D842-7521-DABF-523C-530EB07786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946555-4F1C-262A-D3EE-C38D8F57C1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F1A528-2FBD-1F79-A495-C46F13769C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78BE5C-04EF-E6BD-0717-37F872FF16C3}"/>
              </a:ext>
            </a:extLst>
          </p:cNvPr>
          <p:cNvSpPr>
            <a:spLocks noGrp="1"/>
          </p:cNvSpPr>
          <p:nvPr>
            <p:ph type="dt" sz="half" idx="10"/>
          </p:nvPr>
        </p:nvSpPr>
        <p:spPr/>
        <p:txBody>
          <a:bodyPr/>
          <a:lstStyle/>
          <a:p>
            <a:fld id="{D0854996-1FBB-4E33-95BB-317CB7872D99}" type="datetimeFigureOut">
              <a:rPr lang="en-US" smtClean="0"/>
              <a:t>5/4/23</a:t>
            </a:fld>
            <a:endParaRPr lang="en-US"/>
          </a:p>
        </p:txBody>
      </p:sp>
      <p:sp>
        <p:nvSpPr>
          <p:cNvPr id="8" name="Footer Placeholder 7">
            <a:extLst>
              <a:ext uri="{FF2B5EF4-FFF2-40B4-BE49-F238E27FC236}">
                <a16:creationId xmlns:a16="http://schemas.microsoft.com/office/drawing/2014/main" id="{38A96267-3810-CB64-D205-372FA67F7A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3B3BA1-2C34-F5D6-87F6-7B3B41E87C3F}"/>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146157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AAD7-06E9-6B86-C224-A84B16BC09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A9E503-8771-838F-5AAC-893EC50231D1}"/>
              </a:ext>
            </a:extLst>
          </p:cNvPr>
          <p:cNvSpPr>
            <a:spLocks noGrp="1"/>
          </p:cNvSpPr>
          <p:nvPr>
            <p:ph type="dt" sz="half" idx="10"/>
          </p:nvPr>
        </p:nvSpPr>
        <p:spPr/>
        <p:txBody>
          <a:bodyPr/>
          <a:lstStyle/>
          <a:p>
            <a:fld id="{D0854996-1FBB-4E33-95BB-317CB7872D99}" type="datetimeFigureOut">
              <a:rPr lang="en-US" smtClean="0"/>
              <a:t>5/4/23</a:t>
            </a:fld>
            <a:endParaRPr lang="en-US"/>
          </a:p>
        </p:txBody>
      </p:sp>
      <p:sp>
        <p:nvSpPr>
          <p:cNvPr id="4" name="Footer Placeholder 3">
            <a:extLst>
              <a:ext uri="{FF2B5EF4-FFF2-40B4-BE49-F238E27FC236}">
                <a16:creationId xmlns:a16="http://schemas.microsoft.com/office/drawing/2014/main" id="{E473AE5A-85B9-E0C6-35EE-05D7579BFE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088C77-B791-6EC6-3382-1FDFD09DA7B1}"/>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3544743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F38818-2B01-FB61-F1D0-B3CFD45CE39C}"/>
              </a:ext>
            </a:extLst>
          </p:cNvPr>
          <p:cNvSpPr>
            <a:spLocks noGrp="1"/>
          </p:cNvSpPr>
          <p:nvPr>
            <p:ph type="dt" sz="half" idx="10"/>
          </p:nvPr>
        </p:nvSpPr>
        <p:spPr/>
        <p:txBody>
          <a:bodyPr/>
          <a:lstStyle/>
          <a:p>
            <a:fld id="{D0854996-1FBB-4E33-95BB-317CB7872D99}" type="datetimeFigureOut">
              <a:rPr lang="en-US" smtClean="0"/>
              <a:t>5/4/23</a:t>
            </a:fld>
            <a:endParaRPr lang="en-US"/>
          </a:p>
        </p:txBody>
      </p:sp>
      <p:sp>
        <p:nvSpPr>
          <p:cNvPr id="3" name="Footer Placeholder 2">
            <a:extLst>
              <a:ext uri="{FF2B5EF4-FFF2-40B4-BE49-F238E27FC236}">
                <a16:creationId xmlns:a16="http://schemas.microsoft.com/office/drawing/2014/main" id="{2455AFB9-0F6F-1646-E3F9-164927FE5C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68AD29-83CB-DCB3-07F7-E8FBC7A6037F}"/>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1556604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9D5E-27B8-AD9A-2659-5932A57F3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923FB5-E2BF-A4B2-A2D0-A00A3D1898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93FAE0-A790-3272-ED87-714BF6202D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1C0A93-0475-6608-27DF-CFCC73458A8F}"/>
              </a:ext>
            </a:extLst>
          </p:cNvPr>
          <p:cNvSpPr>
            <a:spLocks noGrp="1"/>
          </p:cNvSpPr>
          <p:nvPr>
            <p:ph type="dt" sz="half" idx="10"/>
          </p:nvPr>
        </p:nvSpPr>
        <p:spPr/>
        <p:txBody>
          <a:bodyPr/>
          <a:lstStyle/>
          <a:p>
            <a:fld id="{D0854996-1FBB-4E33-95BB-317CB7872D99}" type="datetimeFigureOut">
              <a:rPr lang="en-US" smtClean="0"/>
              <a:t>5/4/23</a:t>
            </a:fld>
            <a:endParaRPr lang="en-US"/>
          </a:p>
        </p:txBody>
      </p:sp>
      <p:sp>
        <p:nvSpPr>
          <p:cNvPr id="6" name="Footer Placeholder 5">
            <a:extLst>
              <a:ext uri="{FF2B5EF4-FFF2-40B4-BE49-F238E27FC236}">
                <a16:creationId xmlns:a16="http://schemas.microsoft.com/office/drawing/2014/main" id="{B04A9B06-1F86-EEF8-8473-D619244569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3C552-D150-C781-6D84-17DA2BBF1656}"/>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2818883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723BF-75CB-BA9C-52EC-1BAAA2273C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342387-DCA6-0EBE-87AD-F51858ADD8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14F6DB-85BF-D03D-EE41-A7B0601C1B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8CA06-1788-C8CE-9527-09F3A79C0B43}"/>
              </a:ext>
            </a:extLst>
          </p:cNvPr>
          <p:cNvSpPr>
            <a:spLocks noGrp="1"/>
          </p:cNvSpPr>
          <p:nvPr>
            <p:ph type="dt" sz="half" idx="10"/>
          </p:nvPr>
        </p:nvSpPr>
        <p:spPr/>
        <p:txBody>
          <a:bodyPr/>
          <a:lstStyle/>
          <a:p>
            <a:fld id="{D0854996-1FBB-4E33-95BB-317CB7872D99}" type="datetimeFigureOut">
              <a:rPr lang="en-US" smtClean="0"/>
              <a:t>5/4/23</a:t>
            </a:fld>
            <a:endParaRPr lang="en-US"/>
          </a:p>
        </p:txBody>
      </p:sp>
      <p:sp>
        <p:nvSpPr>
          <p:cNvPr id="6" name="Footer Placeholder 5">
            <a:extLst>
              <a:ext uri="{FF2B5EF4-FFF2-40B4-BE49-F238E27FC236}">
                <a16:creationId xmlns:a16="http://schemas.microsoft.com/office/drawing/2014/main" id="{637E81F4-FE36-EC6A-644C-8B7717C70B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42980-D98D-3100-036C-E95E52FEB56D}"/>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203004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A0DF5A-3A69-A5EC-E167-4D8338DCD2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C72EDA-195E-D008-9012-693195B751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F781D0-7BBD-6ACD-E311-BBECA04468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54996-1FBB-4E33-95BB-317CB7872D99}" type="datetimeFigureOut">
              <a:rPr lang="en-US" smtClean="0"/>
              <a:t>5/4/23</a:t>
            </a:fld>
            <a:endParaRPr lang="en-US"/>
          </a:p>
        </p:txBody>
      </p:sp>
      <p:sp>
        <p:nvSpPr>
          <p:cNvPr id="5" name="Footer Placeholder 4">
            <a:extLst>
              <a:ext uri="{FF2B5EF4-FFF2-40B4-BE49-F238E27FC236}">
                <a16:creationId xmlns:a16="http://schemas.microsoft.com/office/drawing/2014/main" id="{02469B86-7943-5512-14B4-A5099AFAEE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623C1E-0FC3-571B-9CE7-2037AA9F72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85167D-FD08-4FED-9CBE-5FC7C3E1637A}" type="slidenum">
              <a:rPr lang="en-US" smtClean="0"/>
              <a:t>‹#›</a:t>
            </a:fld>
            <a:endParaRPr lang="en-US"/>
          </a:p>
        </p:txBody>
      </p:sp>
    </p:spTree>
    <p:extLst>
      <p:ext uri="{BB962C8B-B14F-4D97-AF65-F5344CB8AC3E}">
        <p14:creationId xmlns:p14="http://schemas.microsoft.com/office/powerpoint/2010/main" val="1790954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www.basketball-reference.com/teams/OR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war/nba_api/blob/master/LICENS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16C4-4789-4048-D9A5-1506B502EF1C}"/>
              </a:ext>
            </a:extLst>
          </p:cNvPr>
          <p:cNvSpPr>
            <a:spLocks noGrp="1"/>
          </p:cNvSpPr>
          <p:nvPr>
            <p:ph type="title"/>
          </p:nvPr>
        </p:nvSpPr>
        <p:spPr>
          <a:xfrm>
            <a:off x="838200" y="365125"/>
            <a:ext cx="10515600" cy="5761355"/>
          </a:xfrm>
        </p:spPr>
        <p:txBody>
          <a:bodyPr>
            <a:normAutofit/>
          </a:bodyPr>
          <a:lstStyle/>
          <a:p>
            <a:pPr algn="ctr"/>
            <a:r>
              <a:rPr lang="en-US" sz="4800" dirty="0"/>
              <a:t>An Exploratory Data Analysis  (EDA)</a:t>
            </a:r>
            <a:br>
              <a:rPr lang="en-US" sz="4800" dirty="0"/>
            </a:br>
            <a:r>
              <a:rPr lang="en-US" dirty="0"/>
              <a:t>of the </a:t>
            </a:r>
            <a:br>
              <a:rPr lang="en-US" sz="5400" dirty="0"/>
            </a:br>
            <a:r>
              <a:rPr lang="en-US" sz="6000" b="1" dirty="0"/>
              <a:t>Orlando Magic</a:t>
            </a:r>
            <a:br>
              <a:rPr lang="en-US" sz="6000" b="1" dirty="0"/>
            </a:br>
            <a:endParaRPr lang="en-US" sz="6000" dirty="0"/>
          </a:p>
        </p:txBody>
      </p:sp>
    </p:spTree>
    <p:extLst>
      <p:ext uri="{BB962C8B-B14F-4D97-AF65-F5344CB8AC3E}">
        <p14:creationId xmlns:p14="http://schemas.microsoft.com/office/powerpoint/2010/main" val="4041527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prstClr val="black"/>
                </a:solidFill>
              </a:rPr>
              <a:t>Question 1 – Regular Season vs Playoff Percentage</a:t>
            </a:r>
            <a:endParaRPr lang="en-US" sz="2800" b="1" dirty="0"/>
          </a:p>
        </p:txBody>
      </p:sp>
      <p:sp>
        <p:nvSpPr>
          <p:cNvPr id="3" name="Content Placeholder 2"/>
          <p:cNvSpPr>
            <a:spLocks noGrp="1"/>
          </p:cNvSpPr>
          <p:nvPr>
            <p:ph idx="1"/>
          </p:nvPr>
        </p:nvSpPr>
        <p:spPr/>
        <p:txBody>
          <a:bodyPr/>
          <a:lstStyle/>
          <a:p>
            <a:r>
              <a:rPr lang="en-US" dirty="0"/>
              <a:t>Data was collected through the python module </a:t>
            </a:r>
            <a:r>
              <a:rPr lang="en-US" dirty="0" err="1"/>
              <a:t>nba_api</a:t>
            </a:r>
            <a:endParaRPr lang="en-US" dirty="0"/>
          </a:p>
          <a:p>
            <a:r>
              <a:rPr lang="en-US" dirty="0"/>
              <a:t>The data was filtered to include only seasons where the Magic made the playoffs</a:t>
            </a:r>
          </a:p>
          <a:p>
            <a:r>
              <a:rPr lang="en-US" dirty="0"/>
              <a:t>A two-plot line chart was created to show the different winning percentages</a:t>
            </a:r>
          </a:p>
          <a:p>
            <a:r>
              <a:rPr lang="en-US" dirty="0"/>
              <a:t>A bar chart was created to show the number of games played in each playoff season</a:t>
            </a:r>
          </a:p>
          <a:p>
            <a:r>
              <a:rPr lang="en-US" dirty="0"/>
              <a:t>A T test was applied to determine whether or not there was a correlation between regular season wins and playoff wins</a:t>
            </a:r>
          </a:p>
        </p:txBody>
      </p:sp>
    </p:spTree>
    <p:extLst>
      <p:ext uri="{BB962C8B-B14F-4D97-AF65-F5344CB8AC3E}">
        <p14:creationId xmlns:p14="http://schemas.microsoft.com/office/powerpoint/2010/main" val="235788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Question 2 – Last Season vs Best/Worst Seasons	</a:t>
            </a:r>
          </a:p>
        </p:txBody>
      </p:sp>
      <p:sp>
        <p:nvSpPr>
          <p:cNvPr id="4" name="Content Placeholder 3"/>
          <p:cNvSpPr>
            <a:spLocks noGrp="1"/>
          </p:cNvSpPr>
          <p:nvPr>
            <p:ph idx="1"/>
          </p:nvPr>
        </p:nvSpPr>
        <p:spPr/>
        <p:txBody>
          <a:bodyPr>
            <a:normAutofit/>
          </a:bodyPr>
          <a:lstStyle/>
          <a:p>
            <a:r>
              <a:rPr lang="en-US" dirty="0"/>
              <a:t>Data was collected from basketball-reference.com</a:t>
            </a:r>
          </a:p>
          <a:p>
            <a:r>
              <a:rPr lang="en-US" dirty="0"/>
              <a:t>Overall team performance from all seasons, as well as individual player demographics from the top/bottom performing and most recent seasons were analyzed</a:t>
            </a:r>
          </a:p>
          <a:p>
            <a:r>
              <a:rPr lang="en-US" dirty="0"/>
              <a:t>A bar chart was created to compare win/loss percentages</a:t>
            </a:r>
          </a:p>
          <a:p>
            <a:r>
              <a:rPr lang="en-US" dirty="0"/>
              <a:t>A scatter plot was created to compare offensive and defensive ratings</a:t>
            </a:r>
          </a:p>
          <a:p>
            <a:r>
              <a:rPr lang="en-US" dirty="0"/>
              <a:t>A box plot was created to compare players’ years of experience coming into the season</a:t>
            </a:r>
          </a:p>
          <a:p>
            <a:endParaRPr lang="en-US" dirty="0"/>
          </a:p>
        </p:txBody>
      </p:sp>
    </p:spTree>
    <p:extLst>
      <p:ext uri="{BB962C8B-B14F-4D97-AF65-F5344CB8AC3E}">
        <p14:creationId xmlns:p14="http://schemas.microsoft.com/office/powerpoint/2010/main" val="1116598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prstClr val="black"/>
                </a:solidFill>
              </a:rPr>
              <a:t>Question 3 – How Does the Magic Compare to the League</a:t>
            </a:r>
            <a:endParaRPr lang="en-US" sz="3200" dirty="0"/>
          </a:p>
        </p:txBody>
      </p:sp>
      <p:sp>
        <p:nvSpPr>
          <p:cNvPr id="3" name="Content Placeholder 2"/>
          <p:cNvSpPr>
            <a:spLocks noGrp="1"/>
          </p:cNvSpPr>
          <p:nvPr>
            <p:ph idx="1"/>
          </p:nvPr>
        </p:nvSpPr>
        <p:spPr/>
        <p:txBody>
          <a:bodyPr/>
          <a:lstStyle/>
          <a:p>
            <a:r>
              <a:rPr lang="en-US" dirty="0"/>
              <a:t>The following 5 major factors were analyzed in game performance. </a:t>
            </a:r>
          </a:p>
          <a:p>
            <a:pPr lvl="1"/>
            <a:endParaRPr lang="en-US" dirty="0"/>
          </a:p>
          <a:p>
            <a:pPr lvl="1"/>
            <a:r>
              <a:rPr lang="en-US" dirty="0"/>
              <a:t>Points for an overall metric</a:t>
            </a:r>
          </a:p>
          <a:p>
            <a:pPr lvl="1"/>
            <a:r>
              <a:rPr lang="en-US" dirty="0"/>
              <a:t>2 Offensive Skills – 3 Pointers, and Field Goals</a:t>
            </a:r>
          </a:p>
          <a:p>
            <a:pPr lvl="1"/>
            <a:r>
              <a:rPr lang="en-US" dirty="0"/>
              <a:t>2 Defensive Skills – Rebounds and Turnovers</a:t>
            </a:r>
          </a:p>
          <a:p>
            <a:pPr lvl="1"/>
            <a:endParaRPr lang="en-US" dirty="0"/>
          </a:p>
          <a:p>
            <a:pPr lvl="1"/>
            <a:r>
              <a:rPr lang="en-US" sz="2000" dirty="0"/>
              <a:t>The comparison of the Magic to 3 other teams consisted of 3 Point Percentage and Field Goal Percentage to get a wider view of the points being made.</a:t>
            </a:r>
          </a:p>
          <a:p>
            <a:pPr lvl="1"/>
            <a:r>
              <a:rPr lang="en-US" sz="2000" dirty="0"/>
              <a:t>The comparison of  the Magic to the entire league consisted of 3 Points Made and Field Goals Made to get a more specific look at where the points are coming from.</a:t>
            </a:r>
          </a:p>
        </p:txBody>
      </p:sp>
    </p:spTree>
    <p:extLst>
      <p:ext uri="{BB962C8B-B14F-4D97-AF65-F5344CB8AC3E}">
        <p14:creationId xmlns:p14="http://schemas.microsoft.com/office/powerpoint/2010/main" val="57682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1DA39-FB02-DB33-0970-E23096131913}"/>
              </a:ext>
            </a:extLst>
          </p:cNvPr>
          <p:cNvSpPr>
            <a:spLocks noGrp="1"/>
          </p:cNvSpPr>
          <p:nvPr>
            <p:ph type="title"/>
          </p:nvPr>
        </p:nvSpPr>
        <p:spPr/>
        <p:txBody>
          <a:bodyPr/>
          <a:lstStyle/>
          <a:p>
            <a:pPr algn="ctr"/>
            <a:r>
              <a:rPr lang="en-US" b="1" dirty="0"/>
              <a:t>Question 4 - </a:t>
            </a:r>
            <a:r>
              <a:rPr lang="en-US" b="1" dirty="0">
                <a:solidFill>
                  <a:srgbClr val="000000"/>
                </a:solidFill>
              </a:rPr>
              <a:t>KPIs most closely related to wins </a:t>
            </a:r>
            <a:br>
              <a:rPr lang="en-US" b="1" dirty="0"/>
            </a:br>
            <a:r>
              <a:rPr lang="en-US" dirty="0"/>
              <a:t> KPIs studied for the Orlando Magic</a:t>
            </a:r>
          </a:p>
        </p:txBody>
      </p:sp>
      <p:sp>
        <p:nvSpPr>
          <p:cNvPr id="3" name="Content Placeholder 2">
            <a:extLst>
              <a:ext uri="{FF2B5EF4-FFF2-40B4-BE49-F238E27FC236}">
                <a16:creationId xmlns:a16="http://schemas.microsoft.com/office/drawing/2014/main" id="{6CBB8C9F-8AF7-7AF3-C4F4-7DEDCFB073B7}"/>
              </a:ext>
            </a:extLst>
          </p:cNvPr>
          <p:cNvSpPr>
            <a:spLocks noGrp="1"/>
          </p:cNvSpPr>
          <p:nvPr>
            <p:ph idx="1"/>
          </p:nvPr>
        </p:nvSpPr>
        <p:spPr/>
        <p:txBody>
          <a:bodyPr/>
          <a:lstStyle/>
          <a:p>
            <a:r>
              <a:rPr lang="en-US" dirty="0"/>
              <a:t>Steals </a:t>
            </a:r>
          </a:p>
          <a:p>
            <a:r>
              <a:rPr lang="en-US" dirty="0"/>
              <a:t>Blocks </a:t>
            </a:r>
          </a:p>
          <a:p>
            <a:r>
              <a:rPr lang="en-US" dirty="0"/>
              <a:t>Turnover </a:t>
            </a:r>
          </a:p>
          <a:p>
            <a:r>
              <a:rPr lang="en-US" dirty="0"/>
              <a:t>Field Goals Made </a:t>
            </a:r>
          </a:p>
          <a:p>
            <a:r>
              <a:rPr lang="en-US" dirty="0"/>
              <a:t>3 Points Made </a:t>
            </a:r>
          </a:p>
          <a:p>
            <a:r>
              <a:rPr lang="en-US" dirty="0"/>
              <a:t>Free Throw Made </a:t>
            </a:r>
          </a:p>
          <a:p>
            <a:r>
              <a:rPr lang="en-US" dirty="0"/>
              <a:t>Rebounds – includes offensive and defensives</a:t>
            </a:r>
          </a:p>
          <a:p>
            <a:endParaRPr lang="en-US" dirty="0"/>
          </a:p>
          <a:p>
            <a:endParaRPr lang="en-US" dirty="0"/>
          </a:p>
        </p:txBody>
      </p:sp>
    </p:spTree>
    <p:extLst>
      <p:ext uri="{BB962C8B-B14F-4D97-AF65-F5344CB8AC3E}">
        <p14:creationId xmlns:p14="http://schemas.microsoft.com/office/powerpoint/2010/main" val="1664335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Dario</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429720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39561"/>
            <a:ext cx="10515600" cy="1427874"/>
          </a:xfrm>
        </p:spPr>
        <p:txBody>
          <a:bodyPr>
            <a:normAutofit/>
          </a:bodyPr>
          <a:lstStyle/>
          <a:p>
            <a:pPr algn="ctr"/>
            <a:r>
              <a:rPr lang="en-US" dirty="0">
                <a:solidFill>
                  <a:prstClr val="black"/>
                </a:solidFill>
              </a:rPr>
              <a:t>SECTION 4</a:t>
            </a:r>
            <a:endParaRPr lang="en-US" sz="2400" dirty="0"/>
          </a:p>
        </p:txBody>
      </p:sp>
      <p:sp>
        <p:nvSpPr>
          <p:cNvPr id="3" name="Text Placeholder 2"/>
          <p:cNvSpPr>
            <a:spLocks noGrp="1"/>
          </p:cNvSpPr>
          <p:nvPr>
            <p:ph type="body" idx="1"/>
          </p:nvPr>
        </p:nvSpPr>
        <p:spPr>
          <a:xfrm>
            <a:off x="831850" y="1721225"/>
            <a:ext cx="10515600" cy="818775"/>
          </a:xfrm>
        </p:spPr>
        <p:txBody>
          <a:bodyPr>
            <a:noAutofit/>
          </a:bodyPr>
          <a:lstStyle/>
          <a:p>
            <a:pPr algn="ctr"/>
            <a:r>
              <a:rPr lang="en-US" sz="2800" dirty="0">
                <a:solidFill>
                  <a:prstClr val="black"/>
                </a:solidFill>
              </a:rPr>
              <a:t>Results and conclusions of the analysis</a:t>
            </a:r>
            <a:endParaRPr lang="en-US" sz="2800" dirty="0"/>
          </a:p>
        </p:txBody>
      </p:sp>
    </p:spTree>
    <p:extLst>
      <p:ext uri="{BB962C8B-B14F-4D97-AF65-F5344CB8AC3E}">
        <p14:creationId xmlns:p14="http://schemas.microsoft.com/office/powerpoint/2010/main" val="3578810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t>Question 1 – Regular Season vs Playoff Percentage</a:t>
            </a:r>
            <a:endParaRPr lang="en-US" sz="3600"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83680" y="4092734"/>
            <a:ext cx="4983480" cy="2590800"/>
          </a:xfrm>
        </p:spPr>
      </p:pic>
      <p:sp>
        <p:nvSpPr>
          <p:cNvPr id="6" name="Content Placeholder 5"/>
          <p:cNvSpPr>
            <a:spLocks noGrp="1"/>
          </p:cNvSpPr>
          <p:nvPr>
            <p:ph sz="half" idx="2"/>
          </p:nvPr>
        </p:nvSpPr>
        <p:spPr>
          <a:xfrm>
            <a:off x="655320" y="1825625"/>
            <a:ext cx="4541520" cy="4351338"/>
          </a:xfrm>
        </p:spPr>
        <p:txBody>
          <a:bodyPr/>
          <a:lstStyle/>
          <a:p>
            <a:r>
              <a:rPr lang="en-US" dirty="0"/>
              <a:t>The two-line plot data of regular season vs playoff games was used to determine the p value</a:t>
            </a:r>
          </a:p>
          <a:p>
            <a:r>
              <a:rPr lang="en-US" dirty="0"/>
              <a:t>The p value was calculated as 6.11315173e-05, which shows a strong correlation.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8920" y="1600200"/>
            <a:ext cx="5003940" cy="2407920"/>
          </a:xfrm>
          <a:prstGeom prst="rect">
            <a:avLst/>
          </a:prstGeom>
        </p:spPr>
      </p:pic>
    </p:spTree>
    <p:extLst>
      <p:ext uri="{BB962C8B-B14F-4D97-AF65-F5344CB8AC3E}">
        <p14:creationId xmlns:p14="http://schemas.microsoft.com/office/powerpoint/2010/main" val="2896972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Question 2 – Last Season vs Best/Worst Seasons</a:t>
            </a:r>
          </a:p>
        </p:txBody>
      </p:sp>
      <p:pic>
        <p:nvPicPr>
          <p:cNvPr id="3" name="Content Placeholder 2" descr="Chart, bar chart, histogram&#10;&#10;Description automatically generated">
            <a:extLst>
              <a:ext uri="{FF2B5EF4-FFF2-40B4-BE49-F238E27FC236}">
                <a16:creationId xmlns:a16="http://schemas.microsoft.com/office/drawing/2014/main" id="{18A37965-FA94-2800-5618-C59BF5FEDD9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1643" y="1619802"/>
            <a:ext cx="2854483" cy="2721345"/>
          </a:xfrm>
          <a:prstGeom prst="rect">
            <a:avLst/>
          </a:prstGeom>
          <a:noFill/>
          <a:ln>
            <a:noFill/>
          </a:ln>
        </p:spPr>
      </p:pic>
      <p:pic>
        <p:nvPicPr>
          <p:cNvPr id="5" name="Picture 4" descr="Chart, scatter chart&#10;&#10;Description automatically generated">
            <a:extLst>
              <a:ext uri="{FF2B5EF4-FFF2-40B4-BE49-F238E27FC236}">
                <a16:creationId xmlns:a16="http://schemas.microsoft.com/office/drawing/2014/main" id="{3222F769-2358-55C2-F04C-E7E80DFFF1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2713" y="2301537"/>
            <a:ext cx="3838038" cy="3271838"/>
          </a:xfrm>
          <a:prstGeom prst="rect">
            <a:avLst/>
          </a:prstGeom>
          <a:noFill/>
          <a:ln>
            <a:noFill/>
          </a:ln>
        </p:spPr>
      </p:pic>
      <p:pic>
        <p:nvPicPr>
          <p:cNvPr id="6" name="Picture 5" descr="Chart, box and whisker chart&#10;&#10;Description automatically generated">
            <a:extLst>
              <a:ext uri="{FF2B5EF4-FFF2-40B4-BE49-F238E27FC236}">
                <a16:creationId xmlns:a16="http://schemas.microsoft.com/office/drawing/2014/main" id="{22A32539-8CE3-25E1-BBA3-B665DEDA5BB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82237" y="3614942"/>
            <a:ext cx="3271563" cy="2863113"/>
          </a:xfrm>
          <a:prstGeom prst="rect">
            <a:avLst/>
          </a:prstGeom>
          <a:noFill/>
          <a:ln>
            <a:noFill/>
          </a:ln>
        </p:spPr>
      </p:pic>
      <p:sp>
        <p:nvSpPr>
          <p:cNvPr id="7" name="TextBox 6">
            <a:extLst>
              <a:ext uri="{FF2B5EF4-FFF2-40B4-BE49-F238E27FC236}">
                <a16:creationId xmlns:a16="http://schemas.microsoft.com/office/drawing/2014/main" id="{7BD06AD1-0A1A-6ABB-FE68-1DE69ED54200}"/>
              </a:ext>
            </a:extLst>
          </p:cNvPr>
          <p:cNvSpPr txBox="1"/>
          <p:nvPr/>
        </p:nvSpPr>
        <p:spPr>
          <a:xfrm>
            <a:off x="265171" y="4557713"/>
            <a:ext cx="3492441" cy="2031325"/>
          </a:xfrm>
          <a:prstGeom prst="rect">
            <a:avLst/>
          </a:prstGeom>
          <a:noFill/>
        </p:spPr>
        <p:txBody>
          <a:bodyPr wrap="square" rtlCol="0">
            <a:spAutoFit/>
          </a:bodyPr>
          <a:lstStyle/>
          <a:p>
            <a:pPr marL="285750" indent="-285750">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the 2022-2023 season, the Orlando Magic performed slightly below average (0.415 W/L%) compared to their 32 previous seasons dating back to 1989 (0.468 W/L%).</a:t>
            </a:r>
          </a:p>
          <a:p>
            <a:endParaRPr lang="en-US" dirty="0"/>
          </a:p>
        </p:txBody>
      </p:sp>
      <p:sp>
        <p:nvSpPr>
          <p:cNvPr id="8" name="TextBox 7">
            <a:extLst>
              <a:ext uri="{FF2B5EF4-FFF2-40B4-BE49-F238E27FC236}">
                <a16:creationId xmlns:a16="http://schemas.microsoft.com/office/drawing/2014/main" id="{FF7D4CEC-2BD3-1EC7-711A-DC6ADEDD204B}"/>
              </a:ext>
            </a:extLst>
          </p:cNvPr>
          <p:cNvSpPr txBox="1"/>
          <p:nvPr/>
        </p:nvSpPr>
        <p:spPr>
          <a:xfrm>
            <a:off x="7971797" y="1710290"/>
            <a:ext cx="3492441" cy="1754326"/>
          </a:xfrm>
          <a:prstGeom prst="rect">
            <a:avLst/>
          </a:prstGeom>
          <a:noFill/>
        </p:spPr>
        <p:txBody>
          <a:bodyPr wrap="square" rtlCol="0">
            <a:spAutoFit/>
          </a:bodyPr>
          <a:lstStyle/>
          <a:p>
            <a:pPr marL="285750" indent="-285750">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Compared to their 5 best seasons, players’ average years of experience prior to the start of the season was 2.5 years lower in 2022-2023.</a:t>
            </a:r>
          </a:p>
          <a:p>
            <a:endParaRPr lang="en-US" dirty="0"/>
          </a:p>
        </p:txBody>
      </p:sp>
    </p:spTree>
    <p:extLst>
      <p:ext uri="{BB962C8B-B14F-4D97-AF65-F5344CB8AC3E}">
        <p14:creationId xmlns:p14="http://schemas.microsoft.com/office/powerpoint/2010/main" val="14831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prstClr val="black"/>
                </a:solidFill>
              </a:rPr>
              <a:t>Question 3 – How Does the Magic Compare to the League</a:t>
            </a:r>
            <a:endParaRPr lang="en-US" dirty="0"/>
          </a:p>
        </p:txBody>
      </p:sp>
      <p:sp>
        <p:nvSpPr>
          <p:cNvPr id="4" name="Content Placeholder 3"/>
          <p:cNvSpPr>
            <a:spLocks noGrp="1"/>
          </p:cNvSpPr>
          <p:nvPr>
            <p:ph idx="1"/>
          </p:nvPr>
        </p:nvSpPr>
        <p:spPr/>
        <p:txBody>
          <a:bodyPr/>
          <a:lstStyle/>
          <a:p>
            <a:r>
              <a:rPr lang="en-US" dirty="0"/>
              <a:t>Orlando Magic vs 1</a:t>
            </a:r>
            <a:r>
              <a:rPr lang="en-US" baseline="30000" dirty="0"/>
              <a:t>st</a:t>
            </a:r>
            <a:r>
              <a:rPr lang="en-US" dirty="0"/>
              <a:t>, 15</a:t>
            </a:r>
            <a:r>
              <a:rPr lang="en-US" baseline="30000" dirty="0"/>
              <a:t>th</a:t>
            </a:r>
            <a:r>
              <a:rPr lang="en-US" dirty="0"/>
              <a:t>, and 30</a:t>
            </a:r>
            <a:r>
              <a:rPr lang="en-US" baseline="30000" dirty="0"/>
              <a:t>th</a:t>
            </a:r>
            <a:r>
              <a:rPr lang="en-US" dirty="0"/>
              <a:t> ranked teams</a:t>
            </a:r>
          </a:p>
          <a:p>
            <a:r>
              <a:rPr lang="en-US" dirty="0"/>
              <a:t>Orlando Magic vs League</a:t>
            </a:r>
          </a:p>
          <a:p>
            <a:endParaRPr lang="en-US" dirty="0"/>
          </a:p>
          <a:p>
            <a:r>
              <a:rPr lang="en-US" dirty="0"/>
              <a:t>5 chosen KPIs</a:t>
            </a:r>
          </a:p>
          <a:p>
            <a:pPr lvl="1"/>
            <a:r>
              <a:rPr lang="en-US" dirty="0"/>
              <a:t>Points Scored</a:t>
            </a:r>
          </a:p>
          <a:p>
            <a:pPr lvl="1"/>
            <a:r>
              <a:rPr lang="en-US" dirty="0"/>
              <a:t>3 Pointers </a:t>
            </a:r>
          </a:p>
          <a:p>
            <a:pPr lvl="1"/>
            <a:r>
              <a:rPr lang="en-US" dirty="0"/>
              <a:t>Field Goals</a:t>
            </a:r>
          </a:p>
          <a:p>
            <a:pPr lvl="1"/>
            <a:r>
              <a:rPr lang="en-US" dirty="0"/>
              <a:t>Rebounds</a:t>
            </a:r>
          </a:p>
          <a:p>
            <a:pPr lvl="1"/>
            <a:r>
              <a:rPr lang="en-US" dirty="0"/>
              <a:t>Turnovers</a:t>
            </a:r>
          </a:p>
        </p:txBody>
      </p:sp>
    </p:spTree>
    <p:extLst>
      <p:ext uri="{BB962C8B-B14F-4D97-AF65-F5344CB8AC3E}">
        <p14:creationId xmlns:p14="http://schemas.microsoft.com/office/powerpoint/2010/main" val="1046711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box and whisker chart&#10;&#10;Description automatically generated">
            <a:extLst>
              <a:ext uri="{FF2B5EF4-FFF2-40B4-BE49-F238E27FC236}">
                <a16:creationId xmlns:a16="http://schemas.microsoft.com/office/drawing/2014/main" id="{E43BBEB8-47FE-9D80-DA86-0E032C2F32A6}"/>
              </a:ext>
            </a:extLst>
          </p:cNvPr>
          <p:cNvPicPr>
            <a:picLocks noChangeAspect="1"/>
          </p:cNvPicPr>
          <p:nvPr/>
        </p:nvPicPr>
        <p:blipFill rotWithShape="1">
          <a:blip r:embed="rId3"/>
          <a:srcRect l="21" r="3" b="3"/>
          <a:stretch/>
        </p:blipFill>
        <p:spPr>
          <a:xfrm>
            <a:off x="7217636" y="0"/>
            <a:ext cx="4974365" cy="3429000"/>
          </a:xfrm>
          <a:prstGeom prst="rect">
            <a:avLst/>
          </a:prstGeom>
        </p:spPr>
      </p:pic>
      <p:pic>
        <p:nvPicPr>
          <p:cNvPr id="22" name="Picture 21" descr="Chart, waterfall chart&#10;&#10;Description automatically generated">
            <a:extLst>
              <a:ext uri="{FF2B5EF4-FFF2-40B4-BE49-F238E27FC236}">
                <a16:creationId xmlns:a16="http://schemas.microsoft.com/office/drawing/2014/main" id="{9BDC5DA7-AEC1-1113-4950-7CD1187E0D45}"/>
              </a:ext>
            </a:extLst>
          </p:cNvPr>
          <p:cNvPicPr>
            <a:picLocks noChangeAspect="1"/>
          </p:cNvPicPr>
          <p:nvPr/>
        </p:nvPicPr>
        <p:blipFill>
          <a:blip r:embed="rId4"/>
          <a:stretch>
            <a:fillRect/>
          </a:stretch>
        </p:blipFill>
        <p:spPr>
          <a:xfrm>
            <a:off x="7124700" y="3327400"/>
            <a:ext cx="5081822" cy="3530600"/>
          </a:xfrm>
          <a:prstGeom prst="rect">
            <a:avLst/>
          </a:prstGeom>
        </p:spPr>
      </p:pic>
      <p:pic>
        <p:nvPicPr>
          <p:cNvPr id="19" name="Picture 18" descr="Chart, bar chart, histogram&#10;&#10;Description automatically generated">
            <a:extLst>
              <a:ext uri="{FF2B5EF4-FFF2-40B4-BE49-F238E27FC236}">
                <a16:creationId xmlns:a16="http://schemas.microsoft.com/office/drawing/2014/main" id="{F6D78484-4440-8245-7869-BB45A79451FD}"/>
              </a:ext>
            </a:extLst>
          </p:cNvPr>
          <p:cNvPicPr>
            <a:picLocks noChangeAspect="1"/>
          </p:cNvPicPr>
          <p:nvPr/>
        </p:nvPicPr>
        <p:blipFill>
          <a:blip r:embed="rId5"/>
          <a:stretch>
            <a:fillRect/>
          </a:stretch>
        </p:blipFill>
        <p:spPr>
          <a:xfrm>
            <a:off x="3942" y="2308324"/>
            <a:ext cx="7213694" cy="4549676"/>
          </a:xfrm>
          <a:prstGeom prst="rect">
            <a:avLst/>
          </a:prstGeom>
        </p:spPr>
      </p:pic>
      <p:sp>
        <p:nvSpPr>
          <p:cNvPr id="29" name="TextBox 28">
            <a:extLst>
              <a:ext uri="{FF2B5EF4-FFF2-40B4-BE49-F238E27FC236}">
                <a16:creationId xmlns:a16="http://schemas.microsoft.com/office/drawing/2014/main" id="{84225DD0-E65F-B710-27C2-F1AE289CC4AE}"/>
              </a:ext>
            </a:extLst>
          </p:cNvPr>
          <p:cNvSpPr txBox="1"/>
          <p:nvPr/>
        </p:nvSpPr>
        <p:spPr>
          <a:xfrm>
            <a:off x="0" y="0"/>
            <a:ext cx="250605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23" name="TextBox 22">
            <a:extLst>
              <a:ext uri="{FF2B5EF4-FFF2-40B4-BE49-F238E27FC236}">
                <a16:creationId xmlns:a16="http://schemas.microsoft.com/office/drawing/2014/main" id="{E492EA35-F853-C549-25DD-8833D4ADF337}"/>
              </a:ext>
            </a:extLst>
          </p:cNvPr>
          <p:cNvSpPr txBox="1"/>
          <p:nvPr/>
        </p:nvSpPr>
        <p:spPr>
          <a:xfrm>
            <a:off x="-1" y="817122"/>
            <a:ext cx="2461979" cy="1200329"/>
          </a:xfrm>
          <a:prstGeom prst="rect">
            <a:avLst/>
          </a:prstGeom>
          <a:noFill/>
        </p:spPr>
        <p:txBody>
          <a:bodyPr wrap="square" rtlCol="0">
            <a:spAutoFit/>
          </a:bodyPr>
          <a:lstStyle/>
          <a:p>
            <a:r>
              <a:rPr lang="en-US" dirty="0"/>
              <a:t>Orlando : 111.4</a:t>
            </a:r>
          </a:p>
          <a:p>
            <a:r>
              <a:rPr lang="en-US" dirty="0"/>
              <a:t>Mean : 114.6867</a:t>
            </a:r>
          </a:p>
          <a:p>
            <a:r>
              <a:rPr lang="en-US" dirty="0"/>
              <a:t>STD : 2.7782</a:t>
            </a:r>
          </a:p>
          <a:p>
            <a:r>
              <a:rPr lang="en-US" dirty="0"/>
              <a:t>Z-Score : -1.20324</a:t>
            </a:r>
          </a:p>
        </p:txBody>
      </p:sp>
      <p:sp>
        <p:nvSpPr>
          <p:cNvPr id="28" name="TextBox 27">
            <a:extLst>
              <a:ext uri="{FF2B5EF4-FFF2-40B4-BE49-F238E27FC236}">
                <a16:creationId xmlns:a16="http://schemas.microsoft.com/office/drawing/2014/main" id="{5BDBE0E3-0C33-CD1C-C995-4AB40CC0230B}"/>
              </a:ext>
            </a:extLst>
          </p:cNvPr>
          <p:cNvSpPr txBox="1"/>
          <p:nvPr/>
        </p:nvSpPr>
        <p:spPr>
          <a:xfrm>
            <a:off x="2476500" y="0"/>
            <a:ext cx="45593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dirty="0"/>
              <a:t> The Orlando Magic score well below average points per game.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While the Magic scored less points than the league leader, the Milwaukee Bucks, the Bucks themselves did not score the most points per game throughout the season. </a:t>
            </a:r>
          </a:p>
          <a:p>
            <a:pPr marL="285750" indent="-285750">
              <a:buFont typeface="Arial" panose="020B0604020202020204" pitchFamily="34" charset="0"/>
              <a:buChar char="•"/>
            </a:pPr>
            <a:endParaRPr lang="en-US" dirty="0"/>
          </a:p>
        </p:txBody>
      </p:sp>
      <p:sp>
        <p:nvSpPr>
          <p:cNvPr id="24" name="TextBox 23">
            <a:extLst>
              <a:ext uri="{FF2B5EF4-FFF2-40B4-BE49-F238E27FC236}">
                <a16:creationId xmlns:a16="http://schemas.microsoft.com/office/drawing/2014/main" id="{1CDF34BE-5078-FA3F-D836-FE3694EEC6CE}"/>
              </a:ext>
            </a:extLst>
          </p:cNvPr>
          <p:cNvSpPr txBox="1"/>
          <p:nvPr/>
        </p:nvSpPr>
        <p:spPr>
          <a:xfrm>
            <a:off x="0" y="124120"/>
            <a:ext cx="2461979" cy="646331"/>
          </a:xfrm>
          <a:prstGeom prst="rect">
            <a:avLst/>
          </a:prstGeom>
          <a:noFill/>
        </p:spPr>
        <p:txBody>
          <a:bodyPr wrap="square" rtlCol="0">
            <a:spAutoFit/>
          </a:bodyPr>
          <a:lstStyle/>
          <a:p>
            <a:r>
              <a:rPr lang="en-US" sz="3600" b="1" dirty="0"/>
              <a:t>POINTS</a:t>
            </a:r>
            <a:endParaRPr lang="en-US" sz="6000" b="1" dirty="0"/>
          </a:p>
        </p:txBody>
      </p:sp>
    </p:spTree>
    <p:extLst>
      <p:ext uri="{BB962C8B-B14F-4D97-AF65-F5344CB8AC3E}">
        <p14:creationId xmlns:p14="http://schemas.microsoft.com/office/powerpoint/2010/main" val="1965986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39561"/>
            <a:ext cx="10515600" cy="1427874"/>
          </a:xfrm>
        </p:spPr>
        <p:txBody>
          <a:bodyPr>
            <a:normAutofit/>
          </a:bodyPr>
          <a:lstStyle/>
          <a:p>
            <a:pPr algn="ctr"/>
            <a:r>
              <a:rPr lang="en-US" dirty="0"/>
              <a:t>SECTION 1</a:t>
            </a:r>
            <a:br>
              <a:rPr lang="en-US" dirty="0"/>
            </a:br>
            <a:endParaRPr lang="en-US" sz="2000" dirty="0"/>
          </a:p>
        </p:txBody>
      </p:sp>
      <p:sp>
        <p:nvSpPr>
          <p:cNvPr id="3" name="Text Placeholder 2"/>
          <p:cNvSpPr>
            <a:spLocks noGrp="1"/>
          </p:cNvSpPr>
          <p:nvPr>
            <p:ph type="body" idx="1"/>
          </p:nvPr>
        </p:nvSpPr>
        <p:spPr>
          <a:xfrm>
            <a:off x="831850" y="1721225"/>
            <a:ext cx="10515600" cy="4368426"/>
          </a:xfrm>
        </p:spPr>
        <p:txBody>
          <a:bodyPr>
            <a:normAutofit/>
          </a:bodyPr>
          <a:lstStyle/>
          <a:p>
            <a:pPr algn="ctr"/>
            <a:r>
              <a:rPr lang="en-US" sz="2800" dirty="0">
                <a:solidFill>
                  <a:srgbClr val="2B2B2B"/>
                </a:solidFill>
              </a:rPr>
              <a:t>Overview of the project and project goals</a:t>
            </a:r>
            <a:endParaRPr lang="en-US" sz="2800" dirty="0"/>
          </a:p>
        </p:txBody>
      </p:sp>
    </p:spTree>
    <p:extLst>
      <p:ext uri="{BB962C8B-B14F-4D97-AF65-F5344CB8AC3E}">
        <p14:creationId xmlns:p14="http://schemas.microsoft.com/office/powerpoint/2010/main" val="28424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Chart, box and whisker chart&#10;&#10;Description automatically generated">
            <a:extLst>
              <a:ext uri="{FF2B5EF4-FFF2-40B4-BE49-F238E27FC236}">
                <a16:creationId xmlns:a16="http://schemas.microsoft.com/office/drawing/2014/main" id="{5D5E6A11-F128-BC4C-C8C0-E6E872362B92}"/>
              </a:ext>
            </a:extLst>
          </p:cNvPr>
          <p:cNvPicPr>
            <a:picLocks noChangeAspect="1"/>
          </p:cNvPicPr>
          <p:nvPr/>
        </p:nvPicPr>
        <p:blipFill>
          <a:blip r:embed="rId3"/>
          <a:stretch>
            <a:fillRect/>
          </a:stretch>
        </p:blipFill>
        <p:spPr>
          <a:xfrm>
            <a:off x="5853505" y="2086988"/>
            <a:ext cx="6338495" cy="4753869"/>
          </a:xfrm>
          <a:prstGeom prst="rect">
            <a:avLst/>
          </a:prstGeom>
        </p:spPr>
      </p:pic>
      <p:sp>
        <p:nvSpPr>
          <p:cNvPr id="27" name="TextBox 26">
            <a:extLst>
              <a:ext uri="{FF2B5EF4-FFF2-40B4-BE49-F238E27FC236}">
                <a16:creationId xmlns:a16="http://schemas.microsoft.com/office/drawing/2014/main" id="{84A26EED-910C-C7B8-0F12-2475C08C7C87}"/>
              </a:ext>
            </a:extLst>
          </p:cNvPr>
          <p:cNvSpPr txBox="1"/>
          <p:nvPr/>
        </p:nvSpPr>
        <p:spPr>
          <a:xfrm>
            <a:off x="2476499" y="0"/>
            <a:ext cx="9715501" cy="2187233"/>
          </a:xfrm>
          <a:prstGeom prst="rect">
            <a:avLst/>
          </a:prstGeom>
          <a:noFill/>
          <a:ln>
            <a:solidFill>
              <a:schemeClr val="dk1"/>
            </a:solidFill>
          </a:ln>
        </p:spPr>
        <p:txBody>
          <a:bodyPr wrap="square" rtlCol="0">
            <a:spAutoFit/>
          </a:bodyPr>
          <a:lstStyle/>
          <a:p>
            <a:endParaRPr lang="en-US" dirty="0"/>
          </a:p>
        </p:txBody>
      </p:sp>
      <p:pic>
        <p:nvPicPr>
          <p:cNvPr id="15" name="Picture 14">
            <a:extLst>
              <a:ext uri="{FF2B5EF4-FFF2-40B4-BE49-F238E27FC236}">
                <a16:creationId xmlns:a16="http://schemas.microsoft.com/office/drawing/2014/main" id="{4AA2E58B-BBB7-B574-D261-0A376CEA1FD3}"/>
              </a:ext>
            </a:extLst>
          </p:cNvPr>
          <p:cNvPicPr>
            <a:picLocks noChangeAspect="1"/>
          </p:cNvPicPr>
          <p:nvPr/>
        </p:nvPicPr>
        <p:blipFill>
          <a:blip r:embed="rId4"/>
          <a:stretch/>
        </p:blipFill>
        <p:spPr>
          <a:xfrm>
            <a:off x="0" y="2348864"/>
            <a:ext cx="5989328" cy="4491994"/>
          </a:xfrm>
          <a:prstGeom prst="rect">
            <a:avLst/>
          </a:prstGeom>
        </p:spPr>
      </p:pic>
      <p:sp>
        <p:nvSpPr>
          <p:cNvPr id="16" name="TextBox 15">
            <a:extLst>
              <a:ext uri="{FF2B5EF4-FFF2-40B4-BE49-F238E27FC236}">
                <a16:creationId xmlns:a16="http://schemas.microsoft.com/office/drawing/2014/main" id="{07319BBA-A49F-8B3E-55AA-3E215B7B3853}"/>
              </a:ext>
            </a:extLst>
          </p:cNvPr>
          <p:cNvSpPr txBox="1"/>
          <p:nvPr/>
        </p:nvSpPr>
        <p:spPr>
          <a:xfrm>
            <a:off x="2476500" y="0"/>
            <a:ext cx="9715500" cy="203132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Magic are once again below the lower quartile in regard to making 3-point shots.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Orlando’s 3-point percentage is 34.6%.</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two outliers, The Golden State Warriors and the Boston Celtics, should be looked at more in depth to better analyze a successful 3-point program. </a:t>
            </a:r>
          </a:p>
        </p:txBody>
      </p:sp>
      <p:sp>
        <p:nvSpPr>
          <p:cNvPr id="18" name="TextBox 17">
            <a:extLst>
              <a:ext uri="{FF2B5EF4-FFF2-40B4-BE49-F238E27FC236}">
                <a16:creationId xmlns:a16="http://schemas.microsoft.com/office/drawing/2014/main" id="{48CC2705-E621-509D-8986-A0F717C4E69F}"/>
              </a:ext>
            </a:extLst>
          </p:cNvPr>
          <p:cNvSpPr txBox="1"/>
          <p:nvPr/>
        </p:nvSpPr>
        <p:spPr>
          <a:xfrm>
            <a:off x="0" y="0"/>
            <a:ext cx="2476500" cy="218723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5B7BED2E-3C52-6084-0729-04D51CEC7FB8}"/>
              </a:ext>
            </a:extLst>
          </p:cNvPr>
          <p:cNvSpPr txBox="1"/>
          <p:nvPr/>
        </p:nvSpPr>
        <p:spPr>
          <a:xfrm>
            <a:off x="0" y="769585"/>
            <a:ext cx="2476499" cy="1208825"/>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lnSpcReduction="10000"/>
          </a:bodyPr>
          <a:lstStyle/>
          <a:p>
            <a:pPr>
              <a:lnSpc>
                <a:spcPct val="90000"/>
              </a:lnSpc>
              <a:spcAft>
                <a:spcPts val="600"/>
              </a:spcAft>
            </a:pPr>
            <a:r>
              <a:rPr lang="en-US" dirty="0">
                <a:solidFill>
                  <a:schemeClr val="tx1"/>
                </a:solidFill>
              </a:rPr>
              <a:t>Orlando : 10.8 </a:t>
            </a:r>
          </a:p>
          <a:p>
            <a:pPr>
              <a:lnSpc>
                <a:spcPct val="90000"/>
              </a:lnSpc>
              <a:spcAft>
                <a:spcPts val="600"/>
              </a:spcAft>
            </a:pPr>
            <a:r>
              <a:rPr lang="en-US" dirty="0">
                <a:solidFill>
                  <a:schemeClr val="tx1"/>
                </a:solidFill>
              </a:rPr>
              <a:t>Mean : 12.3400</a:t>
            </a:r>
          </a:p>
          <a:p>
            <a:pPr>
              <a:lnSpc>
                <a:spcPct val="90000"/>
              </a:lnSpc>
              <a:spcAft>
                <a:spcPts val="600"/>
              </a:spcAft>
            </a:pPr>
            <a:r>
              <a:rPr lang="en-US" dirty="0">
                <a:solidFill>
                  <a:schemeClr val="tx1"/>
                </a:solidFill>
              </a:rPr>
              <a:t>STD : 1.6368</a:t>
            </a:r>
          </a:p>
          <a:p>
            <a:pPr>
              <a:lnSpc>
                <a:spcPct val="90000"/>
              </a:lnSpc>
              <a:spcAft>
                <a:spcPts val="600"/>
              </a:spcAft>
            </a:pPr>
            <a:r>
              <a:rPr lang="en-US" dirty="0">
                <a:solidFill>
                  <a:schemeClr val="tx1"/>
                </a:solidFill>
              </a:rPr>
              <a:t>Z-Score : -0.95696</a:t>
            </a:r>
          </a:p>
        </p:txBody>
      </p:sp>
      <p:sp>
        <p:nvSpPr>
          <p:cNvPr id="22" name="TextBox 21">
            <a:extLst>
              <a:ext uri="{FF2B5EF4-FFF2-40B4-BE49-F238E27FC236}">
                <a16:creationId xmlns:a16="http://schemas.microsoft.com/office/drawing/2014/main" id="{172646F8-48A0-01F1-ED83-0C40FF6F1A47}"/>
              </a:ext>
            </a:extLst>
          </p:cNvPr>
          <p:cNvSpPr txBox="1"/>
          <p:nvPr/>
        </p:nvSpPr>
        <p:spPr>
          <a:xfrm>
            <a:off x="1" y="123254"/>
            <a:ext cx="2476500" cy="646331"/>
          </a:xfrm>
          <a:prstGeom prst="rect">
            <a:avLst/>
          </a:prstGeom>
          <a:noFill/>
        </p:spPr>
        <p:txBody>
          <a:bodyPr wrap="square" rtlCol="0">
            <a:spAutoFit/>
          </a:bodyPr>
          <a:lstStyle/>
          <a:p>
            <a:r>
              <a:rPr lang="en-US" sz="3600" b="1" dirty="0"/>
              <a:t>3 POINTERS</a:t>
            </a:r>
          </a:p>
        </p:txBody>
      </p:sp>
    </p:spTree>
    <p:extLst>
      <p:ext uri="{BB962C8B-B14F-4D97-AF65-F5344CB8AC3E}">
        <p14:creationId xmlns:p14="http://schemas.microsoft.com/office/powerpoint/2010/main" val="2092867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a16="http://schemas.microsoft.com/office/drawing/2014/main" id="{571B0C43-F5A2-CE4B-F0F0-BBEAB88388C2}"/>
              </a:ext>
            </a:extLst>
          </p:cNvPr>
          <p:cNvPicPr>
            <a:picLocks noChangeAspect="1"/>
          </p:cNvPicPr>
          <p:nvPr/>
        </p:nvPicPr>
        <p:blipFill>
          <a:blip r:embed="rId3"/>
          <a:stretch>
            <a:fillRect/>
          </a:stretch>
        </p:blipFill>
        <p:spPr>
          <a:xfrm>
            <a:off x="0" y="2187232"/>
            <a:ext cx="7188200" cy="4627457"/>
          </a:xfrm>
          <a:prstGeom prst="rect">
            <a:avLst/>
          </a:prstGeom>
        </p:spPr>
      </p:pic>
      <p:sp>
        <p:nvSpPr>
          <p:cNvPr id="13" name="TextBox 12">
            <a:extLst>
              <a:ext uri="{FF2B5EF4-FFF2-40B4-BE49-F238E27FC236}">
                <a16:creationId xmlns:a16="http://schemas.microsoft.com/office/drawing/2014/main" id="{1899E0F4-7C0C-AFD8-A946-5C44652224F9}"/>
              </a:ext>
            </a:extLst>
          </p:cNvPr>
          <p:cNvSpPr txBox="1"/>
          <p:nvPr/>
        </p:nvSpPr>
        <p:spPr>
          <a:xfrm>
            <a:off x="0" y="0"/>
            <a:ext cx="26924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26C2532B-CB63-FC73-866B-8F3AF94C97C5}"/>
              </a:ext>
            </a:extLst>
          </p:cNvPr>
          <p:cNvSpPr txBox="1"/>
          <p:nvPr/>
        </p:nvSpPr>
        <p:spPr>
          <a:xfrm>
            <a:off x="0" y="795855"/>
            <a:ext cx="2692400" cy="1359630"/>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p>
            <a:r>
              <a:rPr lang="en-US" dirty="0"/>
              <a:t>Orlando : 40.5</a:t>
            </a:r>
          </a:p>
          <a:p>
            <a:r>
              <a:rPr lang="en-US" dirty="0"/>
              <a:t>Mean : 41.9767</a:t>
            </a:r>
          </a:p>
          <a:p>
            <a:r>
              <a:rPr lang="en-US" dirty="0"/>
              <a:t>STD : 1.2902</a:t>
            </a:r>
          </a:p>
          <a:p>
            <a:r>
              <a:rPr lang="en-US" dirty="0"/>
              <a:t>Z-Score : -1.16409</a:t>
            </a:r>
            <a:endParaRPr lang="en-US" dirty="0">
              <a:solidFill>
                <a:schemeClr val="tx1"/>
              </a:solidFill>
            </a:endParaRPr>
          </a:p>
        </p:txBody>
      </p:sp>
      <p:sp>
        <p:nvSpPr>
          <p:cNvPr id="15" name="TextBox 14">
            <a:extLst>
              <a:ext uri="{FF2B5EF4-FFF2-40B4-BE49-F238E27FC236}">
                <a16:creationId xmlns:a16="http://schemas.microsoft.com/office/drawing/2014/main" id="{EFFC6B80-C9B5-5F6E-4DB1-8B3320E3D598}"/>
              </a:ext>
            </a:extLst>
          </p:cNvPr>
          <p:cNvSpPr txBox="1"/>
          <p:nvPr/>
        </p:nvSpPr>
        <p:spPr>
          <a:xfrm>
            <a:off x="1" y="123254"/>
            <a:ext cx="2692400" cy="646331"/>
          </a:xfrm>
          <a:prstGeom prst="rect">
            <a:avLst/>
          </a:prstGeom>
          <a:noFill/>
        </p:spPr>
        <p:txBody>
          <a:bodyPr wrap="square" rtlCol="0">
            <a:spAutoFit/>
          </a:bodyPr>
          <a:lstStyle/>
          <a:p>
            <a:r>
              <a:rPr lang="en-US" sz="3600" b="1" dirty="0"/>
              <a:t>FIELD GOALS</a:t>
            </a:r>
          </a:p>
        </p:txBody>
      </p:sp>
      <p:sp>
        <p:nvSpPr>
          <p:cNvPr id="12" name="TextBox 11">
            <a:extLst>
              <a:ext uri="{FF2B5EF4-FFF2-40B4-BE49-F238E27FC236}">
                <a16:creationId xmlns:a16="http://schemas.microsoft.com/office/drawing/2014/main" id="{C24C0949-7E96-4201-102D-D7A219EE7A3A}"/>
              </a:ext>
            </a:extLst>
          </p:cNvPr>
          <p:cNvSpPr txBox="1"/>
          <p:nvPr/>
        </p:nvSpPr>
        <p:spPr>
          <a:xfrm>
            <a:off x="2552700" y="0"/>
            <a:ext cx="3921066"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dirty="0"/>
              <a:t>The average Field Goals per games in more evenly distributed across the league.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Magic have a close Field Goal % to the Milwaukee Bucks, but both teams are beat by the 15</a:t>
            </a:r>
            <a:r>
              <a:rPr lang="en-US" baseline="30000" dirty="0"/>
              <a:t>th</a:t>
            </a:r>
            <a:r>
              <a:rPr lang="en-US" dirty="0"/>
              <a:t> place Minnesota Timberwolves. </a:t>
            </a:r>
          </a:p>
        </p:txBody>
      </p:sp>
      <p:pic>
        <p:nvPicPr>
          <p:cNvPr id="9" name="Picture 8" descr="Chart, waterfall chart&#10;&#10;Description automatically generated">
            <a:extLst>
              <a:ext uri="{FF2B5EF4-FFF2-40B4-BE49-F238E27FC236}">
                <a16:creationId xmlns:a16="http://schemas.microsoft.com/office/drawing/2014/main" id="{8774639A-46B7-CDD1-E2D3-06C72BFB3B7C}"/>
              </a:ext>
            </a:extLst>
          </p:cNvPr>
          <p:cNvPicPr>
            <a:picLocks noChangeAspect="1"/>
          </p:cNvPicPr>
          <p:nvPr/>
        </p:nvPicPr>
        <p:blipFill>
          <a:blip r:embed="rId4"/>
          <a:stretch>
            <a:fillRect/>
          </a:stretch>
        </p:blipFill>
        <p:spPr>
          <a:xfrm>
            <a:off x="6705600" y="106809"/>
            <a:ext cx="5486400" cy="2743200"/>
          </a:xfrm>
          <a:prstGeom prst="rect">
            <a:avLst/>
          </a:prstGeom>
        </p:spPr>
      </p:pic>
      <p:pic>
        <p:nvPicPr>
          <p:cNvPr id="5" name="Content Placeholder 4" descr="Chart, bar chart&#10;&#10;Description automatically generated">
            <a:extLst>
              <a:ext uri="{FF2B5EF4-FFF2-40B4-BE49-F238E27FC236}">
                <a16:creationId xmlns:a16="http://schemas.microsoft.com/office/drawing/2014/main" id="{85864E5B-CDEB-BBC1-7623-E8B82E57EAE7}"/>
              </a:ext>
            </a:extLst>
          </p:cNvPr>
          <p:cNvPicPr>
            <a:picLocks noGrp="1" noChangeAspect="1"/>
          </p:cNvPicPr>
          <p:nvPr>
            <p:ph idx="1"/>
          </p:nvPr>
        </p:nvPicPr>
        <p:blipFill>
          <a:blip r:embed="rId5"/>
          <a:stretch>
            <a:fillRect/>
          </a:stretch>
        </p:blipFill>
        <p:spPr>
          <a:xfrm>
            <a:off x="6705600" y="2565399"/>
            <a:ext cx="5486400" cy="4281037"/>
          </a:xfrm>
        </p:spPr>
      </p:pic>
    </p:spTree>
    <p:extLst>
      <p:ext uri="{BB962C8B-B14F-4D97-AF65-F5344CB8AC3E}">
        <p14:creationId xmlns:p14="http://schemas.microsoft.com/office/powerpoint/2010/main" val="1351282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a16="http://schemas.microsoft.com/office/drawing/2014/main" id="{0CF6731B-1235-D502-0766-AE84CAD517B9}"/>
              </a:ext>
            </a:extLst>
          </p:cNvPr>
          <p:cNvPicPr>
            <a:picLocks noChangeAspect="1"/>
          </p:cNvPicPr>
          <p:nvPr/>
        </p:nvPicPr>
        <p:blipFill>
          <a:blip r:embed="rId3"/>
          <a:stretch>
            <a:fillRect/>
          </a:stretch>
        </p:blipFill>
        <p:spPr>
          <a:xfrm>
            <a:off x="0" y="1887537"/>
            <a:ext cx="7035800" cy="4970463"/>
          </a:xfrm>
          <a:prstGeom prst="rect">
            <a:avLst/>
          </a:prstGeom>
        </p:spPr>
      </p:pic>
      <p:sp>
        <p:nvSpPr>
          <p:cNvPr id="16" name="TextBox 15">
            <a:extLst>
              <a:ext uri="{FF2B5EF4-FFF2-40B4-BE49-F238E27FC236}">
                <a16:creationId xmlns:a16="http://schemas.microsoft.com/office/drawing/2014/main" id="{E9DC06BE-101F-F93B-897F-4C12AE4E16B6}"/>
              </a:ext>
            </a:extLst>
          </p:cNvPr>
          <p:cNvSpPr txBox="1"/>
          <p:nvPr/>
        </p:nvSpPr>
        <p:spPr>
          <a:xfrm>
            <a:off x="2540000" y="0"/>
            <a:ext cx="9652000" cy="2187232"/>
          </a:xfrm>
          <a:prstGeom prst="rect">
            <a:avLst/>
          </a:prstGeom>
          <a:noFill/>
          <a:ln>
            <a:solidFill>
              <a:schemeClr val="tx1"/>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BF9EF508-25C6-AC8C-6C0F-9C2464570415}"/>
              </a:ext>
            </a:extLst>
          </p:cNvPr>
          <p:cNvSpPr txBox="1"/>
          <p:nvPr/>
        </p:nvSpPr>
        <p:spPr>
          <a:xfrm>
            <a:off x="2540000" y="0"/>
            <a:ext cx="9652000" cy="175432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Orlando Magic is comfortably in the middle of the pack when it comes to rebounds.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a higher variance with this KPI with a Standard Deviation of 2.2.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Milwaukee Bucks are the high outlier of the league with an average 48.6 rebounds per game.</a:t>
            </a:r>
          </a:p>
        </p:txBody>
      </p:sp>
      <p:sp>
        <p:nvSpPr>
          <p:cNvPr id="13" name="TextBox 12">
            <a:extLst>
              <a:ext uri="{FF2B5EF4-FFF2-40B4-BE49-F238E27FC236}">
                <a16:creationId xmlns:a16="http://schemas.microsoft.com/office/drawing/2014/main" id="{E5689CCD-E170-413E-57F6-8D72C3892BF1}"/>
              </a:ext>
            </a:extLst>
          </p:cNvPr>
          <p:cNvSpPr txBox="1"/>
          <p:nvPr/>
        </p:nvSpPr>
        <p:spPr>
          <a:xfrm>
            <a:off x="0" y="0"/>
            <a:ext cx="2540000" cy="218723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811BD2D6-5D13-1806-AA02-FBF1B5474F35}"/>
              </a:ext>
            </a:extLst>
          </p:cNvPr>
          <p:cNvSpPr txBox="1"/>
          <p:nvPr/>
        </p:nvSpPr>
        <p:spPr>
          <a:xfrm>
            <a:off x="1" y="978407"/>
            <a:ext cx="2540000" cy="1208825"/>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p>
            <a:r>
              <a:rPr lang="en-US" sz="1800" dirty="0"/>
              <a:t>Orlando : 43.2</a:t>
            </a:r>
          </a:p>
          <a:p>
            <a:r>
              <a:rPr lang="en-US" sz="1800" dirty="0"/>
              <a:t>Mean : 43.4300</a:t>
            </a:r>
          </a:p>
          <a:p>
            <a:r>
              <a:rPr lang="en-US" sz="1800" dirty="0"/>
              <a:t>STD : 2.2135</a:t>
            </a:r>
          </a:p>
          <a:p>
            <a:r>
              <a:rPr lang="en-US" sz="1800" dirty="0"/>
              <a:t>Z-Score : -0.10569</a:t>
            </a:r>
          </a:p>
        </p:txBody>
      </p:sp>
      <p:sp>
        <p:nvSpPr>
          <p:cNvPr id="15" name="TextBox 14">
            <a:extLst>
              <a:ext uri="{FF2B5EF4-FFF2-40B4-BE49-F238E27FC236}">
                <a16:creationId xmlns:a16="http://schemas.microsoft.com/office/drawing/2014/main" id="{E7B2BD0B-6667-9677-9712-BD83C533314C}"/>
              </a:ext>
            </a:extLst>
          </p:cNvPr>
          <p:cNvSpPr txBox="1"/>
          <p:nvPr/>
        </p:nvSpPr>
        <p:spPr>
          <a:xfrm>
            <a:off x="1" y="123254"/>
            <a:ext cx="2641600" cy="707886"/>
          </a:xfrm>
          <a:prstGeom prst="rect">
            <a:avLst/>
          </a:prstGeom>
          <a:noFill/>
        </p:spPr>
        <p:txBody>
          <a:bodyPr wrap="square" rtlCol="0">
            <a:spAutoFit/>
          </a:bodyPr>
          <a:lstStyle/>
          <a:p>
            <a:r>
              <a:rPr lang="en-US" sz="4000" b="1" dirty="0"/>
              <a:t>REBOUNDS</a:t>
            </a:r>
            <a:endParaRPr lang="en-US" sz="3600" b="1" dirty="0"/>
          </a:p>
        </p:txBody>
      </p:sp>
      <p:pic>
        <p:nvPicPr>
          <p:cNvPr id="5" name="Content Placeholder 4" descr="Chart, bar chart&#10;&#10;Description automatically generated">
            <a:extLst>
              <a:ext uri="{FF2B5EF4-FFF2-40B4-BE49-F238E27FC236}">
                <a16:creationId xmlns:a16="http://schemas.microsoft.com/office/drawing/2014/main" id="{22713D47-33E4-344B-8941-72BB2FB30B62}"/>
              </a:ext>
            </a:extLst>
          </p:cNvPr>
          <p:cNvPicPr>
            <a:picLocks noGrp="1" noChangeAspect="1"/>
          </p:cNvPicPr>
          <p:nvPr>
            <p:ph idx="1"/>
          </p:nvPr>
        </p:nvPicPr>
        <p:blipFill>
          <a:blip r:embed="rId4"/>
          <a:stretch>
            <a:fillRect/>
          </a:stretch>
        </p:blipFill>
        <p:spPr>
          <a:xfrm>
            <a:off x="6350000" y="2476500"/>
            <a:ext cx="5842000" cy="4381500"/>
          </a:xfrm>
        </p:spPr>
      </p:pic>
    </p:spTree>
    <p:extLst>
      <p:ext uri="{BB962C8B-B14F-4D97-AF65-F5344CB8AC3E}">
        <p14:creationId xmlns:p14="http://schemas.microsoft.com/office/powerpoint/2010/main" val="3438332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a16="http://schemas.microsoft.com/office/drawing/2014/main" id="{62F9A557-682B-BB6E-9FFC-DAB4D9D0B879}"/>
              </a:ext>
            </a:extLst>
          </p:cNvPr>
          <p:cNvPicPr>
            <a:picLocks noChangeAspect="1"/>
          </p:cNvPicPr>
          <p:nvPr/>
        </p:nvPicPr>
        <p:blipFill>
          <a:blip r:embed="rId3"/>
          <a:stretch>
            <a:fillRect/>
          </a:stretch>
        </p:blipFill>
        <p:spPr>
          <a:xfrm>
            <a:off x="6362700" y="0"/>
            <a:ext cx="5829299" cy="6857999"/>
          </a:xfrm>
          <a:prstGeom prst="rect">
            <a:avLst/>
          </a:prstGeom>
        </p:spPr>
      </p:pic>
      <p:sp>
        <p:nvSpPr>
          <p:cNvPr id="16" name="TextBox 15">
            <a:extLst>
              <a:ext uri="{FF2B5EF4-FFF2-40B4-BE49-F238E27FC236}">
                <a16:creationId xmlns:a16="http://schemas.microsoft.com/office/drawing/2014/main" id="{A61CAA6D-C5D5-324F-AA15-CEE47EBB5CF5}"/>
              </a:ext>
            </a:extLst>
          </p:cNvPr>
          <p:cNvSpPr txBox="1"/>
          <p:nvPr/>
        </p:nvSpPr>
        <p:spPr>
          <a:xfrm>
            <a:off x="2540000" y="0"/>
            <a:ext cx="3933766" cy="203132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Magic are above average when it comes to turnovers.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Bucks, Timberwolves, and Pistons have very similar Turnover rates.</a:t>
            </a:r>
          </a:p>
        </p:txBody>
      </p:sp>
      <p:sp>
        <p:nvSpPr>
          <p:cNvPr id="13" name="TextBox 12">
            <a:extLst>
              <a:ext uri="{FF2B5EF4-FFF2-40B4-BE49-F238E27FC236}">
                <a16:creationId xmlns:a16="http://schemas.microsoft.com/office/drawing/2014/main" id="{E5C009C6-7EDE-BAAA-B6AC-03FDA5C4FB9D}"/>
              </a:ext>
            </a:extLst>
          </p:cNvPr>
          <p:cNvSpPr txBox="1"/>
          <p:nvPr/>
        </p:nvSpPr>
        <p:spPr>
          <a:xfrm>
            <a:off x="0" y="0"/>
            <a:ext cx="2540000" cy="218723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11" name="TextBox 10">
            <a:extLst>
              <a:ext uri="{FF2B5EF4-FFF2-40B4-BE49-F238E27FC236}">
                <a16:creationId xmlns:a16="http://schemas.microsoft.com/office/drawing/2014/main" id="{F061ACA2-FCFF-2FBB-FE82-6E7A9AB3FABF}"/>
              </a:ext>
            </a:extLst>
          </p:cNvPr>
          <p:cNvSpPr txBox="1"/>
          <p:nvPr/>
        </p:nvSpPr>
        <p:spPr>
          <a:xfrm>
            <a:off x="0" y="154031"/>
            <a:ext cx="2540000" cy="646331"/>
          </a:xfrm>
          <a:prstGeom prst="rect">
            <a:avLst/>
          </a:prstGeom>
          <a:noFill/>
        </p:spPr>
        <p:txBody>
          <a:bodyPr wrap="square" rtlCol="0">
            <a:spAutoFit/>
          </a:bodyPr>
          <a:lstStyle/>
          <a:p>
            <a:r>
              <a:rPr lang="en-US" sz="3600" b="1" dirty="0"/>
              <a:t>TURNOVERS</a:t>
            </a:r>
            <a:endParaRPr lang="en-US" sz="6600" b="1" dirty="0"/>
          </a:p>
        </p:txBody>
      </p:sp>
      <p:sp>
        <p:nvSpPr>
          <p:cNvPr id="10" name="TextBox 9">
            <a:extLst>
              <a:ext uri="{FF2B5EF4-FFF2-40B4-BE49-F238E27FC236}">
                <a16:creationId xmlns:a16="http://schemas.microsoft.com/office/drawing/2014/main" id="{E7087A4F-34AE-DCFE-1CD7-40695B9B990F}"/>
              </a:ext>
            </a:extLst>
          </p:cNvPr>
          <p:cNvSpPr txBox="1"/>
          <p:nvPr/>
        </p:nvSpPr>
        <p:spPr>
          <a:xfrm>
            <a:off x="0" y="894160"/>
            <a:ext cx="2540000" cy="1754326"/>
          </a:xfrm>
          <a:prstGeom prst="rect">
            <a:avLst/>
          </a:prstGeom>
          <a:noFill/>
        </p:spPr>
        <p:txBody>
          <a:bodyPr wrap="square" rtlCol="0">
            <a:spAutoFit/>
          </a:bodyPr>
          <a:lstStyle/>
          <a:p>
            <a:r>
              <a:rPr lang="en-US" dirty="0"/>
              <a:t>Orlando : 15.1</a:t>
            </a:r>
          </a:p>
          <a:p>
            <a:r>
              <a:rPr lang="en-US" dirty="0"/>
              <a:t>Mean : 14.0933</a:t>
            </a:r>
          </a:p>
          <a:p>
            <a:r>
              <a:rPr lang="en-US" dirty="0"/>
              <a:t>STD : 1.0796</a:t>
            </a:r>
          </a:p>
          <a:p>
            <a:r>
              <a:rPr lang="en-US" dirty="0"/>
              <a:t>Z-Score : 0.94841</a:t>
            </a:r>
          </a:p>
          <a:p>
            <a:endParaRPr lang="en-US" dirty="0"/>
          </a:p>
          <a:p>
            <a:endParaRPr lang="en-US" dirty="0"/>
          </a:p>
        </p:txBody>
      </p:sp>
      <p:pic>
        <p:nvPicPr>
          <p:cNvPr id="18" name="Picture 17">
            <a:extLst>
              <a:ext uri="{FF2B5EF4-FFF2-40B4-BE49-F238E27FC236}">
                <a16:creationId xmlns:a16="http://schemas.microsoft.com/office/drawing/2014/main" id="{10B492B2-3BA6-2B91-D49E-918159086F02}"/>
              </a:ext>
            </a:extLst>
          </p:cNvPr>
          <p:cNvPicPr>
            <a:picLocks noChangeAspect="1"/>
          </p:cNvPicPr>
          <p:nvPr/>
        </p:nvPicPr>
        <p:blipFill>
          <a:blip r:embed="rId4"/>
          <a:srcRect/>
          <a:stretch/>
        </p:blipFill>
        <p:spPr>
          <a:xfrm>
            <a:off x="0" y="2341263"/>
            <a:ext cx="6654800" cy="4516735"/>
          </a:xfrm>
          <a:prstGeom prst="rect">
            <a:avLst/>
          </a:prstGeom>
        </p:spPr>
      </p:pic>
      <p:sp>
        <p:nvSpPr>
          <p:cNvPr id="19" name="TextBox 18">
            <a:extLst>
              <a:ext uri="{FF2B5EF4-FFF2-40B4-BE49-F238E27FC236}">
                <a16:creationId xmlns:a16="http://schemas.microsoft.com/office/drawing/2014/main" id="{EAD0A887-299A-4DCF-A07D-C8266612ECF6}"/>
              </a:ext>
            </a:extLst>
          </p:cNvPr>
          <p:cNvSpPr txBox="1"/>
          <p:nvPr/>
        </p:nvSpPr>
        <p:spPr>
          <a:xfrm>
            <a:off x="2540000" y="0"/>
            <a:ext cx="3933766" cy="2187233"/>
          </a:xfrm>
          <a:prstGeom prst="rect">
            <a:avLst/>
          </a:prstGeom>
          <a:noFill/>
          <a:ln>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1960610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7983E-A1E4-8924-A985-57397BD6762A}"/>
              </a:ext>
            </a:extLst>
          </p:cNvPr>
          <p:cNvSpPr>
            <a:spLocks noGrp="1"/>
          </p:cNvSpPr>
          <p:nvPr>
            <p:ph type="title"/>
          </p:nvPr>
        </p:nvSpPr>
        <p:spPr/>
        <p:txBody>
          <a:bodyPr>
            <a:normAutofit fontScale="90000"/>
          </a:bodyPr>
          <a:lstStyle/>
          <a:p>
            <a:pPr algn="ctr"/>
            <a:r>
              <a:rPr lang="en-US" sz="4000" b="1" dirty="0"/>
              <a:t>Question 4 - </a:t>
            </a:r>
            <a:r>
              <a:rPr lang="en-US" sz="4000" b="1" dirty="0">
                <a:solidFill>
                  <a:srgbClr val="000000"/>
                </a:solidFill>
              </a:rPr>
              <a:t>KPIs most closely relate to wins </a:t>
            </a:r>
            <a:br>
              <a:rPr lang="en-US" b="1" dirty="0"/>
            </a:br>
            <a:r>
              <a:rPr lang="en-US" sz="3600" b="1" dirty="0"/>
              <a:t>Linear Regression: </a:t>
            </a:r>
            <a:br>
              <a:rPr lang="en-US" sz="3600" b="1" dirty="0"/>
            </a:br>
            <a:r>
              <a:rPr lang="en-US" sz="3600" b="1" dirty="0"/>
              <a:t>Summary of the R-values of the KPIs studied</a:t>
            </a:r>
          </a:p>
        </p:txBody>
      </p:sp>
      <p:pic>
        <p:nvPicPr>
          <p:cNvPr id="7" name="Content Placeholder 6" descr="Table&#10;&#10;Description automatically generated">
            <a:extLst>
              <a:ext uri="{FF2B5EF4-FFF2-40B4-BE49-F238E27FC236}">
                <a16:creationId xmlns:a16="http://schemas.microsoft.com/office/drawing/2014/main" id="{07A5C1CF-BB1C-D01B-BC10-D02C55BB3FC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937" r="20376"/>
          <a:stretch/>
        </p:blipFill>
        <p:spPr>
          <a:xfrm>
            <a:off x="5028047" y="1967024"/>
            <a:ext cx="6392559" cy="4209940"/>
          </a:xfrm>
        </p:spPr>
      </p:pic>
      <p:pic>
        <p:nvPicPr>
          <p:cNvPr id="5" name="Picture 4">
            <a:extLst>
              <a:ext uri="{FF2B5EF4-FFF2-40B4-BE49-F238E27FC236}">
                <a16:creationId xmlns:a16="http://schemas.microsoft.com/office/drawing/2014/main" id="{A4C6AC7E-EF8A-E3F5-9D18-07FECE5D4F52}"/>
              </a:ext>
            </a:extLst>
          </p:cNvPr>
          <p:cNvPicPr>
            <a:picLocks noChangeAspect="1"/>
          </p:cNvPicPr>
          <p:nvPr/>
        </p:nvPicPr>
        <p:blipFill>
          <a:blip r:embed="rId3"/>
          <a:stretch>
            <a:fillRect/>
          </a:stretch>
        </p:blipFill>
        <p:spPr>
          <a:xfrm>
            <a:off x="771395" y="1828800"/>
            <a:ext cx="4481090" cy="4348164"/>
          </a:xfrm>
          <a:prstGeom prst="rect">
            <a:avLst/>
          </a:prstGeom>
        </p:spPr>
      </p:pic>
    </p:spTree>
    <p:extLst>
      <p:ext uri="{BB962C8B-B14F-4D97-AF65-F5344CB8AC3E}">
        <p14:creationId xmlns:p14="http://schemas.microsoft.com/office/powerpoint/2010/main" val="2849149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A0F710-97E4-0DCB-02CF-E8885BE8DA0D}"/>
              </a:ext>
            </a:extLst>
          </p:cNvPr>
          <p:cNvPicPr>
            <a:picLocks noChangeAspect="1"/>
          </p:cNvPicPr>
          <p:nvPr/>
        </p:nvPicPr>
        <p:blipFill>
          <a:blip r:embed="rId2"/>
          <a:stretch>
            <a:fillRect/>
          </a:stretch>
        </p:blipFill>
        <p:spPr>
          <a:xfrm>
            <a:off x="178363" y="118406"/>
            <a:ext cx="4181424" cy="3310594"/>
          </a:xfrm>
          <a:prstGeom prst="rect">
            <a:avLst/>
          </a:prstGeom>
        </p:spPr>
      </p:pic>
      <p:pic>
        <p:nvPicPr>
          <p:cNvPr id="7" name="Picture 6">
            <a:extLst>
              <a:ext uri="{FF2B5EF4-FFF2-40B4-BE49-F238E27FC236}">
                <a16:creationId xmlns:a16="http://schemas.microsoft.com/office/drawing/2014/main" id="{5BF0E433-7AE4-0294-D087-C6C7A72301C8}"/>
              </a:ext>
            </a:extLst>
          </p:cNvPr>
          <p:cNvPicPr>
            <a:picLocks noChangeAspect="1"/>
          </p:cNvPicPr>
          <p:nvPr/>
        </p:nvPicPr>
        <p:blipFill>
          <a:blip r:embed="rId3"/>
          <a:stretch>
            <a:fillRect/>
          </a:stretch>
        </p:blipFill>
        <p:spPr>
          <a:xfrm>
            <a:off x="6964326" y="0"/>
            <a:ext cx="4540505" cy="3632404"/>
          </a:xfrm>
          <a:prstGeom prst="rect">
            <a:avLst/>
          </a:prstGeom>
        </p:spPr>
      </p:pic>
      <p:pic>
        <p:nvPicPr>
          <p:cNvPr id="9" name="Picture 8">
            <a:extLst>
              <a:ext uri="{FF2B5EF4-FFF2-40B4-BE49-F238E27FC236}">
                <a16:creationId xmlns:a16="http://schemas.microsoft.com/office/drawing/2014/main" id="{35FA5BE4-4E34-E5EB-A6E8-8CF96676ADA0}"/>
              </a:ext>
            </a:extLst>
          </p:cNvPr>
          <p:cNvPicPr>
            <a:picLocks noChangeAspect="1"/>
          </p:cNvPicPr>
          <p:nvPr/>
        </p:nvPicPr>
        <p:blipFill>
          <a:blip r:embed="rId4"/>
          <a:stretch>
            <a:fillRect/>
          </a:stretch>
        </p:blipFill>
        <p:spPr>
          <a:xfrm>
            <a:off x="6964327" y="3685567"/>
            <a:ext cx="4540504" cy="3249630"/>
          </a:xfrm>
          <a:prstGeom prst="rect">
            <a:avLst/>
          </a:prstGeom>
        </p:spPr>
      </p:pic>
      <p:sp>
        <p:nvSpPr>
          <p:cNvPr id="11" name="TextBox 10">
            <a:extLst>
              <a:ext uri="{FF2B5EF4-FFF2-40B4-BE49-F238E27FC236}">
                <a16:creationId xmlns:a16="http://schemas.microsoft.com/office/drawing/2014/main" id="{6D444E06-6FEA-449C-E4B5-46A6ADD0EC3D}"/>
              </a:ext>
            </a:extLst>
          </p:cNvPr>
          <p:cNvSpPr txBox="1"/>
          <p:nvPr/>
        </p:nvSpPr>
        <p:spPr>
          <a:xfrm>
            <a:off x="676537" y="3278461"/>
            <a:ext cx="4424182" cy="707886"/>
          </a:xfrm>
          <a:prstGeom prst="rect">
            <a:avLst/>
          </a:prstGeom>
          <a:noFill/>
        </p:spPr>
        <p:txBody>
          <a:bodyPr wrap="square">
            <a:spAutoFit/>
          </a:bodyPr>
          <a:lstStyle/>
          <a:p>
            <a:r>
              <a:rPr lang="en-US" sz="2000" dirty="0"/>
              <a:t>3 Points made have a </a:t>
            </a:r>
            <a:r>
              <a:rPr lang="en-US" sz="2000" b="1" dirty="0"/>
              <a:t>moderate positive </a:t>
            </a:r>
            <a:r>
              <a:rPr lang="en-US" sz="2000" dirty="0"/>
              <a:t>relation to Wins. </a:t>
            </a:r>
          </a:p>
        </p:txBody>
      </p:sp>
      <p:sp>
        <p:nvSpPr>
          <p:cNvPr id="13" name="TextBox 12">
            <a:extLst>
              <a:ext uri="{FF2B5EF4-FFF2-40B4-BE49-F238E27FC236}">
                <a16:creationId xmlns:a16="http://schemas.microsoft.com/office/drawing/2014/main" id="{4789D743-00E9-4753-275C-5CEC0035F4DC}"/>
              </a:ext>
            </a:extLst>
          </p:cNvPr>
          <p:cNvSpPr txBox="1"/>
          <p:nvPr/>
        </p:nvSpPr>
        <p:spPr>
          <a:xfrm>
            <a:off x="4793830" y="528260"/>
            <a:ext cx="2477386" cy="1015663"/>
          </a:xfrm>
          <a:prstGeom prst="rect">
            <a:avLst/>
          </a:prstGeom>
          <a:noFill/>
        </p:spPr>
        <p:txBody>
          <a:bodyPr wrap="square">
            <a:spAutoFit/>
          </a:bodyPr>
          <a:lstStyle/>
          <a:p>
            <a:r>
              <a:rPr lang="en-US" sz="2000" dirty="0"/>
              <a:t>Blocks  and Steals have a </a:t>
            </a:r>
            <a:r>
              <a:rPr lang="en-US" sz="2000" b="1" dirty="0"/>
              <a:t>weak positive </a:t>
            </a:r>
            <a:r>
              <a:rPr lang="en-US" sz="2000" dirty="0"/>
              <a:t>relation to Wins.</a:t>
            </a:r>
          </a:p>
        </p:txBody>
      </p:sp>
      <p:pic>
        <p:nvPicPr>
          <p:cNvPr id="15" name="Content Placeholder 6" descr="Table&#10;&#10;Description automatically generated">
            <a:extLst>
              <a:ext uri="{FF2B5EF4-FFF2-40B4-BE49-F238E27FC236}">
                <a16:creationId xmlns:a16="http://schemas.microsoft.com/office/drawing/2014/main" id="{133673D8-5EBC-BA5D-4DA0-026A32E6208F}"/>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r="20376" b="40763"/>
          <a:stretch/>
        </p:blipFill>
        <p:spPr>
          <a:xfrm>
            <a:off x="178363" y="4049740"/>
            <a:ext cx="6392558" cy="2577629"/>
          </a:xfrm>
        </p:spPr>
      </p:pic>
    </p:spTree>
    <p:extLst>
      <p:ext uri="{BB962C8B-B14F-4D97-AF65-F5344CB8AC3E}">
        <p14:creationId xmlns:p14="http://schemas.microsoft.com/office/powerpoint/2010/main" val="3238361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EDA95B1-CDE9-9E3C-3319-7E6D4D88D641}"/>
              </a:ext>
            </a:extLst>
          </p:cNvPr>
          <p:cNvPicPr>
            <a:picLocks noChangeAspect="1"/>
          </p:cNvPicPr>
          <p:nvPr/>
        </p:nvPicPr>
        <p:blipFill>
          <a:blip r:embed="rId2"/>
          <a:stretch>
            <a:fillRect/>
          </a:stretch>
        </p:blipFill>
        <p:spPr>
          <a:xfrm>
            <a:off x="839972" y="198805"/>
            <a:ext cx="4257424" cy="3156243"/>
          </a:xfrm>
          <a:prstGeom prst="rect">
            <a:avLst/>
          </a:prstGeom>
        </p:spPr>
      </p:pic>
      <p:pic>
        <p:nvPicPr>
          <p:cNvPr id="11" name="Picture 10">
            <a:extLst>
              <a:ext uri="{FF2B5EF4-FFF2-40B4-BE49-F238E27FC236}">
                <a16:creationId xmlns:a16="http://schemas.microsoft.com/office/drawing/2014/main" id="{1CBB3A9B-D3A7-15CF-39D3-A087976A0403}"/>
              </a:ext>
            </a:extLst>
          </p:cNvPr>
          <p:cNvPicPr>
            <a:picLocks noChangeAspect="1"/>
          </p:cNvPicPr>
          <p:nvPr/>
        </p:nvPicPr>
        <p:blipFill>
          <a:blip r:embed="rId3"/>
          <a:stretch>
            <a:fillRect/>
          </a:stretch>
        </p:blipFill>
        <p:spPr>
          <a:xfrm>
            <a:off x="6096000" y="103693"/>
            <a:ext cx="4124403" cy="3413554"/>
          </a:xfrm>
          <a:prstGeom prst="rect">
            <a:avLst/>
          </a:prstGeom>
        </p:spPr>
      </p:pic>
      <p:pic>
        <p:nvPicPr>
          <p:cNvPr id="13" name="Picture 12">
            <a:extLst>
              <a:ext uri="{FF2B5EF4-FFF2-40B4-BE49-F238E27FC236}">
                <a16:creationId xmlns:a16="http://schemas.microsoft.com/office/drawing/2014/main" id="{5DA2A6B4-8D45-DD28-2B69-CA1E6788FBAA}"/>
              </a:ext>
            </a:extLst>
          </p:cNvPr>
          <p:cNvPicPr>
            <a:picLocks noChangeAspect="1"/>
          </p:cNvPicPr>
          <p:nvPr/>
        </p:nvPicPr>
        <p:blipFill>
          <a:blip r:embed="rId4"/>
          <a:stretch>
            <a:fillRect/>
          </a:stretch>
        </p:blipFill>
        <p:spPr>
          <a:xfrm>
            <a:off x="707763" y="3245641"/>
            <a:ext cx="4389633" cy="3497869"/>
          </a:xfrm>
          <a:prstGeom prst="rect">
            <a:avLst/>
          </a:prstGeom>
        </p:spPr>
      </p:pic>
      <p:sp>
        <p:nvSpPr>
          <p:cNvPr id="15" name="TextBox 14">
            <a:extLst>
              <a:ext uri="{FF2B5EF4-FFF2-40B4-BE49-F238E27FC236}">
                <a16:creationId xmlns:a16="http://schemas.microsoft.com/office/drawing/2014/main" id="{8CC867AD-C654-C86F-3DC2-F54C335198CB}"/>
              </a:ext>
            </a:extLst>
          </p:cNvPr>
          <p:cNvSpPr txBox="1"/>
          <p:nvPr/>
        </p:nvSpPr>
        <p:spPr>
          <a:xfrm>
            <a:off x="5670064" y="3517247"/>
            <a:ext cx="4994392" cy="1477328"/>
          </a:xfrm>
          <a:prstGeom prst="rect">
            <a:avLst/>
          </a:prstGeom>
          <a:noFill/>
        </p:spPr>
        <p:txBody>
          <a:bodyPr wrap="square">
            <a:spAutoFit/>
          </a:bodyPr>
          <a:lstStyle/>
          <a:p>
            <a:r>
              <a:rPr lang="en-US" dirty="0"/>
              <a:t>These variables </a:t>
            </a:r>
            <a:r>
              <a:rPr lang="en-US" dirty="0">
                <a:solidFill>
                  <a:srgbClr val="000000"/>
                </a:solidFill>
                <a:effectLst/>
                <a:latin typeface="Helvetica Neue"/>
              </a:rPr>
              <a:t>a </a:t>
            </a:r>
            <a:r>
              <a:rPr lang="en-US" b="1" dirty="0">
                <a:solidFill>
                  <a:srgbClr val="000000"/>
                </a:solidFill>
                <a:effectLst/>
                <a:latin typeface="Helvetica Neue"/>
              </a:rPr>
              <a:t>strong positive</a:t>
            </a:r>
            <a:r>
              <a:rPr lang="en-US" dirty="0">
                <a:solidFill>
                  <a:srgbClr val="000000"/>
                </a:solidFill>
                <a:effectLst/>
                <a:latin typeface="Helvetica Neue"/>
              </a:rPr>
              <a:t> relationship to Wins </a:t>
            </a:r>
            <a:r>
              <a:rPr lang="en-US" dirty="0"/>
              <a:t>:</a:t>
            </a:r>
          </a:p>
          <a:p>
            <a:r>
              <a:rPr lang="en-US" dirty="0"/>
              <a:t>1) Field Goals Made</a:t>
            </a:r>
          </a:p>
          <a:p>
            <a:r>
              <a:rPr lang="en-US" dirty="0"/>
              <a:t>2) Free Throws Made</a:t>
            </a:r>
          </a:p>
          <a:p>
            <a:r>
              <a:rPr lang="en-US" dirty="0"/>
              <a:t>3) Rebounds</a:t>
            </a:r>
          </a:p>
        </p:txBody>
      </p:sp>
      <p:pic>
        <p:nvPicPr>
          <p:cNvPr id="16" name="Picture 15">
            <a:extLst>
              <a:ext uri="{FF2B5EF4-FFF2-40B4-BE49-F238E27FC236}">
                <a16:creationId xmlns:a16="http://schemas.microsoft.com/office/drawing/2014/main" id="{6A417BEC-11D7-CA2A-6C85-8067DE322644}"/>
              </a:ext>
            </a:extLst>
          </p:cNvPr>
          <p:cNvPicPr>
            <a:picLocks noChangeAspect="1"/>
          </p:cNvPicPr>
          <p:nvPr/>
        </p:nvPicPr>
        <p:blipFill rotWithShape="1">
          <a:blip r:embed="rId5"/>
          <a:srcRect r="20514" b="72697"/>
          <a:stretch/>
        </p:blipFill>
        <p:spPr>
          <a:xfrm>
            <a:off x="5488854" y="5028118"/>
            <a:ext cx="6382080" cy="1188468"/>
          </a:xfrm>
          <a:prstGeom prst="rect">
            <a:avLst/>
          </a:prstGeom>
        </p:spPr>
      </p:pic>
    </p:spTree>
    <p:extLst>
      <p:ext uri="{BB962C8B-B14F-4D97-AF65-F5344CB8AC3E}">
        <p14:creationId xmlns:p14="http://schemas.microsoft.com/office/powerpoint/2010/main" val="1813100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EDE46-3743-DF08-EA17-75DBAD128524}"/>
              </a:ext>
            </a:extLst>
          </p:cNvPr>
          <p:cNvSpPr>
            <a:spLocks noGrp="1"/>
          </p:cNvSpPr>
          <p:nvPr>
            <p:ph type="title"/>
          </p:nvPr>
        </p:nvSpPr>
        <p:spPr>
          <a:xfrm>
            <a:off x="838200" y="286142"/>
            <a:ext cx="10515600" cy="1250914"/>
          </a:xfrm>
        </p:spPr>
        <p:txBody>
          <a:bodyPr>
            <a:normAutofit/>
          </a:bodyPr>
          <a:lstStyle/>
          <a:p>
            <a:r>
              <a:rPr lang="en-US" sz="3600" dirty="0">
                <a:solidFill>
                  <a:srgbClr val="000000"/>
                </a:solidFill>
                <a:effectLst/>
                <a:latin typeface="Helvetica Neue"/>
              </a:rPr>
              <a:t>Summary:</a:t>
            </a:r>
            <a:br>
              <a:rPr lang="en-US" sz="1800" b="1" i="1" dirty="0">
                <a:solidFill>
                  <a:srgbClr val="000000"/>
                </a:solidFill>
                <a:effectLst/>
                <a:latin typeface="Helvetica Neue"/>
              </a:rPr>
            </a:br>
            <a:r>
              <a:rPr lang="en-US" sz="1800" i="1" dirty="0">
                <a:solidFill>
                  <a:srgbClr val="000000"/>
                </a:solidFill>
                <a:effectLst/>
                <a:latin typeface="Helvetica Neue"/>
              </a:rPr>
              <a:t>A</a:t>
            </a:r>
            <a:r>
              <a:rPr lang="en-US" sz="1800" dirty="0">
                <a:solidFill>
                  <a:srgbClr val="000000"/>
                </a:solidFill>
                <a:effectLst/>
                <a:latin typeface="Helvetica Neue"/>
              </a:rPr>
              <a:t>ccording to the Pearson Correlation Coefficient Table, the KPIs all had a positive relation to wins.</a:t>
            </a:r>
            <a:endParaRPr lang="en-US" sz="2800" dirty="0"/>
          </a:p>
        </p:txBody>
      </p:sp>
      <p:sp>
        <p:nvSpPr>
          <p:cNvPr id="3" name="Content Placeholder 2">
            <a:extLst>
              <a:ext uri="{FF2B5EF4-FFF2-40B4-BE49-F238E27FC236}">
                <a16:creationId xmlns:a16="http://schemas.microsoft.com/office/drawing/2014/main" id="{BF77DAA5-3E38-A91A-582E-0E0B9597C516}"/>
              </a:ext>
            </a:extLst>
          </p:cNvPr>
          <p:cNvSpPr>
            <a:spLocks noGrp="1"/>
          </p:cNvSpPr>
          <p:nvPr>
            <p:ph idx="1"/>
          </p:nvPr>
        </p:nvSpPr>
        <p:spPr>
          <a:xfrm>
            <a:off x="8133907" y="1690688"/>
            <a:ext cx="3965944" cy="4881170"/>
          </a:xfrm>
        </p:spPr>
        <p:txBody>
          <a:bodyPr>
            <a:normAutofit fontScale="92500" lnSpcReduction="10000"/>
          </a:bodyPr>
          <a:lstStyle/>
          <a:p>
            <a:pPr marL="0" indent="0">
              <a:buNone/>
            </a:pPr>
            <a:r>
              <a:rPr lang="en-US" dirty="0">
                <a:solidFill>
                  <a:srgbClr val="000000"/>
                </a:solidFill>
                <a:latin typeface="Helvetica Neue"/>
              </a:rPr>
              <a:t>However, </a:t>
            </a:r>
            <a:r>
              <a:rPr lang="en-US" dirty="0">
                <a:solidFill>
                  <a:srgbClr val="000000"/>
                </a:solidFill>
                <a:effectLst/>
                <a:latin typeface="Helvetica Neue"/>
              </a:rPr>
              <a:t>a strong positive relationship to Wins were shown by: </a:t>
            </a:r>
          </a:p>
          <a:p>
            <a:pPr marL="0" indent="0">
              <a:buNone/>
            </a:pPr>
            <a:r>
              <a:rPr lang="en-US" sz="2600" b="1" dirty="0">
                <a:solidFill>
                  <a:srgbClr val="000000"/>
                </a:solidFill>
                <a:effectLst/>
                <a:latin typeface="Helvetica Neue"/>
              </a:rPr>
              <a:t>1) Field Goals Made</a:t>
            </a:r>
            <a:endParaRPr lang="en-US" sz="2600" b="1" dirty="0">
              <a:solidFill>
                <a:srgbClr val="000000"/>
              </a:solidFill>
              <a:latin typeface="Helvetica Neue"/>
            </a:endParaRPr>
          </a:p>
          <a:p>
            <a:pPr marL="0" indent="0">
              <a:buNone/>
            </a:pPr>
            <a:r>
              <a:rPr lang="en-US" sz="2600" b="1" dirty="0">
                <a:solidFill>
                  <a:srgbClr val="000000"/>
                </a:solidFill>
                <a:latin typeface="Helvetica Neue"/>
              </a:rPr>
              <a:t>2) </a:t>
            </a:r>
            <a:r>
              <a:rPr lang="en-US" sz="2600" b="1" dirty="0">
                <a:solidFill>
                  <a:srgbClr val="000000"/>
                </a:solidFill>
                <a:effectLst/>
                <a:latin typeface="Helvetica Neue"/>
              </a:rPr>
              <a:t>Free Throws Made</a:t>
            </a:r>
          </a:p>
          <a:p>
            <a:pPr marL="0" indent="0">
              <a:buNone/>
            </a:pPr>
            <a:r>
              <a:rPr lang="en-US" sz="2600" b="1" dirty="0">
                <a:solidFill>
                  <a:srgbClr val="000000"/>
                </a:solidFill>
                <a:latin typeface="Helvetica Neue"/>
              </a:rPr>
              <a:t>3) </a:t>
            </a:r>
            <a:r>
              <a:rPr lang="en-US" sz="2600" b="1" dirty="0">
                <a:solidFill>
                  <a:srgbClr val="000000"/>
                </a:solidFill>
                <a:effectLst/>
                <a:latin typeface="Helvetica Neue"/>
              </a:rPr>
              <a:t>Rebounds</a:t>
            </a:r>
          </a:p>
          <a:p>
            <a:pPr marL="0" indent="0">
              <a:buNone/>
            </a:pPr>
            <a:endParaRPr lang="en-US" sz="1200" b="1" dirty="0">
              <a:solidFill>
                <a:srgbClr val="000000"/>
              </a:solidFill>
              <a:effectLst/>
              <a:latin typeface="Helvetica Neue"/>
            </a:endParaRPr>
          </a:p>
          <a:p>
            <a:pPr marL="0" indent="0">
              <a:buNone/>
            </a:pPr>
            <a:r>
              <a:rPr lang="en-US" b="1" dirty="0">
                <a:solidFill>
                  <a:srgbClr val="000000"/>
                </a:solidFill>
                <a:effectLst/>
                <a:latin typeface="Helvetica Neue"/>
              </a:rPr>
              <a:t>3 Points made </a:t>
            </a:r>
            <a:r>
              <a:rPr lang="en-US" dirty="0">
                <a:solidFill>
                  <a:srgbClr val="000000"/>
                </a:solidFill>
                <a:effectLst/>
                <a:latin typeface="Helvetica Neue"/>
              </a:rPr>
              <a:t>have a moderate positive effect on Wins. </a:t>
            </a:r>
          </a:p>
          <a:p>
            <a:pPr marL="0" indent="0">
              <a:buNone/>
            </a:pPr>
            <a:endParaRPr lang="en-US" sz="1100" dirty="0">
              <a:solidFill>
                <a:srgbClr val="000000"/>
              </a:solidFill>
              <a:effectLst/>
              <a:latin typeface="Helvetica Neue"/>
            </a:endParaRPr>
          </a:p>
          <a:p>
            <a:pPr marL="0" indent="0">
              <a:buNone/>
            </a:pPr>
            <a:r>
              <a:rPr lang="en-US" b="1" dirty="0">
                <a:solidFill>
                  <a:srgbClr val="000000"/>
                </a:solidFill>
                <a:effectLst/>
                <a:latin typeface="Helvetica Neue"/>
              </a:rPr>
              <a:t>Steals and Blocks </a:t>
            </a:r>
            <a:r>
              <a:rPr lang="en-US" dirty="0">
                <a:solidFill>
                  <a:srgbClr val="000000"/>
                </a:solidFill>
                <a:effectLst/>
                <a:latin typeface="Helvetica Neue"/>
              </a:rPr>
              <a:t>are least related to Win.</a:t>
            </a:r>
            <a:endParaRPr lang="en-US" dirty="0"/>
          </a:p>
        </p:txBody>
      </p:sp>
      <p:pic>
        <p:nvPicPr>
          <p:cNvPr id="1026" name="Picture 2">
            <a:extLst>
              <a:ext uri="{FF2B5EF4-FFF2-40B4-BE49-F238E27FC236}">
                <a16:creationId xmlns:a16="http://schemas.microsoft.com/office/drawing/2014/main" id="{CB123D68-9F97-5D46-4820-4D4501176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37055"/>
            <a:ext cx="7295707" cy="5141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525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Dario</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04330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39561"/>
            <a:ext cx="10515600" cy="1427874"/>
          </a:xfrm>
        </p:spPr>
        <p:txBody>
          <a:bodyPr>
            <a:normAutofit/>
          </a:bodyPr>
          <a:lstStyle/>
          <a:p>
            <a:pPr algn="ctr"/>
            <a:r>
              <a:rPr lang="en-US" dirty="0">
                <a:solidFill>
                  <a:prstClr val="black"/>
                </a:solidFill>
              </a:rPr>
              <a:t>SECTION 5</a:t>
            </a:r>
            <a:endParaRPr lang="en-US" sz="2400" dirty="0"/>
          </a:p>
        </p:txBody>
      </p:sp>
      <p:sp>
        <p:nvSpPr>
          <p:cNvPr id="3" name="Text Placeholder 2"/>
          <p:cNvSpPr>
            <a:spLocks noGrp="1"/>
          </p:cNvSpPr>
          <p:nvPr>
            <p:ph type="body" idx="1"/>
          </p:nvPr>
        </p:nvSpPr>
        <p:spPr>
          <a:xfrm>
            <a:off x="831850" y="1721225"/>
            <a:ext cx="10515600" cy="1110875"/>
          </a:xfrm>
        </p:spPr>
        <p:txBody>
          <a:bodyPr>
            <a:noAutofit/>
          </a:bodyPr>
          <a:lstStyle/>
          <a:p>
            <a:pPr algn="ctr"/>
            <a:r>
              <a:rPr lang="en-US" sz="2800" dirty="0">
                <a:solidFill>
                  <a:srgbClr val="2B2B2B"/>
                </a:solidFill>
              </a:rPr>
              <a:t>Implications of the findings/next steps</a:t>
            </a:r>
            <a:endParaRPr lang="en-US" sz="2800" dirty="0"/>
          </a:p>
        </p:txBody>
      </p:sp>
    </p:spTree>
    <p:extLst>
      <p:ext uri="{BB962C8B-B14F-4D97-AF65-F5344CB8AC3E}">
        <p14:creationId xmlns:p14="http://schemas.microsoft.com/office/powerpoint/2010/main" val="3968192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Project Overview</a:t>
            </a:r>
          </a:p>
        </p:txBody>
      </p:sp>
      <p:sp>
        <p:nvSpPr>
          <p:cNvPr id="3" name="Content Placeholder 2"/>
          <p:cNvSpPr>
            <a:spLocks noGrp="1"/>
          </p:cNvSpPr>
          <p:nvPr>
            <p:ph idx="1"/>
          </p:nvPr>
        </p:nvSpPr>
        <p:spPr>
          <a:xfrm>
            <a:off x="396240" y="1825625"/>
            <a:ext cx="11490960" cy="4351338"/>
          </a:xfrm>
        </p:spPr>
        <p:txBody>
          <a:bodyPr>
            <a:normAutofit/>
          </a:bodyPr>
          <a:lstStyle/>
          <a:p>
            <a:pPr marL="0" indent="0">
              <a:buNone/>
            </a:pPr>
            <a:r>
              <a:rPr lang="en-US" sz="1800" dirty="0"/>
              <a:t>The Orlando Magic has contracted this group to perform an EDA to look into key performance indicators (KPIs) to determine areas of play that need improvement so the Magic can become a winning team. The group quickly put together a list of questions to look into some of the more popular indicators known throughout the basketball industry.  One motivational factor about this project is that the Magic is local to the Orlando area and an improvement in their performance would help drive fan support. </a:t>
            </a:r>
          </a:p>
          <a:p>
            <a:endParaRPr lang="en-US" sz="1800" dirty="0"/>
          </a:p>
          <a:p>
            <a:pPr marL="0" indent="0">
              <a:buNone/>
            </a:pPr>
            <a:r>
              <a:rPr lang="en-US" sz="1800" dirty="0"/>
              <a:t>    1. Is there a correlation between regular season and playoff winning percentage?</a:t>
            </a:r>
          </a:p>
          <a:p>
            <a:pPr marL="0" indent="0">
              <a:buNone/>
            </a:pPr>
            <a:r>
              <a:rPr lang="en-US" sz="1800" dirty="0"/>
              <a:t>    2. How does the team makeup and performance from last season compare to previous seasons?</a:t>
            </a:r>
          </a:p>
          <a:p>
            <a:pPr marL="0" indent="0">
              <a:buNone/>
            </a:pPr>
            <a:r>
              <a:rPr lang="en-US" sz="1800" dirty="0"/>
              <a:t>    3. How does the Orlando Magic, as a team, compare to other teams in the league and the league as a whole?</a:t>
            </a:r>
          </a:p>
          <a:p>
            <a:pPr marL="0" indent="0">
              <a:lnSpc>
                <a:spcPct val="150000"/>
              </a:lnSpc>
              <a:spcBef>
                <a:spcPts val="0"/>
              </a:spcBef>
              <a:buNone/>
            </a:pPr>
            <a:r>
              <a:rPr lang="en-US" sz="1800" dirty="0"/>
              <a:t>    4. W</a:t>
            </a:r>
            <a:r>
              <a:rPr lang="en-US" sz="1800" dirty="0">
                <a:solidFill>
                  <a:srgbClr val="000000"/>
                </a:solidFill>
              </a:rPr>
              <a:t>hich KPIs most closely relate to wins for the Orlando Magic Team in the 2022 - 2023 Games</a:t>
            </a:r>
            <a:br>
              <a:rPr lang="en-US" sz="1800" b="1" i="1" dirty="0">
                <a:solidFill>
                  <a:srgbClr val="000000"/>
                </a:solidFill>
              </a:rPr>
            </a:br>
            <a:r>
              <a:rPr lang="en-US" sz="1800" dirty="0"/>
              <a:t>    5. Is there a question 5</a:t>
            </a:r>
          </a:p>
          <a:p>
            <a:pPr marL="0" indent="0">
              <a:buNone/>
            </a:pPr>
            <a:r>
              <a:rPr lang="en-US" sz="1800" dirty="0"/>
              <a:t>    </a:t>
            </a:r>
          </a:p>
        </p:txBody>
      </p:sp>
    </p:spTree>
    <p:extLst>
      <p:ext uri="{BB962C8B-B14F-4D97-AF65-F5344CB8AC3E}">
        <p14:creationId xmlns:p14="http://schemas.microsoft.com/office/powerpoint/2010/main" val="269426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t>Question 1 – Regular Season vs Playoff Percentage</a:t>
            </a:r>
            <a:endParaRPr lang="en-US" dirty="0"/>
          </a:p>
        </p:txBody>
      </p:sp>
      <p:sp>
        <p:nvSpPr>
          <p:cNvPr id="3" name="Content Placeholder 2"/>
          <p:cNvSpPr>
            <a:spLocks noGrp="1"/>
          </p:cNvSpPr>
          <p:nvPr>
            <p:ph idx="1"/>
          </p:nvPr>
        </p:nvSpPr>
        <p:spPr>
          <a:xfrm>
            <a:off x="838200" y="1825625"/>
            <a:ext cx="10515600" cy="3343275"/>
          </a:xfrm>
        </p:spPr>
        <p:txBody>
          <a:bodyPr/>
          <a:lstStyle/>
          <a:p>
            <a:r>
              <a:rPr lang="en-US" dirty="0"/>
              <a:t>The correlation of season winning percentage versus playoff winning percentage is important because the regular season winning percentage determines home court advantage throughout the playoffs.</a:t>
            </a:r>
          </a:p>
          <a:p>
            <a:r>
              <a:rPr lang="en-US" dirty="0"/>
              <a:t> Statistics show the team with the home court advantage has won 53 of 74 championships, or 71.6% of the time. </a:t>
            </a:r>
          </a:p>
          <a:p>
            <a:r>
              <a:rPr lang="en-US" dirty="0"/>
              <a:t>There are no next steps with regard to this KPI</a:t>
            </a:r>
          </a:p>
        </p:txBody>
      </p:sp>
    </p:spTree>
    <p:extLst>
      <p:ext uri="{BB962C8B-B14F-4D97-AF65-F5344CB8AC3E}">
        <p14:creationId xmlns:p14="http://schemas.microsoft.com/office/powerpoint/2010/main" val="3669989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Dario</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28214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Jessica	</a:t>
            </a: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4112603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Candace</a:t>
            </a: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593243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Brenton</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75018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br>
              <a:rPr lang="en-US" dirty="0"/>
            </a:br>
            <a:r>
              <a:rPr lang="en-US" dirty="0"/>
              <a:t>Presented by</a:t>
            </a:r>
            <a:br>
              <a:rPr lang="en-US" dirty="0"/>
            </a:br>
            <a:endParaRPr lang="en-US" dirty="0"/>
          </a:p>
        </p:txBody>
      </p:sp>
      <p:sp>
        <p:nvSpPr>
          <p:cNvPr id="5" name="Content Placeholder 4"/>
          <p:cNvSpPr>
            <a:spLocks noGrp="1"/>
          </p:cNvSpPr>
          <p:nvPr>
            <p:ph idx="1"/>
          </p:nvPr>
        </p:nvSpPr>
        <p:spPr>
          <a:xfrm>
            <a:off x="838200" y="1825625"/>
            <a:ext cx="10515600" cy="2746375"/>
          </a:xfrm>
        </p:spPr>
        <p:txBody>
          <a:bodyPr/>
          <a:lstStyle/>
          <a:p>
            <a:pPr marL="0" indent="0" algn="ctr">
              <a:buNone/>
            </a:pPr>
            <a:r>
              <a:rPr lang="en-US" dirty="0"/>
              <a:t>Brenton Bethel</a:t>
            </a:r>
          </a:p>
          <a:p>
            <a:pPr marL="0" indent="0" algn="ctr">
              <a:buNone/>
            </a:pPr>
            <a:r>
              <a:rPr lang="en-US" dirty="0"/>
              <a:t>Candace Stingley</a:t>
            </a:r>
          </a:p>
          <a:p>
            <a:pPr marL="0" indent="0" algn="ctr">
              <a:buNone/>
            </a:pPr>
            <a:r>
              <a:rPr lang="en-US" dirty="0"/>
              <a:t>Dario Rangel</a:t>
            </a:r>
          </a:p>
          <a:p>
            <a:pPr marL="0" indent="0" algn="ctr">
              <a:buNone/>
            </a:pPr>
            <a:r>
              <a:rPr lang="en-US" dirty="0"/>
              <a:t>Jessica Richter</a:t>
            </a:r>
          </a:p>
          <a:p>
            <a:pPr marL="0" indent="0" algn="ctr">
              <a:buNone/>
            </a:pPr>
            <a:r>
              <a:rPr lang="en-US" dirty="0"/>
              <a:t>Mark Meinhardt</a:t>
            </a:r>
          </a:p>
        </p:txBody>
      </p:sp>
    </p:spTree>
    <p:extLst>
      <p:ext uri="{BB962C8B-B14F-4D97-AF65-F5344CB8AC3E}">
        <p14:creationId xmlns:p14="http://schemas.microsoft.com/office/powerpoint/2010/main" val="2590784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74321"/>
            <a:ext cx="10515600" cy="1097279"/>
          </a:xfrm>
        </p:spPr>
        <p:txBody>
          <a:bodyPr>
            <a:noAutofit/>
          </a:bodyPr>
          <a:lstStyle/>
          <a:p>
            <a:pPr algn="ctr"/>
            <a:r>
              <a:rPr lang="en-US" dirty="0">
                <a:solidFill>
                  <a:prstClr val="black"/>
                </a:solidFill>
              </a:rPr>
              <a:t>SECTION 2</a:t>
            </a:r>
            <a:endParaRPr lang="en-US" dirty="0"/>
          </a:p>
        </p:txBody>
      </p:sp>
      <p:sp>
        <p:nvSpPr>
          <p:cNvPr id="3" name="Text Placeholder 2"/>
          <p:cNvSpPr>
            <a:spLocks noGrp="1"/>
          </p:cNvSpPr>
          <p:nvPr>
            <p:ph type="body" idx="1"/>
          </p:nvPr>
        </p:nvSpPr>
        <p:spPr>
          <a:xfrm>
            <a:off x="831850" y="1721225"/>
            <a:ext cx="10515600" cy="1390275"/>
          </a:xfrm>
        </p:spPr>
        <p:txBody>
          <a:bodyPr>
            <a:normAutofit/>
          </a:bodyPr>
          <a:lstStyle/>
          <a:p>
            <a:pPr lvl="1" algn="ctr"/>
            <a:r>
              <a:rPr lang="en-US" sz="2800" dirty="0">
                <a:solidFill>
                  <a:srgbClr val="2B2B2B"/>
                </a:solidFill>
              </a:rPr>
              <a:t>An overview of the data collection, cleanup, and exploration processes</a:t>
            </a:r>
          </a:p>
        </p:txBody>
      </p:sp>
    </p:spTree>
    <p:extLst>
      <p:ext uri="{BB962C8B-B14F-4D97-AF65-F5344CB8AC3E}">
        <p14:creationId xmlns:p14="http://schemas.microsoft.com/office/powerpoint/2010/main" val="199709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Website Data Collection from Basketball-Reference.com</a:t>
            </a:r>
          </a:p>
        </p:txBody>
      </p:sp>
      <p:sp>
        <p:nvSpPr>
          <p:cNvPr id="4" name="Content Placeholder 3"/>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kern="100" dirty="0">
                <a:ea typeface="Calibri" panose="020F0502020204030204" pitchFamily="34" charset="0"/>
                <a:cs typeface="Times New Roman" panose="02020603050405020304" pitchFamily="18" charset="0"/>
              </a:rPr>
              <a:t>One source of data was from the website: </a:t>
            </a:r>
            <a:r>
              <a:rPr lang="en-US" u="sng" kern="100" dirty="0">
                <a:solidFill>
                  <a:srgbClr val="000000"/>
                </a:solidFill>
                <a:ea typeface="Calibri" panose="020F0502020204030204" pitchFamily="34" charset="0"/>
                <a:cs typeface="Times New Roman" panose="02020603050405020304" pitchFamily="18" charset="0"/>
                <a:hlinkClick r:id="rId2"/>
              </a:rPr>
              <a:t>https://www.basketball-reference.com/teams/ORL/</a:t>
            </a:r>
            <a:endParaRPr lang="en-US" kern="100" dirty="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kern="100" dirty="0">
                <a:ea typeface="Calibri" panose="020F0502020204030204" pitchFamily="34" charset="0"/>
                <a:cs typeface="Times New Roman" panose="02020603050405020304" pitchFamily="18" charset="0"/>
              </a:rPr>
              <a:t>This site is part of a larger reference site called Sports-Reference.com.</a:t>
            </a:r>
          </a:p>
          <a:p>
            <a:pPr marL="342900" marR="0" lvl="0" indent="-342900">
              <a:lnSpc>
                <a:spcPct val="107000"/>
              </a:lnSpc>
              <a:spcBef>
                <a:spcPts val="0"/>
              </a:spcBef>
              <a:spcAft>
                <a:spcPts val="0"/>
              </a:spcAft>
              <a:buFont typeface="Symbol" panose="05050102010706020507" pitchFamily="18" charset="2"/>
              <a:buChar char=""/>
            </a:pPr>
            <a:r>
              <a:rPr lang="en-US" kern="100" dirty="0">
                <a:ea typeface="Calibri" panose="020F0502020204030204" pitchFamily="34" charset="0"/>
                <a:cs typeface="Times New Roman" panose="02020603050405020304" pitchFamily="18" charset="0"/>
              </a:rPr>
              <a:t>The site is easy to navigate, and the data is available in csv format.</a:t>
            </a:r>
          </a:p>
          <a:p>
            <a:endParaRPr lang="en-US" dirty="0"/>
          </a:p>
        </p:txBody>
      </p:sp>
    </p:spTree>
    <p:extLst>
      <p:ext uri="{BB962C8B-B14F-4D97-AF65-F5344CB8AC3E}">
        <p14:creationId xmlns:p14="http://schemas.microsoft.com/office/powerpoint/2010/main" val="413662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solidFill>
                  <a:prstClr val="black"/>
                </a:solidFill>
              </a:rPr>
              <a:t>Website Data Collection from NBA.com</a:t>
            </a:r>
            <a:endParaRPr lang="en-US" dirty="0"/>
          </a:p>
        </p:txBody>
      </p:sp>
      <p:sp>
        <p:nvSpPr>
          <p:cNvPr id="4" name="Content Placeholder 3"/>
          <p:cNvSpPr>
            <a:spLocks noGrp="1"/>
          </p:cNvSpPr>
          <p:nvPr>
            <p:ph idx="1"/>
          </p:nvPr>
        </p:nvSpPr>
        <p:spPr/>
        <p:txBody>
          <a:bodyPr/>
          <a:lstStyle/>
          <a:p>
            <a:r>
              <a:rPr lang="en-US" dirty="0"/>
              <a:t>One source of data was pulled directly from NBA.com and put the into CSV files</a:t>
            </a:r>
          </a:p>
          <a:p>
            <a:pPr marL="0" indent="0">
              <a:buNone/>
            </a:pPr>
            <a:endParaRPr lang="en-US" dirty="0"/>
          </a:p>
          <a:p>
            <a:r>
              <a:rPr lang="en-US" dirty="0"/>
              <a:t>Data was selected as needed based on the results that from my first objective of finding the rankings of the NBA teams </a:t>
            </a:r>
          </a:p>
          <a:p>
            <a:endParaRPr lang="en-US" dirty="0"/>
          </a:p>
          <a:p>
            <a:r>
              <a:rPr lang="en-US" dirty="0"/>
              <a:t>Data was cleaned using excel to make sure  all of the data was formatted correctly. The data was then imported into a </a:t>
            </a:r>
            <a:r>
              <a:rPr lang="en-US" dirty="0" err="1"/>
              <a:t>Jupyter</a:t>
            </a:r>
            <a:r>
              <a:rPr lang="en-US" dirty="0"/>
              <a:t> Notebook for analysis </a:t>
            </a:r>
          </a:p>
          <a:p>
            <a:endParaRPr lang="en-US" dirty="0"/>
          </a:p>
        </p:txBody>
      </p:sp>
    </p:spTree>
    <p:extLst>
      <p:ext uri="{BB962C8B-B14F-4D97-AF65-F5344CB8AC3E}">
        <p14:creationId xmlns:p14="http://schemas.microsoft.com/office/powerpoint/2010/main" val="2640450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t>API Data Collection using </a:t>
            </a:r>
            <a:r>
              <a:rPr lang="en-US" sz="3600" b="1" dirty="0" err="1"/>
              <a:t>nba_api</a:t>
            </a:r>
            <a:endParaRPr lang="en-US" dirty="0"/>
          </a:p>
        </p:txBody>
      </p:sp>
      <p:sp>
        <p:nvSpPr>
          <p:cNvPr id="3" name="Content Placeholder 2"/>
          <p:cNvSpPr>
            <a:spLocks noGrp="1"/>
          </p:cNvSpPr>
          <p:nvPr>
            <p:ph idx="1"/>
          </p:nvPr>
        </p:nvSpPr>
        <p:spPr/>
        <p:txBody>
          <a:bodyPr/>
          <a:lstStyle/>
          <a:p>
            <a:r>
              <a:rPr lang="en-US" dirty="0"/>
              <a:t>One source of data came from the python module </a:t>
            </a:r>
            <a:r>
              <a:rPr lang="en-US" dirty="0" err="1"/>
              <a:t>nba_api</a:t>
            </a:r>
            <a:endParaRPr lang="en-US" dirty="0"/>
          </a:p>
          <a:p>
            <a:r>
              <a:rPr lang="en-US" dirty="0"/>
              <a:t>The </a:t>
            </a:r>
            <a:r>
              <a:rPr lang="en-US" dirty="0" err="1"/>
              <a:t>nba_api</a:t>
            </a:r>
            <a:r>
              <a:rPr lang="en-US" dirty="0"/>
              <a:t> contains official data from the NBA  and is the source of data for the website NBA.com</a:t>
            </a:r>
          </a:p>
          <a:p>
            <a:r>
              <a:rPr lang="en-US" dirty="0"/>
              <a:t>The API was easy to learn but going through the documentation was time consuming, which the group to use other methods in addition to this one</a:t>
            </a:r>
          </a:p>
          <a:p>
            <a:r>
              <a:rPr lang="en-US" dirty="0"/>
              <a:t>The </a:t>
            </a:r>
            <a:r>
              <a:rPr lang="en-US" dirty="0" err="1"/>
              <a:t>nba_api</a:t>
            </a:r>
            <a:r>
              <a:rPr lang="en-US" dirty="0"/>
              <a:t> package is Open Source with an </a:t>
            </a:r>
            <a:r>
              <a:rPr lang="en-US" dirty="0">
                <a:hlinkClick r:id="rId2"/>
              </a:rPr>
              <a:t>MIT License</a:t>
            </a:r>
            <a:r>
              <a:rPr lang="en-US" dirty="0"/>
              <a:t> and does not require an API key</a:t>
            </a:r>
          </a:p>
        </p:txBody>
      </p:sp>
    </p:spTree>
    <p:extLst>
      <p:ext uri="{BB962C8B-B14F-4D97-AF65-F5344CB8AC3E}">
        <p14:creationId xmlns:p14="http://schemas.microsoft.com/office/powerpoint/2010/main" val="2229222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Dario</a:t>
            </a: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004952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39561"/>
            <a:ext cx="10515600" cy="1081239"/>
          </a:xfrm>
        </p:spPr>
        <p:txBody>
          <a:bodyPr>
            <a:normAutofit/>
          </a:bodyPr>
          <a:lstStyle/>
          <a:p>
            <a:pPr algn="ctr"/>
            <a:r>
              <a:rPr lang="en-US" dirty="0">
                <a:solidFill>
                  <a:prstClr val="black"/>
                </a:solidFill>
              </a:rPr>
              <a:t>SECTION 3</a:t>
            </a:r>
            <a:endParaRPr lang="en-US" sz="2400" dirty="0"/>
          </a:p>
        </p:txBody>
      </p:sp>
      <p:sp>
        <p:nvSpPr>
          <p:cNvPr id="3" name="Text Placeholder 2"/>
          <p:cNvSpPr>
            <a:spLocks noGrp="1"/>
          </p:cNvSpPr>
          <p:nvPr>
            <p:ph type="body" idx="1"/>
          </p:nvPr>
        </p:nvSpPr>
        <p:spPr>
          <a:xfrm>
            <a:off x="831850" y="1721225"/>
            <a:ext cx="10515600" cy="1225176"/>
          </a:xfrm>
        </p:spPr>
        <p:txBody>
          <a:bodyPr>
            <a:noAutofit/>
          </a:bodyPr>
          <a:lstStyle/>
          <a:p>
            <a:pPr algn="ctr"/>
            <a:r>
              <a:rPr lang="en-US" sz="2800" dirty="0">
                <a:solidFill>
                  <a:srgbClr val="2B2B2B"/>
                </a:solidFill>
              </a:rPr>
              <a:t>The approach to achieve the project goals</a:t>
            </a:r>
            <a:endParaRPr lang="en-US" sz="2800" dirty="0"/>
          </a:p>
        </p:txBody>
      </p:sp>
    </p:spTree>
    <p:extLst>
      <p:ext uri="{BB962C8B-B14F-4D97-AF65-F5344CB8AC3E}">
        <p14:creationId xmlns:p14="http://schemas.microsoft.com/office/powerpoint/2010/main" val="846020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1539</TotalTime>
  <Words>2086</Words>
  <Application>Microsoft Macintosh PowerPoint</Application>
  <PresentationFormat>Widescreen</PresentationFormat>
  <Paragraphs>183</Paragraphs>
  <Slides>35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Helvetica Neue</vt:lpstr>
      <vt:lpstr>Symbol</vt:lpstr>
      <vt:lpstr>Office Theme</vt:lpstr>
      <vt:lpstr>An Exploratory Data Analysis  (EDA) of the  Orlando Magic </vt:lpstr>
      <vt:lpstr>SECTION 1 </vt:lpstr>
      <vt:lpstr>Project Overview</vt:lpstr>
      <vt:lpstr>SECTION 2</vt:lpstr>
      <vt:lpstr>Website Data Collection from Basketball-Reference.com</vt:lpstr>
      <vt:lpstr>Website Data Collection from NBA.com</vt:lpstr>
      <vt:lpstr>API Data Collection using nba_api</vt:lpstr>
      <vt:lpstr>Dario</vt:lpstr>
      <vt:lpstr>SECTION 3</vt:lpstr>
      <vt:lpstr>Question 1 – Regular Season vs Playoff Percentage</vt:lpstr>
      <vt:lpstr>Question 2 – Last Season vs Best/Worst Seasons </vt:lpstr>
      <vt:lpstr>Question 3 – How Does the Magic Compare to the League</vt:lpstr>
      <vt:lpstr>Question 4 - KPIs most closely related to wins   KPIs studied for the Orlando Magic</vt:lpstr>
      <vt:lpstr>Dario</vt:lpstr>
      <vt:lpstr>SECTION 4</vt:lpstr>
      <vt:lpstr>Question 1 – Regular Season vs Playoff Percentage</vt:lpstr>
      <vt:lpstr>Question 2 – Last Season vs Best/Worst Seasons</vt:lpstr>
      <vt:lpstr>Question 3 – How Does the Magic Compare to the League</vt:lpstr>
      <vt:lpstr>PowerPoint Presentation</vt:lpstr>
      <vt:lpstr>PowerPoint Presentation</vt:lpstr>
      <vt:lpstr>PowerPoint Presentation</vt:lpstr>
      <vt:lpstr>PowerPoint Presentation</vt:lpstr>
      <vt:lpstr>PowerPoint Presentation</vt:lpstr>
      <vt:lpstr>Question 4 - KPIs most closely relate to wins  Linear Regression:  Summary of the R-values of the KPIs studied</vt:lpstr>
      <vt:lpstr>PowerPoint Presentation</vt:lpstr>
      <vt:lpstr>PowerPoint Presentation</vt:lpstr>
      <vt:lpstr>Summary: According to the Pearson Correlation Coefficient Table, the KPIs all had a positive relation to wins.</vt:lpstr>
      <vt:lpstr>Dario</vt:lpstr>
      <vt:lpstr>SECTION 5</vt:lpstr>
      <vt:lpstr>Question 1 – Regular Season vs Playoff Percentage</vt:lpstr>
      <vt:lpstr>Dario</vt:lpstr>
      <vt:lpstr>Jessica </vt:lpstr>
      <vt:lpstr>Candace</vt:lpstr>
      <vt:lpstr>Brenton</vt:lpstr>
      <vt:lpstr> Presented by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dc:title>
  <dc:creator>OR-Bethel, Brenton (Orlando)</dc:creator>
  <cp:lastModifiedBy>Candace Stingley</cp:lastModifiedBy>
  <cp:revision>136</cp:revision>
  <dcterms:created xsi:type="dcterms:W3CDTF">2023-04-25T01:06:19Z</dcterms:created>
  <dcterms:modified xsi:type="dcterms:W3CDTF">2023-05-04T18:18:55Z</dcterms:modified>
</cp:coreProperties>
</file>