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2" r:id="rId15"/>
    <p:sldId id="283" r:id="rId16"/>
    <p:sldId id="298" r:id="rId17"/>
    <p:sldId id="300" r:id="rId18"/>
    <p:sldId id="301" r:id="rId19"/>
    <p:sldId id="302" r:id="rId20"/>
    <p:sldId id="303" r:id="rId21"/>
    <p:sldId id="304" r:id="rId22"/>
    <p:sldId id="305" r:id="rId23"/>
    <p:sldId id="290" r:id="rId24"/>
    <p:sldId id="291" r:id="rId25"/>
    <p:sldId id="292" r:id="rId26"/>
    <p:sldId id="294" r:id="rId27"/>
    <p:sldId id="306" r:id="rId28"/>
    <p:sldId id="282" r:id="rId29"/>
    <p:sldId id="307" r:id="rId30"/>
    <p:sldId id="308" r:id="rId31"/>
    <p:sldId id="309" r:id="rId32"/>
    <p:sldId id="310" r:id="rId33"/>
    <p:sldId id="311" r:id="rId34"/>
    <p:sldId id="312" r:id="rId35"/>
    <p:sldId id="313" r:id="rId36"/>
    <p:sldId id="314" r:id="rId37"/>
    <p:sldId id="315" r:id="rId38"/>
    <p:sldId id="273" r:id="rId39"/>
    <p:sldId id="285" r:id="rId40"/>
    <p:sldId id="284" r:id="rId41"/>
    <p:sldId id="318" r:id="rId42"/>
    <p:sldId id="317" r:id="rId43"/>
    <p:sldId id="316" r:id="rId44"/>
    <p:sldId id="29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2"/>
            <p14:sldId id="283"/>
            <p14:sldId id="298"/>
            <p14:sldId id="300"/>
            <p14:sldId id="301"/>
            <p14:sldId id="302"/>
            <p14:sldId id="303"/>
            <p14:sldId id="304"/>
            <p14:sldId id="305"/>
            <p14:sldId id="290"/>
            <p14:sldId id="291"/>
            <p14:sldId id="292"/>
            <p14:sldId id="294"/>
            <p14:sldId id="306"/>
            <p14:sldId id="282"/>
            <p14:sldId id="307"/>
            <p14:sldId id="308"/>
            <p14:sldId id="309"/>
            <p14:sldId id="310"/>
            <p14:sldId id="311"/>
            <p14:sldId id="312"/>
            <p14:sldId id="313"/>
            <p14:sldId id="314"/>
            <p14:sldId id="315"/>
            <p14:sldId id="273"/>
            <p14:sldId id="285"/>
            <p14:sldId id="284"/>
            <p14:sldId id="318"/>
            <p14:sldId id="317"/>
            <p14:sldId id="316"/>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4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Title Page</a:t>
            </a:r>
            <a:endParaRPr lang="en-US" dirty="0"/>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 xmlns:a16="http://schemas.microsoft.com/office/drawing/2014/main" id="{DD603586-51D6-A836-1376-6B23AA0F4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 xmlns:a16="http://schemas.microsoft.com/office/drawing/2014/main" id="{B280F340-C07D-C230-78A2-7894FBC4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 xmlns:a16="http://schemas.microsoft.com/office/drawing/2014/main" id="{723D2974-1B4C-82C2-030D-AEAF5995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 xmlns:a16="http://schemas.microsoft.com/office/drawing/2014/main" id="{D07898A0-9C5E-B5D6-DDB1-52BC9C29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5" name="Footer Placeholder 4">
            <a:extLst>
              <a:ext uri="{FF2B5EF4-FFF2-40B4-BE49-F238E27FC236}">
                <a16:creationId xmlns="" xmlns:a16="http://schemas.microsoft.com/office/drawing/2014/main" id="{03B29897-DB1A-5E0B-8C6C-93D82E772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6" name="Footer Placeholder 5">
            <a:extLst>
              <a:ext uri="{FF2B5EF4-FFF2-40B4-BE49-F238E27FC236}">
                <a16:creationId xmlns="" xmlns:a16="http://schemas.microsoft.com/office/drawing/2014/main" id="{D9117D43-02A1-4AB2-C5EE-082AF7DC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8" name="Footer Placeholder 7">
            <a:extLst>
              <a:ext uri="{FF2B5EF4-FFF2-40B4-BE49-F238E27FC236}">
                <a16:creationId xmlns="" xmlns:a16="http://schemas.microsoft.com/office/drawing/2014/main" id="{38A96267-3810-CB64-D205-372FA67F7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4" name="Footer Placeholder 3">
            <a:extLst>
              <a:ext uri="{FF2B5EF4-FFF2-40B4-BE49-F238E27FC236}">
                <a16:creationId xmlns="" xmlns:a16="http://schemas.microsoft.com/office/drawing/2014/main" id="{E473AE5A-85B9-E0C6-35EE-05D7579BF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3" name="Footer Placeholder 2">
            <a:extLst>
              <a:ext uri="{FF2B5EF4-FFF2-40B4-BE49-F238E27FC236}">
                <a16:creationId xmlns="" xmlns:a16="http://schemas.microsoft.com/office/drawing/2014/main" id="{2455AFB9-0F6F-1646-E3F9-164927FE5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6" name="Footer Placeholder 5">
            <a:extLst>
              <a:ext uri="{FF2B5EF4-FFF2-40B4-BE49-F238E27FC236}">
                <a16:creationId xmlns="" xmlns:a16="http://schemas.microsoft.com/office/drawing/2014/main" id="{B04A9B06-1F86-EEF8-8473-D61924456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5/4/2023</a:t>
            </a:fld>
            <a:endParaRPr lang="en-US"/>
          </a:p>
        </p:txBody>
      </p:sp>
      <p:sp>
        <p:nvSpPr>
          <p:cNvPr id="6" name="Footer Placeholder 5">
            <a:extLst>
              <a:ext uri="{FF2B5EF4-FFF2-40B4-BE49-F238E27FC236}">
                <a16:creationId xmlns="" xmlns:a16="http://schemas.microsoft.com/office/drawing/2014/main" id="{637E81F4-FE36-EC6A-644C-8B7717C70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5/4/2023</a:t>
            </a:fld>
            <a:endParaRPr lang="en-US"/>
          </a:p>
        </p:txBody>
      </p:sp>
      <p:sp>
        <p:nvSpPr>
          <p:cNvPr id="5" name="Footer Placeholder 4">
            <a:extLst>
              <a:ext uri="{FF2B5EF4-FFF2-40B4-BE49-F238E27FC236}">
                <a16:creationId xmlns=""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sketball-reference.com/teams/OR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war/nba_api/blob/master/LICEN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ba.com/stats/players/traditional?SeasonType=Regular+Seas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0C16C4-4789-4048-D9A5-1506B502EF1C}"/>
              </a:ext>
            </a:extLst>
          </p:cNvPr>
          <p:cNvSpPr>
            <a:spLocks noGrp="1"/>
          </p:cNvSpPr>
          <p:nvPr>
            <p:ph type="title"/>
          </p:nvPr>
        </p:nvSpPr>
        <p:spPr>
          <a:xfrm>
            <a:off x="838200" y="365125"/>
            <a:ext cx="10515600" cy="5761355"/>
          </a:xfrm>
        </p:spPr>
        <p:txBody>
          <a:bodyPr>
            <a:normAutofit/>
          </a:bodyPr>
          <a:lstStyle/>
          <a:p>
            <a:pPr algn="ctr"/>
            <a:r>
              <a:rPr lang="en-US" sz="4800" dirty="0"/>
              <a:t>An Exploratory Data Analysis  (EDA)</a:t>
            </a:r>
            <a:br>
              <a:rPr lang="en-US" sz="4800" dirty="0"/>
            </a:br>
            <a:r>
              <a:rPr lang="en-US" dirty="0"/>
              <a:t>of the </a:t>
            </a:r>
            <a:r>
              <a:rPr lang="en-US" sz="5400" dirty="0"/>
              <a:t/>
            </a:r>
            <a:br>
              <a:rPr lang="en-US" sz="5400" dirty="0"/>
            </a:br>
            <a:r>
              <a:rPr lang="en-US" sz="60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smtClean="0"/>
              <a:t>Data was collected through the python module </a:t>
            </a:r>
            <a:r>
              <a:rPr lang="en-US" dirty="0" err="1" smtClean="0"/>
              <a:t>nba_api</a:t>
            </a:r>
            <a:endParaRPr lang="en-US" dirty="0" smtClean="0"/>
          </a:p>
          <a:p>
            <a:r>
              <a:rPr lang="en-US" dirty="0" smtClean="0"/>
              <a:t>The data was filtered to include only seasons where the Magic made the playoffs</a:t>
            </a:r>
          </a:p>
          <a:p>
            <a:r>
              <a:rPr lang="en-US" dirty="0" smtClean="0"/>
              <a:t>A two-plot line chart was created to show the different winning percentages</a:t>
            </a:r>
          </a:p>
          <a:p>
            <a:r>
              <a:rPr lang="en-US" dirty="0" smtClean="0"/>
              <a:t>A bar chart was created to show the number of games played in each playoff season</a:t>
            </a:r>
          </a:p>
          <a:p>
            <a:r>
              <a:rPr lang="en-US" dirty="0" smtClean="0"/>
              <a:t>A T test was applied to determine whether or not there was a correlation between regular season wins and playoff wins</a:t>
            </a:r>
            <a:endParaRPr lang="en-US" dirty="0"/>
          </a:p>
        </p:txBody>
      </p:sp>
    </p:spTree>
    <p:extLst>
      <p:ext uri="{BB962C8B-B14F-4D97-AF65-F5344CB8AC3E}">
        <p14:creationId xmlns:p14="http://schemas.microsoft.com/office/powerpoint/2010/main" val="235788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a:t>
            </a:r>
            <a:r>
              <a:rPr lang="en-US" sz="3200" b="1" dirty="0" smtClean="0">
                <a:solidFill>
                  <a:prstClr val="black"/>
                </a:solidFill>
              </a:rPr>
              <a:t>3 </a:t>
            </a:r>
            <a:r>
              <a:rPr lang="en-US" sz="3200" b="1" dirty="0">
                <a:solidFill>
                  <a:prstClr val="black"/>
                </a:solidFill>
              </a:rPr>
              <a:t>– </a:t>
            </a:r>
            <a:r>
              <a:rPr lang="en-US" sz="3200" b="1" dirty="0" smtClean="0">
                <a:solidFill>
                  <a:prstClr val="black"/>
                </a:solidFill>
              </a:rPr>
              <a:t>How Does the Magic Compare to the League</a:t>
            </a:r>
            <a:endParaRPr lang="en-US" sz="3200" dirty="0"/>
          </a:p>
        </p:txBody>
      </p:sp>
      <p:sp>
        <p:nvSpPr>
          <p:cNvPr id="3" name="Content Placeholder 2"/>
          <p:cNvSpPr>
            <a:spLocks noGrp="1"/>
          </p:cNvSpPr>
          <p:nvPr>
            <p:ph idx="1"/>
          </p:nvPr>
        </p:nvSpPr>
        <p:spPr/>
        <p:txBody>
          <a:bodyPr/>
          <a:lstStyle/>
          <a:p>
            <a:r>
              <a:rPr lang="en-US" dirty="0" smtClean="0"/>
              <a:t>The following 5 major factors were analyzed in </a:t>
            </a:r>
            <a:r>
              <a:rPr lang="en-US" dirty="0"/>
              <a:t>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smtClean="0"/>
              <a:t>The comparison of the Magic </a:t>
            </a:r>
            <a:r>
              <a:rPr lang="en-US" sz="2000" dirty="0"/>
              <a:t>to 3 other </a:t>
            </a:r>
            <a:r>
              <a:rPr lang="en-US" sz="2000" dirty="0" smtClean="0"/>
              <a:t>teams consisted of 3 </a:t>
            </a:r>
            <a:r>
              <a:rPr lang="en-US" sz="2000" dirty="0"/>
              <a:t>Point Percentage and Field Goal Percentage to get a wider view of the points being made.</a:t>
            </a:r>
          </a:p>
          <a:p>
            <a:pPr lvl="1"/>
            <a:r>
              <a:rPr lang="en-US" sz="2000" dirty="0" smtClean="0"/>
              <a:t>The comparison of  </a:t>
            </a:r>
            <a:r>
              <a:rPr lang="en-US" sz="2000" dirty="0"/>
              <a:t>the Magic to the entire </a:t>
            </a:r>
            <a:r>
              <a:rPr lang="en-US" sz="2000" dirty="0" smtClean="0"/>
              <a:t>league consisted of 3 </a:t>
            </a:r>
            <a:r>
              <a:rPr lang="en-US" sz="2000" dirty="0"/>
              <a:t>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a:t>
            </a:r>
            <a:r>
              <a:rPr lang="en-US" b="1" dirty="0" smtClean="0">
                <a:solidFill>
                  <a:srgbClr val="000000"/>
                </a:solidFill>
              </a:rPr>
              <a:t>related </a:t>
            </a:r>
            <a:r>
              <a:rPr lang="en-US" b="1" dirty="0">
                <a:solidFill>
                  <a:srgbClr val="000000"/>
                </a:solidFill>
              </a:rPr>
              <a:t>to wins </a:t>
            </a:r>
            <a:r>
              <a:rPr lang="en-US" b="1" dirty="0" smtClean="0"/>
              <a:t/>
            </a:r>
            <a:br>
              <a:rPr lang="en-US" b="1" dirty="0" smtClean="0"/>
            </a:br>
            <a:r>
              <a:rPr lang="en-US" dirty="0"/>
              <a:t> KPIs studied for the Orlando Magic</a:t>
            </a:r>
          </a:p>
        </p:txBody>
      </p:sp>
      <p:sp>
        <p:nvSpPr>
          <p:cNvPr id="3" name="Content Placeholder 2">
            <a:extLst>
              <a:ext uri="{FF2B5EF4-FFF2-40B4-BE49-F238E27FC236}">
                <a16:creationId xmlns=""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4</a:t>
            </a:r>
            <a:endParaRPr lang="en-US" sz="2400" dirty="0"/>
          </a:p>
        </p:txBody>
      </p:sp>
      <p:sp>
        <p:nvSpPr>
          <p:cNvPr id="3" name="Text Placeholder 2"/>
          <p:cNvSpPr>
            <a:spLocks noGrp="1"/>
          </p:cNvSpPr>
          <p:nvPr>
            <p:ph type="body" idx="1"/>
          </p:nvPr>
        </p:nvSpPr>
        <p:spPr>
          <a:xfrm>
            <a:off x="831850" y="1721225"/>
            <a:ext cx="10515600" cy="818775"/>
          </a:xfrm>
        </p:spPr>
        <p:txBody>
          <a:bodyPr>
            <a:noAutofit/>
          </a:bodyPr>
          <a:lstStyle/>
          <a:p>
            <a:pPr algn="ctr"/>
            <a:r>
              <a:rPr lang="en-US" sz="2800" dirty="0" smtClean="0">
                <a:solidFill>
                  <a:prstClr val="black"/>
                </a:solidFill>
              </a:rPr>
              <a:t>Results and conclusions </a:t>
            </a:r>
            <a:r>
              <a:rPr lang="en-US" sz="2800" dirty="0">
                <a:solidFill>
                  <a:prstClr val="black"/>
                </a:solidFill>
              </a:rPr>
              <a:t>of the </a:t>
            </a:r>
            <a:r>
              <a:rPr lang="en-US" sz="2800" dirty="0" smtClean="0">
                <a:solidFill>
                  <a:prstClr val="black"/>
                </a:solidFill>
              </a:rPr>
              <a:t>analysis</a:t>
            </a:r>
            <a:endParaRPr lang="en-US" sz="2800" dirty="0"/>
          </a:p>
        </p:txBody>
      </p:sp>
    </p:spTree>
    <p:extLst>
      <p:ext uri="{BB962C8B-B14F-4D97-AF65-F5344CB8AC3E}">
        <p14:creationId xmlns:p14="http://schemas.microsoft.com/office/powerpoint/2010/main" val="3578810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a:t>
            </a:r>
            <a:r>
              <a:rPr lang="en-US" dirty="0" smtClean="0"/>
              <a:t>of regular season vs playoff games was </a:t>
            </a:r>
            <a:r>
              <a:rPr lang="en-US" dirty="0"/>
              <a:t>used </a:t>
            </a:r>
            <a:r>
              <a:rPr lang="en-US" dirty="0" smtClean="0"/>
              <a:t>to determine the p value</a:t>
            </a:r>
          </a:p>
          <a:p>
            <a:r>
              <a:rPr lang="en-US" dirty="0" smtClean="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a16="http://schemas.microsoft.com/office/drawing/2014/main" xmlns=""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xmlns=""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a16="http://schemas.microsoft.com/office/drawing/2014/main" xmlns=""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a16="http://schemas.microsoft.com/office/drawing/2014/main" xmlns=""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a16="http://schemas.microsoft.com/office/drawing/2014/main" xmlns=""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 xmlns:a16="http://schemas.microsoft.com/office/drawing/2014/main" id="{E43BBEB8-47FE-9D80-DA86-0E032C2F32A6}"/>
              </a:ext>
            </a:extLst>
          </p:cNvPr>
          <p:cNvPicPr>
            <a:picLocks noChangeAspect="1"/>
          </p:cNvPicPr>
          <p:nvPr/>
        </p:nvPicPr>
        <p:blipFill rotWithShape="1">
          <a:blip r:embed="rId2"/>
          <a:srcRect l="21" r="3" b="3"/>
          <a:stretch/>
        </p:blipFill>
        <p:spPr>
          <a:xfrm>
            <a:off x="-1" y="1828800"/>
            <a:ext cx="7208820" cy="5029200"/>
          </a:xfrm>
          <a:prstGeom prst="rect">
            <a:avLst/>
          </a:prstGeom>
        </p:spPr>
      </p:pic>
      <p:pic>
        <p:nvPicPr>
          <p:cNvPr id="19" name="Picture 18" descr="Chart, bar chart, histogram&#10;&#10;Description automatically generated">
            <a:extLst>
              <a:ext uri="{FF2B5EF4-FFF2-40B4-BE49-F238E27FC236}">
                <a16:creationId xmlns="" xmlns:a16="http://schemas.microsoft.com/office/drawing/2014/main" id="{F6D78484-4440-8245-7869-BB45A79451FD}"/>
              </a:ext>
            </a:extLst>
          </p:cNvPr>
          <p:cNvPicPr>
            <a:picLocks noChangeAspect="1"/>
          </p:cNvPicPr>
          <p:nvPr/>
        </p:nvPicPr>
        <p:blipFill>
          <a:blip r:embed="rId3"/>
          <a:stretch>
            <a:fillRect/>
          </a:stretch>
        </p:blipFill>
        <p:spPr>
          <a:xfrm>
            <a:off x="6720121" y="-2287"/>
            <a:ext cx="5489449" cy="4117087"/>
          </a:xfrm>
          <a:prstGeom prst="rect">
            <a:avLst/>
          </a:prstGeom>
        </p:spPr>
      </p:pic>
      <p:pic>
        <p:nvPicPr>
          <p:cNvPr id="22" name="Picture 21" descr="Chart, waterfall chart&#10;&#10;Description automatically generated">
            <a:extLst>
              <a:ext uri="{FF2B5EF4-FFF2-40B4-BE49-F238E27FC236}">
                <a16:creationId xmlns="" xmlns:a16="http://schemas.microsoft.com/office/drawing/2014/main" id="{9BDC5DA7-AEC1-1113-4950-7CD1187E0D45}"/>
              </a:ext>
            </a:extLst>
          </p:cNvPr>
          <p:cNvPicPr>
            <a:picLocks noChangeAspect="1"/>
          </p:cNvPicPr>
          <p:nvPr/>
        </p:nvPicPr>
        <p:blipFill>
          <a:blip r:embed="rId4"/>
          <a:stretch>
            <a:fillRect/>
          </a:stretch>
        </p:blipFill>
        <p:spPr>
          <a:xfrm>
            <a:off x="6683596" y="4115944"/>
            <a:ext cx="5486400" cy="2743200"/>
          </a:xfrm>
          <a:prstGeom prst="rect">
            <a:avLst/>
          </a:prstGeom>
        </p:spPr>
      </p:pic>
      <p:sp>
        <p:nvSpPr>
          <p:cNvPr id="23" name="TextBox 22">
            <a:extLst>
              <a:ext uri="{FF2B5EF4-FFF2-40B4-BE49-F238E27FC236}">
                <a16:creationId xmlns="" xmlns:a16="http://schemas.microsoft.com/office/drawing/2014/main" id="{E492EA35-F853-C549-25DD-8833D4ADF337}"/>
              </a:ext>
            </a:extLst>
          </p:cNvPr>
          <p:cNvSpPr txBox="1"/>
          <p:nvPr/>
        </p:nvSpPr>
        <p:spPr>
          <a:xfrm>
            <a:off x="720667" y="1042309"/>
            <a:ext cx="5978835" cy="1015663"/>
          </a:xfrm>
          <a:prstGeom prst="rect">
            <a:avLst/>
          </a:prstGeom>
          <a:noFill/>
        </p:spPr>
        <p:txBody>
          <a:bodyPr wrap="square" rtlCol="0">
            <a:spAutoFit/>
          </a:bodyPr>
          <a:lstStyle/>
          <a:p>
            <a:r>
              <a:rPr lang="en-US" sz="2000" dirty="0"/>
              <a:t>Mean : 114.686667</a:t>
            </a:r>
          </a:p>
          <a:p>
            <a:r>
              <a:rPr lang="en-US" sz="2000" dirty="0"/>
              <a:t>STD : 2.778207</a:t>
            </a:r>
          </a:p>
          <a:p>
            <a:r>
              <a:rPr lang="en-US" sz="2000" dirty="0"/>
              <a:t>Z-Score : -1.2032409750947137   </a:t>
            </a:r>
          </a:p>
        </p:txBody>
      </p:sp>
      <p:sp>
        <p:nvSpPr>
          <p:cNvPr id="24" name="TextBox 23">
            <a:extLst>
              <a:ext uri="{FF2B5EF4-FFF2-40B4-BE49-F238E27FC236}">
                <a16:creationId xmlns="" xmlns:a16="http://schemas.microsoft.com/office/drawing/2014/main" id="{1CDF34BE-5078-FA3F-D836-FE3694EEC6CE}"/>
              </a:ext>
            </a:extLst>
          </p:cNvPr>
          <p:cNvSpPr txBox="1"/>
          <p:nvPr/>
        </p:nvSpPr>
        <p:spPr>
          <a:xfrm>
            <a:off x="717619" y="-111281"/>
            <a:ext cx="5600700" cy="1446550"/>
          </a:xfrm>
          <a:prstGeom prst="rect">
            <a:avLst/>
          </a:prstGeom>
          <a:noFill/>
        </p:spPr>
        <p:txBody>
          <a:bodyPr wrap="square" rtlCol="0">
            <a:spAutoFit/>
          </a:bodyPr>
          <a:lstStyle/>
          <a:p>
            <a:r>
              <a:rPr lang="en-US" sz="8800" dirty="0"/>
              <a:t>POINTS</a:t>
            </a:r>
          </a:p>
        </p:txBody>
      </p:sp>
    </p:spTree>
    <p:extLst>
      <p:ext uri="{BB962C8B-B14F-4D97-AF65-F5344CB8AC3E}">
        <p14:creationId xmlns:p14="http://schemas.microsoft.com/office/powerpoint/2010/main" val="1045547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 xmlns:a16="http://schemas.microsoft.com/office/drawing/2014/main" id="{673DBD13-CEEE-01BD-F80C-5584F02F4D88}"/>
              </a:ext>
            </a:extLst>
          </p:cNvPr>
          <p:cNvPicPr>
            <a:picLocks noChangeAspect="1"/>
          </p:cNvPicPr>
          <p:nvPr/>
        </p:nvPicPr>
        <p:blipFill>
          <a:blip r:embed="rId2"/>
          <a:stretch>
            <a:fillRect/>
          </a:stretch>
        </p:blipFill>
        <p:spPr>
          <a:xfrm>
            <a:off x="0" y="1714499"/>
            <a:ext cx="7162800" cy="5143501"/>
          </a:xfrm>
          <a:prstGeom prst="rect">
            <a:avLst/>
          </a:prstGeom>
        </p:spPr>
      </p:pic>
      <p:pic>
        <p:nvPicPr>
          <p:cNvPr id="9" name="Picture 8" descr="Chart, waterfall chart&#10;&#10;Description automatically generated">
            <a:extLst>
              <a:ext uri="{FF2B5EF4-FFF2-40B4-BE49-F238E27FC236}">
                <a16:creationId xmlns="" xmlns:a16="http://schemas.microsoft.com/office/drawing/2014/main" id="{A0AE94CE-0B9C-E713-C61C-18931029D723}"/>
              </a:ext>
            </a:extLst>
          </p:cNvPr>
          <p:cNvPicPr>
            <a:picLocks noChangeAspect="1"/>
          </p:cNvPicPr>
          <p:nvPr/>
        </p:nvPicPr>
        <p:blipFill>
          <a:blip r:embed="rId3"/>
          <a:stretch>
            <a:fillRect/>
          </a:stretch>
        </p:blipFill>
        <p:spPr>
          <a:xfrm>
            <a:off x="6934198" y="4229099"/>
            <a:ext cx="5257802" cy="2628901"/>
          </a:xfrm>
          <a:prstGeom prst="rect">
            <a:avLst/>
          </a:prstGeom>
        </p:spPr>
      </p:pic>
      <p:pic>
        <p:nvPicPr>
          <p:cNvPr id="5" name="Picture 4" descr="Chart, bar chart&#10;&#10;Description automatically generated">
            <a:extLst>
              <a:ext uri="{FF2B5EF4-FFF2-40B4-BE49-F238E27FC236}">
                <a16:creationId xmlns="" xmlns:a16="http://schemas.microsoft.com/office/drawing/2014/main" id="{BC5BDEA8-3968-461A-6A48-B0B1CC67DEBB}"/>
              </a:ext>
            </a:extLst>
          </p:cNvPr>
          <p:cNvPicPr>
            <a:picLocks noChangeAspect="1"/>
          </p:cNvPicPr>
          <p:nvPr/>
        </p:nvPicPr>
        <p:blipFill>
          <a:blip r:embed="rId4"/>
          <a:stretch>
            <a:fillRect/>
          </a:stretch>
        </p:blipFill>
        <p:spPr>
          <a:xfrm>
            <a:off x="6457950" y="0"/>
            <a:ext cx="5734050" cy="4300538"/>
          </a:xfrm>
          <a:prstGeom prst="rect">
            <a:avLst/>
          </a:prstGeom>
        </p:spPr>
      </p:pic>
      <p:sp>
        <p:nvSpPr>
          <p:cNvPr id="10" name="TextBox 9">
            <a:extLst>
              <a:ext uri="{FF2B5EF4-FFF2-40B4-BE49-F238E27FC236}">
                <a16:creationId xmlns="" xmlns:a16="http://schemas.microsoft.com/office/drawing/2014/main" id="{53E6EA2F-14A3-39A3-F001-D76606BC2284}"/>
              </a:ext>
            </a:extLst>
          </p:cNvPr>
          <p:cNvSpPr txBox="1"/>
          <p:nvPr/>
        </p:nvSpPr>
        <p:spPr>
          <a:xfrm>
            <a:off x="717619" y="1063219"/>
            <a:ext cx="5585214" cy="923330"/>
          </a:xfrm>
          <a:prstGeom prst="rect">
            <a:avLst/>
          </a:prstGeom>
          <a:noFill/>
        </p:spPr>
        <p:txBody>
          <a:bodyPr wrap="square" rtlCol="0">
            <a:spAutoFit/>
          </a:bodyPr>
          <a:lstStyle/>
          <a:p>
            <a:r>
              <a:rPr lang="en-US" dirty="0"/>
              <a:t>Mean : 12.340000</a:t>
            </a:r>
          </a:p>
          <a:p>
            <a:r>
              <a:rPr lang="en-US" dirty="0"/>
              <a:t>STD : 1.636776</a:t>
            </a:r>
          </a:p>
          <a:p>
            <a:r>
              <a:rPr lang="en-US" dirty="0"/>
              <a:t>Z-Score : -0.9569587051933831</a:t>
            </a:r>
          </a:p>
        </p:txBody>
      </p:sp>
      <p:sp>
        <p:nvSpPr>
          <p:cNvPr id="12" name="TextBox 11">
            <a:extLst>
              <a:ext uri="{FF2B5EF4-FFF2-40B4-BE49-F238E27FC236}">
                <a16:creationId xmlns="" xmlns:a16="http://schemas.microsoft.com/office/drawing/2014/main" id="{79F29013-65AF-D5CC-83DA-9F2F9199E9A5}"/>
              </a:ext>
            </a:extLst>
          </p:cNvPr>
          <p:cNvSpPr txBox="1"/>
          <p:nvPr/>
        </p:nvSpPr>
        <p:spPr>
          <a:xfrm>
            <a:off x="717619" y="-111281"/>
            <a:ext cx="5600700" cy="1446550"/>
          </a:xfrm>
          <a:prstGeom prst="rect">
            <a:avLst/>
          </a:prstGeom>
          <a:noFill/>
        </p:spPr>
        <p:txBody>
          <a:bodyPr wrap="square" rtlCol="0">
            <a:spAutoFit/>
          </a:bodyPr>
          <a:lstStyle/>
          <a:p>
            <a:r>
              <a:rPr lang="en-US" sz="8800" dirty="0"/>
              <a:t>3 POINTERS</a:t>
            </a:r>
          </a:p>
        </p:txBody>
      </p:sp>
    </p:spTree>
    <p:extLst>
      <p:ext uri="{BB962C8B-B14F-4D97-AF65-F5344CB8AC3E}">
        <p14:creationId xmlns:p14="http://schemas.microsoft.com/office/powerpoint/2010/main" val="195332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smtClean="0"/>
              <a:t>SECTION 1</a:t>
            </a:r>
            <a:br>
              <a:rPr lang="en-US" dirty="0" smtClean="0"/>
            </a:br>
            <a:endParaRPr lang="en-US" sz="2000" dirty="0"/>
          </a:p>
        </p:txBody>
      </p:sp>
      <p:sp>
        <p:nvSpPr>
          <p:cNvPr id="3" name="Text Placeholder 2"/>
          <p:cNvSpPr>
            <a:spLocks noGrp="1"/>
          </p:cNvSpPr>
          <p:nvPr>
            <p:ph type="body" idx="1"/>
          </p:nvPr>
        </p:nvSpPr>
        <p:spPr>
          <a:xfrm>
            <a:off x="831850" y="1721225"/>
            <a:ext cx="10515600" cy="4368426"/>
          </a:xfrm>
        </p:spPr>
        <p:txBody>
          <a:bodyPr>
            <a:normAutofit/>
          </a:bodyPr>
          <a:lstStyle/>
          <a:p>
            <a:pPr algn="ctr"/>
            <a:r>
              <a:rPr lang="en-US" sz="2800" dirty="0" smtClean="0">
                <a:solidFill>
                  <a:srgbClr val="2B2B2B"/>
                </a:solidFill>
              </a:rPr>
              <a:t>Overview </a:t>
            </a:r>
            <a:r>
              <a:rPr lang="en-US" sz="2800" dirty="0">
                <a:solidFill>
                  <a:srgbClr val="2B2B2B"/>
                </a:solidFill>
              </a:rPr>
              <a:t>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 xmlns:a16="http://schemas.microsoft.com/office/drawing/2014/main" id="{571B0C43-F5A2-CE4B-F0F0-BBEAB88388C2}"/>
              </a:ext>
            </a:extLst>
          </p:cNvPr>
          <p:cNvPicPr>
            <a:picLocks noChangeAspect="1"/>
          </p:cNvPicPr>
          <p:nvPr/>
        </p:nvPicPr>
        <p:blipFill>
          <a:blip r:embed="rId2"/>
          <a:stretch>
            <a:fillRect/>
          </a:stretch>
        </p:blipFill>
        <p:spPr>
          <a:xfrm>
            <a:off x="0" y="1785490"/>
            <a:ext cx="7035800" cy="5029200"/>
          </a:xfrm>
          <a:prstGeom prst="rect">
            <a:avLst/>
          </a:prstGeom>
        </p:spPr>
      </p:pic>
      <p:pic>
        <p:nvPicPr>
          <p:cNvPr id="5" name="Content Placeholder 4" descr="Chart, bar chart&#10;&#10;Description automatically generated">
            <a:extLst>
              <a:ext uri="{FF2B5EF4-FFF2-40B4-BE49-F238E27FC236}">
                <a16:creationId xmlns="" xmlns:a16="http://schemas.microsoft.com/office/drawing/2014/main" id="{85864E5B-CDEB-BBC1-7623-E8B82E57EAE7}"/>
              </a:ext>
            </a:extLst>
          </p:cNvPr>
          <p:cNvPicPr>
            <a:picLocks noGrp="1" noChangeAspect="1"/>
          </p:cNvPicPr>
          <p:nvPr>
            <p:ph idx="1"/>
          </p:nvPr>
        </p:nvPicPr>
        <p:blipFill>
          <a:blip r:embed="rId3"/>
          <a:stretch>
            <a:fillRect/>
          </a:stretch>
        </p:blipFill>
        <p:spPr>
          <a:xfrm>
            <a:off x="6390216" y="43310"/>
            <a:ext cx="5801784" cy="4351338"/>
          </a:xfrm>
        </p:spPr>
      </p:pic>
      <p:pic>
        <p:nvPicPr>
          <p:cNvPr id="9" name="Picture 8" descr="Chart, waterfall chart&#10;&#10;Description automatically generated">
            <a:extLst>
              <a:ext uri="{FF2B5EF4-FFF2-40B4-BE49-F238E27FC236}">
                <a16:creationId xmlns="" xmlns:a16="http://schemas.microsoft.com/office/drawing/2014/main" id="{8774639A-46B7-CDD1-E2D3-06C72BFB3B7C}"/>
              </a:ext>
            </a:extLst>
          </p:cNvPr>
          <p:cNvPicPr>
            <a:picLocks noChangeAspect="1"/>
          </p:cNvPicPr>
          <p:nvPr/>
        </p:nvPicPr>
        <p:blipFill>
          <a:blip r:embed="rId4"/>
          <a:stretch>
            <a:fillRect/>
          </a:stretch>
        </p:blipFill>
        <p:spPr>
          <a:xfrm>
            <a:off x="6705600" y="4114800"/>
            <a:ext cx="5486400" cy="2743200"/>
          </a:xfrm>
          <a:prstGeom prst="rect">
            <a:avLst/>
          </a:prstGeom>
        </p:spPr>
      </p:pic>
      <p:sp>
        <p:nvSpPr>
          <p:cNvPr id="10" name="TextBox 9">
            <a:extLst>
              <a:ext uri="{FF2B5EF4-FFF2-40B4-BE49-F238E27FC236}">
                <a16:creationId xmlns="" xmlns:a16="http://schemas.microsoft.com/office/drawing/2014/main" id="{A0675332-BE2F-FD9B-E9BF-B896EB942C0C}"/>
              </a:ext>
            </a:extLst>
          </p:cNvPr>
          <p:cNvSpPr txBox="1"/>
          <p:nvPr/>
        </p:nvSpPr>
        <p:spPr>
          <a:xfrm>
            <a:off x="740569" y="1077496"/>
            <a:ext cx="5224462" cy="923330"/>
          </a:xfrm>
          <a:prstGeom prst="rect">
            <a:avLst/>
          </a:prstGeom>
          <a:noFill/>
        </p:spPr>
        <p:txBody>
          <a:bodyPr wrap="square" rtlCol="0">
            <a:spAutoFit/>
          </a:bodyPr>
          <a:lstStyle/>
          <a:p>
            <a:r>
              <a:rPr lang="en-US" dirty="0"/>
              <a:t>Mean : 41.976667</a:t>
            </a:r>
          </a:p>
          <a:p>
            <a:r>
              <a:rPr lang="en-US" dirty="0"/>
              <a:t>STD : 1.290197</a:t>
            </a:r>
          </a:p>
          <a:p>
            <a:r>
              <a:rPr lang="en-US" dirty="0"/>
              <a:t>Z-Score : -1.164093743854465      </a:t>
            </a:r>
          </a:p>
        </p:txBody>
      </p:sp>
      <p:sp>
        <p:nvSpPr>
          <p:cNvPr id="11" name="TextBox 10">
            <a:extLst>
              <a:ext uri="{FF2B5EF4-FFF2-40B4-BE49-F238E27FC236}">
                <a16:creationId xmlns="" xmlns:a16="http://schemas.microsoft.com/office/drawing/2014/main" id="{F71C0988-C48A-4F5E-7C33-6FB2DCA7C87B}"/>
              </a:ext>
            </a:extLst>
          </p:cNvPr>
          <p:cNvSpPr txBox="1"/>
          <p:nvPr/>
        </p:nvSpPr>
        <p:spPr>
          <a:xfrm>
            <a:off x="717619" y="-111281"/>
            <a:ext cx="6111806" cy="1446550"/>
          </a:xfrm>
          <a:prstGeom prst="rect">
            <a:avLst/>
          </a:prstGeom>
          <a:noFill/>
        </p:spPr>
        <p:txBody>
          <a:bodyPr wrap="square" rtlCol="0">
            <a:spAutoFit/>
          </a:bodyPr>
          <a:lstStyle/>
          <a:p>
            <a:r>
              <a:rPr lang="en-US" sz="8800" dirty="0"/>
              <a:t>FIELD GOALS</a:t>
            </a:r>
          </a:p>
        </p:txBody>
      </p:sp>
    </p:spTree>
    <p:extLst>
      <p:ext uri="{BB962C8B-B14F-4D97-AF65-F5344CB8AC3E}">
        <p14:creationId xmlns:p14="http://schemas.microsoft.com/office/powerpoint/2010/main" val="292078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 xmlns:a16="http://schemas.microsoft.com/office/drawing/2014/main" id="{0CF6731B-1235-D502-0766-AE84CAD517B9}"/>
              </a:ext>
            </a:extLst>
          </p:cNvPr>
          <p:cNvPicPr>
            <a:picLocks noChangeAspect="1"/>
          </p:cNvPicPr>
          <p:nvPr/>
        </p:nvPicPr>
        <p:blipFill>
          <a:blip r:embed="rId2"/>
          <a:stretch>
            <a:fillRect/>
          </a:stretch>
        </p:blipFill>
        <p:spPr>
          <a:xfrm>
            <a:off x="0" y="1887537"/>
            <a:ext cx="7035800" cy="4970463"/>
          </a:xfrm>
          <a:prstGeom prst="rect">
            <a:avLst/>
          </a:prstGeom>
        </p:spPr>
      </p:pic>
      <p:pic>
        <p:nvPicPr>
          <p:cNvPr id="5" name="Content Placeholder 4" descr="Chart, bar chart&#10;&#10;Description automatically generated">
            <a:extLst>
              <a:ext uri="{FF2B5EF4-FFF2-40B4-BE49-F238E27FC236}">
                <a16:creationId xmlns="" xmlns:a16="http://schemas.microsoft.com/office/drawing/2014/main" id="{22713D47-33E4-344B-8941-72BB2FB30B62}"/>
              </a:ext>
            </a:extLst>
          </p:cNvPr>
          <p:cNvPicPr>
            <a:picLocks noGrp="1" noChangeAspect="1"/>
          </p:cNvPicPr>
          <p:nvPr>
            <p:ph idx="1"/>
          </p:nvPr>
        </p:nvPicPr>
        <p:blipFill>
          <a:blip r:embed="rId3"/>
          <a:stretch>
            <a:fillRect/>
          </a:stretch>
        </p:blipFill>
        <p:spPr>
          <a:xfrm>
            <a:off x="6350000" y="30162"/>
            <a:ext cx="5842000" cy="4381500"/>
          </a:xfrm>
        </p:spPr>
      </p:pic>
      <p:pic>
        <p:nvPicPr>
          <p:cNvPr id="9" name="Picture 8" descr="Chart, waterfall chart&#10;&#10;Description automatically generated">
            <a:extLst>
              <a:ext uri="{FF2B5EF4-FFF2-40B4-BE49-F238E27FC236}">
                <a16:creationId xmlns="" xmlns:a16="http://schemas.microsoft.com/office/drawing/2014/main" id="{5969452F-D778-EC06-3C32-3EB541A161AD}"/>
              </a:ext>
            </a:extLst>
          </p:cNvPr>
          <p:cNvPicPr>
            <a:picLocks noChangeAspect="1"/>
          </p:cNvPicPr>
          <p:nvPr/>
        </p:nvPicPr>
        <p:blipFill>
          <a:blip r:embed="rId4"/>
          <a:stretch>
            <a:fillRect/>
          </a:stretch>
        </p:blipFill>
        <p:spPr>
          <a:xfrm>
            <a:off x="6705600" y="4114800"/>
            <a:ext cx="5486400" cy="2743200"/>
          </a:xfrm>
          <a:prstGeom prst="rect">
            <a:avLst/>
          </a:prstGeom>
        </p:spPr>
      </p:pic>
      <p:sp>
        <p:nvSpPr>
          <p:cNvPr id="10" name="TextBox 9">
            <a:extLst>
              <a:ext uri="{FF2B5EF4-FFF2-40B4-BE49-F238E27FC236}">
                <a16:creationId xmlns="" xmlns:a16="http://schemas.microsoft.com/office/drawing/2014/main" id="{2C5D9DC3-0DE1-02A8-69FB-5830C925B3DC}"/>
              </a:ext>
            </a:extLst>
          </p:cNvPr>
          <p:cNvSpPr txBox="1"/>
          <p:nvPr/>
        </p:nvSpPr>
        <p:spPr>
          <a:xfrm>
            <a:off x="738187" y="1081594"/>
            <a:ext cx="5713146" cy="1015663"/>
          </a:xfrm>
          <a:prstGeom prst="rect">
            <a:avLst/>
          </a:prstGeom>
          <a:noFill/>
        </p:spPr>
        <p:txBody>
          <a:bodyPr wrap="square" rtlCol="0">
            <a:spAutoFit/>
          </a:bodyPr>
          <a:lstStyle/>
          <a:p>
            <a:r>
              <a:rPr lang="en-US" sz="2000" dirty="0"/>
              <a:t>Mean : 43.430000</a:t>
            </a:r>
          </a:p>
          <a:p>
            <a:r>
              <a:rPr lang="en-US" sz="2000" dirty="0"/>
              <a:t>STD : 2.213462</a:t>
            </a:r>
          </a:p>
          <a:p>
            <a:r>
              <a:rPr lang="en-US" sz="2000" dirty="0"/>
              <a:t>Z-Score : -0.10568598615921526</a:t>
            </a:r>
          </a:p>
        </p:txBody>
      </p:sp>
      <p:sp>
        <p:nvSpPr>
          <p:cNvPr id="11" name="TextBox 10">
            <a:extLst>
              <a:ext uri="{FF2B5EF4-FFF2-40B4-BE49-F238E27FC236}">
                <a16:creationId xmlns="" xmlns:a16="http://schemas.microsoft.com/office/drawing/2014/main" id="{91DCE221-08F8-C49F-58D1-08CDD7971689}"/>
              </a:ext>
            </a:extLst>
          </p:cNvPr>
          <p:cNvSpPr txBox="1"/>
          <p:nvPr/>
        </p:nvSpPr>
        <p:spPr>
          <a:xfrm>
            <a:off x="717619" y="-111281"/>
            <a:ext cx="5600700" cy="1446550"/>
          </a:xfrm>
          <a:prstGeom prst="rect">
            <a:avLst/>
          </a:prstGeom>
          <a:noFill/>
        </p:spPr>
        <p:txBody>
          <a:bodyPr wrap="square" rtlCol="0">
            <a:spAutoFit/>
          </a:bodyPr>
          <a:lstStyle/>
          <a:p>
            <a:r>
              <a:rPr lang="en-US" sz="8800" dirty="0"/>
              <a:t>REBOUNDS</a:t>
            </a:r>
          </a:p>
        </p:txBody>
      </p:sp>
    </p:spTree>
    <p:extLst>
      <p:ext uri="{BB962C8B-B14F-4D97-AF65-F5344CB8AC3E}">
        <p14:creationId xmlns:p14="http://schemas.microsoft.com/office/powerpoint/2010/main" val="3223950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 xmlns:a16="http://schemas.microsoft.com/office/drawing/2014/main" id="{62F9A557-682B-BB6E-9FFC-DAB4D9D0B879}"/>
              </a:ext>
            </a:extLst>
          </p:cNvPr>
          <p:cNvPicPr>
            <a:picLocks noChangeAspect="1"/>
          </p:cNvPicPr>
          <p:nvPr/>
        </p:nvPicPr>
        <p:blipFill>
          <a:blip r:embed="rId2"/>
          <a:stretch>
            <a:fillRect/>
          </a:stretch>
        </p:blipFill>
        <p:spPr>
          <a:xfrm>
            <a:off x="0" y="1714500"/>
            <a:ext cx="7340600" cy="5143500"/>
          </a:xfrm>
          <a:prstGeom prst="rect">
            <a:avLst/>
          </a:prstGeom>
        </p:spPr>
      </p:pic>
      <p:pic>
        <p:nvPicPr>
          <p:cNvPr id="9" name="Picture 8" descr="Chart, waterfall chart&#10;&#10;Description automatically generated">
            <a:extLst>
              <a:ext uri="{FF2B5EF4-FFF2-40B4-BE49-F238E27FC236}">
                <a16:creationId xmlns="" xmlns:a16="http://schemas.microsoft.com/office/drawing/2014/main" id="{519265D6-F3D1-05BD-0974-9F4A84EA4F19}"/>
              </a:ext>
            </a:extLst>
          </p:cNvPr>
          <p:cNvPicPr>
            <a:picLocks noChangeAspect="1"/>
          </p:cNvPicPr>
          <p:nvPr/>
        </p:nvPicPr>
        <p:blipFill>
          <a:blip r:embed="rId3"/>
          <a:stretch>
            <a:fillRect/>
          </a:stretch>
        </p:blipFill>
        <p:spPr>
          <a:xfrm>
            <a:off x="6705595" y="4114798"/>
            <a:ext cx="5486404" cy="2743202"/>
          </a:xfrm>
          <a:prstGeom prst="rect">
            <a:avLst/>
          </a:prstGeom>
        </p:spPr>
      </p:pic>
      <p:pic>
        <p:nvPicPr>
          <p:cNvPr id="5" name="Picture 4">
            <a:extLst>
              <a:ext uri="{FF2B5EF4-FFF2-40B4-BE49-F238E27FC236}">
                <a16:creationId xmlns="" xmlns:a16="http://schemas.microsoft.com/office/drawing/2014/main" id="{FD739AB8-BC60-67C6-6022-00B55B28DBB6}"/>
              </a:ext>
            </a:extLst>
          </p:cNvPr>
          <p:cNvPicPr>
            <a:picLocks noChangeAspect="1"/>
          </p:cNvPicPr>
          <p:nvPr/>
        </p:nvPicPr>
        <p:blipFill>
          <a:blip r:embed="rId4"/>
          <a:srcRect/>
          <a:stretch/>
        </p:blipFill>
        <p:spPr>
          <a:xfrm>
            <a:off x="6705595" y="-3"/>
            <a:ext cx="5486401" cy="4114800"/>
          </a:xfrm>
          <a:prstGeom prst="rect">
            <a:avLst/>
          </a:prstGeom>
        </p:spPr>
      </p:pic>
      <p:sp>
        <p:nvSpPr>
          <p:cNvPr id="10" name="TextBox 9">
            <a:extLst>
              <a:ext uri="{FF2B5EF4-FFF2-40B4-BE49-F238E27FC236}">
                <a16:creationId xmlns="" xmlns:a16="http://schemas.microsoft.com/office/drawing/2014/main" id="{E7087A4F-34AE-DCFE-1CD7-40695B9B990F}"/>
              </a:ext>
            </a:extLst>
          </p:cNvPr>
          <p:cNvSpPr txBox="1"/>
          <p:nvPr/>
        </p:nvSpPr>
        <p:spPr>
          <a:xfrm>
            <a:off x="717616" y="1072545"/>
            <a:ext cx="5355433" cy="1569660"/>
          </a:xfrm>
          <a:prstGeom prst="rect">
            <a:avLst/>
          </a:prstGeom>
          <a:noFill/>
        </p:spPr>
        <p:txBody>
          <a:bodyPr wrap="square" rtlCol="0">
            <a:spAutoFit/>
          </a:bodyPr>
          <a:lstStyle/>
          <a:p>
            <a:r>
              <a:rPr lang="en-US" sz="2000" dirty="0"/>
              <a:t>Mean : 14.093333</a:t>
            </a:r>
          </a:p>
          <a:p>
            <a:r>
              <a:rPr lang="en-US" sz="2000" dirty="0"/>
              <a:t>STD : 1.079570</a:t>
            </a:r>
          </a:p>
          <a:p>
            <a:r>
              <a:rPr lang="en-US" sz="2000" dirty="0"/>
              <a:t>Z-Score : 0.9484108889758592</a:t>
            </a:r>
          </a:p>
          <a:p>
            <a:endParaRPr lang="en-US" dirty="0"/>
          </a:p>
          <a:p>
            <a:endParaRPr lang="en-US" dirty="0"/>
          </a:p>
        </p:txBody>
      </p:sp>
      <p:sp>
        <p:nvSpPr>
          <p:cNvPr id="11" name="TextBox 10">
            <a:extLst>
              <a:ext uri="{FF2B5EF4-FFF2-40B4-BE49-F238E27FC236}">
                <a16:creationId xmlns="" xmlns:a16="http://schemas.microsoft.com/office/drawing/2014/main" id="{F061ACA2-FCFF-2FBB-FE82-6E7A9AB3FABF}"/>
              </a:ext>
            </a:extLst>
          </p:cNvPr>
          <p:cNvSpPr txBox="1"/>
          <p:nvPr/>
        </p:nvSpPr>
        <p:spPr>
          <a:xfrm>
            <a:off x="717619" y="-111281"/>
            <a:ext cx="5826056" cy="1446550"/>
          </a:xfrm>
          <a:prstGeom prst="rect">
            <a:avLst/>
          </a:prstGeom>
          <a:noFill/>
        </p:spPr>
        <p:txBody>
          <a:bodyPr wrap="square" rtlCol="0">
            <a:spAutoFit/>
          </a:bodyPr>
          <a:lstStyle/>
          <a:p>
            <a:r>
              <a:rPr lang="en-US" sz="8800" dirty="0"/>
              <a:t>TURNOVERS</a:t>
            </a:r>
          </a:p>
        </p:txBody>
      </p:sp>
    </p:spTree>
    <p:extLst>
      <p:ext uri="{BB962C8B-B14F-4D97-AF65-F5344CB8AC3E}">
        <p14:creationId xmlns:p14="http://schemas.microsoft.com/office/powerpoint/2010/main" val="2441234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smtClean="0"/>
              <a:t>Question 4 - </a:t>
            </a:r>
            <a:r>
              <a:rPr lang="en-US" sz="4000" b="1" dirty="0">
                <a:solidFill>
                  <a:srgbClr val="000000"/>
                </a:solidFill>
              </a:rPr>
              <a:t>KPIs most closely relate to wins </a:t>
            </a:r>
            <a:r>
              <a:rPr lang="en-US" b="1" dirty="0" smtClean="0"/>
              <a:t/>
            </a:r>
            <a:br>
              <a:rPr lang="en-US" b="1" dirty="0" smtClean="0"/>
            </a:br>
            <a:r>
              <a:rPr lang="en-US" sz="3600" b="1" dirty="0" smtClean="0"/>
              <a:t>Linear </a:t>
            </a:r>
            <a:r>
              <a:rPr lang="en-US" sz="3600" b="1" dirty="0"/>
              <a:t>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smtClean="0">
                <a:solidFill>
                  <a:srgbClr val="000000"/>
                </a:solidFill>
                <a:effectLst/>
                <a:latin typeface="+mn-lt"/>
              </a:rPr>
              <a:t>Summary</a:t>
            </a:r>
            <a:r>
              <a:rPr lang="en-US" sz="3600" dirty="0" smtClean="0">
                <a:solidFill>
                  <a:srgbClr val="000000"/>
                </a:solidFill>
                <a:effectLst/>
                <a:latin typeface="Helvetica Neue"/>
              </a:rPr>
              <a:t>:</a:t>
            </a:r>
            <a:r>
              <a:rPr lang="en-US" sz="1800" b="1" i="1" dirty="0">
                <a:solidFill>
                  <a:srgbClr val="000000"/>
                </a:solidFill>
                <a:effectLst/>
                <a:latin typeface="Helvetica Neue"/>
              </a:rPr>
              <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Question 5 - </a:t>
            </a:r>
            <a:r>
              <a:rPr lang="en-US" sz="3600" b="1" dirty="0">
                <a:solidFill>
                  <a:srgbClr val="000000"/>
                </a:solidFill>
              </a:rPr>
              <a:t>How do the players compare by position</a:t>
            </a:r>
            <a:r>
              <a:rPr lang="en-US" sz="3600" b="1" dirty="0" smtClean="0">
                <a:solidFill>
                  <a:srgbClr val="000000"/>
                </a:solidFill>
              </a:rPr>
              <a:t>?</a:t>
            </a:r>
            <a:r>
              <a:rPr lang="en-US" sz="3600" dirty="0" smtClean="0">
                <a:latin typeface="+mn-lt"/>
              </a:rPr>
              <a:t/>
            </a:r>
            <a:br>
              <a:rPr lang="en-US" sz="3600" dirty="0" smtClean="0">
                <a:latin typeface="+mn-lt"/>
              </a:rPr>
            </a:br>
            <a:r>
              <a:rPr lang="en-US" sz="3600" dirty="0" smtClean="0">
                <a:latin typeface="+mn-lt"/>
              </a:rPr>
              <a:t>Guards Season Availability &amp; Scoring</a:t>
            </a:r>
            <a:endParaRPr lang="en-US" sz="3600" dirty="0">
              <a:latin typeface="+mn-lt"/>
            </a:endParaRPr>
          </a:p>
        </p:txBody>
      </p:sp>
      <p:pic>
        <p:nvPicPr>
          <p:cNvPr id="4" name="Picture 3" descr="Chart, bar chart, line chart&#10;&#10;Description automatically generated">
            <a:extLst>
              <a:ext uri="{FF2B5EF4-FFF2-40B4-BE49-F238E27FC236}">
                <a16:creationId xmlns="" xmlns:a16="http://schemas.microsoft.com/office/drawing/2014/main" xmlns:lc="http://schemas.openxmlformats.org/drawingml/2006/lockedCanvas" id="{E23B50D8-1513-6C7B-EBF9-1D56ED7BFF1D}"/>
              </a:ext>
            </a:extLst>
          </p:cNvPr>
          <p:cNvPicPr>
            <a:picLocks noChangeAspect="1"/>
          </p:cNvPicPr>
          <p:nvPr/>
        </p:nvPicPr>
        <p:blipFill>
          <a:blip r:embed="rId2"/>
          <a:stretch>
            <a:fillRect/>
          </a:stretch>
        </p:blipFill>
        <p:spPr>
          <a:xfrm>
            <a:off x="6200635" y="1815529"/>
            <a:ext cx="5502415" cy="4126811"/>
          </a:xfrm>
          <a:prstGeom prst="rect">
            <a:avLst/>
          </a:prstGeom>
        </p:spPr>
      </p:pic>
      <p:pic>
        <p:nvPicPr>
          <p:cNvPr id="5" name="Picture 4" descr="Chart, bar chart&#10;&#10;Description automatically generated">
            <a:extLst>
              <a:ext uri="{FF2B5EF4-FFF2-40B4-BE49-F238E27FC236}">
                <a16:creationId xmlns="" xmlns:a16="http://schemas.microsoft.com/office/drawing/2014/main" xmlns:lc="http://schemas.openxmlformats.org/drawingml/2006/lockedCanvas" id="{850BD367-1AB1-6929-CEB1-749F32AA8B88}"/>
              </a:ext>
            </a:extLst>
          </p:cNvPr>
          <p:cNvPicPr>
            <a:picLocks noChangeAspect="1"/>
          </p:cNvPicPr>
          <p:nvPr/>
        </p:nvPicPr>
        <p:blipFill>
          <a:blip r:embed="rId3"/>
          <a:stretch>
            <a:fillRect/>
          </a:stretch>
        </p:blipFill>
        <p:spPr>
          <a:xfrm>
            <a:off x="488950" y="1815529"/>
            <a:ext cx="5502415" cy="4126811"/>
          </a:xfrm>
          <a:prstGeom prst="rect">
            <a:avLst/>
          </a:prstGeom>
        </p:spPr>
      </p:pic>
    </p:spTree>
    <p:extLst>
      <p:ext uri="{BB962C8B-B14F-4D97-AF65-F5344CB8AC3E}">
        <p14:creationId xmlns:p14="http://schemas.microsoft.com/office/powerpoint/2010/main" val="3323892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br>
              <a:rPr lang="en-US" sz="3600" dirty="0" smtClean="0">
                <a:latin typeface="+mn-lt"/>
              </a:rPr>
            </a:br>
            <a:r>
              <a:rPr lang="en-US" sz="3600" dirty="0">
                <a:latin typeface="+mn-lt"/>
              </a:rPr>
              <a:t>Guards Season Shooting </a:t>
            </a:r>
            <a:endParaRPr lang="en-US" sz="3600" dirty="0">
              <a:latin typeface="+mn-lt"/>
            </a:endParaRPr>
          </a:p>
        </p:txBody>
      </p:sp>
      <p:pic>
        <p:nvPicPr>
          <p:cNvPr id="6" name="Picture 5" descr="Chart, scatter chart&#10;&#10;Description automatically generated">
            <a:extLst>
              <a:ext uri="{FF2B5EF4-FFF2-40B4-BE49-F238E27FC236}">
                <a16:creationId xmlns="" xmlns:a16="http://schemas.microsoft.com/office/drawing/2014/main" xmlns:lc="http://schemas.openxmlformats.org/drawingml/2006/lockedCanvas" id="{0D0360FD-6AC8-67A5-931A-3C5B653F4BD0}"/>
              </a:ext>
            </a:extLst>
          </p:cNvPr>
          <p:cNvPicPr>
            <a:picLocks noChangeAspect="1"/>
          </p:cNvPicPr>
          <p:nvPr/>
        </p:nvPicPr>
        <p:blipFill>
          <a:blip r:embed="rId2"/>
          <a:stretch>
            <a:fillRect/>
          </a:stretch>
        </p:blipFill>
        <p:spPr>
          <a:xfrm>
            <a:off x="377583" y="1897210"/>
            <a:ext cx="5632934" cy="4224700"/>
          </a:xfrm>
          <a:prstGeom prst="rect">
            <a:avLst/>
          </a:prstGeom>
        </p:spPr>
      </p:pic>
      <p:pic>
        <p:nvPicPr>
          <p:cNvPr id="7" name="Picture 6" descr="Chart, scatter chart&#10;&#10;Description automatically generated">
            <a:extLst>
              <a:ext uri="{FF2B5EF4-FFF2-40B4-BE49-F238E27FC236}">
                <a16:creationId xmlns="" xmlns:a16="http://schemas.microsoft.com/office/drawing/2014/main" xmlns:lc="http://schemas.openxmlformats.org/drawingml/2006/lockedCanvas" id="{DE7C60EB-F4CA-5FD0-91A0-3E51E440967A}"/>
              </a:ext>
            </a:extLst>
          </p:cNvPr>
          <p:cNvPicPr>
            <a:picLocks noChangeAspect="1"/>
          </p:cNvPicPr>
          <p:nvPr/>
        </p:nvPicPr>
        <p:blipFill>
          <a:blip r:embed="rId3"/>
          <a:stretch>
            <a:fillRect/>
          </a:stretch>
        </p:blipFill>
        <p:spPr>
          <a:xfrm>
            <a:off x="6181483" y="1897210"/>
            <a:ext cx="5632934" cy="4224700"/>
          </a:xfrm>
          <a:prstGeom prst="rect">
            <a:avLst/>
          </a:prstGeom>
        </p:spPr>
      </p:pic>
    </p:spTree>
    <p:extLst>
      <p:ext uri="{BB962C8B-B14F-4D97-AF65-F5344CB8AC3E}">
        <p14:creationId xmlns:p14="http://schemas.microsoft.com/office/powerpoint/2010/main" val="80433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Guards Season Assist to Turnover </a:t>
            </a:r>
            <a:endParaRPr lang="en-US" sz="3600" dirty="0">
              <a:latin typeface="+mn-lt"/>
            </a:endParaRPr>
          </a:p>
        </p:txBody>
      </p:sp>
      <p:pic>
        <p:nvPicPr>
          <p:cNvPr id="5" name="Picture 4" descr="Chart&#10;&#10;Description automatically generated">
            <a:extLst>
              <a:ext uri="{FF2B5EF4-FFF2-40B4-BE49-F238E27FC236}">
                <a16:creationId xmlns="" xmlns:a16="http://schemas.microsoft.com/office/drawing/2014/main" xmlns:lc="http://schemas.openxmlformats.org/drawingml/2006/lockedCanvas" id="{C3CD0ED0-D2B2-DF57-9C1A-D39B3608DC90}"/>
              </a:ext>
            </a:extLst>
          </p:cNvPr>
          <p:cNvPicPr>
            <a:picLocks noChangeAspect="1"/>
          </p:cNvPicPr>
          <p:nvPr/>
        </p:nvPicPr>
        <p:blipFill>
          <a:blip r:embed="rId2"/>
          <a:stretch>
            <a:fillRect/>
          </a:stretch>
        </p:blipFill>
        <p:spPr>
          <a:xfrm>
            <a:off x="6479100" y="1962168"/>
            <a:ext cx="4840447" cy="3630336"/>
          </a:xfrm>
          <a:prstGeom prst="rect">
            <a:avLst/>
          </a:prstGeom>
        </p:spPr>
      </p:pic>
      <p:pic>
        <p:nvPicPr>
          <p:cNvPr id="8" name="Picture 7" descr="Chart, bar chart&#10;&#10;Description automatically generated">
            <a:extLst>
              <a:ext uri="{FF2B5EF4-FFF2-40B4-BE49-F238E27FC236}">
                <a16:creationId xmlns="" xmlns:a16="http://schemas.microsoft.com/office/drawing/2014/main" xmlns:lc="http://schemas.openxmlformats.org/drawingml/2006/lockedCanvas" id="{A523EC52-1DA7-4D72-4D47-FAF134A6BB46}"/>
              </a:ext>
            </a:extLst>
          </p:cNvPr>
          <p:cNvPicPr>
            <a:picLocks noChangeAspect="1"/>
          </p:cNvPicPr>
          <p:nvPr/>
        </p:nvPicPr>
        <p:blipFill>
          <a:blip r:embed="rId3"/>
          <a:stretch>
            <a:fillRect/>
          </a:stretch>
        </p:blipFill>
        <p:spPr>
          <a:xfrm>
            <a:off x="872454" y="1962168"/>
            <a:ext cx="4840447" cy="3630335"/>
          </a:xfrm>
          <a:prstGeom prst="rect">
            <a:avLst/>
          </a:prstGeom>
        </p:spPr>
      </p:pic>
    </p:spTree>
    <p:extLst>
      <p:ext uri="{BB962C8B-B14F-4D97-AF65-F5344CB8AC3E}">
        <p14:creationId xmlns:p14="http://schemas.microsoft.com/office/powerpoint/2010/main" val="2523354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Overview</a:t>
            </a:r>
            <a:endParaRPr lang="en-US" dirty="0"/>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smtClean="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endParaRPr lang="en-US" sz="1800" dirty="0"/>
          </a:p>
          <a:p>
            <a:endParaRPr lang="en-US" sz="1800" dirty="0"/>
          </a:p>
          <a:p>
            <a:pPr marL="0" indent="0">
              <a:buNone/>
            </a:pPr>
            <a:r>
              <a:rPr lang="en-US" sz="1800" dirty="0"/>
              <a:t>    1. Is there a correlation between </a:t>
            </a:r>
            <a:r>
              <a:rPr lang="en-US" sz="1800" dirty="0" smtClean="0"/>
              <a:t>regular season and playoff </a:t>
            </a:r>
            <a:r>
              <a:rPr lang="en-US" sz="1800" dirty="0"/>
              <a:t>winning </a:t>
            </a:r>
            <a:r>
              <a:rPr lang="en-US" sz="1800" dirty="0" smtClean="0"/>
              <a:t>percentage?</a:t>
            </a:r>
            <a:endParaRPr lang="en-US" sz="1800" dirty="0"/>
          </a:p>
          <a:p>
            <a:pPr marL="0" indent="0">
              <a:buNone/>
            </a:pPr>
            <a:r>
              <a:rPr lang="en-US" sz="1800" dirty="0"/>
              <a:t>    2. How does the team makeup and performance from last season compare to previous seasons?</a:t>
            </a:r>
          </a:p>
          <a:p>
            <a:pPr marL="0" indent="0">
              <a:buNone/>
            </a:pPr>
            <a:r>
              <a:rPr lang="en-US" sz="1800" dirty="0" smtClean="0"/>
              <a:t>    </a:t>
            </a:r>
            <a:r>
              <a:rPr lang="en-US" sz="1800" dirty="0"/>
              <a:t>3. How does the Orlando Magic, as a team, compare to other teams in the league and the league as a whole?</a:t>
            </a:r>
          </a:p>
          <a:p>
            <a:pPr marL="0" indent="0">
              <a:lnSpc>
                <a:spcPct val="150000"/>
              </a:lnSpc>
              <a:spcBef>
                <a:spcPts val="0"/>
              </a:spcBef>
              <a:buNone/>
            </a:pPr>
            <a:r>
              <a:rPr lang="en-US" sz="1800" dirty="0" smtClean="0"/>
              <a:t>    </a:t>
            </a:r>
            <a:r>
              <a:rPr lang="en-US" sz="1800" dirty="0"/>
              <a:t>4. </a:t>
            </a:r>
            <a:r>
              <a:rPr lang="en-US" sz="1800" dirty="0" smtClean="0"/>
              <a:t>W</a:t>
            </a:r>
            <a:r>
              <a:rPr lang="en-US" sz="1800" dirty="0" smtClean="0">
                <a:solidFill>
                  <a:srgbClr val="000000"/>
                </a:solidFill>
              </a:rPr>
              <a:t>hich </a:t>
            </a:r>
            <a:r>
              <a:rPr lang="en-US" sz="1800" dirty="0">
                <a:solidFill>
                  <a:srgbClr val="000000"/>
                </a:solidFill>
              </a:rPr>
              <a:t>KPIs most closely </a:t>
            </a:r>
            <a:r>
              <a:rPr lang="en-US" sz="1800" dirty="0" smtClean="0">
                <a:solidFill>
                  <a:srgbClr val="000000"/>
                </a:solidFill>
              </a:rPr>
              <a:t>relate </a:t>
            </a:r>
            <a:r>
              <a:rPr lang="en-US" sz="1800" dirty="0">
                <a:solidFill>
                  <a:srgbClr val="000000"/>
                </a:solidFill>
              </a:rPr>
              <a:t>to wins for the Orlando Magic Team in the 2022 </a:t>
            </a:r>
            <a:r>
              <a:rPr lang="en-US" sz="1800" dirty="0" smtClean="0">
                <a:solidFill>
                  <a:srgbClr val="000000"/>
                </a:solidFill>
              </a:rPr>
              <a:t>- 2023 </a:t>
            </a:r>
            <a:r>
              <a:rPr lang="en-US" sz="1800" dirty="0" smtClean="0">
                <a:solidFill>
                  <a:srgbClr val="000000"/>
                </a:solidFill>
              </a:rPr>
              <a:t>Games?</a:t>
            </a:r>
            <a:r>
              <a:rPr lang="en-US" sz="1800" b="1" i="1" dirty="0">
                <a:solidFill>
                  <a:srgbClr val="000000"/>
                </a:solidFill>
              </a:rPr>
              <a:t/>
            </a:r>
            <a:br>
              <a:rPr lang="en-US" sz="1800" b="1" i="1" dirty="0">
                <a:solidFill>
                  <a:srgbClr val="000000"/>
                </a:solidFill>
              </a:rPr>
            </a:br>
            <a:r>
              <a:rPr lang="en-US" sz="1800" dirty="0" smtClean="0"/>
              <a:t>    </a:t>
            </a:r>
            <a:r>
              <a:rPr lang="en-US" sz="1800" dirty="0"/>
              <a:t>5. </a:t>
            </a:r>
            <a:r>
              <a:rPr lang="en-US" sz="1800" dirty="0" smtClean="0"/>
              <a:t>How do the players compare by position?</a:t>
            </a:r>
            <a:endParaRPr lang="en-US" sz="1800" dirty="0"/>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Guards Season Plus-Minus </a:t>
            </a:r>
            <a:endParaRPr lang="en-US" sz="3600" dirty="0">
              <a:latin typeface="+mn-lt"/>
            </a:endParaRPr>
          </a:p>
        </p:txBody>
      </p:sp>
      <p:pic>
        <p:nvPicPr>
          <p:cNvPr id="6" name="Picture 5" descr="Chart, scatter chart&#10;&#10;Description automatically generated">
            <a:extLst>
              <a:ext uri="{FF2B5EF4-FFF2-40B4-BE49-F238E27FC236}">
                <a16:creationId xmlns="" xmlns:a16="http://schemas.microsoft.com/office/drawing/2014/main" xmlns:lc="http://schemas.openxmlformats.org/drawingml/2006/lockedCanvas" id="{3AB3570F-359C-883B-EEA9-58CFA8FFF062}"/>
              </a:ext>
            </a:extLst>
          </p:cNvPr>
          <p:cNvPicPr>
            <a:picLocks noChangeAspect="1"/>
          </p:cNvPicPr>
          <p:nvPr/>
        </p:nvPicPr>
        <p:blipFill>
          <a:blip r:embed="rId2"/>
          <a:stretch>
            <a:fillRect/>
          </a:stretch>
        </p:blipFill>
        <p:spPr>
          <a:xfrm>
            <a:off x="2882454" y="1759055"/>
            <a:ext cx="6427092" cy="4820319"/>
          </a:xfrm>
          <a:prstGeom prst="rect">
            <a:avLst/>
          </a:prstGeom>
        </p:spPr>
      </p:pic>
    </p:spTree>
    <p:extLst>
      <p:ext uri="{BB962C8B-B14F-4D97-AF65-F5344CB8AC3E}">
        <p14:creationId xmlns:p14="http://schemas.microsoft.com/office/powerpoint/2010/main" val="1459949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Forwards Season Availability &amp; Scoring </a:t>
            </a:r>
            <a:endParaRPr lang="en-US" sz="3600" dirty="0">
              <a:latin typeface="+mn-lt"/>
            </a:endParaRPr>
          </a:p>
        </p:txBody>
      </p:sp>
      <p:pic>
        <p:nvPicPr>
          <p:cNvPr id="4" name="Picture 3" descr="Chart, bar chart&#10;&#10;Description automatically generated">
            <a:extLst>
              <a:ext uri="{FF2B5EF4-FFF2-40B4-BE49-F238E27FC236}">
                <a16:creationId xmlns="" xmlns:a16="http://schemas.microsoft.com/office/drawing/2014/main" xmlns:lc="http://schemas.openxmlformats.org/drawingml/2006/lockedCanvas" id="{5B2721FE-7138-0CD6-D338-F7F5F1BA3614}"/>
              </a:ext>
            </a:extLst>
          </p:cNvPr>
          <p:cNvPicPr>
            <a:picLocks noChangeAspect="1"/>
          </p:cNvPicPr>
          <p:nvPr/>
        </p:nvPicPr>
        <p:blipFill>
          <a:blip r:embed="rId2"/>
          <a:stretch>
            <a:fillRect/>
          </a:stretch>
        </p:blipFill>
        <p:spPr>
          <a:xfrm>
            <a:off x="6633538" y="2046593"/>
            <a:ext cx="5163150" cy="3872363"/>
          </a:xfrm>
          <a:prstGeom prst="rect">
            <a:avLst/>
          </a:prstGeom>
        </p:spPr>
      </p:pic>
      <p:pic>
        <p:nvPicPr>
          <p:cNvPr id="5" name="Picture 4" descr="Chart, bar chart&#10;&#10;Description automatically generated">
            <a:extLst>
              <a:ext uri="{FF2B5EF4-FFF2-40B4-BE49-F238E27FC236}">
                <a16:creationId xmlns="" xmlns:a16="http://schemas.microsoft.com/office/drawing/2014/main" xmlns:lc="http://schemas.openxmlformats.org/drawingml/2006/lockedCanvas" id="{C31BFD2B-54AD-B013-0887-A6BBAC84F1D1}"/>
              </a:ext>
            </a:extLst>
          </p:cNvPr>
          <p:cNvPicPr>
            <a:picLocks noChangeAspect="1"/>
          </p:cNvPicPr>
          <p:nvPr/>
        </p:nvPicPr>
        <p:blipFill>
          <a:blip r:embed="rId3"/>
          <a:stretch>
            <a:fillRect/>
          </a:stretch>
        </p:blipFill>
        <p:spPr>
          <a:xfrm>
            <a:off x="395312" y="1979481"/>
            <a:ext cx="5336136" cy="4002102"/>
          </a:xfrm>
          <a:prstGeom prst="rect">
            <a:avLst/>
          </a:prstGeom>
        </p:spPr>
      </p:pic>
    </p:spTree>
    <p:extLst>
      <p:ext uri="{BB962C8B-B14F-4D97-AF65-F5344CB8AC3E}">
        <p14:creationId xmlns:p14="http://schemas.microsoft.com/office/powerpoint/2010/main" val="1356936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Forwards Season Shooting</a:t>
            </a:r>
            <a:endParaRPr lang="en-US" sz="3600" dirty="0">
              <a:latin typeface="+mn-lt"/>
            </a:endParaRPr>
          </a:p>
        </p:txBody>
      </p:sp>
      <p:pic>
        <p:nvPicPr>
          <p:cNvPr id="8" name="Picture 7" descr="Chart, scatter chart&#10;&#10;Description automatically generated">
            <a:extLst>
              <a:ext uri="{FF2B5EF4-FFF2-40B4-BE49-F238E27FC236}">
                <a16:creationId xmlns="" xmlns:a16="http://schemas.microsoft.com/office/drawing/2014/main" xmlns:lc="http://schemas.openxmlformats.org/drawingml/2006/lockedCanvas" id="{D72761C1-61A1-E950-650E-5E7997B44DD1}"/>
              </a:ext>
            </a:extLst>
          </p:cNvPr>
          <p:cNvPicPr>
            <a:picLocks noChangeAspect="1"/>
          </p:cNvPicPr>
          <p:nvPr/>
        </p:nvPicPr>
        <p:blipFill>
          <a:blip r:embed="rId2"/>
          <a:stretch>
            <a:fillRect/>
          </a:stretch>
        </p:blipFill>
        <p:spPr>
          <a:xfrm>
            <a:off x="6353537" y="1969233"/>
            <a:ext cx="5518281" cy="4138711"/>
          </a:xfrm>
          <a:prstGeom prst="rect">
            <a:avLst/>
          </a:prstGeom>
        </p:spPr>
      </p:pic>
      <p:pic>
        <p:nvPicPr>
          <p:cNvPr id="9" name="Picture 8" descr="Chart, scatter chart&#10;&#10;Description automatically generated">
            <a:extLst>
              <a:ext uri="{FF2B5EF4-FFF2-40B4-BE49-F238E27FC236}">
                <a16:creationId xmlns="" xmlns:a16="http://schemas.microsoft.com/office/drawing/2014/main" xmlns:lc="http://schemas.openxmlformats.org/drawingml/2006/lockedCanvas" id="{15B5DCED-0D3E-8E61-D3EA-E78EE033E5D8}"/>
              </a:ext>
            </a:extLst>
          </p:cNvPr>
          <p:cNvPicPr>
            <a:picLocks noChangeAspect="1"/>
          </p:cNvPicPr>
          <p:nvPr/>
        </p:nvPicPr>
        <p:blipFill>
          <a:blip r:embed="rId3"/>
          <a:stretch>
            <a:fillRect/>
          </a:stretch>
        </p:blipFill>
        <p:spPr>
          <a:xfrm>
            <a:off x="320181" y="1969233"/>
            <a:ext cx="5518281" cy="4138711"/>
          </a:xfrm>
          <a:prstGeom prst="rect">
            <a:avLst/>
          </a:prstGeom>
        </p:spPr>
      </p:pic>
    </p:spTree>
    <p:extLst>
      <p:ext uri="{BB962C8B-B14F-4D97-AF65-F5344CB8AC3E}">
        <p14:creationId xmlns:p14="http://schemas.microsoft.com/office/powerpoint/2010/main" val="662028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Forwards Season Scoring ( Outside of Field Goals)</a:t>
            </a:r>
            <a:endParaRPr lang="en-US" sz="3600" dirty="0">
              <a:latin typeface="+mn-lt"/>
            </a:endParaRPr>
          </a:p>
        </p:txBody>
      </p:sp>
      <p:pic>
        <p:nvPicPr>
          <p:cNvPr id="5" name="Picture 4" descr="Chart, scatter chart&#10;&#10;Description automatically generated">
            <a:extLst>
              <a:ext uri="{FF2B5EF4-FFF2-40B4-BE49-F238E27FC236}">
                <a16:creationId xmlns="" xmlns:a16="http://schemas.microsoft.com/office/drawing/2014/main" xmlns:lc="http://schemas.openxmlformats.org/drawingml/2006/lockedCanvas"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 xmlns:a16="http://schemas.microsoft.com/office/drawing/2014/main" xmlns:lc="http://schemas.openxmlformats.org/drawingml/2006/lockedCanvas"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21422302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Forwards Season Plus-Minus</a:t>
            </a:r>
            <a:endParaRPr lang="en-US" sz="3600" dirty="0">
              <a:latin typeface="+mn-lt"/>
            </a:endParaRPr>
          </a:p>
        </p:txBody>
      </p:sp>
      <p:pic>
        <p:nvPicPr>
          <p:cNvPr id="5" name="Picture 4" descr="Chart, scatter chart&#10;&#10;Description automatically generated">
            <a:extLst>
              <a:ext uri="{FF2B5EF4-FFF2-40B4-BE49-F238E27FC236}">
                <a16:creationId xmlns="" xmlns:a16="http://schemas.microsoft.com/office/drawing/2014/main" xmlns:lc="http://schemas.openxmlformats.org/drawingml/2006/lockedCanvas"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 xmlns:a16="http://schemas.microsoft.com/office/drawing/2014/main" xmlns:lc="http://schemas.openxmlformats.org/drawingml/2006/lockedCanvas"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3392362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Centers Season Availability &amp; Scoring </a:t>
            </a:r>
            <a:endParaRPr lang="en-US" sz="3600" dirty="0">
              <a:latin typeface="+mn-lt"/>
            </a:endParaRPr>
          </a:p>
        </p:txBody>
      </p:sp>
      <p:pic>
        <p:nvPicPr>
          <p:cNvPr id="7" name="Picture 6" descr="Chart, bar chart&#10;&#10;Description automatically generated">
            <a:extLst>
              <a:ext uri="{FF2B5EF4-FFF2-40B4-BE49-F238E27FC236}">
                <a16:creationId xmlns="" xmlns:a16="http://schemas.microsoft.com/office/drawing/2014/main" xmlns:lc="http://schemas.openxmlformats.org/drawingml/2006/lockedCanvas" id="{7E7BC156-4ECE-551C-FF5F-82CB0F9AFCD6}"/>
              </a:ext>
            </a:extLst>
          </p:cNvPr>
          <p:cNvPicPr>
            <a:picLocks noChangeAspect="1"/>
          </p:cNvPicPr>
          <p:nvPr/>
        </p:nvPicPr>
        <p:blipFill>
          <a:blip r:embed="rId2"/>
          <a:stretch>
            <a:fillRect/>
          </a:stretch>
        </p:blipFill>
        <p:spPr>
          <a:xfrm>
            <a:off x="6225109" y="1887636"/>
            <a:ext cx="5348832" cy="4011625"/>
          </a:xfrm>
          <a:prstGeom prst="rect">
            <a:avLst/>
          </a:prstGeom>
        </p:spPr>
      </p:pic>
      <p:pic>
        <p:nvPicPr>
          <p:cNvPr id="8" name="Picture 7" descr="Chart, bar chart&#10;&#10;Description automatically generated">
            <a:extLst>
              <a:ext uri="{FF2B5EF4-FFF2-40B4-BE49-F238E27FC236}">
                <a16:creationId xmlns="" xmlns:a16="http://schemas.microsoft.com/office/drawing/2014/main" xmlns:lc="http://schemas.openxmlformats.org/drawingml/2006/lockedCanvas" id="{C1C8C2E8-87A3-EA4B-908A-8C9EE3C54306}"/>
              </a:ext>
            </a:extLst>
          </p:cNvPr>
          <p:cNvPicPr>
            <a:picLocks noChangeAspect="1"/>
          </p:cNvPicPr>
          <p:nvPr/>
        </p:nvPicPr>
        <p:blipFill>
          <a:blip r:embed="rId3"/>
          <a:stretch>
            <a:fillRect/>
          </a:stretch>
        </p:blipFill>
        <p:spPr>
          <a:xfrm>
            <a:off x="618059" y="1887636"/>
            <a:ext cx="5348832" cy="4011624"/>
          </a:xfrm>
          <a:prstGeom prst="rect">
            <a:avLst/>
          </a:prstGeom>
        </p:spPr>
      </p:pic>
    </p:spTree>
    <p:extLst>
      <p:ext uri="{BB962C8B-B14F-4D97-AF65-F5344CB8AC3E}">
        <p14:creationId xmlns:p14="http://schemas.microsoft.com/office/powerpoint/2010/main" val="5954854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Centers Season Shooting</a:t>
            </a:r>
            <a:endParaRPr lang="en-US" sz="3600" dirty="0">
              <a:latin typeface="+mn-lt"/>
            </a:endParaRPr>
          </a:p>
        </p:txBody>
      </p:sp>
      <p:pic>
        <p:nvPicPr>
          <p:cNvPr id="5" name="Picture 4" descr="Chart, scatter chart&#10;&#10;Description automatically generated">
            <a:extLst>
              <a:ext uri="{FF2B5EF4-FFF2-40B4-BE49-F238E27FC236}">
                <a16:creationId xmlns="" xmlns:a16="http://schemas.microsoft.com/office/drawing/2014/main" xmlns:lc="http://schemas.openxmlformats.org/drawingml/2006/lockedCanvas" id="{41787CD0-EC2E-23B3-CB1D-3BF13D826896}"/>
              </a:ext>
            </a:extLst>
          </p:cNvPr>
          <p:cNvPicPr>
            <a:picLocks noChangeAspect="1"/>
          </p:cNvPicPr>
          <p:nvPr/>
        </p:nvPicPr>
        <p:blipFill>
          <a:blip r:embed="rId2"/>
          <a:stretch>
            <a:fillRect/>
          </a:stretch>
        </p:blipFill>
        <p:spPr>
          <a:xfrm>
            <a:off x="6576650" y="1949331"/>
            <a:ext cx="4835977" cy="3626983"/>
          </a:xfrm>
          <a:prstGeom prst="rect">
            <a:avLst/>
          </a:prstGeom>
        </p:spPr>
      </p:pic>
      <p:pic>
        <p:nvPicPr>
          <p:cNvPr id="6" name="Picture 5" descr="Chart, scatter chart&#10;&#10;Description automatically generated">
            <a:extLst>
              <a:ext uri="{FF2B5EF4-FFF2-40B4-BE49-F238E27FC236}">
                <a16:creationId xmlns="" xmlns:a16="http://schemas.microsoft.com/office/drawing/2014/main" xmlns:lc="http://schemas.openxmlformats.org/drawingml/2006/lockedCanvas" id="{99AB083E-AF8B-DE41-C18B-CF59F8662AA1}"/>
              </a:ext>
            </a:extLst>
          </p:cNvPr>
          <p:cNvPicPr>
            <a:picLocks noChangeAspect="1"/>
          </p:cNvPicPr>
          <p:nvPr/>
        </p:nvPicPr>
        <p:blipFill>
          <a:blip r:embed="rId3"/>
          <a:stretch>
            <a:fillRect/>
          </a:stretch>
        </p:blipFill>
        <p:spPr>
          <a:xfrm>
            <a:off x="779373" y="1949331"/>
            <a:ext cx="4835977" cy="3626983"/>
          </a:xfrm>
          <a:prstGeom prst="rect">
            <a:avLst/>
          </a:prstGeom>
        </p:spPr>
      </p:pic>
    </p:spTree>
    <p:extLst>
      <p:ext uri="{BB962C8B-B14F-4D97-AF65-F5344CB8AC3E}">
        <p14:creationId xmlns:p14="http://schemas.microsoft.com/office/powerpoint/2010/main" val="1254442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a:t>
            </a:r>
            <a:r>
              <a:rPr lang="en-US" sz="3600" dirty="0" smtClean="0">
                <a:latin typeface="+mn-lt"/>
              </a:rPr>
              <a:t>Performance</a:t>
            </a:r>
            <a:r>
              <a:rPr lang="en-US" sz="3600" dirty="0">
                <a:latin typeface="+mn-lt"/>
              </a:rPr>
              <a:t/>
            </a:r>
            <a:br>
              <a:rPr lang="en-US" sz="3600" dirty="0">
                <a:latin typeface="+mn-lt"/>
              </a:rPr>
            </a:br>
            <a:r>
              <a:rPr lang="en-US" sz="3600" dirty="0">
                <a:latin typeface="+mn-lt"/>
              </a:rPr>
              <a:t>Centers Season Plus-Minus</a:t>
            </a:r>
            <a:endParaRPr lang="en-US" sz="3600" dirty="0">
              <a:latin typeface="+mn-lt"/>
            </a:endParaRPr>
          </a:p>
        </p:txBody>
      </p:sp>
      <p:pic>
        <p:nvPicPr>
          <p:cNvPr id="7" name="Picture 6" descr="Chart, scatter chart&#10;&#10;Description automatically generated">
            <a:extLst>
              <a:ext uri="{FF2B5EF4-FFF2-40B4-BE49-F238E27FC236}">
                <a16:creationId xmlns="" xmlns:a16="http://schemas.microsoft.com/office/drawing/2014/main" xmlns:lc="http://schemas.openxmlformats.org/drawingml/2006/lockedCanvas" id="{A49EA48D-83C4-2E2A-A983-CF1C6FD7AB91}"/>
              </a:ext>
            </a:extLst>
          </p:cNvPr>
          <p:cNvPicPr>
            <a:picLocks noChangeAspect="1"/>
          </p:cNvPicPr>
          <p:nvPr/>
        </p:nvPicPr>
        <p:blipFill>
          <a:blip r:embed="rId2"/>
          <a:stretch>
            <a:fillRect/>
          </a:stretch>
        </p:blipFill>
        <p:spPr>
          <a:xfrm>
            <a:off x="3169914" y="1844024"/>
            <a:ext cx="5852172" cy="4389129"/>
          </a:xfrm>
          <a:prstGeom prst="rect">
            <a:avLst/>
          </a:prstGeom>
        </p:spPr>
      </p:pic>
    </p:spTree>
    <p:extLst>
      <p:ext uri="{BB962C8B-B14F-4D97-AF65-F5344CB8AC3E}">
        <p14:creationId xmlns:p14="http://schemas.microsoft.com/office/powerpoint/2010/main" val="1339756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5</a:t>
            </a:r>
            <a:endParaRPr lang="en-US" sz="2400" dirty="0"/>
          </a:p>
        </p:txBody>
      </p:sp>
      <p:sp>
        <p:nvSpPr>
          <p:cNvPr id="3" name="Text Placeholder 2"/>
          <p:cNvSpPr>
            <a:spLocks noGrp="1"/>
          </p:cNvSpPr>
          <p:nvPr>
            <p:ph type="body" idx="1"/>
          </p:nvPr>
        </p:nvSpPr>
        <p:spPr>
          <a:xfrm>
            <a:off x="831850" y="1721225"/>
            <a:ext cx="10515600" cy="1110875"/>
          </a:xfrm>
        </p:spPr>
        <p:txBody>
          <a:bodyPr>
            <a:noAutofit/>
          </a:bodyPr>
          <a:lstStyle/>
          <a:p>
            <a:pPr algn="ctr"/>
            <a:r>
              <a:rPr lang="en-US" sz="2800" dirty="0" smtClean="0">
                <a:solidFill>
                  <a:srgbClr val="2B2B2B"/>
                </a:solidFill>
              </a:rPr>
              <a:t>Implications </a:t>
            </a:r>
            <a:r>
              <a:rPr lang="en-US" sz="2800" dirty="0">
                <a:solidFill>
                  <a:srgbClr val="2B2B2B"/>
                </a:solidFill>
              </a:rPr>
              <a:t>of </a:t>
            </a:r>
            <a:r>
              <a:rPr lang="en-US" sz="2800" dirty="0" smtClean="0">
                <a:solidFill>
                  <a:srgbClr val="2B2B2B"/>
                </a:solidFill>
              </a:rPr>
              <a:t>the findings/next steps</a:t>
            </a:r>
            <a:endParaRPr lang="en-US" sz="2800" dirty="0"/>
          </a:p>
        </p:txBody>
      </p:sp>
    </p:spTree>
    <p:extLst>
      <p:ext uri="{BB962C8B-B14F-4D97-AF65-F5344CB8AC3E}">
        <p14:creationId xmlns:p14="http://schemas.microsoft.com/office/powerpoint/2010/main" val="3968192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mn-lt"/>
              </a:rPr>
              <a:t>Question 1 – Regular Season vs Playoff Percentage</a:t>
            </a:r>
            <a:endParaRPr lang="en-US" dirty="0">
              <a:latin typeface="+mn-lt"/>
            </a:endParaRPr>
          </a:p>
        </p:txBody>
      </p:sp>
      <p:sp>
        <p:nvSpPr>
          <p:cNvPr id="3" name="Content Placeholder 2"/>
          <p:cNvSpPr>
            <a:spLocks noGrp="1"/>
          </p:cNvSpPr>
          <p:nvPr>
            <p:ph idx="1"/>
          </p:nvPr>
        </p:nvSpPr>
        <p:spPr>
          <a:xfrm>
            <a:off x="838200" y="1825625"/>
            <a:ext cx="10515600" cy="3343275"/>
          </a:xfrm>
        </p:spPr>
        <p:txBody>
          <a:bodyPr/>
          <a:lstStyle/>
          <a:p>
            <a:r>
              <a:rPr lang="en-US" dirty="0" smtClean="0"/>
              <a:t>The correlation of season winning percentage versus playoff winning percentage is important because the regular season winning percentage determines home court advantage throughout the playoffs.</a:t>
            </a:r>
          </a:p>
          <a:p>
            <a:r>
              <a:rPr lang="en-US" dirty="0" smtClean="0"/>
              <a:t> Statistics show the team with the home court advantage has won 53 of 74 championships, or 71.6% of the time. </a:t>
            </a:r>
          </a:p>
          <a:p>
            <a:r>
              <a:rPr lang="en-US" dirty="0" smtClean="0"/>
              <a:t>There are no next steps with regard to this KPI</a:t>
            </a:r>
            <a:endParaRPr lang="en-US" dirty="0"/>
          </a:p>
        </p:txBody>
      </p:sp>
    </p:spTree>
    <p:extLst>
      <p:ext uri="{BB962C8B-B14F-4D97-AF65-F5344CB8AC3E}">
        <p14:creationId xmlns:p14="http://schemas.microsoft.com/office/powerpoint/2010/main" val="366998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4321"/>
            <a:ext cx="10515600" cy="1097279"/>
          </a:xfrm>
        </p:spPr>
        <p:txBody>
          <a:bodyPr>
            <a:noAutofit/>
          </a:bodyPr>
          <a:lstStyle/>
          <a:p>
            <a:pPr algn="ctr"/>
            <a:r>
              <a:rPr lang="en-US" dirty="0">
                <a:solidFill>
                  <a:prstClr val="black"/>
                </a:solidFill>
              </a:rPr>
              <a:t>SECTION </a:t>
            </a:r>
            <a:r>
              <a:rPr lang="en-US" dirty="0" smtClean="0">
                <a:solidFill>
                  <a:prstClr val="black"/>
                </a:solidFill>
              </a:rPr>
              <a:t>2</a:t>
            </a:r>
            <a:endParaRPr lang="en-US" dirty="0"/>
          </a:p>
        </p:txBody>
      </p:sp>
      <p:sp>
        <p:nvSpPr>
          <p:cNvPr id="3" name="Text Placeholder 2"/>
          <p:cNvSpPr>
            <a:spLocks noGrp="1"/>
          </p:cNvSpPr>
          <p:nvPr>
            <p:ph type="body" idx="1"/>
          </p:nvPr>
        </p:nvSpPr>
        <p:spPr>
          <a:xfrm>
            <a:off x="831850" y="1721225"/>
            <a:ext cx="10515600" cy="1390275"/>
          </a:xfrm>
        </p:spPr>
        <p:txBody>
          <a:bodyPr>
            <a:normAutofit/>
          </a:bodyPr>
          <a:lstStyle/>
          <a:p>
            <a:pPr lvl="1" algn="ctr"/>
            <a:r>
              <a:rPr lang="en-US" sz="2800" dirty="0">
                <a:solidFill>
                  <a:srgbClr val="2B2B2B"/>
                </a:solidFill>
              </a:rPr>
              <a:t>An overview of the data collection, cleanup, and exploration </a:t>
            </a:r>
            <a:r>
              <a:rPr lang="en-US" sz="2800" dirty="0" smtClean="0">
                <a:solidFill>
                  <a:srgbClr val="2B2B2B"/>
                </a:solidFill>
              </a:rPr>
              <a:t>processes</a:t>
            </a:r>
            <a:endParaRPr lang="en-US" sz="2800" dirty="0">
              <a:solidFill>
                <a:srgbClr val="2B2B2B"/>
              </a:solidFill>
            </a:endParaRPr>
          </a:p>
        </p:txBody>
      </p:sp>
    </p:spTree>
    <p:extLst>
      <p:ext uri="{BB962C8B-B14F-4D97-AF65-F5344CB8AC3E}">
        <p14:creationId xmlns:p14="http://schemas.microsoft.com/office/powerpoint/2010/main" val="199709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Orlando’s Players Strengths</a:t>
            </a:r>
            <a:endParaRPr lang="en-US" sz="3600" dirty="0">
              <a:latin typeface="+mn-lt"/>
            </a:endParaRPr>
          </a:p>
        </p:txBody>
      </p:sp>
      <p:sp>
        <p:nvSpPr>
          <p:cNvPr id="3" name="Content Placeholder 2"/>
          <p:cNvSpPr>
            <a:spLocks noGrp="1"/>
          </p:cNvSpPr>
          <p:nvPr>
            <p:ph idx="1"/>
          </p:nvPr>
        </p:nvSpPr>
        <p:spPr>
          <a:xfrm>
            <a:off x="838200" y="1825625"/>
            <a:ext cx="10515600" cy="4226832"/>
          </a:xfrm>
        </p:spPr>
        <p:txBody>
          <a:bodyPr>
            <a:normAutofit/>
          </a:bodyPr>
          <a:lstStyle/>
          <a:p>
            <a:r>
              <a:rPr lang="en-US" dirty="0"/>
              <a:t>Franz Wagner and Paolo </a:t>
            </a:r>
            <a:r>
              <a:rPr lang="en-US" dirty="0" err="1"/>
              <a:t>Banchero</a:t>
            </a:r>
            <a:r>
              <a:rPr lang="en-US" dirty="0"/>
              <a:t> were above the league average in every metric related to scoring directly and/or indirectly.</a:t>
            </a:r>
          </a:p>
          <a:p>
            <a:r>
              <a:rPr lang="en-US" dirty="0"/>
              <a:t>Starter </a:t>
            </a:r>
            <a:r>
              <a:rPr lang="en-US" dirty="0" err="1"/>
              <a:t>Markelle</a:t>
            </a:r>
            <a:r>
              <a:rPr lang="en-US" dirty="0"/>
              <a:t> Fultz was above league average in field goal percentage.</a:t>
            </a:r>
          </a:p>
          <a:p>
            <a:r>
              <a:rPr lang="en-US" dirty="0"/>
              <a:t>Starter </a:t>
            </a:r>
            <a:r>
              <a:rPr lang="en-US" dirty="0" err="1"/>
              <a:t>Markelle</a:t>
            </a:r>
            <a:r>
              <a:rPr lang="en-US" dirty="0"/>
              <a:t> Fultz was above league average in assists.</a:t>
            </a:r>
          </a:p>
          <a:p>
            <a:r>
              <a:rPr lang="en-US" dirty="0"/>
              <a:t>Reserve Guard Gary Harris was above league average in 3pt shooting.</a:t>
            </a:r>
          </a:p>
          <a:p>
            <a:r>
              <a:rPr lang="en-US" dirty="0"/>
              <a:t>All but one Center was below league average in 3pt shooting.</a:t>
            </a:r>
          </a:p>
          <a:p>
            <a:r>
              <a:rPr lang="en-US" dirty="0"/>
              <a:t>All but one Guard were below the league average in turnovers.</a:t>
            </a:r>
          </a:p>
          <a:p>
            <a:endParaRPr lang="en-US" dirty="0"/>
          </a:p>
        </p:txBody>
      </p:sp>
    </p:spTree>
    <p:extLst>
      <p:ext uri="{BB962C8B-B14F-4D97-AF65-F5344CB8AC3E}">
        <p14:creationId xmlns:p14="http://schemas.microsoft.com/office/powerpoint/2010/main" val="3628214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Orlando’s Players Deficiencies </a:t>
            </a:r>
            <a:endParaRPr lang="en-US" sz="3600" dirty="0">
              <a:latin typeface="+mn-lt"/>
            </a:endParaRPr>
          </a:p>
        </p:txBody>
      </p:sp>
      <p:sp>
        <p:nvSpPr>
          <p:cNvPr id="3" name="Content Placeholder 2"/>
          <p:cNvSpPr>
            <a:spLocks noGrp="1"/>
          </p:cNvSpPr>
          <p:nvPr>
            <p:ph idx="1"/>
          </p:nvPr>
        </p:nvSpPr>
        <p:spPr>
          <a:xfrm>
            <a:off x="838200" y="1825625"/>
            <a:ext cx="10515600" cy="4226832"/>
          </a:xfrm>
        </p:spPr>
        <p:txBody>
          <a:bodyPr>
            <a:normAutofit lnSpcReduction="10000"/>
          </a:bodyPr>
          <a:lstStyle/>
          <a:p>
            <a:r>
              <a:rPr lang="en-US" dirty="0"/>
              <a:t>Reserve Guards performance in most major statistics categories were at or below league average.</a:t>
            </a:r>
          </a:p>
          <a:p>
            <a:r>
              <a:rPr lang="en-US" dirty="0"/>
              <a:t>Reserve Forwards performance in most major statistics categories were at or below league average.</a:t>
            </a:r>
          </a:p>
          <a:p>
            <a:r>
              <a:rPr lang="en-US" dirty="0"/>
              <a:t>Starting Center performance in key role statistics were at or slightly above league average.</a:t>
            </a:r>
          </a:p>
          <a:p>
            <a:r>
              <a:rPr lang="en-US" dirty="0"/>
              <a:t>All players but Franz Wagner were below the Plus-Minus league average.</a:t>
            </a:r>
          </a:p>
          <a:p>
            <a:r>
              <a:rPr lang="en-US" dirty="0"/>
              <a:t>All players but Franz Wagner, Kevon Harris, and </a:t>
            </a:r>
            <a:r>
              <a:rPr lang="en-US" dirty="0" err="1"/>
              <a:t>Goga</a:t>
            </a:r>
            <a:r>
              <a:rPr lang="en-US" dirty="0"/>
              <a:t> </a:t>
            </a:r>
            <a:r>
              <a:rPr lang="en-US" dirty="0" err="1"/>
              <a:t>Bitadze</a:t>
            </a:r>
            <a:r>
              <a:rPr lang="en-US" dirty="0"/>
              <a:t> had a negative Plus-Minus.</a:t>
            </a:r>
          </a:p>
          <a:p>
            <a:endParaRPr lang="en-US" dirty="0"/>
          </a:p>
        </p:txBody>
      </p:sp>
    </p:spTree>
    <p:extLst>
      <p:ext uri="{BB962C8B-B14F-4D97-AF65-F5344CB8AC3E}">
        <p14:creationId xmlns:p14="http://schemas.microsoft.com/office/powerpoint/2010/main" val="128176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Player Performance Results </a:t>
            </a:r>
            <a:endParaRPr lang="en-US" sz="3600" dirty="0">
              <a:latin typeface="+mn-lt"/>
            </a:endParaRPr>
          </a:p>
        </p:txBody>
      </p:sp>
      <p:sp>
        <p:nvSpPr>
          <p:cNvPr id="3" name="Content Placeholder 2"/>
          <p:cNvSpPr>
            <a:spLocks noGrp="1"/>
          </p:cNvSpPr>
          <p:nvPr>
            <p:ph idx="1"/>
          </p:nvPr>
        </p:nvSpPr>
        <p:spPr>
          <a:xfrm>
            <a:off x="838200" y="1825625"/>
            <a:ext cx="10515600" cy="2775404"/>
          </a:xfrm>
        </p:spPr>
        <p:txBody>
          <a:bodyPr/>
          <a:lstStyle/>
          <a:p>
            <a:r>
              <a:rPr lang="en-US" dirty="0"/>
              <a:t>Starting Forwards are the strongest unit of the Orlando Magic Team, performed slightly or above the league average.</a:t>
            </a:r>
          </a:p>
          <a:p>
            <a:r>
              <a:rPr lang="en-US" dirty="0"/>
              <a:t>Starting Guards and Center were at or slightly above league average</a:t>
            </a:r>
          </a:p>
          <a:p>
            <a:r>
              <a:rPr lang="en-US" dirty="0"/>
              <a:t>Reserve players production in all roles were mainly below league average.</a:t>
            </a:r>
          </a:p>
          <a:p>
            <a:endParaRPr lang="en-US" dirty="0"/>
          </a:p>
        </p:txBody>
      </p:sp>
    </p:spTree>
    <p:extLst>
      <p:ext uri="{BB962C8B-B14F-4D97-AF65-F5344CB8AC3E}">
        <p14:creationId xmlns:p14="http://schemas.microsoft.com/office/powerpoint/2010/main" val="40099229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Conclusion</a:t>
            </a:r>
            <a:endParaRPr lang="en-US" sz="3600" dirty="0">
              <a:latin typeface="+mn-lt"/>
            </a:endParaRPr>
          </a:p>
        </p:txBody>
      </p:sp>
      <p:sp>
        <p:nvSpPr>
          <p:cNvPr id="3" name="Content Placeholder 2"/>
          <p:cNvSpPr>
            <a:spLocks noGrp="1"/>
          </p:cNvSpPr>
          <p:nvPr>
            <p:ph idx="1"/>
          </p:nvPr>
        </p:nvSpPr>
        <p:spPr>
          <a:xfrm>
            <a:off x="838200" y="1825625"/>
            <a:ext cx="10515600" cy="2775404"/>
          </a:xfrm>
        </p:spPr>
        <p:txBody>
          <a:bodyPr/>
          <a:lstStyle/>
          <a:p>
            <a:r>
              <a:rPr lang="en-US" dirty="0"/>
              <a:t>Recommend contracting better reserve players in all categories. Their production is not up to par when they are on the floor.</a:t>
            </a:r>
          </a:p>
          <a:p>
            <a:r>
              <a:rPr lang="en-US" dirty="0"/>
              <a:t>Contracting a starting Guard or Center that is performing way above the league average and converting your starters into role players. This could increase your reserve production and their individual production shouldn’t dip to much. </a:t>
            </a:r>
          </a:p>
          <a:p>
            <a:endParaRPr lang="en-US" dirty="0"/>
          </a:p>
        </p:txBody>
      </p:sp>
    </p:spTree>
    <p:extLst>
      <p:ext uri="{BB962C8B-B14F-4D97-AF65-F5344CB8AC3E}">
        <p14:creationId xmlns:p14="http://schemas.microsoft.com/office/powerpoint/2010/main" val="2030611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
            </a:r>
            <a:br>
              <a:rPr lang="en-US" dirty="0" smtClean="0"/>
            </a:br>
            <a:r>
              <a:rPr lang="en-US" dirty="0" smtClean="0"/>
              <a:t>Presented by</a:t>
            </a:r>
            <a:br>
              <a:rPr lang="en-US" dirty="0" smtClean="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smtClean="0"/>
              <a:t>Brenton Bethel</a:t>
            </a:r>
          </a:p>
          <a:p>
            <a:pPr marL="0" indent="0" algn="ctr">
              <a:buNone/>
            </a:pPr>
            <a:r>
              <a:rPr lang="en-US" dirty="0" smtClean="0"/>
              <a:t>Candace Stingley</a:t>
            </a:r>
          </a:p>
          <a:p>
            <a:pPr marL="0" indent="0" algn="ctr">
              <a:buNone/>
            </a:pPr>
            <a:r>
              <a:rPr lang="en-US" dirty="0" smtClean="0"/>
              <a:t>Dario Rangel</a:t>
            </a:r>
          </a:p>
          <a:p>
            <a:pPr marL="0" indent="0" algn="ctr">
              <a:buNone/>
            </a:pPr>
            <a:r>
              <a:rPr lang="en-US" dirty="0" smtClean="0"/>
              <a:t>Jessica Richter</a:t>
            </a:r>
          </a:p>
          <a:p>
            <a:pPr marL="0" indent="0" algn="ctr">
              <a:buNone/>
            </a:pPr>
            <a:r>
              <a:rPr lang="en-US" dirty="0" smtClean="0"/>
              <a:t>Mark Meinhardt</a:t>
            </a:r>
            <a:endParaRPr lang="en-US" dirty="0"/>
          </a:p>
        </p:txBody>
      </p:sp>
    </p:spTree>
    <p:extLst>
      <p:ext uri="{BB962C8B-B14F-4D97-AF65-F5344CB8AC3E}">
        <p14:creationId xmlns:p14="http://schemas.microsoft.com/office/powerpoint/2010/main" val="25907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Website Data Collection from </a:t>
            </a:r>
            <a:r>
              <a:rPr lang="en-US" sz="3600" b="1" dirty="0"/>
              <a:t>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smtClean="0">
                <a:ea typeface="Calibri" panose="020F0502020204030204" pitchFamily="34" charset="0"/>
                <a:cs typeface="Times New Roman" panose="02020603050405020304" pitchFamily="18" charset="0"/>
              </a:rPr>
              <a:t>One source </a:t>
            </a:r>
            <a:r>
              <a:rPr lang="en-US" kern="100" dirty="0">
                <a:ea typeface="Calibri" panose="020F0502020204030204" pitchFamily="34" charset="0"/>
                <a:cs typeface="Times New Roman" panose="02020603050405020304" pitchFamily="18" charset="0"/>
              </a:rPr>
              <a:t>of data was </a:t>
            </a:r>
            <a:r>
              <a:rPr lang="en-US" kern="100" dirty="0" smtClean="0">
                <a:ea typeface="Calibri" panose="020F0502020204030204" pitchFamily="34" charset="0"/>
                <a:cs typeface="Times New Roman" panose="02020603050405020304" pitchFamily="18" charset="0"/>
              </a:rPr>
              <a:t>from the </a:t>
            </a:r>
            <a:r>
              <a:rPr lang="en-US" kern="100" dirty="0">
                <a:ea typeface="Calibri" panose="020F0502020204030204" pitchFamily="34" charset="0"/>
                <a:cs typeface="Times New Roman" panose="02020603050405020304" pitchFamily="18" charset="0"/>
              </a:rPr>
              <a:t>website: </a:t>
            </a:r>
            <a:r>
              <a:rPr lang="en-US" u="sng" kern="100" dirty="0">
                <a:solidFill>
                  <a:srgbClr val="000000"/>
                </a:solidFill>
                <a:ea typeface="Calibri" panose="020F0502020204030204" pitchFamily="34" charset="0"/>
                <a:cs typeface="Times New Roman" panose="02020603050405020304" pitchFamily="18" charset="0"/>
                <a:hlinkClick r:id="rId2"/>
              </a:rPr>
              <a:t>https://www.basketball-reference.com/teams/ORL/</a:t>
            </a: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Sports-Reference.com.</a:t>
            </a: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a:t>
            </a:r>
            <a:r>
              <a:rPr lang="en-US" sz="3600" b="1" dirty="0" smtClean="0">
                <a:solidFill>
                  <a:prstClr val="black"/>
                </a:solidFill>
              </a:rPr>
              <a:t>NBA.com</a:t>
            </a:r>
            <a:endParaRPr lang="en-US" dirty="0"/>
          </a:p>
        </p:txBody>
      </p:sp>
      <p:sp>
        <p:nvSpPr>
          <p:cNvPr id="4" name="Content Placeholder 3"/>
          <p:cNvSpPr>
            <a:spLocks noGrp="1"/>
          </p:cNvSpPr>
          <p:nvPr>
            <p:ph idx="1"/>
          </p:nvPr>
        </p:nvSpPr>
        <p:spPr/>
        <p:txBody>
          <a:bodyPr/>
          <a:lstStyle/>
          <a:p>
            <a:r>
              <a:rPr lang="en-US" dirty="0" smtClean="0"/>
              <a:t>One source of data was pulled directly </a:t>
            </a:r>
            <a:r>
              <a:rPr lang="en-US" dirty="0"/>
              <a:t>from NBA.com and put the </a:t>
            </a:r>
            <a:r>
              <a:rPr lang="en-US" dirty="0" smtClean="0"/>
              <a:t>into </a:t>
            </a:r>
            <a:r>
              <a:rPr lang="en-US" dirty="0"/>
              <a:t>CSV </a:t>
            </a:r>
            <a:r>
              <a:rPr lang="en-US" dirty="0" smtClean="0"/>
              <a:t>files</a:t>
            </a:r>
            <a:endParaRPr lang="en-US" dirty="0"/>
          </a:p>
          <a:p>
            <a:pPr marL="0" indent="0">
              <a:buNone/>
            </a:pPr>
            <a:endParaRPr lang="en-US" dirty="0"/>
          </a:p>
          <a:p>
            <a:r>
              <a:rPr lang="en-US" dirty="0" smtClean="0"/>
              <a:t>Data </a:t>
            </a:r>
            <a:r>
              <a:rPr lang="en-US" dirty="0"/>
              <a:t>was </a:t>
            </a:r>
            <a:r>
              <a:rPr lang="en-US" dirty="0" smtClean="0"/>
              <a:t>selected as needed based on </a:t>
            </a:r>
            <a:r>
              <a:rPr lang="en-US" dirty="0"/>
              <a:t>the results that </a:t>
            </a:r>
            <a:r>
              <a:rPr lang="en-US" dirty="0" smtClean="0"/>
              <a:t>from </a:t>
            </a:r>
            <a:r>
              <a:rPr lang="en-US" dirty="0"/>
              <a:t>my first objective of finding the rankings of the NBA </a:t>
            </a:r>
            <a:r>
              <a:rPr lang="en-US" dirty="0" smtClean="0"/>
              <a:t>teams </a:t>
            </a:r>
            <a:endParaRPr lang="en-US" dirty="0"/>
          </a:p>
          <a:p>
            <a:endParaRPr lang="en-US" dirty="0"/>
          </a:p>
          <a:p>
            <a:r>
              <a:rPr lang="en-US" dirty="0" smtClean="0"/>
              <a:t>Data was cleaned using excel to make sure  all </a:t>
            </a:r>
            <a:r>
              <a:rPr lang="en-US" dirty="0"/>
              <a:t>of the data was formatted correctly. </a:t>
            </a:r>
            <a:r>
              <a:rPr lang="en-US" dirty="0" smtClean="0"/>
              <a:t>The data was </a:t>
            </a:r>
            <a:r>
              <a:rPr lang="en-US" dirty="0"/>
              <a:t>then imported </a:t>
            </a:r>
            <a:r>
              <a:rPr lang="en-US" dirty="0" smtClean="0"/>
              <a:t>into </a:t>
            </a:r>
            <a:r>
              <a:rPr lang="en-US" dirty="0"/>
              <a:t>a </a:t>
            </a:r>
            <a:r>
              <a:rPr lang="en-US" dirty="0" err="1"/>
              <a:t>Jupyter</a:t>
            </a:r>
            <a:r>
              <a:rPr lang="en-US" dirty="0"/>
              <a:t> Notebook </a:t>
            </a:r>
            <a:r>
              <a:rPr lang="en-US" dirty="0" smtClean="0"/>
              <a:t>for analysis </a:t>
            </a:r>
            <a:endParaRPr lang="en-US" dirty="0"/>
          </a:p>
          <a:p>
            <a:endParaRPr lang="en-US" dirty="0"/>
          </a:p>
        </p:txBody>
      </p:sp>
    </p:spTree>
    <p:extLst>
      <p:ext uri="{BB962C8B-B14F-4D97-AF65-F5344CB8AC3E}">
        <p14:creationId xmlns:p14="http://schemas.microsoft.com/office/powerpoint/2010/main" val="2640450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API Data Collection using </a:t>
            </a:r>
            <a:r>
              <a:rPr lang="en-US" sz="3600" b="1" dirty="0" err="1" smtClean="0"/>
              <a:t>nba_api</a:t>
            </a:r>
            <a:endParaRPr lang="en-US" dirty="0"/>
          </a:p>
        </p:txBody>
      </p:sp>
      <p:sp>
        <p:nvSpPr>
          <p:cNvPr id="3" name="Content Placeholder 2"/>
          <p:cNvSpPr>
            <a:spLocks noGrp="1"/>
          </p:cNvSpPr>
          <p:nvPr>
            <p:ph idx="1"/>
          </p:nvPr>
        </p:nvSpPr>
        <p:spPr/>
        <p:txBody>
          <a:bodyPr/>
          <a:lstStyle/>
          <a:p>
            <a:r>
              <a:rPr lang="en-US" dirty="0" smtClean="0"/>
              <a:t>One source of data came from the python module </a:t>
            </a:r>
            <a:r>
              <a:rPr lang="en-US" dirty="0" err="1" smtClean="0"/>
              <a:t>nba_api</a:t>
            </a:r>
            <a:endParaRPr lang="en-US" dirty="0" smtClean="0"/>
          </a:p>
          <a:p>
            <a:r>
              <a:rPr lang="en-US" dirty="0" smtClean="0"/>
              <a:t>The </a:t>
            </a:r>
            <a:r>
              <a:rPr lang="en-US" dirty="0" err="1" smtClean="0"/>
              <a:t>nba_api</a:t>
            </a:r>
            <a:r>
              <a:rPr lang="en-US" dirty="0" smtClean="0"/>
              <a:t> contains official data from the NBA  and is the source of data for the website NBA.com</a:t>
            </a:r>
          </a:p>
          <a:p>
            <a:r>
              <a:rPr lang="en-US" dirty="0" smtClean="0"/>
              <a:t>The API was easy to learn but going through the documentation was time consuming, which the group to use other methods in addition to this one</a:t>
            </a:r>
          </a:p>
          <a:p>
            <a:r>
              <a:rPr lang="en-US" dirty="0"/>
              <a:t>The </a:t>
            </a:r>
            <a:r>
              <a:rPr lang="en-US" dirty="0" err="1"/>
              <a:t>nba_api</a:t>
            </a:r>
            <a:r>
              <a:rPr lang="en-US" dirty="0"/>
              <a:t> package is Open Source with an </a:t>
            </a:r>
            <a:r>
              <a:rPr lang="en-US" dirty="0">
                <a:hlinkClick r:id="rId2"/>
              </a:rPr>
              <a:t>MIT </a:t>
            </a:r>
            <a:r>
              <a:rPr lang="en-US" dirty="0" smtClean="0">
                <a:hlinkClick r:id="rId2"/>
              </a:rPr>
              <a:t>License</a:t>
            </a:r>
            <a:r>
              <a:rPr lang="en-US" dirty="0"/>
              <a:t> </a:t>
            </a:r>
            <a:r>
              <a:rPr lang="en-US" dirty="0" smtClean="0"/>
              <a:t>and does not require an API key</a:t>
            </a:r>
            <a:endParaRPr lang="en-US" dirty="0"/>
          </a:p>
        </p:txBody>
      </p:sp>
    </p:spTree>
    <p:extLst>
      <p:ext uri="{BB962C8B-B14F-4D97-AF65-F5344CB8AC3E}">
        <p14:creationId xmlns:p14="http://schemas.microsoft.com/office/powerpoint/2010/main" val="222922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NBA.com</a:t>
            </a:r>
            <a:endParaRPr lang="en-US" dirty="0"/>
          </a:p>
        </p:txBody>
      </p:sp>
      <p:sp>
        <p:nvSpPr>
          <p:cNvPr id="4" name="Content Placeholder 3"/>
          <p:cNvSpPr>
            <a:spLocks noGrp="1"/>
          </p:cNvSpPr>
          <p:nvPr>
            <p:ph idx="1"/>
          </p:nvPr>
        </p:nvSpPr>
        <p:spPr/>
        <p:txBody>
          <a:bodyPr>
            <a:normAutofit lnSpcReduction="10000"/>
          </a:bodyPr>
          <a:lstStyle/>
          <a:p>
            <a:r>
              <a:rPr lang="en-US" dirty="0"/>
              <a:t>Used </a:t>
            </a:r>
            <a:r>
              <a:rPr lang="en-US" dirty="0">
                <a:solidFill>
                  <a:srgbClr val="FFFF00"/>
                </a:solidFill>
                <a:hlinkClick r:id="rId2">
                  <a:extLst>
                    <a:ext uri="{A12FA001-AC4F-418D-AE19-62706E023703}">
                      <ahyp:hlinkClr xmlns="" xmlns:ahyp="http://schemas.microsoft.com/office/drawing/2018/hyperlinkcolor" xmlns:lc="http://schemas.openxmlformats.org/drawingml/2006/lockedCanvas" val="tx"/>
                    </a:ext>
                  </a:extLst>
                </a:hlinkClick>
              </a:rPr>
              <a:t>https://www.nba.com/stats/players/traditional?SeasonType=Regular+Season</a:t>
            </a:r>
            <a:r>
              <a:rPr lang="en-US" dirty="0">
                <a:solidFill>
                  <a:srgbClr val="FFFF00"/>
                </a:solidFill>
              </a:rPr>
              <a:t> </a:t>
            </a:r>
            <a:r>
              <a:rPr lang="en-US" dirty="0"/>
              <a:t>to collect the traditional statistics of the 2023 regular season from the top 200 players made it into a CSV file.</a:t>
            </a:r>
          </a:p>
          <a:p>
            <a:r>
              <a:rPr lang="en-US" dirty="0"/>
              <a:t>Used the same site to get the traditional stats for the 2023 Orlando Magic Team and made it into a CSV file.</a:t>
            </a:r>
          </a:p>
          <a:p>
            <a:r>
              <a:rPr lang="en-US" dirty="0"/>
              <a:t>Added a Position column in excel to each of the CSV files. Created </a:t>
            </a:r>
            <a:r>
              <a:rPr lang="en-US" dirty="0" err="1"/>
              <a:t>Dataframe</a:t>
            </a:r>
            <a:r>
              <a:rPr lang="en-US" dirty="0"/>
              <a:t> with the CSV files of League Leaders and Orlando Magic Team.</a:t>
            </a:r>
          </a:p>
          <a:p>
            <a:r>
              <a:rPr lang="en-US" dirty="0"/>
              <a:t> Used the </a:t>
            </a:r>
            <a:r>
              <a:rPr lang="en-US" dirty="0" err="1"/>
              <a:t>Groupby</a:t>
            </a:r>
            <a:r>
              <a:rPr lang="en-US" dirty="0"/>
              <a:t> and .</a:t>
            </a:r>
            <a:r>
              <a:rPr lang="en-US" dirty="0" err="1"/>
              <a:t>Loc</a:t>
            </a:r>
            <a:r>
              <a:rPr lang="en-US" dirty="0"/>
              <a:t> function to sort the data by position so each player was being compared to similar player type.  </a:t>
            </a:r>
          </a:p>
          <a:p>
            <a:endParaRPr lang="en-US" dirty="0"/>
          </a:p>
        </p:txBody>
      </p:sp>
    </p:spTree>
    <p:extLst>
      <p:ext uri="{BB962C8B-B14F-4D97-AF65-F5344CB8AC3E}">
        <p14:creationId xmlns:p14="http://schemas.microsoft.com/office/powerpoint/2010/main" val="100495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081239"/>
          </a:xfrm>
        </p:spPr>
        <p:txBody>
          <a:bodyPr>
            <a:normAutofit/>
          </a:bodyPr>
          <a:lstStyle/>
          <a:p>
            <a:pPr algn="ctr"/>
            <a:r>
              <a:rPr lang="en-US" dirty="0">
                <a:solidFill>
                  <a:prstClr val="black"/>
                </a:solidFill>
              </a:rPr>
              <a:t>SECTION </a:t>
            </a:r>
            <a:r>
              <a:rPr lang="en-US" dirty="0" smtClean="0">
                <a:solidFill>
                  <a:prstClr val="black"/>
                </a:solidFill>
              </a:rPr>
              <a:t>3</a:t>
            </a:r>
            <a:endParaRPr lang="en-US" sz="2400" dirty="0"/>
          </a:p>
        </p:txBody>
      </p:sp>
      <p:sp>
        <p:nvSpPr>
          <p:cNvPr id="3" name="Text Placeholder 2"/>
          <p:cNvSpPr>
            <a:spLocks noGrp="1"/>
          </p:cNvSpPr>
          <p:nvPr>
            <p:ph type="body" idx="1"/>
          </p:nvPr>
        </p:nvSpPr>
        <p:spPr>
          <a:xfrm>
            <a:off x="831850" y="1721225"/>
            <a:ext cx="10515600" cy="1225176"/>
          </a:xfrm>
        </p:spPr>
        <p:txBody>
          <a:bodyPr>
            <a:noAutofit/>
          </a:bodyPr>
          <a:lstStyle/>
          <a:p>
            <a:pPr algn="ctr"/>
            <a:r>
              <a:rPr lang="en-US" sz="2800" dirty="0">
                <a:solidFill>
                  <a:srgbClr val="2B2B2B"/>
                </a:solidFill>
              </a:rPr>
              <a:t>The </a:t>
            </a:r>
            <a:r>
              <a:rPr lang="en-US" sz="2800" dirty="0" smtClean="0">
                <a:solidFill>
                  <a:srgbClr val="2B2B2B"/>
                </a:solidFill>
              </a:rPr>
              <a:t>approach to </a:t>
            </a:r>
            <a:r>
              <a:rPr lang="en-US" sz="2800" dirty="0">
                <a:solidFill>
                  <a:srgbClr val="2B2B2B"/>
                </a:solidFill>
              </a:rPr>
              <a:t>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1487</Words>
  <Application>Microsoft Office PowerPoint</Application>
  <PresentationFormat>Custom</PresentationFormat>
  <Paragraphs>163</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Website Data Collection from NBA.com</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Question 5 - How do the players compare by position? Guards Season Availability &amp; Scoring</vt:lpstr>
      <vt:lpstr>Orlando Magic Player Performance Guards Season Shooting </vt:lpstr>
      <vt:lpstr>Orlando Magic Player Performance Guards Season Assist to Turnover </vt:lpstr>
      <vt:lpstr>Orlando Magic Player Performance Guards Season Plus-Minus </vt:lpstr>
      <vt:lpstr>Orlando Magic Player Performance Forwards Season Availability &amp; Scoring </vt:lpstr>
      <vt:lpstr>Orlando Magic Player Performance Forwards Season Shooting</vt:lpstr>
      <vt:lpstr>Orlando Magic Player Performance Forwards Season Scoring ( Outside of Field Goals)</vt:lpstr>
      <vt:lpstr>Orlando Magic Player Performance Forwards Season Plus-Minus</vt:lpstr>
      <vt:lpstr>Orlando Magic Player Performance Centers Season Availability &amp; Scoring </vt:lpstr>
      <vt:lpstr>Orlando Magic Player Performance Centers Season Shooting</vt:lpstr>
      <vt:lpstr>Orlando Magic Player Performance Centers Season Plus-Minus</vt:lpstr>
      <vt:lpstr>SECTION 5</vt:lpstr>
      <vt:lpstr>Question 1 – Regular Season vs Playoff Percentage</vt:lpstr>
      <vt:lpstr>Orlando’s Players Strengths</vt:lpstr>
      <vt:lpstr>Orlando’s Players Deficiencies </vt:lpstr>
      <vt:lpstr>Player Performance Results </vt:lpstr>
      <vt:lpstr>Conclusion</vt:lpstr>
      <vt:lpstr> Presented by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Owner</cp:lastModifiedBy>
  <cp:revision>147</cp:revision>
  <dcterms:created xsi:type="dcterms:W3CDTF">2023-04-25T01:06:19Z</dcterms:created>
  <dcterms:modified xsi:type="dcterms:W3CDTF">2023-05-04T16:47:24Z</dcterms:modified>
</cp:coreProperties>
</file>