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conomica"/>
      <p:regular r:id="rId17"/>
      <p:bold r:id="rId18"/>
      <p:italic r:id="rId19"/>
      <p:boldItalic r:id="rId20"/>
    </p:embeddedFont>
    <p:embeddedFont>
      <p:font typeface="Roboto"/>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regular.fntdata"/><Relationship Id="rId16" Type="http://schemas.openxmlformats.org/officeDocument/2006/relationships/slide" Target="slides/slide11.xml"/><Relationship Id="rId19" Type="http://schemas.openxmlformats.org/officeDocument/2006/relationships/font" Target="fonts/Economica-italic.fntdata"/><Relationship Id="rId18" Type="http://schemas.openxmlformats.org/officeDocument/2006/relationships/font" Target="fonts/Economic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3d98a8869_0_1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3d98a886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1500"/>
              </a:spcAft>
              <a:buNone/>
            </a:pPr>
            <a:r>
              <a:rPr lang="en" sz="1200">
                <a:solidFill>
                  <a:srgbClr val="374151"/>
                </a:solidFill>
              </a:rPr>
              <a:t>Hello, I am a data analyst for the United Nations, I would like to present to you a comparative analysis of the role of cultural factors in happiness scores between Sub-Saharan Africa and Western Europe. Happiness is a fundamental human goal, and understanding the factors that contribute to happiness is crucial for policymakers and development practitioners. To address this analysis, I compared the happiness scores of these two regions and examined the relationship between five factors: economic production, social support, healthy life expectancy, corruption, and generosity. My findings shed light on the key determinants of happiness and provide insights into how these factors influence it.</a:t>
            </a:r>
            <a:endParaRPr sz="1200">
              <a:solidFill>
                <a:srgbClr val="37415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3d98a8869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3d98a8869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6f8954bc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6f8954b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74151"/>
                </a:solidFill>
              </a:rPr>
              <a:t>I hope this presentation will contribute to the ongoing efforts to enhance human development and promote happiness worldwide. Thank you for your attention.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b543d0351_0_3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b543d0351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43541"/>
                </a:solidFill>
              </a:rPr>
              <a:t>Today, I am going to talk about the happiest and unhappiest countries in the world, the distribution of happiness scores, key factors affecting happiness, conclusions and recommendations.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8954bc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8954b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500"/>
              </a:spcAft>
              <a:buNone/>
            </a:pPr>
            <a:r>
              <a:rPr lang="en" sz="1200">
                <a:solidFill>
                  <a:srgbClr val="374151"/>
                </a:solidFill>
              </a:rPr>
              <a:t>First, let’s discuss the happiest and unhappiest countries in the world. I created a bar chart that shows that 7 out of the top 10 happiest countries are located in Western Europe, while 8 out of the bottom 10 unhappiest countries are in Sub-Saharan Africa.</a:t>
            </a:r>
            <a:endParaRPr sz="1200">
              <a:solidFill>
                <a:srgbClr val="37415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3d98a8869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3d98a886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74151"/>
                </a:solidFill>
              </a:rPr>
              <a:t>The shape of the distribution in Sub-Saharan Africa is a normal distribution, which suggests that the mean and median happiness scores are closer together. In contrast, the shape of the distribution in Western Europe is left-skewed. This skewness suggests that there are a greater number of lower happiness scores in Western Europe, with a few countries having very low happiness scores that bring down the overall mean score. These findings suggest that while Sub-Saharan Africa may have a relatively consistent distribution of happiness scores across the region, Western Europe may have a wider range of happiness scores, with some countries experiencing lower levels of happiness. Now, we’ve analyzed the happiness score, let’s look at how additional factors such as life expectancy, economic production, social support, and generosity influence happiness levels in those two regions.</a:t>
            </a:r>
            <a:endParaRPr sz="1200">
              <a:solidFill>
                <a:srgbClr val="37415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7415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3d98a8869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3d98a886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1500"/>
              </a:spcAft>
              <a:buNone/>
            </a:pPr>
            <a:r>
              <a:rPr lang="en" sz="1200">
                <a:solidFill>
                  <a:srgbClr val="374151"/>
                </a:solidFill>
              </a:rPr>
              <a:t>In Western Europe, the lowest healthy life expectancy is 72 years, indicating that even the country with the lowest life expectancy in this region has a relatively high value. In contrast, Sub-Saharan Africa has a significantly lower healthy life expectancy, with many countries reporting values well below 60 years, which suggests that happiness levels in this region are not solely determined by healthy life expectancy.</a:t>
            </a:r>
            <a:endParaRPr sz="1200">
              <a:solidFill>
                <a:srgbClr val="37415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3d98a8869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3d98a886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500"/>
              </a:spcAft>
              <a:buNone/>
            </a:pPr>
            <a:r>
              <a:rPr lang="en" sz="1200">
                <a:solidFill>
                  <a:srgbClr val="374151"/>
                </a:solidFill>
              </a:rPr>
              <a:t>The  line chart displays the trends of average Log GDP per capita, average Social support, and average Perceptions of corruption for the years available, with Sub-Saharan Africa and Western Europe. The line chart reveals that Western Europe has a higher average Log GDP per capita and Social support compared to Sub-Saharan Africa. The trend lines for both indicators are consistently higher in Western Europe than in Sub-Saharan Africa over the years. On the other hand, Sub-Saharan Africa has a higher average perceptions of corruption compared to Western Europe. The trend line for perceptions of corruption is consistently higher in Sub-Saharan Africa than in Western Europe over the years.</a:t>
            </a:r>
            <a:endParaRPr sz="1200">
              <a:solidFill>
                <a:srgbClr val="37415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3d98a8869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3d98a886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74151"/>
                </a:solidFill>
              </a:rPr>
              <a:t>The plot displays the average generosity between Sub-Saharan Africa and Western Europe over the years. On average, Western Europe has a higher generosity score than Sub-Saharan Africa. However, there is an interesting observation during the year 2020, which coincided with the COVID-19 pandemic. During this year, Western Europe had a lower average generosity score compared to Sub-Saharan Africa.</a:t>
            </a:r>
            <a:endParaRPr sz="1200">
              <a:solidFill>
                <a:srgbClr val="374151"/>
              </a:solidFill>
            </a:endParaRPr>
          </a:p>
          <a:p>
            <a:pPr indent="0" lvl="0" marL="0" rtl="0" algn="l">
              <a:lnSpc>
                <a:spcPct val="115000"/>
              </a:lnSpc>
              <a:spcBef>
                <a:spcPts val="1500"/>
              </a:spcBef>
              <a:spcAft>
                <a:spcPts val="1500"/>
              </a:spcAft>
              <a:buNone/>
            </a:pPr>
            <a:r>
              <a:t/>
            </a:r>
            <a:endParaRPr sz="1200">
              <a:solidFill>
                <a:srgbClr val="37415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b543d0351_0_3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b543d0351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rPr>
              <a:t>In conclusion, improving happiness levels globally can contribute to overall well-being. It is important to understand local contexts and prioritize research into improving social support and life </a:t>
            </a:r>
            <a:r>
              <a:rPr lang="en" sz="1200">
                <a:solidFill>
                  <a:srgbClr val="374151"/>
                </a:solidFill>
              </a:rPr>
              <a:t>expectancy </a:t>
            </a:r>
            <a:r>
              <a:rPr lang="en" sz="1200">
                <a:solidFill>
                  <a:srgbClr val="374151"/>
                </a:solidFill>
              </a:rPr>
              <a:t>in regions with lower happiness scores. Through continued analysis and efforts to improve happiness levels, we can create a better world for all.</a:t>
            </a:r>
            <a:endParaRPr sz="1200">
              <a:solidFill>
                <a:srgbClr val="37415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b543d0351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b543d035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4151"/>
                </a:solidFill>
              </a:rPr>
              <a:t>Here are three recommendations for United Nations leaders based on the information provided:</a:t>
            </a:r>
            <a:endParaRPr sz="1200">
              <a:solidFill>
                <a:srgbClr val="374151"/>
              </a:solidFill>
            </a:endParaRPr>
          </a:p>
          <a:p>
            <a:pPr indent="-304800" lvl="0" marL="457200" rtl="0" algn="l">
              <a:lnSpc>
                <a:spcPct val="115000"/>
              </a:lnSpc>
              <a:spcBef>
                <a:spcPts val="1500"/>
              </a:spcBef>
              <a:spcAft>
                <a:spcPts val="0"/>
              </a:spcAft>
              <a:buClr>
                <a:srgbClr val="374151"/>
              </a:buClr>
              <a:buSzPts val="1200"/>
              <a:buFont typeface="Arial"/>
              <a:buAutoNum type="arabicPeriod"/>
            </a:pPr>
            <a:r>
              <a:rPr lang="en" sz="1200">
                <a:solidFill>
                  <a:srgbClr val="374151"/>
                </a:solidFill>
              </a:rPr>
              <a:t>Prioritize improving life expectancy in Sub-Saharan Africa: One of the factors that can influence happiness levels is healthy life expectancy. Thus, leaders should prioritize improving access to healthcare, increasing awareness of healthy lifestyles, and investing in disease prevention and treatment programs.</a:t>
            </a:r>
            <a:endParaRPr sz="1200">
              <a:solidFill>
                <a:srgbClr val="374151"/>
              </a:solidFill>
            </a:endParaRPr>
          </a:p>
          <a:p>
            <a:pPr indent="-304800" lvl="0" marL="457200" rtl="0" algn="l">
              <a:lnSpc>
                <a:spcPct val="115000"/>
              </a:lnSpc>
              <a:spcBef>
                <a:spcPts val="0"/>
              </a:spcBef>
              <a:spcAft>
                <a:spcPts val="0"/>
              </a:spcAft>
              <a:buClr>
                <a:srgbClr val="374151"/>
              </a:buClr>
              <a:buSzPts val="1200"/>
              <a:buFont typeface="Arial"/>
              <a:buAutoNum type="arabicPeriod"/>
            </a:pPr>
            <a:r>
              <a:rPr lang="en" sz="1200">
                <a:solidFill>
                  <a:srgbClr val="374151"/>
                </a:solidFill>
              </a:rPr>
              <a:t>Improve social support in Sub-Saharan Africa: Social support is a crucial factor in promoting happiness, and leaders should prioritize efforts to enhance social support systems in Sub-Saharan Africa. This could include initiatives such as enhancing social safety nets, strengthening social protection systems, encouraging family and community support, and promoting mental health awareness and support services.</a:t>
            </a:r>
            <a:endParaRPr sz="1200">
              <a:solidFill>
                <a:srgbClr val="374151"/>
              </a:solidFill>
            </a:endParaRPr>
          </a:p>
          <a:p>
            <a:pPr indent="-304800" lvl="0" marL="457200" rtl="0" algn="l">
              <a:lnSpc>
                <a:spcPct val="115000"/>
              </a:lnSpc>
              <a:spcBef>
                <a:spcPts val="0"/>
              </a:spcBef>
              <a:spcAft>
                <a:spcPts val="0"/>
              </a:spcAft>
              <a:buClr>
                <a:srgbClr val="374151"/>
              </a:buClr>
              <a:buSzPts val="1200"/>
              <a:buFont typeface="Arial"/>
              <a:buAutoNum type="arabicPeriod"/>
            </a:pPr>
            <a:r>
              <a:rPr lang="en" sz="1200">
                <a:solidFill>
                  <a:srgbClr val="374151"/>
                </a:solidFill>
              </a:rPr>
              <a:t>Combat corruption in Sub-Saharan Africa: Corruption is a major obstacle to happiness and development in Sub-Saharan Africa. Leaders should prioritize efforts to combat corruption by strengthening anti-corruption laws, improving transparency and accountability in government and business, promoting public awareness and education on the negative impacts of corruption, and supporting civil society and media efforts to expose and deter corruption.</a:t>
            </a:r>
            <a:endParaRPr sz="1200">
              <a:solidFill>
                <a:srgbClr val="37415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963700" y="733975"/>
            <a:ext cx="7799400" cy="38100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nvSpPr>
        <p:spPr>
          <a:xfrm>
            <a:off x="1478950" y="1567300"/>
            <a:ext cx="6740400" cy="22533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2900"/>
              </a:spcBef>
              <a:spcAft>
                <a:spcPts val="0"/>
              </a:spcAft>
              <a:buClr>
                <a:schemeClr val="dk1"/>
              </a:buClr>
              <a:buSzPts val="1100"/>
              <a:buFont typeface="Arial"/>
              <a:buNone/>
            </a:pPr>
            <a:r>
              <a:rPr b="1" lang="en" sz="2400">
                <a:solidFill>
                  <a:schemeClr val="dk1"/>
                </a:solidFill>
              </a:rPr>
              <a:t>The Role of Cultural Factors in Happiness Scores: A Comparative Analysis of Sub-Saharan Africa and Western Europe</a:t>
            </a:r>
            <a:endParaRPr b="1"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2400">
              <a:solidFill>
                <a:schemeClr val="dk1"/>
              </a:solidFill>
            </a:endParaRPr>
          </a:p>
          <a:p>
            <a:pPr indent="0" lvl="0" marL="0" rtl="0" algn="l">
              <a:spcBef>
                <a:spcPts val="0"/>
              </a:spcBef>
              <a:spcAft>
                <a:spcPts val="0"/>
              </a:spcAft>
              <a:buNone/>
            </a:pPr>
            <a:r>
              <a:t/>
            </a:r>
            <a:endParaRPr sz="2400">
              <a:latin typeface="Open Sans"/>
              <a:ea typeface="Open Sans"/>
              <a:cs typeface="Open Sans"/>
              <a:sym typeface="Open Sans"/>
            </a:endParaRPr>
          </a:p>
        </p:txBody>
      </p:sp>
      <p:sp>
        <p:nvSpPr>
          <p:cNvPr id="64" name="Google Shape;64;p13"/>
          <p:cNvSpPr txBox="1"/>
          <p:nvPr/>
        </p:nvSpPr>
        <p:spPr>
          <a:xfrm>
            <a:off x="6397525" y="3442925"/>
            <a:ext cx="13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Candice Wu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nvSpPr>
        <p:spPr>
          <a:xfrm>
            <a:off x="532375" y="1081925"/>
            <a:ext cx="3000000" cy="4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chemeClr val="dk1"/>
                </a:solidFill>
              </a:rPr>
              <a:t>Resources:</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World Happiness | Kaggle</a:t>
            </a:r>
            <a:endParaRPr sz="900">
              <a:solidFill>
                <a:schemeClr val="dk1"/>
              </a:solidFill>
            </a:endParaRPr>
          </a:p>
        </p:txBody>
      </p:sp>
      <p:sp>
        <p:nvSpPr>
          <p:cNvPr id="156" name="Google Shape;156;p22"/>
          <p:cNvSpPr/>
          <p:nvPr/>
        </p:nvSpPr>
        <p:spPr>
          <a:xfrm>
            <a:off x="0" y="0"/>
            <a:ext cx="9161100" cy="2484600"/>
          </a:xfrm>
          <a:prstGeom prst="rect">
            <a:avLst/>
          </a:prstGeom>
          <a:solidFill>
            <a:srgbClr val="CCA677"/>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Resources:</a:t>
            </a:r>
            <a:endParaRPr sz="1100">
              <a:solidFill>
                <a:schemeClr val="dk1"/>
              </a:solidFill>
            </a:endParaRPr>
          </a:p>
          <a:p>
            <a:pPr indent="0" lvl="0" marL="355600" rtl="0" algn="l">
              <a:lnSpc>
                <a:spcPct val="115000"/>
              </a:lnSpc>
              <a:spcBef>
                <a:spcPts val="1100"/>
              </a:spcBef>
              <a:spcAft>
                <a:spcPts val="0"/>
              </a:spcAft>
              <a:buNone/>
            </a:pPr>
            <a:r>
              <a:rPr lang="en" sz="1100">
                <a:solidFill>
                  <a:schemeClr val="dk1"/>
                </a:solidFill>
              </a:rPr>
              <a:t>Fahadmehfoooz. “World Happiness.” </a:t>
            </a:r>
            <a:r>
              <a:rPr i="1" lang="en" sz="1100">
                <a:solidFill>
                  <a:schemeClr val="dk1"/>
                </a:solidFill>
              </a:rPr>
              <a:t>Kaggle</a:t>
            </a:r>
            <a:r>
              <a:rPr lang="en" sz="1100">
                <a:solidFill>
                  <a:schemeClr val="dk1"/>
                </a:solidFill>
              </a:rPr>
              <a:t>, Kaggle, 10 Oct. 2021, https://www.kaggle.com/code/fahadmehfoooz/world-happiness.</a:t>
            </a:r>
            <a:endParaRPr sz="11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100">
                <a:solidFill>
                  <a:schemeClr val="dk1"/>
                </a:solidFill>
              </a:rPr>
              <a:t>​</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Arial"/>
                <a:ea typeface="Arial"/>
                <a:cs typeface="Arial"/>
                <a:sym typeface="Arial"/>
              </a:rPr>
              <a:t>Thank </a:t>
            </a:r>
            <a:endParaRPr>
              <a:solidFill>
                <a:srgbClr val="000000"/>
              </a:solidFill>
              <a:latin typeface="Arial"/>
              <a:ea typeface="Arial"/>
              <a:cs typeface="Arial"/>
              <a:sym typeface="Arial"/>
            </a:endParaRPr>
          </a:p>
          <a:p>
            <a:pPr indent="0" lvl="0" marL="0" rtl="0" algn="ctr">
              <a:spcBef>
                <a:spcPts val="0"/>
              </a:spcBef>
              <a:spcAft>
                <a:spcPts val="0"/>
              </a:spcAft>
              <a:buNone/>
            </a:pPr>
            <a:r>
              <a:rPr lang="en">
                <a:solidFill>
                  <a:srgbClr val="000000"/>
                </a:solidFill>
                <a:latin typeface="Arial"/>
                <a:ea typeface="Arial"/>
                <a:cs typeface="Arial"/>
                <a:sym typeface="Arial"/>
              </a:rPr>
              <a:t>you</a:t>
            </a:r>
            <a:endParaRPr>
              <a:solidFill>
                <a:srgbClr val="000000"/>
              </a:solidFill>
              <a:latin typeface="Arial"/>
              <a:ea typeface="Arial"/>
              <a:cs typeface="Arial"/>
              <a:sym typeface="Arial"/>
            </a:endParaRPr>
          </a:p>
        </p:txBody>
      </p:sp>
      <p:sp>
        <p:nvSpPr>
          <p:cNvPr id="162" name="Google Shape;162;p2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Arial"/>
                <a:ea typeface="Arial"/>
                <a:cs typeface="Arial"/>
                <a:sym typeface="Arial"/>
              </a:rPr>
              <a:t>March 1, 2023</a:t>
            </a:r>
            <a:endParaRPr>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cxnSp>
        <p:nvCxnSpPr>
          <p:cNvPr id="69" name="Google Shape;69;p14"/>
          <p:cNvCxnSpPr/>
          <p:nvPr/>
        </p:nvCxnSpPr>
        <p:spPr>
          <a:xfrm>
            <a:off x="420075" y="2927037"/>
            <a:ext cx="8336100" cy="0"/>
          </a:xfrm>
          <a:prstGeom prst="straightConnector1">
            <a:avLst/>
          </a:prstGeom>
          <a:noFill/>
          <a:ln cap="flat" cmpd="sng" w="19050">
            <a:solidFill>
              <a:schemeClr val="dk1"/>
            </a:solidFill>
            <a:prstDash val="dot"/>
            <a:round/>
            <a:headEnd len="sm" w="sm" type="none"/>
            <a:tailEnd len="sm" w="sm" type="none"/>
          </a:ln>
        </p:spPr>
      </p:cxnSp>
      <p:sp>
        <p:nvSpPr>
          <p:cNvPr id="70" name="Google Shape;70;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Arial"/>
                <a:ea typeface="Arial"/>
                <a:cs typeface="Arial"/>
                <a:sym typeface="Arial"/>
              </a:rPr>
              <a:t>Agenda</a:t>
            </a:r>
            <a:endParaRPr b="1" sz="2400">
              <a:latin typeface="Arial"/>
              <a:ea typeface="Arial"/>
              <a:cs typeface="Arial"/>
              <a:sym typeface="Arial"/>
            </a:endParaRPr>
          </a:p>
        </p:txBody>
      </p:sp>
      <p:grpSp>
        <p:nvGrpSpPr>
          <p:cNvPr id="71" name="Google Shape;71;p14"/>
          <p:cNvGrpSpPr/>
          <p:nvPr/>
        </p:nvGrpSpPr>
        <p:grpSpPr>
          <a:xfrm>
            <a:off x="369350" y="2864883"/>
            <a:ext cx="129000" cy="770742"/>
            <a:chOff x="369350" y="2864883"/>
            <a:chExt cx="129000" cy="770742"/>
          </a:xfrm>
        </p:grpSpPr>
        <p:sp>
          <p:nvSpPr>
            <p:cNvPr id="72" name="Google Shape;72;p14"/>
            <p:cNvSpPr/>
            <p:nvPr/>
          </p:nvSpPr>
          <p:spPr>
            <a:xfrm>
              <a:off x="369350" y="2864883"/>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14"/>
            <p:cNvCxnSpPr/>
            <p:nvPr/>
          </p:nvCxnSpPr>
          <p:spPr>
            <a:xfrm>
              <a:off x="433850" y="2991525"/>
              <a:ext cx="0" cy="644100"/>
            </a:xfrm>
            <a:prstGeom prst="straightConnector1">
              <a:avLst/>
            </a:prstGeom>
            <a:noFill/>
            <a:ln cap="flat" cmpd="sng" w="9525">
              <a:solidFill>
                <a:schemeClr val="accent1"/>
              </a:solidFill>
              <a:prstDash val="solid"/>
              <a:round/>
              <a:headEnd len="sm" w="sm" type="none"/>
              <a:tailEnd len="med" w="med" type="oval"/>
            </a:ln>
          </p:spPr>
        </p:cxnSp>
      </p:grpSp>
      <p:sp>
        <p:nvSpPr>
          <p:cNvPr id="74" name="Google Shape;74;p14"/>
          <p:cNvSpPr txBox="1"/>
          <p:nvPr>
            <p:ph idx="4294967295" type="body"/>
          </p:nvPr>
        </p:nvSpPr>
        <p:spPr>
          <a:xfrm>
            <a:off x="420075" y="3029450"/>
            <a:ext cx="2272500" cy="155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200">
                <a:latin typeface="Arial"/>
                <a:ea typeface="Arial"/>
                <a:cs typeface="Arial"/>
                <a:sym typeface="Arial"/>
              </a:rPr>
              <a:t>The Happiest &amp; Unhappiest Countries in the World</a:t>
            </a:r>
            <a:endParaRPr sz="1200">
              <a:latin typeface="Arial"/>
              <a:ea typeface="Arial"/>
              <a:cs typeface="Arial"/>
              <a:sym typeface="Arial"/>
            </a:endParaRPr>
          </a:p>
          <a:p>
            <a:pPr indent="0" lvl="0" marL="0" rtl="0" algn="l">
              <a:spcBef>
                <a:spcPts val="1500"/>
              </a:spcBef>
              <a:spcAft>
                <a:spcPts val="0"/>
              </a:spcAft>
              <a:buNone/>
            </a:pPr>
            <a:r>
              <a:t/>
            </a:r>
            <a:endParaRPr sz="1200">
              <a:solidFill>
                <a:srgbClr val="000000"/>
              </a:solidFill>
              <a:latin typeface="Arial"/>
              <a:ea typeface="Arial"/>
              <a:cs typeface="Arial"/>
              <a:sym typeface="Arial"/>
            </a:endParaRPr>
          </a:p>
          <a:p>
            <a:pPr indent="0" lvl="0" marL="0" rtl="0" algn="l">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b="1" sz="1200">
              <a:latin typeface="Arial"/>
              <a:ea typeface="Arial"/>
              <a:cs typeface="Arial"/>
              <a:sym typeface="Arial"/>
            </a:endParaRPr>
          </a:p>
        </p:txBody>
      </p:sp>
      <p:grpSp>
        <p:nvGrpSpPr>
          <p:cNvPr id="75" name="Google Shape;75;p14"/>
          <p:cNvGrpSpPr/>
          <p:nvPr/>
        </p:nvGrpSpPr>
        <p:grpSpPr>
          <a:xfrm>
            <a:off x="1553050" y="1736575"/>
            <a:ext cx="129000" cy="1254971"/>
            <a:chOff x="1553050" y="1736575"/>
            <a:chExt cx="129000" cy="1254971"/>
          </a:xfrm>
        </p:grpSpPr>
        <p:sp>
          <p:nvSpPr>
            <p:cNvPr id="76" name="Google Shape;76;p14"/>
            <p:cNvSpPr/>
            <p:nvPr/>
          </p:nvSpPr>
          <p:spPr>
            <a:xfrm>
              <a:off x="1553050" y="2862546"/>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 name="Google Shape;77;p14"/>
            <p:cNvCxnSpPr/>
            <p:nvPr/>
          </p:nvCxnSpPr>
          <p:spPr>
            <a:xfrm rot="10800000">
              <a:off x="1614125" y="1736575"/>
              <a:ext cx="0" cy="1128300"/>
            </a:xfrm>
            <a:prstGeom prst="straightConnector1">
              <a:avLst/>
            </a:prstGeom>
            <a:noFill/>
            <a:ln cap="flat" cmpd="sng" w="9525">
              <a:solidFill>
                <a:schemeClr val="accent1"/>
              </a:solidFill>
              <a:prstDash val="solid"/>
              <a:round/>
              <a:headEnd len="sm" w="sm" type="none"/>
              <a:tailEnd len="med" w="med" type="oval"/>
            </a:ln>
          </p:spPr>
        </p:cxnSp>
      </p:grpSp>
      <p:sp>
        <p:nvSpPr>
          <p:cNvPr id="78" name="Google Shape;78;p14"/>
          <p:cNvSpPr txBox="1"/>
          <p:nvPr>
            <p:ph idx="4294967295" type="body"/>
          </p:nvPr>
        </p:nvSpPr>
        <p:spPr>
          <a:xfrm>
            <a:off x="1629250" y="1413425"/>
            <a:ext cx="3102000" cy="11736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Clr>
                <a:schemeClr val="dk1"/>
              </a:buClr>
              <a:buSzPts val="1100"/>
              <a:buFont typeface="Arial"/>
              <a:buNone/>
            </a:pPr>
            <a:r>
              <a:rPr lang="en" sz="1200">
                <a:latin typeface="Arial"/>
                <a:ea typeface="Arial"/>
                <a:cs typeface="Arial"/>
                <a:sym typeface="Arial"/>
              </a:rPr>
              <a:t>The Distribution of Happiness scores </a:t>
            </a:r>
            <a:endParaRPr sz="1200">
              <a:latin typeface="Arial"/>
              <a:ea typeface="Arial"/>
              <a:cs typeface="Arial"/>
              <a:sym typeface="Arial"/>
            </a:endParaRPr>
          </a:p>
          <a:p>
            <a:pPr indent="0" lvl="0" marL="0" rtl="0" algn="l">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p:txBody>
      </p:sp>
      <p:grpSp>
        <p:nvGrpSpPr>
          <p:cNvPr id="79" name="Google Shape;79;p14"/>
          <p:cNvGrpSpPr/>
          <p:nvPr/>
        </p:nvGrpSpPr>
        <p:grpSpPr>
          <a:xfrm>
            <a:off x="3484800" y="2862533"/>
            <a:ext cx="129000" cy="773079"/>
            <a:chOff x="3484800" y="2862533"/>
            <a:chExt cx="129000" cy="773079"/>
          </a:xfrm>
        </p:grpSpPr>
        <p:sp>
          <p:nvSpPr>
            <p:cNvPr id="80" name="Google Shape;80;p14"/>
            <p:cNvSpPr/>
            <p:nvPr/>
          </p:nvSpPr>
          <p:spPr>
            <a:xfrm>
              <a:off x="3484800" y="2862533"/>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 name="Google Shape;81;p14"/>
            <p:cNvCxnSpPr/>
            <p:nvPr/>
          </p:nvCxnSpPr>
          <p:spPr>
            <a:xfrm>
              <a:off x="3546200" y="2991513"/>
              <a:ext cx="0" cy="644100"/>
            </a:xfrm>
            <a:prstGeom prst="straightConnector1">
              <a:avLst/>
            </a:prstGeom>
            <a:noFill/>
            <a:ln cap="flat" cmpd="sng" w="9525">
              <a:solidFill>
                <a:schemeClr val="accent1"/>
              </a:solidFill>
              <a:prstDash val="solid"/>
              <a:round/>
              <a:headEnd len="sm" w="sm" type="none"/>
              <a:tailEnd len="med" w="med" type="oval"/>
            </a:ln>
          </p:spPr>
        </p:cxnSp>
      </p:grpSp>
      <p:sp>
        <p:nvSpPr>
          <p:cNvPr id="82" name="Google Shape;82;p14"/>
          <p:cNvSpPr txBox="1"/>
          <p:nvPr>
            <p:ph idx="4294967295" type="body"/>
          </p:nvPr>
        </p:nvSpPr>
        <p:spPr>
          <a:xfrm>
            <a:off x="3521313" y="3262325"/>
            <a:ext cx="2133600" cy="14877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sz="1200">
                <a:solidFill>
                  <a:srgbClr val="000000"/>
                </a:solidFill>
                <a:latin typeface="Arial"/>
                <a:ea typeface="Arial"/>
                <a:cs typeface="Arial"/>
                <a:sym typeface="Arial"/>
              </a:rPr>
              <a:t>Key Factors Affecting Happiness</a:t>
            </a:r>
            <a:endParaRPr sz="1500">
              <a:solidFill>
                <a:srgbClr val="000000"/>
              </a:solidFill>
              <a:latin typeface="Arial"/>
              <a:ea typeface="Arial"/>
              <a:cs typeface="Arial"/>
              <a:sym typeface="Arial"/>
            </a:endParaRPr>
          </a:p>
          <a:p>
            <a:pPr indent="0" lvl="0" marL="0" rtl="0" algn="l">
              <a:spcBef>
                <a:spcPts val="1500"/>
              </a:spcBef>
              <a:spcAft>
                <a:spcPts val="0"/>
              </a:spcAft>
              <a:buClr>
                <a:schemeClr val="dk1"/>
              </a:buClr>
              <a:buSzPts val="1100"/>
              <a:buFont typeface="Arial"/>
              <a:buNone/>
            </a:pPr>
            <a:r>
              <a:t/>
            </a:r>
            <a:endParaRPr sz="1500">
              <a:solidFill>
                <a:srgbClr val="000000"/>
              </a:solidFill>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t/>
            </a:r>
            <a:endParaRPr sz="1500">
              <a:solidFill>
                <a:srgbClr val="000000"/>
              </a:solidFill>
              <a:latin typeface="Roboto"/>
              <a:ea typeface="Roboto"/>
              <a:cs typeface="Roboto"/>
              <a:sym typeface="Roboto"/>
            </a:endParaRPr>
          </a:p>
          <a:p>
            <a:pPr indent="0" lvl="0" marL="0" rtl="0" algn="ctr">
              <a:spcBef>
                <a:spcPts val="0"/>
              </a:spcBef>
              <a:spcAft>
                <a:spcPts val="0"/>
              </a:spcAft>
              <a:buNone/>
            </a:pPr>
            <a:r>
              <a:t/>
            </a:r>
            <a:endParaRPr sz="1500">
              <a:solidFill>
                <a:srgbClr val="000000"/>
              </a:solidFill>
              <a:latin typeface="Roboto"/>
              <a:ea typeface="Roboto"/>
              <a:cs typeface="Roboto"/>
              <a:sym typeface="Roboto"/>
            </a:endParaRPr>
          </a:p>
          <a:p>
            <a:pPr indent="0" lvl="0" marL="0" rtl="0" algn="ctr">
              <a:spcBef>
                <a:spcPts val="0"/>
              </a:spcBef>
              <a:spcAft>
                <a:spcPts val="0"/>
              </a:spcAft>
              <a:buNone/>
            </a:pPr>
            <a:r>
              <a:t/>
            </a:r>
            <a:endParaRPr b="1" sz="1200">
              <a:solidFill>
                <a:srgbClr val="000000"/>
              </a:solidFill>
              <a:latin typeface="Arial"/>
              <a:ea typeface="Arial"/>
              <a:cs typeface="Arial"/>
              <a:sym typeface="Arial"/>
            </a:endParaRPr>
          </a:p>
        </p:txBody>
      </p:sp>
      <p:grpSp>
        <p:nvGrpSpPr>
          <p:cNvPr id="83" name="Google Shape;83;p14"/>
          <p:cNvGrpSpPr/>
          <p:nvPr/>
        </p:nvGrpSpPr>
        <p:grpSpPr>
          <a:xfrm>
            <a:off x="5144075" y="1736575"/>
            <a:ext cx="129000" cy="1257296"/>
            <a:chOff x="5144075" y="1736575"/>
            <a:chExt cx="129000" cy="1257296"/>
          </a:xfrm>
        </p:grpSpPr>
        <p:sp>
          <p:nvSpPr>
            <p:cNvPr id="84" name="Google Shape;84;p14"/>
            <p:cNvSpPr/>
            <p:nvPr/>
          </p:nvSpPr>
          <p:spPr>
            <a:xfrm>
              <a:off x="5144075" y="2864871"/>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14"/>
            <p:cNvCxnSpPr/>
            <p:nvPr/>
          </p:nvCxnSpPr>
          <p:spPr>
            <a:xfrm rot="10800000">
              <a:off x="5208575" y="1736575"/>
              <a:ext cx="0" cy="1128300"/>
            </a:xfrm>
            <a:prstGeom prst="straightConnector1">
              <a:avLst/>
            </a:prstGeom>
            <a:noFill/>
            <a:ln cap="flat" cmpd="sng" w="9525">
              <a:solidFill>
                <a:schemeClr val="accent1"/>
              </a:solidFill>
              <a:prstDash val="solid"/>
              <a:round/>
              <a:headEnd len="sm" w="sm" type="none"/>
              <a:tailEnd len="med" w="med" type="oval"/>
            </a:ln>
          </p:spPr>
        </p:cxnSp>
      </p:grpSp>
      <p:sp>
        <p:nvSpPr>
          <p:cNvPr id="86" name="Google Shape;86;p14"/>
          <p:cNvSpPr txBox="1"/>
          <p:nvPr>
            <p:ph idx="4294967295" type="body"/>
          </p:nvPr>
        </p:nvSpPr>
        <p:spPr>
          <a:xfrm>
            <a:off x="5220275" y="1599675"/>
            <a:ext cx="3102000" cy="9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Arial"/>
                <a:ea typeface="Arial"/>
                <a:cs typeface="Arial"/>
                <a:sym typeface="Arial"/>
              </a:rPr>
              <a:t>Conclusion</a:t>
            </a:r>
            <a:endParaRPr b="1" sz="1500">
              <a:solidFill>
                <a:srgbClr val="000000"/>
              </a:solidFill>
              <a:latin typeface="Arial"/>
              <a:ea typeface="Arial"/>
              <a:cs typeface="Arial"/>
              <a:sym typeface="Arial"/>
            </a:endParaRPr>
          </a:p>
          <a:p>
            <a:pPr indent="0" lvl="0" marL="0" rtl="0" algn="ctr">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grpSp>
        <p:nvGrpSpPr>
          <p:cNvPr id="87" name="Google Shape;87;p14"/>
          <p:cNvGrpSpPr/>
          <p:nvPr/>
        </p:nvGrpSpPr>
        <p:grpSpPr>
          <a:xfrm>
            <a:off x="6657900" y="2864969"/>
            <a:ext cx="129000" cy="449651"/>
            <a:chOff x="6657900" y="2864871"/>
            <a:chExt cx="129000" cy="770742"/>
          </a:xfrm>
        </p:grpSpPr>
        <p:sp>
          <p:nvSpPr>
            <p:cNvPr id="88" name="Google Shape;88;p14"/>
            <p:cNvSpPr/>
            <p:nvPr/>
          </p:nvSpPr>
          <p:spPr>
            <a:xfrm>
              <a:off x="6657900" y="2864871"/>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 name="Google Shape;89;p14"/>
            <p:cNvCxnSpPr/>
            <p:nvPr/>
          </p:nvCxnSpPr>
          <p:spPr>
            <a:xfrm>
              <a:off x="6722400" y="2991513"/>
              <a:ext cx="0" cy="644100"/>
            </a:xfrm>
            <a:prstGeom prst="straightConnector1">
              <a:avLst/>
            </a:prstGeom>
            <a:noFill/>
            <a:ln cap="flat" cmpd="sng" w="9525">
              <a:solidFill>
                <a:schemeClr val="accent1"/>
              </a:solidFill>
              <a:prstDash val="solid"/>
              <a:round/>
              <a:headEnd len="sm" w="sm" type="none"/>
              <a:tailEnd len="med" w="med" type="oval"/>
            </a:ln>
          </p:spPr>
        </p:cxnSp>
      </p:grpSp>
      <p:sp>
        <p:nvSpPr>
          <p:cNvPr id="90" name="Google Shape;90;p14"/>
          <p:cNvSpPr txBox="1"/>
          <p:nvPr>
            <p:ph idx="4294967295" type="body"/>
          </p:nvPr>
        </p:nvSpPr>
        <p:spPr>
          <a:xfrm>
            <a:off x="6723375" y="3151500"/>
            <a:ext cx="2032800" cy="9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Recommendations </a:t>
            </a:r>
            <a:endParaRPr b="1" sz="1500">
              <a:latin typeface="Arial"/>
              <a:ea typeface="Arial"/>
              <a:cs typeface="Arial"/>
              <a:sym typeface="Arial"/>
            </a:endParaRPr>
          </a:p>
          <a:p>
            <a:pPr indent="0" lvl="0" marL="0" rtl="0" algn="ctr">
              <a:spcBef>
                <a:spcPts val="0"/>
              </a:spcBef>
              <a:spcAft>
                <a:spcPts val="0"/>
              </a:spcAft>
              <a:buNone/>
            </a:pPr>
            <a:r>
              <a:t/>
            </a:r>
            <a:endParaRPr sz="13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nvSpPr>
        <p:spPr>
          <a:xfrm>
            <a:off x="152400" y="90025"/>
            <a:ext cx="79548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400">
                <a:solidFill>
                  <a:schemeClr val="dk1"/>
                </a:solidFill>
              </a:rPr>
              <a:t>The Happiest &amp; Unhappiest Countries in the World</a:t>
            </a:r>
            <a:endParaRPr sz="2400">
              <a:latin typeface="Open Sans"/>
              <a:ea typeface="Open Sans"/>
              <a:cs typeface="Open Sans"/>
              <a:sym typeface="Open Sans"/>
            </a:endParaRPr>
          </a:p>
        </p:txBody>
      </p:sp>
      <p:pic>
        <p:nvPicPr>
          <p:cNvPr id="96" name="Google Shape;96;p15"/>
          <p:cNvPicPr preferRelativeResize="0"/>
          <p:nvPr/>
        </p:nvPicPr>
        <p:blipFill>
          <a:blip r:embed="rId3">
            <a:alphaModFix/>
          </a:blip>
          <a:stretch>
            <a:fillRect/>
          </a:stretch>
        </p:blipFill>
        <p:spPr>
          <a:xfrm>
            <a:off x="152400" y="561117"/>
            <a:ext cx="8646475" cy="442998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nvSpPr>
        <p:spPr>
          <a:xfrm>
            <a:off x="153200" y="85075"/>
            <a:ext cx="63036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400">
                <a:solidFill>
                  <a:schemeClr val="dk1"/>
                </a:solidFill>
              </a:rPr>
              <a:t>Happiness Score Distributions</a:t>
            </a:r>
            <a:endParaRPr sz="2400">
              <a:solidFill>
                <a:srgbClr val="333333"/>
              </a:solidFill>
            </a:endParaRPr>
          </a:p>
        </p:txBody>
      </p:sp>
      <p:pic>
        <p:nvPicPr>
          <p:cNvPr id="102" name="Google Shape;102;p16"/>
          <p:cNvPicPr preferRelativeResize="0"/>
          <p:nvPr/>
        </p:nvPicPr>
        <p:blipFill>
          <a:blip r:embed="rId3">
            <a:alphaModFix/>
          </a:blip>
          <a:stretch>
            <a:fillRect/>
          </a:stretch>
        </p:blipFill>
        <p:spPr>
          <a:xfrm>
            <a:off x="230600" y="689125"/>
            <a:ext cx="5246899" cy="4331900"/>
          </a:xfrm>
          <a:prstGeom prst="rect">
            <a:avLst/>
          </a:prstGeom>
          <a:noFill/>
          <a:ln>
            <a:noFill/>
          </a:ln>
        </p:spPr>
      </p:pic>
      <p:sp>
        <p:nvSpPr>
          <p:cNvPr id="103" name="Google Shape;103;p16"/>
          <p:cNvSpPr txBox="1"/>
          <p:nvPr/>
        </p:nvSpPr>
        <p:spPr>
          <a:xfrm>
            <a:off x="5681700" y="1090525"/>
            <a:ext cx="3462300" cy="2401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b="1" lang="en" sz="1200">
                <a:highlight>
                  <a:schemeClr val="lt1"/>
                </a:highlight>
              </a:rPr>
              <a:t>Central tendency:</a:t>
            </a:r>
            <a:endParaRPr b="1" sz="1200">
              <a:highlight>
                <a:schemeClr val="lt1"/>
              </a:highlight>
            </a:endParaRPr>
          </a:p>
          <a:p>
            <a:pPr indent="-304800" lvl="1" marL="914400" rtl="0" algn="l">
              <a:spcBef>
                <a:spcPts val="0"/>
              </a:spcBef>
              <a:spcAft>
                <a:spcPts val="0"/>
              </a:spcAft>
              <a:buSzPts val="1200"/>
              <a:buChar char="○"/>
            </a:pPr>
            <a:r>
              <a:rPr lang="en" sz="1200">
                <a:highlight>
                  <a:schemeClr val="lt1"/>
                </a:highlight>
              </a:rPr>
              <a:t>The shape of the distribution in Sub-Saharan Africa is a normal distribution, which means the mean and median happiness score are closer together.</a:t>
            </a:r>
            <a:endParaRPr sz="1200">
              <a:highlight>
                <a:schemeClr val="lt1"/>
              </a:highlight>
            </a:endParaRPr>
          </a:p>
          <a:p>
            <a:pPr indent="-304800" lvl="1" marL="914400" rtl="0" algn="l">
              <a:spcBef>
                <a:spcPts val="0"/>
              </a:spcBef>
              <a:spcAft>
                <a:spcPts val="0"/>
              </a:spcAft>
              <a:buSzPts val="1200"/>
              <a:buChar char="○"/>
            </a:pPr>
            <a:r>
              <a:rPr lang="en" sz="1200">
                <a:highlight>
                  <a:schemeClr val="lt1"/>
                </a:highlight>
              </a:rPr>
              <a:t>The shape of the distribution in Western Europe is left-skewed, which means the mean happiness score is lower than the median score.</a:t>
            </a:r>
            <a:endParaRPr sz="1200">
              <a:highlight>
                <a:schemeClr val="lt1"/>
              </a:highlight>
            </a:endParaRPr>
          </a:p>
          <a:p>
            <a:pPr indent="0" lvl="0" marL="457200" rtl="0" algn="l">
              <a:spcBef>
                <a:spcPts val="0"/>
              </a:spcBef>
              <a:spcAft>
                <a:spcPts val="0"/>
              </a:spcAft>
              <a:buNone/>
            </a:pPr>
            <a:r>
              <a:t/>
            </a:r>
            <a:endParaRPr sz="1200">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nvSpPr>
        <p:spPr>
          <a:xfrm>
            <a:off x="5864800" y="1449600"/>
            <a:ext cx="2747700" cy="1847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highlight>
                  <a:schemeClr val="lt1"/>
                </a:highlight>
              </a:rPr>
              <a:t>Western Europe has higher </a:t>
            </a:r>
            <a:r>
              <a:rPr lang="en" sz="1200">
                <a:highlight>
                  <a:schemeClr val="lt1"/>
                </a:highlight>
              </a:rPr>
              <a:t>healthy</a:t>
            </a:r>
            <a:r>
              <a:rPr lang="en" sz="1200">
                <a:highlight>
                  <a:schemeClr val="lt1"/>
                </a:highlight>
              </a:rPr>
              <a:t> life expectancy than Sub-Saharan Africa. </a:t>
            </a:r>
            <a:endParaRPr sz="1200">
              <a:highlight>
                <a:schemeClr val="lt1"/>
              </a:highlight>
            </a:endParaRPr>
          </a:p>
          <a:p>
            <a:pPr indent="-304800" lvl="0" marL="457200" rtl="0" algn="l">
              <a:spcBef>
                <a:spcPts val="0"/>
              </a:spcBef>
              <a:spcAft>
                <a:spcPts val="0"/>
              </a:spcAft>
              <a:buSzPts val="1200"/>
              <a:buChar char="●"/>
            </a:pPr>
            <a:r>
              <a:rPr lang="en" sz="1200">
                <a:highlight>
                  <a:schemeClr val="lt1"/>
                </a:highlight>
              </a:rPr>
              <a:t>The lowest </a:t>
            </a:r>
            <a:r>
              <a:rPr lang="en" sz="1200">
                <a:solidFill>
                  <a:schemeClr val="dk1"/>
                </a:solidFill>
                <a:highlight>
                  <a:schemeClr val="lt1"/>
                </a:highlight>
              </a:rPr>
              <a:t>healthy life expectancy </a:t>
            </a:r>
            <a:r>
              <a:rPr lang="en" sz="1200">
                <a:highlight>
                  <a:schemeClr val="lt1"/>
                </a:highlight>
              </a:rPr>
              <a:t>in Western Europe is 72 years.</a:t>
            </a:r>
            <a:endParaRPr sz="1200">
              <a:highlight>
                <a:schemeClr val="lt1"/>
              </a:highlight>
            </a:endParaRPr>
          </a:p>
          <a:p>
            <a:pPr indent="-304800" lvl="0" marL="457200" rtl="0" algn="l">
              <a:spcBef>
                <a:spcPts val="0"/>
              </a:spcBef>
              <a:spcAft>
                <a:spcPts val="0"/>
              </a:spcAft>
              <a:buSzPts val="1200"/>
              <a:buChar char="●"/>
            </a:pPr>
            <a:r>
              <a:rPr lang="en" sz="1200">
                <a:highlight>
                  <a:schemeClr val="lt1"/>
                </a:highlight>
              </a:rPr>
              <a:t>The highest happiness score in Sub-Saharan Africa is 66.7 years.</a:t>
            </a:r>
            <a:endParaRPr sz="1200">
              <a:highlight>
                <a:schemeClr val="lt1"/>
              </a:highlight>
            </a:endParaRPr>
          </a:p>
        </p:txBody>
      </p:sp>
      <p:pic>
        <p:nvPicPr>
          <p:cNvPr id="109" name="Google Shape;109;p17"/>
          <p:cNvPicPr preferRelativeResize="0"/>
          <p:nvPr/>
        </p:nvPicPr>
        <p:blipFill>
          <a:blip r:embed="rId3">
            <a:alphaModFix/>
          </a:blip>
          <a:stretch>
            <a:fillRect/>
          </a:stretch>
        </p:blipFill>
        <p:spPr>
          <a:xfrm>
            <a:off x="152400" y="689125"/>
            <a:ext cx="5430550" cy="4301974"/>
          </a:xfrm>
          <a:prstGeom prst="rect">
            <a:avLst/>
          </a:prstGeom>
          <a:noFill/>
          <a:ln>
            <a:noFill/>
          </a:ln>
        </p:spPr>
      </p:pic>
      <p:sp>
        <p:nvSpPr>
          <p:cNvPr id="110" name="Google Shape;110;p17"/>
          <p:cNvSpPr txBox="1"/>
          <p:nvPr/>
        </p:nvSpPr>
        <p:spPr>
          <a:xfrm>
            <a:off x="152400" y="0"/>
            <a:ext cx="57528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1500"/>
              </a:spcAft>
              <a:buClr>
                <a:schemeClr val="dk1"/>
              </a:buClr>
              <a:buSzPts val="1100"/>
              <a:buFont typeface="Arial"/>
              <a:buNone/>
            </a:pPr>
            <a:r>
              <a:rPr lang="en" sz="2400">
                <a:solidFill>
                  <a:schemeClr val="dk1"/>
                </a:solidFill>
              </a:rPr>
              <a:t>Key Factors Affecting Happiness </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nvSpPr>
        <p:spPr>
          <a:xfrm>
            <a:off x="152400" y="0"/>
            <a:ext cx="5752800" cy="479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500"/>
              </a:spcBef>
              <a:spcAft>
                <a:spcPts val="1500"/>
              </a:spcAft>
              <a:buSzPts val="935"/>
              <a:buNone/>
            </a:pPr>
            <a:r>
              <a:rPr lang="en" sz="2400">
                <a:solidFill>
                  <a:schemeClr val="dk1"/>
                </a:solidFill>
              </a:rPr>
              <a:t>Key Factors Affecting Happiness </a:t>
            </a:r>
            <a:endParaRPr sz="2400">
              <a:latin typeface="Open Sans"/>
              <a:ea typeface="Open Sans"/>
              <a:cs typeface="Open Sans"/>
              <a:sym typeface="Open Sans"/>
            </a:endParaRPr>
          </a:p>
        </p:txBody>
      </p:sp>
      <p:pic>
        <p:nvPicPr>
          <p:cNvPr id="116" name="Google Shape;116;p18"/>
          <p:cNvPicPr preferRelativeResize="0"/>
          <p:nvPr/>
        </p:nvPicPr>
        <p:blipFill>
          <a:blip r:embed="rId3">
            <a:alphaModFix/>
          </a:blip>
          <a:stretch>
            <a:fillRect/>
          </a:stretch>
        </p:blipFill>
        <p:spPr>
          <a:xfrm>
            <a:off x="152400" y="651350"/>
            <a:ext cx="8456726" cy="4432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219725" y="679150"/>
            <a:ext cx="8579150" cy="4354500"/>
          </a:xfrm>
          <a:prstGeom prst="rect">
            <a:avLst/>
          </a:prstGeom>
          <a:noFill/>
          <a:ln>
            <a:noFill/>
          </a:ln>
        </p:spPr>
      </p:pic>
      <p:sp>
        <p:nvSpPr>
          <p:cNvPr id="122" name="Google Shape;122;p19"/>
          <p:cNvSpPr txBox="1"/>
          <p:nvPr/>
        </p:nvSpPr>
        <p:spPr>
          <a:xfrm>
            <a:off x="172375" y="0"/>
            <a:ext cx="57528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1500"/>
              </a:spcAft>
              <a:buNone/>
            </a:pPr>
            <a:r>
              <a:rPr lang="en" sz="2400">
                <a:solidFill>
                  <a:schemeClr val="dk1"/>
                </a:solidFill>
              </a:rPr>
              <a:t>Key Factors Affecting Happiness </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sz="1400"/>
          </a:p>
        </p:txBody>
      </p:sp>
      <p:sp>
        <p:nvSpPr>
          <p:cNvPr id="128" name="Google Shape;128;p20"/>
          <p:cNvSpPr txBox="1"/>
          <p:nvPr/>
        </p:nvSpPr>
        <p:spPr>
          <a:xfrm>
            <a:off x="626250" y="308000"/>
            <a:ext cx="3749700" cy="370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Conclusion</a:t>
            </a:r>
            <a:r>
              <a:rPr lang="en" sz="2400"/>
              <a:t> </a:t>
            </a:r>
            <a:endParaRPr sz="2400"/>
          </a:p>
          <a:p>
            <a:pPr indent="0" lvl="0" marL="0" rtl="0" algn="l">
              <a:spcBef>
                <a:spcPts val="0"/>
              </a:spcBef>
              <a:spcAft>
                <a:spcPts val="0"/>
              </a:spcAft>
              <a:buNone/>
            </a:pPr>
            <a:r>
              <a:t/>
            </a:r>
            <a:endParaRPr sz="2400"/>
          </a:p>
          <a:p>
            <a:pPr indent="-304800" lvl="0" marL="457200" rtl="0" algn="l">
              <a:lnSpc>
                <a:spcPct val="115000"/>
              </a:lnSpc>
              <a:spcBef>
                <a:spcPts val="0"/>
              </a:spcBef>
              <a:spcAft>
                <a:spcPts val="0"/>
              </a:spcAft>
              <a:buClr>
                <a:schemeClr val="dk1"/>
              </a:buClr>
              <a:buSzPts val="1200"/>
              <a:buFont typeface="Arial"/>
              <a:buChar char="●"/>
            </a:pPr>
            <a:r>
              <a:rPr lang="en" sz="1200">
                <a:solidFill>
                  <a:schemeClr val="dk1"/>
                </a:solidFill>
              </a:rPr>
              <a:t>Western Europe consistently ranks as the happiest region, while Sub-Saharan Africa ranks lowest.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Char char="●"/>
            </a:pPr>
            <a:r>
              <a:rPr lang="en" sz="1200">
                <a:solidFill>
                  <a:schemeClr val="dk1"/>
                </a:solidFill>
              </a:rPr>
              <a:t>Western Europe has higher GDP per capita, social support, healthy life expectancy and generosity than Sub-Saharan Africa</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Char char="●"/>
            </a:pPr>
            <a:r>
              <a:rPr lang="en" sz="1200">
                <a:solidFill>
                  <a:schemeClr val="dk1"/>
                </a:solidFill>
              </a:rPr>
              <a:t>Improving happiness levels globally can contribute to overall well-being.</a:t>
            </a:r>
            <a:endParaRPr sz="1200">
              <a:solidFill>
                <a:schemeClr val="dk1"/>
              </a:solidFill>
            </a:endParaRPr>
          </a:p>
          <a:p>
            <a:pPr indent="0" lvl="0" marL="0" rtl="0" algn="ctr">
              <a:lnSpc>
                <a:spcPct val="115000"/>
              </a:lnSpc>
              <a:spcBef>
                <a:spcPts val="0"/>
              </a:spcBef>
              <a:spcAft>
                <a:spcPts val="0"/>
              </a:spcAft>
              <a:buClr>
                <a:schemeClr val="dk1"/>
              </a:buClr>
              <a:buSzPts val="1100"/>
              <a:buFont typeface="Arial"/>
              <a:buNone/>
            </a:pPr>
            <a:r>
              <a:t/>
            </a:r>
            <a:endParaRPr sz="1500">
              <a:solidFill>
                <a:srgbClr val="333333"/>
              </a:solidFill>
            </a:endParaRPr>
          </a:p>
        </p:txBody>
      </p:sp>
      <p:pic>
        <p:nvPicPr>
          <p:cNvPr id="129" name="Google Shape;129;p20"/>
          <p:cNvPicPr preferRelativeResize="0"/>
          <p:nvPr/>
        </p:nvPicPr>
        <p:blipFill>
          <a:blip r:embed="rId3">
            <a:alphaModFix/>
          </a:blip>
          <a:stretch>
            <a:fillRect/>
          </a:stretch>
        </p:blipFill>
        <p:spPr>
          <a:xfrm>
            <a:off x="4540650" y="0"/>
            <a:ext cx="46347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latin typeface="Arial"/>
                <a:ea typeface="Arial"/>
                <a:cs typeface="Arial"/>
                <a:sym typeface="Arial"/>
              </a:rPr>
              <a:t>Recommendations</a:t>
            </a:r>
            <a:endParaRPr b="1" sz="2400">
              <a:latin typeface="Arial"/>
              <a:ea typeface="Arial"/>
              <a:cs typeface="Arial"/>
              <a:sym typeface="Arial"/>
            </a:endParaRPr>
          </a:p>
        </p:txBody>
      </p:sp>
      <p:cxnSp>
        <p:nvCxnSpPr>
          <p:cNvPr id="135" name="Google Shape;135;p21"/>
          <p:cNvCxnSpPr/>
          <p:nvPr/>
        </p:nvCxnSpPr>
        <p:spPr>
          <a:xfrm>
            <a:off x="4364550" y="1242375"/>
            <a:ext cx="414900" cy="0"/>
          </a:xfrm>
          <a:prstGeom prst="straightConnector1">
            <a:avLst/>
          </a:prstGeom>
          <a:noFill/>
          <a:ln cap="flat" cmpd="sng" w="28575">
            <a:solidFill>
              <a:schemeClr val="lt2"/>
            </a:solidFill>
            <a:prstDash val="solid"/>
            <a:round/>
            <a:headEnd len="sm" w="sm" type="none"/>
            <a:tailEnd len="sm" w="sm" type="none"/>
          </a:ln>
        </p:spPr>
      </p:cxnSp>
      <p:grpSp>
        <p:nvGrpSpPr>
          <p:cNvPr id="136" name="Google Shape;136;p21"/>
          <p:cNvGrpSpPr/>
          <p:nvPr/>
        </p:nvGrpSpPr>
        <p:grpSpPr>
          <a:xfrm>
            <a:off x="437825" y="1568589"/>
            <a:ext cx="2685450" cy="3086700"/>
            <a:chOff x="437825" y="1568589"/>
            <a:chExt cx="2685450" cy="3086700"/>
          </a:xfrm>
        </p:grpSpPr>
        <p:sp>
          <p:nvSpPr>
            <p:cNvPr id="137" name="Google Shape;137;p21"/>
            <p:cNvSpPr/>
            <p:nvPr/>
          </p:nvSpPr>
          <p:spPr>
            <a:xfrm>
              <a:off x="440075" y="1568589"/>
              <a:ext cx="2683200" cy="3086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nvSpPr>
          <p:spPr>
            <a:xfrm>
              <a:off x="437825" y="1568589"/>
              <a:ext cx="2683200" cy="41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21"/>
          <p:cNvSpPr txBox="1"/>
          <p:nvPr>
            <p:ph idx="4294967295" type="body"/>
          </p:nvPr>
        </p:nvSpPr>
        <p:spPr>
          <a:xfrm>
            <a:off x="516625" y="1562875"/>
            <a:ext cx="2484300" cy="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Arial"/>
                <a:ea typeface="Arial"/>
                <a:cs typeface="Arial"/>
                <a:sym typeface="Arial"/>
              </a:rPr>
              <a:t>Step 1</a:t>
            </a:r>
            <a:endParaRPr sz="2100">
              <a:solidFill>
                <a:schemeClr val="lt1"/>
              </a:solidFill>
              <a:latin typeface="Arial"/>
              <a:ea typeface="Arial"/>
              <a:cs typeface="Arial"/>
              <a:sym typeface="Arial"/>
            </a:endParaRPr>
          </a:p>
        </p:txBody>
      </p:sp>
      <p:sp>
        <p:nvSpPr>
          <p:cNvPr id="140" name="Google Shape;140;p21"/>
          <p:cNvSpPr txBox="1"/>
          <p:nvPr>
            <p:ph idx="4294967295" type="body"/>
          </p:nvPr>
        </p:nvSpPr>
        <p:spPr>
          <a:xfrm>
            <a:off x="518000" y="2091275"/>
            <a:ext cx="2494500" cy="25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Prioritize life expectancy improvements in Sub-Saharan African Countries</a:t>
            </a:r>
            <a:endParaRPr b="1" sz="1200">
              <a:latin typeface="Arial"/>
              <a:ea typeface="Arial"/>
              <a:cs typeface="Arial"/>
              <a:sym typeface="Arial"/>
            </a:endParaRPr>
          </a:p>
          <a:p>
            <a:pPr indent="-304800" lvl="0" marL="457200" rtl="0" algn="l">
              <a:spcBef>
                <a:spcPts val="1500"/>
              </a:spcBef>
              <a:spcAft>
                <a:spcPts val="0"/>
              </a:spcAft>
              <a:buClr>
                <a:srgbClr val="000000"/>
              </a:buClr>
              <a:buSzPts val="1200"/>
              <a:buFont typeface="Arial"/>
              <a:buChar char="●"/>
            </a:pPr>
            <a:r>
              <a:rPr lang="en" sz="1200">
                <a:solidFill>
                  <a:srgbClr val="000000"/>
                </a:solidFill>
                <a:latin typeface="Arial"/>
                <a:ea typeface="Arial"/>
                <a:cs typeface="Arial"/>
                <a:sym typeface="Arial"/>
              </a:rPr>
              <a:t>I</a:t>
            </a:r>
            <a:r>
              <a:rPr lang="en" sz="1200">
                <a:solidFill>
                  <a:srgbClr val="000000"/>
                </a:solidFill>
                <a:latin typeface="Arial"/>
                <a:ea typeface="Arial"/>
                <a:cs typeface="Arial"/>
                <a:sym typeface="Arial"/>
              </a:rPr>
              <a:t>mproving access to healthcare</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Increase </a:t>
            </a:r>
            <a:r>
              <a:rPr lang="en" sz="1200">
                <a:solidFill>
                  <a:srgbClr val="000000"/>
                </a:solidFill>
                <a:latin typeface="Arial"/>
                <a:ea typeface="Arial"/>
                <a:cs typeface="Arial"/>
                <a:sym typeface="Arial"/>
              </a:rPr>
              <a:t>awareness of health</a:t>
            </a:r>
            <a:r>
              <a:rPr lang="en" sz="1200">
                <a:solidFill>
                  <a:srgbClr val="000000"/>
                </a:solidFill>
                <a:latin typeface="Arial"/>
                <a:ea typeface="Arial"/>
                <a:cs typeface="Arial"/>
                <a:sym typeface="Arial"/>
              </a:rPr>
              <a:t> lifestyles</a:t>
            </a:r>
            <a:endParaRPr sz="1200">
              <a:solidFill>
                <a:srgbClr val="000000"/>
              </a:solidFill>
              <a:latin typeface="Arial"/>
              <a:ea typeface="Arial"/>
              <a:cs typeface="Arial"/>
              <a:sym typeface="Arial"/>
            </a:endParaRPr>
          </a:p>
          <a:p>
            <a:pPr indent="0" lvl="0" marL="0" rtl="0" algn="l">
              <a:spcBef>
                <a:spcPts val="0"/>
              </a:spcBef>
              <a:spcAft>
                <a:spcPts val="800"/>
              </a:spcAft>
              <a:buNone/>
            </a:pPr>
            <a:r>
              <a:t/>
            </a:r>
            <a:endParaRPr sz="1300">
              <a:solidFill>
                <a:srgbClr val="000000"/>
              </a:solidFill>
              <a:latin typeface="Arial"/>
              <a:ea typeface="Arial"/>
              <a:cs typeface="Arial"/>
              <a:sym typeface="Arial"/>
            </a:endParaRPr>
          </a:p>
        </p:txBody>
      </p:sp>
      <p:grpSp>
        <p:nvGrpSpPr>
          <p:cNvPr id="141" name="Google Shape;141;p21"/>
          <p:cNvGrpSpPr/>
          <p:nvPr/>
        </p:nvGrpSpPr>
        <p:grpSpPr>
          <a:xfrm>
            <a:off x="3230400" y="1568589"/>
            <a:ext cx="2683200" cy="3086700"/>
            <a:chOff x="3230400" y="1568589"/>
            <a:chExt cx="2683200" cy="3086700"/>
          </a:xfrm>
        </p:grpSpPr>
        <p:sp>
          <p:nvSpPr>
            <p:cNvPr id="142" name="Google Shape;142;p21"/>
            <p:cNvSpPr/>
            <p:nvPr/>
          </p:nvSpPr>
          <p:spPr>
            <a:xfrm>
              <a:off x="3230400" y="1568589"/>
              <a:ext cx="2683200" cy="3086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txBox="1"/>
            <p:nvPr/>
          </p:nvSpPr>
          <p:spPr>
            <a:xfrm>
              <a:off x="3230400" y="1568600"/>
              <a:ext cx="2683200" cy="41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21"/>
          <p:cNvSpPr txBox="1"/>
          <p:nvPr>
            <p:ph idx="4294967295" type="body"/>
          </p:nvPr>
        </p:nvSpPr>
        <p:spPr>
          <a:xfrm>
            <a:off x="3316800" y="1562875"/>
            <a:ext cx="2484300" cy="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Arial"/>
                <a:ea typeface="Arial"/>
                <a:cs typeface="Arial"/>
                <a:sym typeface="Arial"/>
              </a:rPr>
              <a:t>Step 2</a:t>
            </a:r>
            <a:endParaRPr sz="2100">
              <a:solidFill>
                <a:schemeClr val="lt1"/>
              </a:solidFill>
              <a:latin typeface="Arial"/>
              <a:ea typeface="Arial"/>
              <a:cs typeface="Arial"/>
              <a:sym typeface="Arial"/>
            </a:endParaRPr>
          </a:p>
        </p:txBody>
      </p:sp>
      <p:sp>
        <p:nvSpPr>
          <p:cNvPr id="145" name="Google Shape;145;p21"/>
          <p:cNvSpPr txBox="1"/>
          <p:nvPr>
            <p:ph idx="4294967295" type="body"/>
          </p:nvPr>
        </p:nvSpPr>
        <p:spPr>
          <a:xfrm>
            <a:off x="3316825" y="2091277"/>
            <a:ext cx="2484300" cy="25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Improve </a:t>
            </a:r>
            <a:r>
              <a:rPr b="1" lang="en" sz="1200"/>
              <a:t>social supports i</a:t>
            </a:r>
            <a:r>
              <a:rPr b="1" lang="en" sz="1200">
                <a:latin typeface="Arial"/>
                <a:ea typeface="Arial"/>
                <a:cs typeface="Arial"/>
                <a:sym typeface="Arial"/>
              </a:rPr>
              <a:t>n Sub-Saharan African Countries</a:t>
            </a:r>
            <a:endParaRPr b="1" sz="1200">
              <a:latin typeface="Arial"/>
              <a:ea typeface="Arial"/>
              <a:cs typeface="Arial"/>
              <a:sym typeface="Arial"/>
            </a:endParaRPr>
          </a:p>
          <a:p>
            <a:pPr indent="-304800" lvl="0" marL="457200" rtl="0" algn="l">
              <a:spcBef>
                <a:spcPts val="800"/>
              </a:spcBef>
              <a:spcAft>
                <a:spcPts val="0"/>
              </a:spcAft>
              <a:buSzPts val="1200"/>
              <a:buFont typeface="Arial"/>
              <a:buChar char="●"/>
            </a:pPr>
            <a:r>
              <a:rPr lang="en" sz="1200">
                <a:latin typeface="Arial"/>
                <a:ea typeface="Arial"/>
                <a:cs typeface="Arial"/>
                <a:sym typeface="Arial"/>
              </a:rPr>
              <a:t>Enhancing social safety nets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Strengthening social protection systems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Encouraging family and community support</a:t>
            </a:r>
            <a:endParaRPr sz="1200">
              <a:latin typeface="Arial"/>
              <a:ea typeface="Arial"/>
              <a:cs typeface="Arial"/>
              <a:sym typeface="Arial"/>
            </a:endParaRPr>
          </a:p>
        </p:txBody>
      </p:sp>
      <p:grpSp>
        <p:nvGrpSpPr>
          <p:cNvPr id="146" name="Google Shape;146;p21"/>
          <p:cNvGrpSpPr/>
          <p:nvPr/>
        </p:nvGrpSpPr>
        <p:grpSpPr>
          <a:xfrm>
            <a:off x="6022975" y="1568589"/>
            <a:ext cx="2685450" cy="3086700"/>
            <a:chOff x="6022975" y="1568589"/>
            <a:chExt cx="2685450" cy="3086700"/>
          </a:xfrm>
        </p:grpSpPr>
        <p:sp>
          <p:nvSpPr>
            <p:cNvPr id="147" name="Google Shape;147;p21"/>
            <p:cNvSpPr/>
            <p:nvPr/>
          </p:nvSpPr>
          <p:spPr>
            <a:xfrm>
              <a:off x="6022975" y="1568589"/>
              <a:ext cx="2683200" cy="3086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txBox="1"/>
            <p:nvPr/>
          </p:nvSpPr>
          <p:spPr>
            <a:xfrm>
              <a:off x="6025225" y="1568600"/>
              <a:ext cx="2683200" cy="41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1"/>
          <p:cNvSpPr txBox="1"/>
          <p:nvPr>
            <p:ph idx="4294967295" type="body"/>
          </p:nvPr>
        </p:nvSpPr>
        <p:spPr>
          <a:xfrm>
            <a:off x="6022975" y="1568600"/>
            <a:ext cx="2883000" cy="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Arial"/>
                <a:ea typeface="Arial"/>
                <a:cs typeface="Arial"/>
                <a:sym typeface="Arial"/>
              </a:rPr>
              <a:t>Step 3</a:t>
            </a:r>
            <a:endParaRPr sz="2100">
              <a:solidFill>
                <a:schemeClr val="lt1"/>
              </a:solidFill>
              <a:latin typeface="Arial"/>
              <a:ea typeface="Arial"/>
              <a:cs typeface="Arial"/>
              <a:sym typeface="Arial"/>
            </a:endParaRPr>
          </a:p>
        </p:txBody>
      </p:sp>
      <p:sp>
        <p:nvSpPr>
          <p:cNvPr id="150" name="Google Shape;150;p21"/>
          <p:cNvSpPr txBox="1"/>
          <p:nvPr>
            <p:ph idx="4294967295" type="body"/>
          </p:nvPr>
        </p:nvSpPr>
        <p:spPr>
          <a:xfrm>
            <a:off x="6105400" y="2091277"/>
            <a:ext cx="2494500" cy="25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Combat Corruption in Sub-Saharan African Countries</a:t>
            </a:r>
            <a:endParaRPr b="1" sz="1200">
              <a:latin typeface="Arial"/>
              <a:ea typeface="Arial"/>
              <a:cs typeface="Arial"/>
              <a:sym typeface="Arial"/>
            </a:endParaRPr>
          </a:p>
          <a:p>
            <a:pPr indent="-304800" lvl="0" marL="457200" rtl="0" algn="l">
              <a:spcBef>
                <a:spcPts val="800"/>
              </a:spcBef>
              <a:spcAft>
                <a:spcPts val="0"/>
              </a:spcAft>
              <a:buSzPts val="1200"/>
              <a:buFont typeface="Arial"/>
              <a:buChar char="●"/>
            </a:pPr>
            <a:r>
              <a:rPr lang="en" sz="1200">
                <a:latin typeface="Arial"/>
                <a:ea typeface="Arial"/>
                <a:cs typeface="Arial"/>
                <a:sym typeface="Arial"/>
              </a:rPr>
              <a:t>Strengthening anti-corruption laws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Improving transparency and accountability</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Promoting public awareness and education</a:t>
            </a:r>
            <a:endParaRPr sz="1200">
              <a:latin typeface="Arial"/>
              <a:ea typeface="Arial"/>
              <a:cs typeface="Arial"/>
              <a:sym typeface="Arial"/>
            </a:endParaRPr>
          </a:p>
          <a:p>
            <a:pPr indent="0" lvl="0" marL="0" rtl="0" algn="l">
              <a:spcBef>
                <a:spcPts val="800"/>
              </a:spcBef>
              <a:spcAft>
                <a:spcPts val="800"/>
              </a:spcAft>
              <a:buNone/>
            </a:pPr>
            <a:r>
              <a:t/>
            </a:r>
            <a:endParaRPr sz="15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