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256" r:id="rId3"/>
    <p:sldId id="257" r:id="rId4"/>
    <p:sldId id="258" r:id="rId5"/>
    <p:sldId id="259" r:id="rId6"/>
    <p:sldId id="261" r:id="rId7"/>
    <p:sldId id="263" r:id="rId8"/>
    <p:sldId id="265" r:id="rId9"/>
    <p:sldId id="260"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tter's Lil Laptop" initials="PLL" lastIdx="1" clrIdx="0">
    <p:extLst>
      <p:ext uri="{19B8F6BF-5375-455C-9EA6-DF929625EA0E}">
        <p15:presenceInfo xmlns:p15="http://schemas.microsoft.com/office/powerpoint/2012/main" userId="Potter's Lil Lapto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358" autoAdjust="0"/>
  </p:normalViewPr>
  <p:slideViewPr>
    <p:cSldViewPr snapToGrid="0">
      <p:cViewPr varScale="1">
        <p:scale>
          <a:sx n="59" d="100"/>
          <a:sy n="59" d="100"/>
        </p:scale>
        <p:origin x="9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CF76F-BB2E-4DA5-AFB7-D540C09855DC}" type="datetimeFigureOut">
              <a:rPr lang="en-US" smtClean="0"/>
              <a:t>5/25/2018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EC7297-86B4-4DC0-B07D-9C6AFE995642}" type="slidenum">
              <a:rPr lang="en-US" smtClean="0"/>
              <a:t>‹#›</a:t>
            </a:fld>
            <a:endParaRPr lang="en-US"/>
          </a:p>
        </p:txBody>
      </p:sp>
    </p:spTree>
    <p:extLst>
      <p:ext uri="{BB962C8B-B14F-4D97-AF65-F5344CB8AC3E}">
        <p14:creationId xmlns:p14="http://schemas.microsoft.com/office/powerpoint/2010/main" val="2531331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analyzed came from the Global Argentine Basin Surface Mooring. I looked a simple wave properties from the recovered host stream which are listed under Statistics Data Products. </a:t>
            </a:r>
          </a:p>
        </p:txBody>
      </p:sp>
      <p:sp>
        <p:nvSpPr>
          <p:cNvPr id="4" name="Slide Number Placeholder 3"/>
          <p:cNvSpPr>
            <a:spLocks noGrp="1"/>
          </p:cNvSpPr>
          <p:nvPr>
            <p:ph type="sldNum" sz="quarter" idx="10"/>
          </p:nvPr>
        </p:nvSpPr>
        <p:spPr/>
        <p:txBody>
          <a:bodyPr/>
          <a:lstStyle/>
          <a:p>
            <a:fld id="{29EC7297-86B4-4DC0-B07D-9C6AFE995642}" type="slidenum">
              <a:rPr lang="en-US" smtClean="0"/>
              <a:t>1</a:t>
            </a:fld>
            <a:endParaRPr lang="en-US"/>
          </a:p>
        </p:txBody>
      </p:sp>
    </p:spTree>
    <p:extLst>
      <p:ext uri="{BB962C8B-B14F-4D97-AF65-F5344CB8AC3E}">
        <p14:creationId xmlns:p14="http://schemas.microsoft.com/office/powerpoint/2010/main" val="102278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First-look at the significant wave height is reasonable. Data is normally distributed and positively skewed, as expected. All values are within those reasonably found in that part of the ocean. There are a few instances with zero wave height but otherwise everything looks OK. </a:t>
            </a:r>
          </a:p>
          <a:p>
            <a:endParaRPr lang="en-US" dirty="0"/>
          </a:p>
        </p:txBody>
      </p:sp>
      <p:sp>
        <p:nvSpPr>
          <p:cNvPr id="4" name="Slide Number Placeholder 3"/>
          <p:cNvSpPr>
            <a:spLocks noGrp="1"/>
          </p:cNvSpPr>
          <p:nvPr>
            <p:ph type="sldNum" sz="quarter" idx="10"/>
          </p:nvPr>
        </p:nvSpPr>
        <p:spPr/>
        <p:txBody>
          <a:bodyPr/>
          <a:lstStyle/>
          <a:p>
            <a:fld id="{29EC7297-86B4-4DC0-B07D-9C6AFE995642}" type="slidenum">
              <a:rPr lang="en-US" smtClean="0"/>
              <a:t>2</a:t>
            </a:fld>
            <a:endParaRPr lang="en-US"/>
          </a:p>
        </p:txBody>
      </p:sp>
    </p:spTree>
    <p:extLst>
      <p:ext uri="{BB962C8B-B14F-4D97-AF65-F5344CB8AC3E}">
        <p14:creationId xmlns:p14="http://schemas.microsoft.com/office/powerpoint/2010/main" val="266214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Maximum wave heights, as expected, are larger than significant wave height. </a:t>
            </a:r>
          </a:p>
        </p:txBody>
      </p:sp>
      <p:sp>
        <p:nvSpPr>
          <p:cNvPr id="4" name="Slide Number Placeholder 3"/>
          <p:cNvSpPr>
            <a:spLocks noGrp="1"/>
          </p:cNvSpPr>
          <p:nvPr>
            <p:ph type="sldNum" sz="quarter" idx="10"/>
          </p:nvPr>
        </p:nvSpPr>
        <p:spPr/>
        <p:txBody>
          <a:bodyPr/>
          <a:lstStyle/>
          <a:p>
            <a:fld id="{29EC7297-86B4-4DC0-B07D-9C6AFE995642}" type="slidenum">
              <a:rPr lang="en-US" smtClean="0"/>
              <a:t>3</a:t>
            </a:fld>
            <a:endParaRPr lang="en-US"/>
          </a:p>
        </p:txBody>
      </p:sp>
    </p:spTree>
    <p:extLst>
      <p:ext uri="{BB962C8B-B14F-4D97-AF65-F5344CB8AC3E}">
        <p14:creationId xmlns:p14="http://schemas.microsoft.com/office/powerpoint/2010/main" val="2508299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abnormality index is a measure of who abnormally large individual waves are. AI = </a:t>
            </a:r>
            <a:r>
              <a:rPr lang="en-US" dirty="0" err="1"/>
              <a:t>Hmax</a:t>
            </a:r>
            <a:r>
              <a:rPr lang="en-US" dirty="0"/>
              <a:t>/Hs. AI=&gt;2 is a rogue wave. There is a clear step function when the data moves from the 1</a:t>
            </a:r>
            <a:r>
              <a:rPr lang="en-US" baseline="30000" dirty="0"/>
              <a:t>st</a:t>
            </a:r>
            <a:r>
              <a:rPr lang="en-US" dirty="0"/>
              <a:t> to 2</a:t>
            </a:r>
            <a:r>
              <a:rPr lang="en-US" baseline="30000" dirty="0"/>
              <a:t>nd</a:t>
            </a:r>
            <a:r>
              <a:rPr lang="en-US" dirty="0"/>
              <a:t> deployments. AI are much larger meaning that either the significant wave height is too small, or the maximum wave height is too large. From Nov 2015 onward the number of rogue waves are few, as expected. There is one extremely abnormal wave that occurred in April 2017 which deserves extra attention -- which it didn’t receive </a:t>
            </a:r>
            <a:r>
              <a:rPr lang="en-US" dirty="0">
                <a:sym typeface="Wingdings" panose="05000000000000000000" pitchFamily="2" charset="2"/>
              </a:rPr>
              <a:t>-- I was unable to access the individual wave height data. </a:t>
            </a:r>
            <a:endParaRPr lang="en-US" dirty="0"/>
          </a:p>
        </p:txBody>
      </p:sp>
      <p:sp>
        <p:nvSpPr>
          <p:cNvPr id="4" name="Slide Number Placeholder 3"/>
          <p:cNvSpPr>
            <a:spLocks noGrp="1"/>
          </p:cNvSpPr>
          <p:nvPr>
            <p:ph type="sldNum" sz="quarter" idx="10"/>
          </p:nvPr>
        </p:nvSpPr>
        <p:spPr/>
        <p:txBody>
          <a:bodyPr/>
          <a:lstStyle/>
          <a:p>
            <a:fld id="{29EC7297-86B4-4DC0-B07D-9C6AFE995642}" type="slidenum">
              <a:rPr lang="en-US" smtClean="0"/>
              <a:t>4</a:t>
            </a:fld>
            <a:endParaRPr lang="en-US"/>
          </a:p>
        </p:txBody>
      </p:sp>
    </p:spTree>
    <p:extLst>
      <p:ext uri="{BB962C8B-B14F-4D97-AF65-F5344CB8AC3E}">
        <p14:creationId xmlns:p14="http://schemas.microsoft.com/office/powerpoint/2010/main" val="1704922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significant wave height and maximum wave height for April – Nov 2015 and 2016 it appears as though the maximum wave height is to blame for the large AIs. Significant wave heights for both years fall atop one another. Maximum wave heights are shifted to higher values and positively skewed. </a:t>
            </a:r>
          </a:p>
        </p:txBody>
      </p:sp>
      <p:sp>
        <p:nvSpPr>
          <p:cNvPr id="4" name="Slide Number Placeholder 3"/>
          <p:cNvSpPr>
            <a:spLocks noGrp="1"/>
          </p:cNvSpPr>
          <p:nvPr>
            <p:ph type="sldNum" sz="quarter" idx="10"/>
          </p:nvPr>
        </p:nvSpPr>
        <p:spPr/>
        <p:txBody>
          <a:bodyPr/>
          <a:lstStyle/>
          <a:p>
            <a:fld id="{29EC7297-86B4-4DC0-B07D-9C6AFE995642}" type="slidenum">
              <a:rPr lang="en-US" smtClean="0"/>
              <a:t>5</a:t>
            </a:fld>
            <a:endParaRPr lang="en-US"/>
          </a:p>
        </p:txBody>
      </p:sp>
    </p:spTree>
    <p:extLst>
      <p:ext uri="{BB962C8B-B14F-4D97-AF65-F5344CB8AC3E}">
        <p14:creationId xmlns:p14="http://schemas.microsoft.com/office/powerpoint/2010/main" val="1801833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it’s caused by the buoy or mooring design or the buoy layout or the post-processing, there issue appears to extend into wave directional spread.</a:t>
            </a:r>
          </a:p>
        </p:txBody>
      </p:sp>
      <p:sp>
        <p:nvSpPr>
          <p:cNvPr id="4" name="Slide Number Placeholder 3"/>
          <p:cNvSpPr>
            <a:spLocks noGrp="1"/>
          </p:cNvSpPr>
          <p:nvPr>
            <p:ph type="sldNum" sz="quarter" idx="10"/>
          </p:nvPr>
        </p:nvSpPr>
        <p:spPr/>
        <p:txBody>
          <a:bodyPr/>
          <a:lstStyle/>
          <a:p>
            <a:fld id="{29EC7297-86B4-4DC0-B07D-9C6AFE995642}" type="slidenum">
              <a:rPr lang="en-US" smtClean="0"/>
              <a:t>6</a:t>
            </a:fld>
            <a:endParaRPr lang="en-US"/>
          </a:p>
        </p:txBody>
      </p:sp>
    </p:spTree>
    <p:extLst>
      <p:ext uri="{BB962C8B-B14F-4D97-AF65-F5344CB8AC3E}">
        <p14:creationId xmlns:p14="http://schemas.microsoft.com/office/powerpoint/2010/main" val="420313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interpret number of zero crossing as number of times the buoy crosses the mean water line, meaning the total number of wave in any 1-hour run. However, the values appear to be too low for this to be the case (50 waves per hour is implausible). Regardless, zero crossings (which is used for underlying data analysis) clearly shows a step function between the 1</a:t>
            </a:r>
            <a:r>
              <a:rPr lang="en-US" baseline="30000" dirty="0"/>
              <a:t>st</a:t>
            </a:r>
            <a:r>
              <a:rPr lang="en-US" dirty="0"/>
              <a:t> and 2</a:t>
            </a:r>
            <a:r>
              <a:rPr lang="en-US" baseline="30000" dirty="0"/>
              <a:t>nd</a:t>
            </a:r>
            <a:r>
              <a:rPr lang="en-US" dirty="0"/>
              <a:t> deployments. </a:t>
            </a:r>
          </a:p>
          <a:p>
            <a:endParaRPr lang="en-US" dirty="0"/>
          </a:p>
        </p:txBody>
      </p:sp>
      <p:sp>
        <p:nvSpPr>
          <p:cNvPr id="4" name="Slide Number Placeholder 3"/>
          <p:cNvSpPr>
            <a:spLocks noGrp="1"/>
          </p:cNvSpPr>
          <p:nvPr>
            <p:ph type="sldNum" sz="quarter" idx="10"/>
          </p:nvPr>
        </p:nvSpPr>
        <p:spPr/>
        <p:txBody>
          <a:bodyPr/>
          <a:lstStyle/>
          <a:p>
            <a:fld id="{29EC7297-86B4-4DC0-B07D-9C6AFE995642}" type="slidenum">
              <a:rPr lang="en-US" smtClean="0"/>
              <a:t>7</a:t>
            </a:fld>
            <a:endParaRPr lang="en-US"/>
          </a:p>
        </p:txBody>
      </p:sp>
    </p:spTree>
    <p:extLst>
      <p:ext uri="{BB962C8B-B14F-4D97-AF65-F5344CB8AC3E}">
        <p14:creationId xmlns:p14="http://schemas.microsoft.com/office/powerpoint/2010/main" val="77607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30000" dirty="0"/>
              <a:t>st</a:t>
            </a:r>
            <a:r>
              <a:rPr lang="en-US" dirty="0"/>
              <a:t> look wave direction seems unaffected. </a:t>
            </a:r>
          </a:p>
        </p:txBody>
      </p:sp>
      <p:sp>
        <p:nvSpPr>
          <p:cNvPr id="4" name="Slide Number Placeholder 3"/>
          <p:cNvSpPr>
            <a:spLocks noGrp="1"/>
          </p:cNvSpPr>
          <p:nvPr>
            <p:ph type="sldNum" sz="quarter" idx="10"/>
          </p:nvPr>
        </p:nvSpPr>
        <p:spPr/>
        <p:txBody>
          <a:bodyPr/>
          <a:lstStyle/>
          <a:p>
            <a:fld id="{29EC7297-86B4-4DC0-B07D-9C6AFE995642}" type="slidenum">
              <a:rPr lang="en-US" smtClean="0"/>
              <a:t>9</a:t>
            </a:fld>
            <a:endParaRPr lang="en-US"/>
          </a:p>
        </p:txBody>
      </p:sp>
    </p:spTree>
    <p:extLst>
      <p:ext uri="{BB962C8B-B14F-4D97-AF65-F5344CB8AC3E}">
        <p14:creationId xmlns:p14="http://schemas.microsoft.com/office/powerpoint/2010/main" val="1340817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Largest waves travel approximately west.</a:t>
            </a:r>
          </a:p>
        </p:txBody>
      </p:sp>
      <p:sp>
        <p:nvSpPr>
          <p:cNvPr id="4" name="Slide Number Placeholder 3"/>
          <p:cNvSpPr>
            <a:spLocks noGrp="1"/>
          </p:cNvSpPr>
          <p:nvPr>
            <p:ph type="sldNum" sz="quarter" idx="10"/>
          </p:nvPr>
        </p:nvSpPr>
        <p:spPr/>
        <p:txBody>
          <a:bodyPr/>
          <a:lstStyle/>
          <a:p>
            <a:fld id="{29EC7297-86B4-4DC0-B07D-9C6AFE995642}" type="slidenum">
              <a:rPr lang="en-US" smtClean="0"/>
              <a:t>10</a:t>
            </a:fld>
            <a:endParaRPr lang="en-US"/>
          </a:p>
        </p:txBody>
      </p:sp>
    </p:spTree>
    <p:extLst>
      <p:ext uri="{BB962C8B-B14F-4D97-AF65-F5344CB8AC3E}">
        <p14:creationId xmlns:p14="http://schemas.microsoft.com/office/powerpoint/2010/main" val="146600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E787-7517-446F-AAA7-A1C0CDA447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5BF907-3594-4D8E-9E6E-289CFECAD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AB1B28-DB98-46FE-836E-36CCCAE42403}"/>
              </a:ext>
            </a:extLst>
          </p:cNvPr>
          <p:cNvSpPr>
            <a:spLocks noGrp="1"/>
          </p:cNvSpPr>
          <p:nvPr>
            <p:ph type="dt" sz="half" idx="10"/>
          </p:nvPr>
        </p:nvSpPr>
        <p:spPr/>
        <p:txBody>
          <a:bodyPr/>
          <a:lstStyle/>
          <a:p>
            <a:fld id="{AFBCF596-ADB2-4E9C-97C3-C13984C64744}" type="datetimeFigureOut">
              <a:rPr lang="en-US" smtClean="0"/>
              <a:t>5/25/2018</a:t>
            </a:fld>
            <a:endParaRPr lang="en-US"/>
          </a:p>
        </p:txBody>
      </p:sp>
      <p:sp>
        <p:nvSpPr>
          <p:cNvPr id="5" name="Footer Placeholder 4">
            <a:extLst>
              <a:ext uri="{FF2B5EF4-FFF2-40B4-BE49-F238E27FC236}">
                <a16:creationId xmlns:a16="http://schemas.microsoft.com/office/drawing/2014/main" id="{ADF95425-B416-4959-960B-D3E526B72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37348-688E-49A7-AD2A-E996B02151CE}"/>
              </a:ext>
            </a:extLst>
          </p:cNvPr>
          <p:cNvSpPr>
            <a:spLocks noGrp="1"/>
          </p:cNvSpPr>
          <p:nvPr>
            <p:ph type="sldNum" sz="quarter" idx="12"/>
          </p:nvPr>
        </p:nvSpPr>
        <p:spPr/>
        <p:txBody>
          <a:bodyPr/>
          <a:lstStyle/>
          <a:p>
            <a:fld id="{580F17D0-E4D0-414A-8016-962A118043EE}" type="slidenum">
              <a:rPr lang="en-US" smtClean="0"/>
              <a:t>‹#›</a:t>
            </a:fld>
            <a:endParaRPr lang="en-US"/>
          </a:p>
        </p:txBody>
      </p:sp>
    </p:spTree>
    <p:extLst>
      <p:ext uri="{BB962C8B-B14F-4D97-AF65-F5344CB8AC3E}">
        <p14:creationId xmlns:p14="http://schemas.microsoft.com/office/powerpoint/2010/main" val="153670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2CB2-4242-4E38-B43A-3EB7CA9E54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C43387-8D16-4E47-B36D-DB3F07D772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3CD5E-350E-4B4B-A127-21E642F38A59}"/>
              </a:ext>
            </a:extLst>
          </p:cNvPr>
          <p:cNvSpPr>
            <a:spLocks noGrp="1"/>
          </p:cNvSpPr>
          <p:nvPr>
            <p:ph type="dt" sz="half" idx="10"/>
          </p:nvPr>
        </p:nvSpPr>
        <p:spPr/>
        <p:txBody>
          <a:bodyPr/>
          <a:lstStyle/>
          <a:p>
            <a:fld id="{AFBCF596-ADB2-4E9C-97C3-C13984C64744}" type="datetimeFigureOut">
              <a:rPr lang="en-US" smtClean="0"/>
              <a:t>5/25/2018</a:t>
            </a:fld>
            <a:endParaRPr lang="en-US"/>
          </a:p>
        </p:txBody>
      </p:sp>
      <p:sp>
        <p:nvSpPr>
          <p:cNvPr id="5" name="Footer Placeholder 4">
            <a:extLst>
              <a:ext uri="{FF2B5EF4-FFF2-40B4-BE49-F238E27FC236}">
                <a16:creationId xmlns:a16="http://schemas.microsoft.com/office/drawing/2014/main" id="{B3C8EA2C-0900-4EE6-BFBD-5BEE250D3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E9700-2362-4C86-9558-55FDB50D4D52}"/>
              </a:ext>
            </a:extLst>
          </p:cNvPr>
          <p:cNvSpPr>
            <a:spLocks noGrp="1"/>
          </p:cNvSpPr>
          <p:nvPr>
            <p:ph type="sldNum" sz="quarter" idx="12"/>
          </p:nvPr>
        </p:nvSpPr>
        <p:spPr/>
        <p:txBody>
          <a:bodyPr/>
          <a:lstStyle/>
          <a:p>
            <a:fld id="{580F17D0-E4D0-414A-8016-962A118043EE}" type="slidenum">
              <a:rPr lang="en-US" smtClean="0"/>
              <a:t>‹#›</a:t>
            </a:fld>
            <a:endParaRPr lang="en-US"/>
          </a:p>
        </p:txBody>
      </p:sp>
    </p:spTree>
    <p:extLst>
      <p:ext uri="{BB962C8B-B14F-4D97-AF65-F5344CB8AC3E}">
        <p14:creationId xmlns:p14="http://schemas.microsoft.com/office/powerpoint/2010/main" val="155989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34D5DC-73CC-401F-A52A-90A8B2675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FCA795-5241-4647-9048-2B155D1F6E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6C752-3DFC-40C8-9395-DF01F66FF383}"/>
              </a:ext>
            </a:extLst>
          </p:cNvPr>
          <p:cNvSpPr>
            <a:spLocks noGrp="1"/>
          </p:cNvSpPr>
          <p:nvPr>
            <p:ph type="dt" sz="half" idx="10"/>
          </p:nvPr>
        </p:nvSpPr>
        <p:spPr/>
        <p:txBody>
          <a:bodyPr/>
          <a:lstStyle/>
          <a:p>
            <a:fld id="{AFBCF596-ADB2-4E9C-97C3-C13984C64744}" type="datetimeFigureOut">
              <a:rPr lang="en-US" smtClean="0"/>
              <a:t>5/25/2018</a:t>
            </a:fld>
            <a:endParaRPr lang="en-US"/>
          </a:p>
        </p:txBody>
      </p:sp>
      <p:sp>
        <p:nvSpPr>
          <p:cNvPr id="5" name="Footer Placeholder 4">
            <a:extLst>
              <a:ext uri="{FF2B5EF4-FFF2-40B4-BE49-F238E27FC236}">
                <a16:creationId xmlns:a16="http://schemas.microsoft.com/office/drawing/2014/main" id="{CDB414ED-92B9-46C9-8316-D125DC010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890EC-13BE-4A70-A72A-DFC81BC9FE42}"/>
              </a:ext>
            </a:extLst>
          </p:cNvPr>
          <p:cNvSpPr>
            <a:spLocks noGrp="1"/>
          </p:cNvSpPr>
          <p:nvPr>
            <p:ph type="sldNum" sz="quarter" idx="12"/>
          </p:nvPr>
        </p:nvSpPr>
        <p:spPr/>
        <p:txBody>
          <a:bodyPr/>
          <a:lstStyle/>
          <a:p>
            <a:fld id="{580F17D0-E4D0-414A-8016-962A118043EE}" type="slidenum">
              <a:rPr lang="en-US" smtClean="0"/>
              <a:t>‹#›</a:t>
            </a:fld>
            <a:endParaRPr lang="en-US"/>
          </a:p>
        </p:txBody>
      </p:sp>
    </p:spTree>
    <p:extLst>
      <p:ext uri="{BB962C8B-B14F-4D97-AF65-F5344CB8AC3E}">
        <p14:creationId xmlns:p14="http://schemas.microsoft.com/office/powerpoint/2010/main" val="61845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630B-DC2E-4B05-8BE1-1186D022F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54E34-12E1-405D-8D88-2DB2D41ABE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1FD3A-74F8-466F-8C58-FD1C6FD80949}"/>
              </a:ext>
            </a:extLst>
          </p:cNvPr>
          <p:cNvSpPr>
            <a:spLocks noGrp="1"/>
          </p:cNvSpPr>
          <p:nvPr>
            <p:ph type="dt" sz="half" idx="10"/>
          </p:nvPr>
        </p:nvSpPr>
        <p:spPr/>
        <p:txBody>
          <a:bodyPr/>
          <a:lstStyle/>
          <a:p>
            <a:fld id="{AFBCF596-ADB2-4E9C-97C3-C13984C64744}" type="datetimeFigureOut">
              <a:rPr lang="en-US" smtClean="0"/>
              <a:t>5/25/2018</a:t>
            </a:fld>
            <a:endParaRPr lang="en-US"/>
          </a:p>
        </p:txBody>
      </p:sp>
      <p:sp>
        <p:nvSpPr>
          <p:cNvPr id="5" name="Footer Placeholder 4">
            <a:extLst>
              <a:ext uri="{FF2B5EF4-FFF2-40B4-BE49-F238E27FC236}">
                <a16:creationId xmlns:a16="http://schemas.microsoft.com/office/drawing/2014/main" id="{ED658A38-A0E9-4C62-9BB0-18A4952D2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3C43C-5FBF-43D8-BD21-802554947B06}"/>
              </a:ext>
            </a:extLst>
          </p:cNvPr>
          <p:cNvSpPr>
            <a:spLocks noGrp="1"/>
          </p:cNvSpPr>
          <p:nvPr>
            <p:ph type="sldNum" sz="quarter" idx="12"/>
          </p:nvPr>
        </p:nvSpPr>
        <p:spPr/>
        <p:txBody>
          <a:bodyPr/>
          <a:lstStyle/>
          <a:p>
            <a:fld id="{580F17D0-E4D0-414A-8016-962A118043EE}" type="slidenum">
              <a:rPr lang="en-US" smtClean="0"/>
              <a:t>‹#›</a:t>
            </a:fld>
            <a:endParaRPr lang="en-US"/>
          </a:p>
        </p:txBody>
      </p:sp>
    </p:spTree>
    <p:extLst>
      <p:ext uri="{BB962C8B-B14F-4D97-AF65-F5344CB8AC3E}">
        <p14:creationId xmlns:p14="http://schemas.microsoft.com/office/powerpoint/2010/main" val="185628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3BA4-80F0-4015-9A8F-C5141358F6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39E6AA-F89F-4579-902F-2360352D80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4D7098-42C2-4D5B-B1B5-AD5B75A219FE}"/>
              </a:ext>
            </a:extLst>
          </p:cNvPr>
          <p:cNvSpPr>
            <a:spLocks noGrp="1"/>
          </p:cNvSpPr>
          <p:nvPr>
            <p:ph type="dt" sz="half" idx="10"/>
          </p:nvPr>
        </p:nvSpPr>
        <p:spPr/>
        <p:txBody>
          <a:bodyPr/>
          <a:lstStyle/>
          <a:p>
            <a:fld id="{AFBCF596-ADB2-4E9C-97C3-C13984C64744}" type="datetimeFigureOut">
              <a:rPr lang="en-US" smtClean="0"/>
              <a:t>5/25/2018</a:t>
            </a:fld>
            <a:endParaRPr lang="en-US"/>
          </a:p>
        </p:txBody>
      </p:sp>
      <p:sp>
        <p:nvSpPr>
          <p:cNvPr id="5" name="Footer Placeholder 4">
            <a:extLst>
              <a:ext uri="{FF2B5EF4-FFF2-40B4-BE49-F238E27FC236}">
                <a16:creationId xmlns:a16="http://schemas.microsoft.com/office/drawing/2014/main" id="{1C6171D2-01D5-4835-8878-98BBF1101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08C9A-6104-4666-A646-D0C64317A34F}"/>
              </a:ext>
            </a:extLst>
          </p:cNvPr>
          <p:cNvSpPr>
            <a:spLocks noGrp="1"/>
          </p:cNvSpPr>
          <p:nvPr>
            <p:ph type="sldNum" sz="quarter" idx="12"/>
          </p:nvPr>
        </p:nvSpPr>
        <p:spPr/>
        <p:txBody>
          <a:bodyPr/>
          <a:lstStyle/>
          <a:p>
            <a:fld id="{580F17D0-E4D0-414A-8016-962A118043EE}" type="slidenum">
              <a:rPr lang="en-US" smtClean="0"/>
              <a:t>‹#›</a:t>
            </a:fld>
            <a:endParaRPr lang="en-US"/>
          </a:p>
        </p:txBody>
      </p:sp>
    </p:spTree>
    <p:extLst>
      <p:ext uri="{BB962C8B-B14F-4D97-AF65-F5344CB8AC3E}">
        <p14:creationId xmlns:p14="http://schemas.microsoft.com/office/powerpoint/2010/main" val="534822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7D14-EADD-4905-909D-A73D59EB52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108FD4-728A-4663-9F6A-A47F7CCB70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1761CF-90CA-436D-B9A0-5EEBF0DBFE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006378-C6D1-4E1F-928F-17D2400176D5}"/>
              </a:ext>
            </a:extLst>
          </p:cNvPr>
          <p:cNvSpPr>
            <a:spLocks noGrp="1"/>
          </p:cNvSpPr>
          <p:nvPr>
            <p:ph type="dt" sz="half" idx="10"/>
          </p:nvPr>
        </p:nvSpPr>
        <p:spPr/>
        <p:txBody>
          <a:bodyPr/>
          <a:lstStyle/>
          <a:p>
            <a:fld id="{AFBCF596-ADB2-4E9C-97C3-C13984C64744}" type="datetimeFigureOut">
              <a:rPr lang="en-US" smtClean="0"/>
              <a:t>5/25/2018</a:t>
            </a:fld>
            <a:endParaRPr lang="en-US"/>
          </a:p>
        </p:txBody>
      </p:sp>
      <p:sp>
        <p:nvSpPr>
          <p:cNvPr id="6" name="Footer Placeholder 5">
            <a:extLst>
              <a:ext uri="{FF2B5EF4-FFF2-40B4-BE49-F238E27FC236}">
                <a16:creationId xmlns:a16="http://schemas.microsoft.com/office/drawing/2014/main" id="{BA92F90B-4F53-475E-B9D3-E19C4C5F5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647B1-385A-4096-BA29-021531A2EBAB}"/>
              </a:ext>
            </a:extLst>
          </p:cNvPr>
          <p:cNvSpPr>
            <a:spLocks noGrp="1"/>
          </p:cNvSpPr>
          <p:nvPr>
            <p:ph type="sldNum" sz="quarter" idx="12"/>
          </p:nvPr>
        </p:nvSpPr>
        <p:spPr/>
        <p:txBody>
          <a:bodyPr/>
          <a:lstStyle/>
          <a:p>
            <a:fld id="{580F17D0-E4D0-414A-8016-962A118043EE}" type="slidenum">
              <a:rPr lang="en-US" smtClean="0"/>
              <a:t>‹#›</a:t>
            </a:fld>
            <a:endParaRPr lang="en-US"/>
          </a:p>
        </p:txBody>
      </p:sp>
    </p:spTree>
    <p:extLst>
      <p:ext uri="{BB962C8B-B14F-4D97-AF65-F5344CB8AC3E}">
        <p14:creationId xmlns:p14="http://schemas.microsoft.com/office/powerpoint/2010/main" val="29130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5684B-4640-420B-801B-293617FCBD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6BC7A8-BDC1-427F-BC2A-4C1AD3F0EB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260365-4614-4571-AA5B-8629F2C94B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E267E3-6607-4204-BF01-A6C15BE55A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813449-D5DD-4F5E-98D5-921AE990183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01B1D-0DE7-4F8E-A30E-95B11C0FF13F}"/>
              </a:ext>
            </a:extLst>
          </p:cNvPr>
          <p:cNvSpPr>
            <a:spLocks noGrp="1"/>
          </p:cNvSpPr>
          <p:nvPr>
            <p:ph type="dt" sz="half" idx="10"/>
          </p:nvPr>
        </p:nvSpPr>
        <p:spPr/>
        <p:txBody>
          <a:bodyPr/>
          <a:lstStyle/>
          <a:p>
            <a:fld id="{AFBCF596-ADB2-4E9C-97C3-C13984C64744}" type="datetimeFigureOut">
              <a:rPr lang="en-US" smtClean="0"/>
              <a:t>5/25/2018</a:t>
            </a:fld>
            <a:endParaRPr lang="en-US"/>
          </a:p>
        </p:txBody>
      </p:sp>
      <p:sp>
        <p:nvSpPr>
          <p:cNvPr id="8" name="Footer Placeholder 7">
            <a:extLst>
              <a:ext uri="{FF2B5EF4-FFF2-40B4-BE49-F238E27FC236}">
                <a16:creationId xmlns:a16="http://schemas.microsoft.com/office/drawing/2014/main" id="{9BCAA657-0741-45A1-A41C-F4BB4DD18F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498AF-02D7-4882-81A0-7ED26B5BF398}"/>
              </a:ext>
            </a:extLst>
          </p:cNvPr>
          <p:cNvSpPr>
            <a:spLocks noGrp="1"/>
          </p:cNvSpPr>
          <p:nvPr>
            <p:ph type="sldNum" sz="quarter" idx="12"/>
          </p:nvPr>
        </p:nvSpPr>
        <p:spPr/>
        <p:txBody>
          <a:bodyPr/>
          <a:lstStyle/>
          <a:p>
            <a:fld id="{580F17D0-E4D0-414A-8016-962A118043EE}" type="slidenum">
              <a:rPr lang="en-US" smtClean="0"/>
              <a:t>‹#›</a:t>
            </a:fld>
            <a:endParaRPr lang="en-US"/>
          </a:p>
        </p:txBody>
      </p:sp>
    </p:spTree>
    <p:extLst>
      <p:ext uri="{BB962C8B-B14F-4D97-AF65-F5344CB8AC3E}">
        <p14:creationId xmlns:p14="http://schemas.microsoft.com/office/powerpoint/2010/main" val="392722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072A-E08A-4C05-8989-826ED5EFF2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676266-7AF3-4EB9-A609-C4CC1D70A288}"/>
              </a:ext>
            </a:extLst>
          </p:cNvPr>
          <p:cNvSpPr>
            <a:spLocks noGrp="1"/>
          </p:cNvSpPr>
          <p:nvPr>
            <p:ph type="dt" sz="half" idx="10"/>
          </p:nvPr>
        </p:nvSpPr>
        <p:spPr/>
        <p:txBody>
          <a:bodyPr/>
          <a:lstStyle/>
          <a:p>
            <a:fld id="{AFBCF596-ADB2-4E9C-97C3-C13984C64744}" type="datetimeFigureOut">
              <a:rPr lang="en-US" smtClean="0"/>
              <a:t>5/25/2018</a:t>
            </a:fld>
            <a:endParaRPr lang="en-US"/>
          </a:p>
        </p:txBody>
      </p:sp>
      <p:sp>
        <p:nvSpPr>
          <p:cNvPr id="4" name="Footer Placeholder 3">
            <a:extLst>
              <a:ext uri="{FF2B5EF4-FFF2-40B4-BE49-F238E27FC236}">
                <a16:creationId xmlns:a16="http://schemas.microsoft.com/office/drawing/2014/main" id="{67052209-DF71-498D-B47A-76C2321222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9E0ACB-44C7-4BAE-8D98-70F9C0A4305B}"/>
              </a:ext>
            </a:extLst>
          </p:cNvPr>
          <p:cNvSpPr>
            <a:spLocks noGrp="1"/>
          </p:cNvSpPr>
          <p:nvPr>
            <p:ph type="sldNum" sz="quarter" idx="12"/>
          </p:nvPr>
        </p:nvSpPr>
        <p:spPr/>
        <p:txBody>
          <a:bodyPr/>
          <a:lstStyle/>
          <a:p>
            <a:fld id="{580F17D0-E4D0-414A-8016-962A118043EE}" type="slidenum">
              <a:rPr lang="en-US" smtClean="0"/>
              <a:t>‹#›</a:t>
            </a:fld>
            <a:endParaRPr lang="en-US"/>
          </a:p>
        </p:txBody>
      </p:sp>
    </p:spTree>
    <p:extLst>
      <p:ext uri="{BB962C8B-B14F-4D97-AF65-F5344CB8AC3E}">
        <p14:creationId xmlns:p14="http://schemas.microsoft.com/office/powerpoint/2010/main" val="394044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3A496-A665-41DB-9911-736FE822355F}"/>
              </a:ext>
            </a:extLst>
          </p:cNvPr>
          <p:cNvSpPr>
            <a:spLocks noGrp="1"/>
          </p:cNvSpPr>
          <p:nvPr>
            <p:ph type="dt" sz="half" idx="10"/>
          </p:nvPr>
        </p:nvSpPr>
        <p:spPr/>
        <p:txBody>
          <a:bodyPr/>
          <a:lstStyle/>
          <a:p>
            <a:fld id="{AFBCF596-ADB2-4E9C-97C3-C13984C64744}" type="datetimeFigureOut">
              <a:rPr lang="en-US" smtClean="0"/>
              <a:t>5/25/2018</a:t>
            </a:fld>
            <a:endParaRPr lang="en-US"/>
          </a:p>
        </p:txBody>
      </p:sp>
      <p:sp>
        <p:nvSpPr>
          <p:cNvPr id="3" name="Footer Placeholder 2">
            <a:extLst>
              <a:ext uri="{FF2B5EF4-FFF2-40B4-BE49-F238E27FC236}">
                <a16:creationId xmlns:a16="http://schemas.microsoft.com/office/drawing/2014/main" id="{0DBF45A7-21DC-470C-860E-BB8723D72B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70B5DC-364D-464C-B70C-2553384E228D}"/>
              </a:ext>
            </a:extLst>
          </p:cNvPr>
          <p:cNvSpPr>
            <a:spLocks noGrp="1"/>
          </p:cNvSpPr>
          <p:nvPr>
            <p:ph type="sldNum" sz="quarter" idx="12"/>
          </p:nvPr>
        </p:nvSpPr>
        <p:spPr/>
        <p:txBody>
          <a:bodyPr/>
          <a:lstStyle/>
          <a:p>
            <a:fld id="{580F17D0-E4D0-414A-8016-962A118043EE}" type="slidenum">
              <a:rPr lang="en-US" smtClean="0"/>
              <a:t>‹#›</a:t>
            </a:fld>
            <a:endParaRPr lang="en-US"/>
          </a:p>
        </p:txBody>
      </p:sp>
    </p:spTree>
    <p:extLst>
      <p:ext uri="{BB962C8B-B14F-4D97-AF65-F5344CB8AC3E}">
        <p14:creationId xmlns:p14="http://schemas.microsoft.com/office/powerpoint/2010/main" val="279041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6E87-2750-408C-94A1-DE014788E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538C0F-83D5-4344-B404-962DD1A37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7716C3-715D-43B0-BEEC-89B4566EB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DE8FF2-0029-413B-ABBD-94E11D88E80C}"/>
              </a:ext>
            </a:extLst>
          </p:cNvPr>
          <p:cNvSpPr>
            <a:spLocks noGrp="1"/>
          </p:cNvSpPr>
          <p:nvPr>
            <p:ph type="dt" sz="half" idx="10"/>
          </p:nvPr>
        </p:nvSpPr>
        <p:spPr/>
        <p:txBody>
          <a:bodyPr/>
          <a:lstStyle/>
          <a:p>
            <a:fld id="{AFBCF596-ADB2-4E9C-97C3-C13984C64744}" type="datetimeFigureOut">
              <a:rPr lang="en-US" smtClean="0"/>
              <a:t>5/25/2018</a:t>
            </a:fld>
            <a:endParaRPr lang="en-US"/>
          </a:p>
        </p:txBody>
      </p:sp>
      <p:sp>
        <p:nvSpPr>
          <p:cNvPr id="6" name="Footer Placeholder 5">
            <a:extLst>
              <a:ext uri="{FF2B5EF4-FFF2-40B4-BE49-F238E27FC236}">
                <a16:creationId xmlns:a16="http://schemas.microsoft.com/office/drawing/2014/main" id="{21DE9CEF-251A-4BA2-A6F8-0A42076C4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E15A49-0EB1-4CFD-9ADD-10386A561964}"/>
              </a:ext>
            </a:extLst>
          </p:cNvPr>
          <p:cNvSpPr>
            <a:spLocks noGrp="1"/>
          </p:cNvSpPr>
          <p:nvPr>
            <p:ph type="sldNum" sz="quarter" idx="12"/>
          </p:nvPr>
        </p:nvSpPr>
        <p:spPr/>
        <p:txBody>
          <a:bodyPr/>
          <a:lstStyle/>
          <a:p>
            <a:fld id="{580F17D0-E4D0-414A-8016-962A118043EE}" type="slidenum">
              <a:rPr lang="en-US" smtClean="0"/>
              <a:t>‹#›</a:t>
            </a:fld>
            <a:endParaRPr lang="en-US"/>
          </a:p>
        </p:txBody>
      </p:sp>
    </p:spTree>
    <p:extLst>
      <p:ext uri="{BB962C8B-B14F-4D97-AF65-F5344CB8AC3E}">
        <p14:creationId xmlns:p14="http://schemas.microsoft.com/office/powerpoint/2010/main" val="346043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A185-3BF4-42E6-B09C-B6948121E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891C31-F1D5-4147-9E6B-4D33BAEFB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86B4B-2D32-4666-A314-6C1DE5BBB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837E76-202A-458A-B5F6-1D44E20698B8}"/>
              </a:ext>
            </a:extLst>
          </p:cNvPr>
          <p:cNvSpPr>
            <a:spLocks noGrp="1"/>
          </p:cNvSpPr>
          <p:nvPr>
            <p:ph type="dt" sz="half" idx="10"/>
          </p:nvPr>
        </p:nvSpPr>
        <p:spPr/>
        <p:txBody>
          <a:bodyPr/>
          <a:lstStyle/>
          <a:p>
            <a:fld id="{AFBCF596-ADB2-4E9C-97C3-C13984C64744}" type="datetimeFigureOut">
              <a:rPr lang="en-US" smtClean="0"/>
              <a:t>5/25/2018</a:t>
            </a:fld>
            <a:endParaRPr lang="en-US"/>
          </a:p>
        </p:txBody>
      </p:sp>
      <p:sp>
        <p:nvSpPr>
          <p:cNvPr id="6" name="Footer Placeholder 5">
            <a:extLst>
              <a:ext uri="{FF2B5EF4-FFF2-40B4-BE49-F238E27FC236}">
                <a16:creationId xmlns:a16="http://schemas.microsoft.com/office/drawing/2014/main" id="{FEE61FDE-E393-4E0E-BCCB-86A759B50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380F9-2B47-48CC-9F3C-F50BBA73FF8D}"/>
              </a:ext>
            </a:extLst>
          </p:cNvPr>
          <p:cNvSpPr>
            <a:spLocks noGrp="1"/>
          </p:cNvSpPr>
          <p:nvPr>
            <p:ph type="sldNum" sz="quarter" idx="12"/>
          </p:nvPr>
        </p:nvSpPr>
        <p:spPr/>
        <p:txBody>
          <a:bodyPr/>
          <a:lstStyle/>
          <a:p>
            <a:fld id="{580F17D0-E4D0-414A-8016-962A118043EE}" type="slidenum">
              <a:rPr lang="en-US" smtClean="0"/>
              <a:t>‹#›</a:t>
            </a:fld>
            <a:endParaRPr lang="en-US"/>
          </a:p>
        </p:txBody>
      </p:sp>
    </p:spTree>
    <p:extLst>
      <p:ext uri="{BB962C8B-B14F-4D97-AF65-F5344CB8AC3E}">
        <p14:creationId xmlns:p14="http://schemas.microsoft.com/office/powerpoint/2010/main" val="236804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AB1C9-6BE1-42B7-975D-0EE1B019C6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81973E-2F53-4BF2-A786-ED14321EF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94CBB-7955-4621-88A2-E7F6A127F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CF596-ADB2-4E9C-97C3-C13984C64744}" type="datetimeFigureOut">
              <a:rPr lang="en-US" smtClean="0"/>
              <a:t>5/25/2018</a:t>
            </a:fld>
            <a:endParaRPr lang="en-US"/>
          </a:p>
        </p:txBody>
      </p:sp>
      <p:sp>
        <p:nvSpPr>
          <p:cNvPr id="5" name="Footer Placeholder 4">
            <a:extLst>
              <a:ext uri="{FF2B5EF4-FFF2-40B4-BE49-F238E27FC236}">
                <a16:creationId xmlns:a16="http://schemas.microsoft.com/office/drawing/2014/main" id="{C0197FC3-3953-484C-A4DB-94B3B62B3E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C8E598-9C4E-4229-929A-A6EF227C1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F17D0-E4D0-414A-8016-962A118043EE}" type="slidenum">
              <a:rPr lang="en-US" smtClean="0"/>
              <a:t>‹#›</a:t>
            </a:fld>
            <a:endParaRPr lang="en-US"/>
          </a:p>
        </p:txBody>
      </p:sp>
    </p:spTree>
    <p:extLst>
      <p:ext uri="{BB962C8B-B14F-4D97-AF65-F5344CB8AC3E}">
        <p14:creationId xmlns:p14="http://schemas.microsoft.com/office/powerpoint/2010/main" val="2875577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C14922-686E-4508-8B05-92E772F5C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623" y="907213"/>
            <a:ext cx="9309578" cy="1346269"/>
          </a:xfrm>
          <a:prstGeom prst="rect">
            <a:avLst/>
          </a:prstGeom>
        </p:spPr>
      </p:pic>
      <p:pic>
        <p:nvPicPr>
          <p:cNvPr id="7" name="Picture 6">
            <a:extLst>
              <a:ext uri="{FF2B5EF4-FFF2-40B4-BE49-F238E27FC236}">
                <a16:creationId xmlns:a16="http://schemas.microsoft.com/office/drawing/2014/main" id="{F82D80F5-AFA8-46DE-BC6C-6C52919872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563" y="2535920"/>
            <a:ext cx="9926065" cy="3961622"/>
          </a:xfrm>
          <a:prstGeom prst="rect">
            <a:avLst/>
          </a:prstGeom>
        </p:spPr>
      </p:pic>
      <p:pic>
        <p:nvPicPr>
          <p:cNvPr id="8" name="Picture 7">
            <a:extLst>
              <a:ext uri="{FF2B5EF4-FFF2-40B4-BE49-F238E27FC236}">
                <a16:creationId xmlns:a16="http://schemas.microsoft.com/office/drawing/2014/main" id="{499728A3-A58C-414A-932A-DF2E4F92C3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562" y="836527"/>
            <a:ext cx="1408001" cy="1487639"/>
          </a:xfrm>
          <a:prstGeom prst="rect">
            <a:avLst/>
          </a:prstGeom>
        </p:spPr>
      </p:pic>
    </p:spTree>
    <p:extLst>
      <p:ext uri="{BB962C8B-B14F-4D97-AF65-F5344CB8AC3E}">
        <p14:creationId xmlns:p14="http://schemas.microsoft.com/office/powerpoint/2010/main" val="2105216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E105B4-A222-4A95-828E-477F5A4E980E}"/>
              </a:ext>
            </a:extLst>
          </p:cNvPr>
          <p:cNvPicPr>
            <a:picLocks noChangeAspect="1"/>
          </p:cNvPicPr>
          <p:nvPr/>
        </p:nvPicPr>
        <p:blipFill>
          <a:blip r:embed="rId3"/>
          <a:stretch>
            <a:fillRect/>
          </a:stretch>
        </p:blipFill>
        <p:spPr>
          <a:xfrm>
            <a:off x="680721" y="442499"/>
            <a:ext cx="7874476" cy="5734152"/>
          </a:xfrm>
          <a:prstGeom prst="rect">
            <a:avLst/>
          </a:prstGeom>
        </p:spPr>
      </p:pic>
      <p:pic>
        <p:nvPicPr>
          <p:cNvPr id="14" name="Picture 13">
            <a:extLst>
              <a:ext uri="{FF2B5EF4-FFF2-40B4-BE49-F238E27FC236}">
                <a16:creationId xmlns:a16="http://schemas.microsoft.com/office/drawing/2014/main" id="{77B31FC8-AA77-4C0D-9084-6BAB95C4A0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4251" y="1674374"/>
            <a:ext cx="2806844" cy="2965602"/>
          </a:xfrm>
          <a:prstGeom prst="rect">
            <a:avLst/>
          </a:prstGeom>
        </p:spPr>
      </p:pic>
      <p:cxnSp>
        <p:nvCxnSpPr>
          <p:cNvPr id="15" name="Straight Arrow Connector 14">
            <a:extLst>
              <a:ext uri="{FF2B5EF4-FFF2-40B4-BE49-F238E27FC236}">
                <a16:creationId xmlns:a16="http://schemas.microsoft.com/office/drawing/2014/main" id="{5098E024-5B5A-43E2-8018-8A8A35D0EC02}"/>
              </a:ext>
            </a:extLst>
          </p:cNvPr>
          <p:cNvCxnSpPr>
            <a:cxnSpLocks/>
          </p:cNvCxnSpPr>
          <p:nvPr/>
        </p:nvCxnSpPr>
        <p:spPr>
          <a:xfrm flipH="1">
            <a:off x="10363200" y="2976880"/>
            <a:ext cx="812800" cy="31496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56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E7A8A52-93C4-4F73-B6CC-52806A7B15AB}"/>
              </a:ext>
            </a:extLst>
          </p:cNvPr>
          <p:cNvPicPr>
            <a:picLocks noChangeAspect="1"/>
          </p:cNvPicPr>
          <p:nvPr/>
        </p:nvPicPr>
        <p:blipFill>
          <a:blip r:embed="rId3"/>
          <a:stretch>
            <a:fillRect/>
          </a:stretch>
        </p:blipFill>
        <p:spPr>
          <a:xfrm>
            <a:off x="1795937" y="3265714"/>
            <a:ext cx="8943975" cy="3695700"/>
          </a:xfrm>
          <a:prstGeom prst="rect">
            <a:avLst/>
          </a:prstGeom>
        </p:spPr>
      </p:pic>
      <p:pic>
        <p:nvPicPr>
          <p:cNvPr id="5" name="Picture 4">
            <a:extLst>
              <a:ext uri="{FF2B5EF4-FFF2-40B4-BE49-F238E27FC236}">
                <a16:creationId xmlns:a16="http://schemas.microsoft.com/office/drawing/2014/main" id="{130F5EB2-36F7-4819-B3CB-4A3CCF2775F6}"/>
              </a:ext>
            </a:extLst>
          </p:cNvPr>
          <p:cNvPicPr>
            <a:picLocks noChangeAspect="1"/>
          </p:cNvPicPr>
          <p:nvPr/>
        </p:nvPicPr>
        <p:blipFill>
          <a:blip r:embed="rId4"/>
          <a:stretch>
            <a:fillRect/>
          </a:stretch>
        </p:blipFill>
        <p:spPr>
          <a:xfrm>
            <a:off x="2438353" y="231342"/>
            <a:ext cx="7484973" cy="2930958"/>
          </a:xfrm>
          <a:prstGeom prst="rect">
            <a:avLst/>
          </a:prstGeom>
        </p:spPr>
      </p:pic>
      <p:cxnSp>
        <p:nvCxnSpPr>
          <p:cNvPr id="3" name="Straight Connector 2">
            <a:extLst>
              <a:ext uri="{FF2B5EF4-FFF2-40B4-BE49-F238E27FC236}">
                <a16:creationId xmlns:a16="http://schemas.microsoft.com/office/drawing/2014/main" id="{A4A5AF96-1935-4625-97BA-DFBD60C920B0}"/>
              </a:ext>
            </a:extLst>
          </p:cNvPr>
          <p:cNvCxnSpPr/>
          <p:nvPr/>
        </p:nvCxnSpPr>
        <p:spPr>
          <a:xfrm flipV="1">
            <a:off x="3995058" y="3374571"/>
            <a:ext cx="0" cy="30480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646D0D5-B45F-4D06-A7A6-B2BA085FE00A}"/>
              </a:ext>
            </a:extLst>
          </p:cNvPr>
          <p:cNvCxnSpPr/>
          <p:nvPr/>
        </p:nvCxnSpPr>
        <p:spPr>
          <a:xfrm flipV="1">
            <a:off x="6716488" y="3374571"/>
            <a:ext cx="0" cy="30480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681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5515C4-2710-466C-87EB-E4F0D9D1D1BA}"/>
              </a:ext>
            </a:extLst>
          </p:cNvPr>
          <p:cNvPicPr>
            <a:picLocks noChangeAspect="1"/>
          </p:cNvPicPr>
          <p:nvPr/>
        </p:nvPicPr>
        <p:blipFill>
          <a:blip r:embed="rId3"/>
          <a:stretch>
            <a:fillRect/>
          </a:stretch>
        </p:blipFill>
        <p:spPr>
          <a:xfrm>
            <a:off x="883195" y="1652630"/>
            <a:ext cx="10164354" cy="4164487"/>
          </a:xfrm>
          <a:prstGeom prst="rect">
            <a:avLst/>
          </a:prstGeom>
        </p:spPr>
      </p:pic>
      <p:graphicFrame>
        <p:nvGraphicFramePr>
          <p:cNvPr id="4" name="Table 3">
            <a:extLst>
              <a:ext uri="{FF2B5EF4-FFF2-40B4-BE49-F238E27FC236}">
                <a16:creationId xmlns:a16="http://schemas.microsoft.com/office/drawing/2014/main" id="{190A319E-7C3F-43E3-AE7A-3CF77F604B89}"/>
              </a:ext>
            </a:extLst>
          </p:cNvPr>
          <p:cNvGraphicFramePr>
            <a:graphicFrameLocks noGrp="1"/>
          </p:cNvGraphicFramePr>
          <p:nvPr>
            <p:extLst>
              <p:ext uri="{D42A27DB-BD31-4B8C-83A1-F6EECF244321}">
                <p14:modId xmlns:p14="http://schemas.microsoft.com/office/powerpoint/2010/main" val="4275665138"/>
              </p:ext>
            </p:extLst>
          </p:nvPr>
        </p:nvGraphicFramePr>
        <p:xfrm>
          <a:off x="1037573" y="345324"/>
          <a:ext cx="10994210" cy="1307306"/>
        </p:xfrm>
        <a:graphic>
          <a:graphicData uri="http://schemas.openxmlformats.org/drawingml/2006/table">
            <a:tbl>
              <a:tblPr/>
              <a:tblGrid>
                <a:gridCol w="10994210">
                  <a:extLst>
                    <a:ext uri="{9D8B030D-6E8A-4147-A177-3AD203B41FA5}">
                      <a16:colId xmlns:a16="http://schemas.microsoft.com/office/drawing/2014/main" val="420314929"/>
                    </a:ext>
                  </a:extLst>
                </a:gridCol>
              </a:tblGrid>
              <a:tr h="1307306">
                <a:tc>
                  <a:txBody>
                    <a:bodyPr/>
                    <a:lstStyle/>
                    <a:p>
                      <a:r>
                        <a:rPr lang="en-US" sz="2800" b="0" i="0" dirty="0">
                          <a:solidFill>
                            <a:srgbClr val="000000"/>
                          </a:solidFill>
                          <a:effectLst/>
                          <a:latin typeface="ArialMT"/>
                        </a:rPr>
                        <a:t>Significant wave height (</a:t>
                      </a:r>
                      <a:r>
                        <a:rPr lang="en-US" sz="2800" b="0" i="0" dirty="0">
                          <a:solidFill>
                            <a:schemeClr val="accent6">
                              <a:lumMod val="75000"/>
                            </a:schemeClr>
                          </a:solidFill>
                          <a:effectLst/>
                          <a:latin typeface="ArialMT"/>
                        </a:rPr>
                        <a:t>green</a:t>
                      </a:r>
                      <a:r>
                        <a:rPr lang="en-US" sz="2800" b="0" i="0" dirty="0">
                          <a:solidFill>
                            <a:srgbClr val="000000"/>
                          </a:solidFill>
                          <a:effectLst/>
                          <a:latin typeface="ArialMT"/>
                        </a:rPr>
                        <a:t>) and maximum wave height (</a:t>
                      </a:r>
                      <a:r>
                        <a:rPr lang="en-US" sz="2800" b="0" i="0" dirty="0">
                          <a:solidFill>
                            <a:schemeClr val="accent1"/>
                          </a:solidFill>
                          <a:effectLst/>
                          <a:latin typeface="ArialMT"/>
                        </a:rPr>
                        <a:t>blue</a:t>
                      </a:r>
                      <a:r>
                        <a:rPr lang="en-US" sz="2800" b="0" i="0" dirty="0">
                          <a:solidFill>
                            <a:srgbClr val="000000"/>
                          </a:solidFill>
                          <a:effectLst/>
                          <a:latin typeface="ArialMT"/>
                        </a:rPr>
                        <a:t>)</a:t>
                      </a:r>
                      <a:endParaRPr lang="en-US" sz="5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515974"/>
                  </a:ext>
                </a:extLst>
              </a:tr>
            </a:tbl>
          </a:graphicData>
        </a:graphic>
      </p:graphicFrame>
    </p:spTree>
    <p:extLst>
      <p:ext uri="{BB962C8B-B14F-4D97-AF65-F5344CB8AC3E}">
        <p14:creationId xmlns:p14="http://schemas.microsoft.com/office/powerpoint/2010/main" val="82956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BBA181-AE27-42E1-B64B-7BE9FDF3C223}"/>
              </a:ext>
            </a:extLst>
          </p:cNvPr>
          <p:cNvPicPr>
            <a:picLocks noChangeAspect="1"/>
          </p:cNvPicPr>
          <p:nvPr/>
        </p:nvPicPr>
        <p:blipFill>
          <a:blip r:embed="rId3"/>
          <a:stretch>
            <a:fillRect/>
          </a:stretch>
        </p:blipFill>
        <p:spPr>
          <a:xfrm>
            <a:off x="1951348" y="604901"/>
            <a:ext cx="8099858" cy="5874442"/>
          </a:xfrm>
          <a:prstGeom prst="rect">
            <a:avLst/>
          </a:prstGeom>
        </p:spPr>
      </p:pic>
      <p:cxnSp>
        <p:nvCxnSpPr>
          <p:cNvPr id="5" name="Straight Connector 4">
            <a:extLst>
              <a:ext uri="{FF2B5EF4-FFF2-40B4-BE49-F238E27FC236}">
                <a16:creationId xmlns:a16="http://schemas.microsoft.com/office/drawing/2014/main" id="{99637C16-EF61-4F77-96E0-96B0FB35DBC3}"/>
              </a:ext>
            </a:extLst>
          </p:cNvPr>
          <p:cNvCxnSpPr/>
          <p:nvPr/>
        </p:nvCxnSpPr>
        <p:spPr>
          <a:xfrm>
            <a:off x="2630812" y="2874547"/>
            <a:ext cx="73434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11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1D9DFE-47E0-4C9B-9911-9872CF31D320}"/>
              </a:ext>
            </a:extLst>
          </p:cNvPr>
          <p:cNvPicPr>
            <a:picLocks noChangeAspect="1"/>
          </p:cNvPicPr>
          <p:nvPr/>
        </p:nvPicPr>
        <p:blipFill>
          <a:blip r:embed="rId3"/>
          <a:stretch>
            <a:fillRect/>
          </a:stretch>
        </p:blipFill>
        <p:spPr>
          <a:xfrm>
            <a:off x="3270266" y="219582"/>
            <a:ext cx="8202155" cy="3350298"/>
          </a:xfrm>
          <a:prstGeom prst="rect">
            <a:avLst/>
          </a:prstGeom>
        </p:spPr>
      </p:pic>
      <p:pic>
        <p:nvPicPr>
          <p:cNvPr id="5" name="Picture 4">
            <a:extLst>
              <a:ext uri="{FF2B5EF4-FFF2-40B4-BE49-F238E27FC236}">
                <a16:creationId xmlns:a16="http://schemas.microsoft.com/office/drawing/2014/main" id="{2199A095-C571-4184-BBE4-79F61F773735}"/>
              </a:ext>
            </a:extLst>
          </p:cNvPr>
          <p:cNvPicPr>
            <a:picLocks noChangeAspect="1"/>
          </p:cNvPicPr>
          <p:nvPr/>
        </p:nvPicPr>
        <p:blipFill>
          <a:blip r:embed="rId4"/>
          <a:stretch>
            <a:fillRect/>
          </a:stretch>
        </p:blipFill>
        <p:spPr>
          <a:xfrm>
            <a:off x="3270266" y="3569880"/>
            <a:ext cx="8189586" cy="3345165"/>
          </a:xfrm>
          <a:prstGeom prst="rect">
            <a:avLst/>
          </a:prstGeom>
        </p:spPr>
      </p:pic>
      <p:sp>
        <p:nvSpPr>
          <p:cNvPr id="6" name="TextBox 5">
            <a:extLst>
              <a:ext uri="{FF2B5EF4-FFF2-40B4-BE49-F238E27FC236}">
                <a16:creationId xmlns:a16="http://schemas.microsoft.com/office/drawing/2014/main" id="{3216687D-61F4-42CE-816F-3C337A439CAB}"/>
              </a:ext>
            </a:extLst>
          </p:cNvPr>
          <p:cNvSpPr txBox="1"/>
          <p:nvPr/>
        </p:nvSpPr>
        <p:spPr>
          <a:xfrm>
            <a:off x="367645" y="1197204"/>
            <a:ext cx="2545237" cy="1754326"/>
          </a:xfrm>
          <a:prstGeom prst="rect">
            <a:avLst/>
          </a:prstGeom>
          <a:noFill/>
        </p:spPr>
        <p:txBody>
          <a:bodyPr wrap="square" rtlCol="0">
            <a:spAutoFit/>
          </a:bodyPr>
          <a:lstStyle/>
          <a:p>
            <a:r>
              <a:rPr lang="en-US" sz="3600" dirty="0"/>
              <a:t>April-Nov</a:t>
            </a:r>
          </a:p>
          <a:p>
            <a:r>
              <a:rPr lang="en-US" sz="3600" dirty="0">
                <a:solidFill>
                  <a:schemeClr val="accent1"/>
                </a:solidFill>
              </a:rPr>
              <a:t>2015</a:t>
            </a:r>
          </a:p>
          <a:p>
            <a:r>
              <a:rPr lang="en-US" sz="3600" dirty="0">
                <a:solidFill>
                  <a:srgbClr val="FF0000"/>
                </a:solidFill>
              </a:rPr>
              <a:t>2016</a:t>
            </a:r>
          </a:p>
        </p:txBody>
      </p:sp>
      <p:sp>
        <p:nvSpPr>
          <p:cNvPr id="7" name="TextBox 6">
            <a:extLst>
              <a:ext uri="{FF2B5EF4-FFF2-40B4-BE49-F238E27FC236}">
                <a16:creationId xmlns:a16="http://schemas.microsoft.com/office/drawing/2014/main" id="{AF4B91F2-08AC-4C32-BAE6-60DE46B18DC6}"/>
              </a:ext>
            </a:extLst>
          </p:cNvPr>
          <p:cNvSpPr txBox="1"/>
          <p:nvPr/>
        </p:nvSpPr>
        <p:spPr>
          <a:xfrm>
            <a:off x="7937368" y="735539"/>
            <a:ext cx="3131114" cy="461665"/>
          </a:xfrm>
          <a:prstGeom prst="rect">
            <a:avLst/>
          </a:prstGeom>
          <a:noFill/>
        </p:spPr>
        <p:txBody>
          <a:bodyPr wrap="none" rtlCol="0">
            <a:spAutoFit/>
          </a:bodyPr>
          <a:lstStyle/>
          <a:p>
            <a:r>
              <a:rPr lang="en-US" sz="2400" dirty="0"/>
              <a:t>Significant Wave Height</a:t>
            </a:r>
          </a:p>
        </p:txBody>
      </p:sp>
      <p:sp>
        <p:nvSpPr>
          <p:cNvPr id="8" name="TextBox 7">
            <a:extLst>
              <a:ext uri="{FF2B5EF4-FFF2-40B4-BE49-F238E27FC236}">
                <a16:creationId xmlns:a16="http://schemas.microsoft.com/office/drawing/2014/main" id="{ED094690-91C1-464D-BF69-1E605FA06E87}"/>
              </a:ext>
            </a:extLst>
          </p:cNvPr>
          <p:cNvSpPr txBox="1"/>
          <p:nvPr/>
        </p:nvSpPr>
        <p:spPr>
          <a:xfrm>
            <a:off x="7937368" y="4413564"/>
            <a:ext cx="3104824" cy="461665"/>
          </a:xfrm>
          <a:prstGeom prst="rect">
            <a:avLst/>
          </a:prstGeom>
          <a:noFill/>
        </p:spPr>
        <p:txBody>
          <a:bodyPr wrap="none" rtlCol="0">
            <a:spAutoFit/>
          </a:bodyPr>
          <a:lstStyle/>
          <a:p>
            <a:r>
              <a:rPr lang="en-US" sz="2400" dirty="0"/>
              <a:t>Maximum Wave Height</a:t>
            </a:r>
          </a:p>
        </p:txBody>
      </p:sp>
    </p:spTree>
    <p:extLst>
      <p:ext uri="{BB962C8B-B14F-4D97-AF65-F5344CB8AC3E}">
        <p14:creationId xmlns:p14="http://schemas.microsoft.com/office/powerpoint/2010/main" val="135242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DCB70-F2C0-4C85-837B-E070645FBED1}"/>
              </a:ext>
            </a:extLst>
          </p:cNvPr>
          <p:cNvPicPr>
            <a:picLocks noChangeAspect="1"/>
          </p:cNvPicPr>
          <p:nvPr/>
        </p:nvPicPr>
        <p:blipFill>
          <a:blip r:embed="rId3"/>
          <a:stretch>
            <a:fillRect/>
          </a:stretch>
        </p:blipFill>
        <p:spPr>
          <a:xfrm>
            <a:off x="688897" y="1801682"/>
            <a:ext cx="10814205" cy="4468489"/>
          </a:xfrm>
          <a:prstGeom prst="rect">
            <a:avLst/>
          </a:prstGeom>
        </p:spPr>
      </p:pic>
      <p:sp>
        <p:nvSpPr>
          <p:cNvPr id="6" name="TextBox 5">
            <a:extLst>
              <a:ext uri="{FF2B5EF4-FFF2-40B4-BE49-F238E27FC236}">
                <a16:creationId xmlns:a16="http://schemas.microsoft.com/office/drawing/2014/main" id="{7BF677CE-E39B-4B6B-BCB2-109D8A1550F1}"/>
              </a:ext>
            </a:extLst>
          </p:cNvPr>
          <p:cNvSpPr txBox="1"/>
          <p:nvPr/>
        </p:nvSpPr>
        <p:spPr>
          <a:xfrm>
            <a:off x="5238999" y="863377"/>
            <a:ext cx="2780802" cy="646331"/>
          </a:xfrm>
          <a:prstGeom prst="rect">
            <a:avLst/>
          </a:prstGeom>
          <a:noFill/>
        </p:spPr>
        <p:txBody>
          <a:bodyPr wrap="square" rtlCol="0">
            <a:spAutoFit/>
          </a:bodyPr>
          <a:lstStyle/>
          <a:p>
            <a:r>
              <a:rPr lang="en-US" sz="3600" dirty="0"/>
              <a:t>Wave Spread</a:t>
            </a:r>
          </a:p>
        </p:txBody>
      </p:sp>
      <p:cxnSp>
        <p:nvCxnSpPr>
          <p:cNvPr id="7" name="Straight Connector 6">
            <a:extLst>
              <a:ext uri="{FF2B5EF4-FFF2-40B4-BE49-F238E27FC236}">
                <a16:creationId xmlns:a16="http://schemas.microsoft.com/office/drawing/2014/main" id="{62D70EB3-76F4-4E03-B7C5-3AC84096395D}"/>
              </a:ext>
            </a:extLst>
          </p:cNvPr>
          <p:cNvCxnSpPr>
            <a:cxnSpLocks/>
          </p:cNvCxnSpPr>
          <p:nvPr/>
        </p:nvCxnSpPr>
        <p:spPr>
          <a:xfrm flipV="1">
            <a:off x="3646714" y="1905000"/>
            <a:ext cx="0" cy="376645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FABD23E-C7D2-4224-9701-FB18AD52EFCA}"/>
              </a:ext>
            </a:extLst>
          </p:cNvPr>
          <p:cNvCxnSpPr>
            <a:cxnSpLocks/>
          </p:cNvCxnSpPr>
          <p:nvPr/>
        </p:nvCxnSpPr>
        <p:spPr>
          <a:xfrm flipV="1">
            <a:off x="6629400" y="1905000"/>
            <a:ext cx="0" cy="376645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888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92A284-E775-4624-AB9B-C9F3247D2192}"/>
              </a:ext>
            </a:extLst>
          </p:cNvPr>
          <p:cNvPicPr>
            <a:picLocks noChangeAspect="1"/>
          </p:cNvPicPr>
          <p:nvPr/>
        </p:nvPicPr>
        <p:blipFill>
          <a:blip r:embed="rId3"/>
          <a:stretch>
            <a:fillRect/>
          </a:stretch>
        </p:blipFill>
        <p:spPr>
          <a:xfrm>
            <a:off x="820598" y="2143760"/>
            <a:ext cx="10550803" cy="4331970"/>
          </a:xfrm>
          <a:prstGeom prst="rect">
            <a:avLst/>
          </a:prstGeom>
        </p:spPr>
      </p:pic>
      <p:sp>
        <p:nvSpPr>
          <p:cNvPr id="4" name="TextBox 3">
            <a:extLst>
              <a:ext uri="{FF2B5EF4-FFF2-40B4-BE49-F238E27FC236}">
                <a16:creationId xmlns:a16="http://schemas.microsoft.com/office/drawing/2014/main" id="{84AB15B6-908A-4DB5-A059-410C64768F17}"/>
              </a:ext>
            </a:extLst>
          </p:cNvPr>
          <p:cNvSpPr txBox="1"/>
          <p:nvPr/>
        </p:nvSpPr>
        <p:spPr>
          <a:xfrm>
            <a:off x="2296160" y="1016000"/>
            <a:ext cx="184731" cy="369332"/>
          </a:xfrm>
          <a:prstGeom prst="rect">
            <a:avLst/>
          </a:prstGeom>
          <a:noFill/>
        </p:spPr>
        <p:txBody>
          <a:bodyPr wrap="none" rtlCol="0">
            <a:spAutoFit/>
          </a:bodyPr>
          <a:lstStyle/>
          <a:p>
            <a:endParaRPr lang="en-US" dirty="0"/>
          </a:p>
        </p:txBody>
      </p:sp>
      <p:graphicFrame>
        <p:nvGraphicFramePr>
          <p:cNvPr id="5" name="Table 4">
            <a:extLst>
              <a:ext uri="{FF2B5EF4-FFF2-40B4-BE49-F238E27FC236}">
                <a16:creationId xmlns:a16="http://schemas.microsoft.com/office/drawing/2014/main" id="{116E912D-5EC3-4F2A-B4FF-8020D7E2E3E1}"/>
              </a:ext>
            </a:extLst>
          </p:cNvPr>
          <p:cNvGraphicFramePr>
            <a:graphicFrameLocks noGrp="1"/>
          </p:cNvGraphicFramePr>
          <p:nvPr>
            <p:extLst>
              <p:ext uri="{D42A27DB-BD31-4B8C-83A1-F6EECF244321}">
                <p14:modId xmlns:p14="http://schemas.microsoft.com/office/powerpoint/2010/main" val="1735441332"/>
              </p:ext>
            </p:extLst>
          </p:nvPr>
        </p:nvGraphicFramePr>
        <p:xfrm>
          <a:off x="1713051" y="544828"/>
          <a:ext cx="9658350" cy="1307306"/>
        </p:xfrm>
        <a:graphic>
          <a:graphicData uri="http://schemas.openxmlformats.org/drawingml/2006/table">
            <a:tbl>
              <a:tblPr/>
              <a:tblGrid>
                <a:gridCol w="9658350">
                  <a:extLst>
                    <a:ext uri="{9D8B030D-6E8A-4147-A177-3AD203B41FA5}">
                      <a16:colId xmlns:a16="http://schemas.microsoft.com/office/drawing/2014/main" val="420314929"/>
                    </a:ext>
                  </a:extLst>
                </a:gridCol>
              </a:tblGrid>
              <a:tr h="1307306">
                <a:tc>
                  <a:txBody>
                    <a:bodyPr/>
                    <a:lstStyle/>
                    <a:p>
                      <a:r>
                        <a:rPr lang="en-US" sz="2800" b="0" i="0" dirty="0">
                          <a:solidFill>
                            <a:srgbClr val="000000"/>
                          </a:solidFill>
                          <a:effectLst/>
                          <a:latin typeface="ArialMT"/>
                        </a:rPr>
                        <a:t>Number of zero crossings in the underlying displacement</a:t>
                      </a:r>
                      <a:br>
                        <a:rPr lang="en-US" sz="2800" b="0" i="0" dirty="0">
                          <a:solidFill>
                            <a:srgbClr val="000000"/>
                          </a:solidFill>
                          <a:effectLst/>
                          <a:latin typeface="ArialMT"/>
                        </a:rPr>
                      </a:br>
                      <a:r>
                        <a:rPr lang="en-US" sz="2800" b="0" i="0" dirty="0">
                          <a:solidFill>
                            <a:srgbClr val="000000"/>
                          </a:solidFill>
                          <a:effectLst/>
                          <a:latin typeface="ArialMT"/>
                        </a:rPr>
                        <a:t>data, used primarily for verification and QC</a:t>
                      </a:r>
                      <a:endParaRPr lang="en-US" sz="5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515974"/>
                  </a:ext>
                </a:extLst>
              </a:tr>
            </a:tbl>
          </a:graphicData>
        </a:graphic>
      </p:graphicFrame>
      <p:sp>
        <p:nvSpPr>
          <p:cNvPr id="6" name="Rectangle 3">
            <a:extLst>
              <a:ext uri="{FF2B5EF4-FFF2-40B4-BE49-F238E27FC236}">
                <a16:creationId xmlns:a16="http://schemas.microsoft.com/office/drawing/2014/main" id="{AA682CA1-B2DB-4E07-9618-862A849C084B}"/>
              </a:ext>
            </a:extLst>
          </p:cNvPr>
          <p:cNvSpPr>
            <a:spLocks noChangeArrowheads="1"/>
          </p:cNvSpPr>
          <p:nvPr/>
        </p:nvSpPr>
        <p:spPr bwMode="auto">
          <a:xfrm>
            <a:off x="1283969" y="221663"/>
            <a:ext cx="523842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061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039A07-A12C-4233-9D60-0086293F1B6E}"/>
              </a:ext>
            </a:extLst>
          </p:cNvPr>
          <p:cNvSpPr/>
          <p:nvPr/>
        </p:nvSpPr>
        <p:spPr>
          <a:xfrm>
            <a:off x="1926771" y="1371600"/>
            <a:ext cx="9568543" cy="3108543"/>
          </a:xfrm>
          <a:prstGeom prst="rect">
            <a:avLst/>
          </a:prstGeom>
        </p:spPr>
        <p:txBody>
          <a:bodyPr wrap="square">
            <a:spAutoFit/>
          </a:bodyPr>
          <a:lstStyle/>
          <a:p>
            <a:r>
              <a:rPr lang="en-US" sz="2800" dirty="0"/>
              <a:t>Annotation: </a:t>
            </a:r>
          </a:p>
          <a:p>
            <a:r>
              <a:rPr lang="en-US" sz="2800" dirty="0"/>
              <a:t>Deployment 1: Buoy log files showed that seawater was first detected inside the buoy well on 3/26/2015. Both leak detectors showed increasing presence of water over the period of deployment. Upon recovery of the mooring, no external damage was visible and the buoy did not appear to be floating lower than normal.</a:t>
            </a:r>
          </a:p>
        </p:txBody>
      </p:sp>
    </p:spTree>
    <p:extLst>
      <p:ext uri="{BB962C8B-B14F-4D97-AF65-F5344CB8AC3E}">
        <p14:creationId xmlns:p14="http://schemas.microsoft.com/office/powerpoint/2010/main" val="214495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8803D9-ED6A-4731-90AF-1F367AB042A0}"/>
              </a:ext>
            </a:extLst>
          </p:cNvPr>
          <p:cNvPicPr>
            <a:picLocks noChangeAspect="1"/>
          </p:cNvPicPr>
          <p:nvPr/>
        </p:nvPicPr>
        <p:blipFill>
          <a:blip r:embed="rId3"/>
          <a:stretch>
            <a:fillRect/>
          </a:stretch>
        </p:blipFill>
        <p:spPr>
          <a:xfrm>
            <a:off x="1464564" y="959772"/>
            <a:ext cx="9262872" cy="3803169"/>
          </a:xfrm>
          <a:prstGeom prst="rect">
            <a:avLst/>
          </a:prstGeom>
        </p:spPr>
      </p:pic>
      <p:sp>
        <p:nvSpPr>
          <p:cNvPr id="3" name="TextBox 2">
            <a:extLst>
              <a:ext uri="{FF2B5EF4-FFF2-40B4-BE49-F238E27FC236}">
                <a16:creationId xmlns:a16="http://schemas.microsoft.com/office/drawing/2014/main" id="{CE9FAB6B-47E6-4E7B-8E60-96B54BBD7155}"/>
              </a:ext>
            </a:extLst>
          </p:cNvPr>
          <p:cNvSpPr txBox="1"/>
          <p:nvPr/>
        </p:nvSpPr>
        <p:spPr>
          <a:xfrm>
            <a:off x="3374796" y="716437"/>
            <a:ext cx="184731" cy="369332"/>
          </a:xfrm>
          <a:prstGeom prst="rect">
            <a:avLst/>
          </a:prstGeom>
          <a:noFill/>
        </p:spPr>
        <p:txBody>
          <a:bodyPr wrap="none" rtlCol="0">
            <a:spAutoFit/>
          </a:bodyPr>
          <a:lstStyle/>
          <a:p>
            <a:endParaRPr lang="en-US" dirty="0"/>
          </a:p>
        </p:txBody>
      </p:sp>
      <p:sp>
        <p:nvSpPr>
          <p:cNvPr id="4" name="AutoShape 2" descr="data:image/png;base64,iVBORw0KGgoAAAANSUhEUgAAA7EAAAGECAYAAADgC6duAAAABHNCSVQICAgIfAhkiAAAAAlwSFlzAAALEgAACxIB0t1+/AAAADl0RVh0U29mdHdhcmUAbWF0cGxvdGxpYiB2ZXJzaW9uIDIuMS4yLCBodHRwOi8vbWF0cGxvdGxpYi5vcmcvNQv5yAAAIABJREFUeJzsvXecHEed9/+ZzUG7Wu1q5RwQtkHYxgGDwQecbY47Pzx3B9ydwT//uOfuhQE/D74DDpuDM2cfzxGccc5JsmRbxrIty1E559UqrdIqbZI2zObZvDPTzx8zPdOhqrqquzrMqt+vF1jb011VXV3pW/UNEUVRFISEhISEhISEhISEhISE5AB5fhcgJCQkJCQkJCQkJCQkJISXUIgNCQkJCQkJCQkJCQkJyRlCITYkJCQkJCQkJCQkJCQkZwiF2JCQkJCQkJCQkJCQkJCcIRRiQ0JCQkJCQkJCQkJCQnKGAr8LYIdoNOZ3EaQzY0YZ+vpG/C7GKUtY//4S1r9/hHXvL2H9+0dY9/4R1r2/hPXvH2Hdi1FbW0H9LTyJDQgFBfl+F+GUJqx/fwnr3z/CuveXsP79I6x7/wjr3l/C+vePsO7lEQqxISEhISEhISEhISEhITlDKMSGhISEhISEhISEhISE5AyhEBsSEhISEhISEhISEhKSM4RCbEhISEhISEhISEhISEjOEAqxISEhISEhISEhISEhITlDKMSGhISEhISEhISEhISE5AyhEBsSEhISEhISEhISEhKSM4RCbEhISEhISEhISEhISEjOEAqxISEhISEhISEhISEhITlDKMSGhISEhISEhISEhISE5AyhEBsSEhISEhISEhISEhKSM4RCbEhISEhISEhISEhISEjOEAqxOUAyqeB4+yCSSUV3fXwygcGRCal5jU3EpabnJo2t/fhoa7OrecQTSRxvH4SiKNY3p+nqH8WKulahZ6Y6Xf2jqG+M6q4NjU7i460tGJ9I2EozkUzq/h6fSPhS5y2dMUxM2nsHt2jqGERX/6jfxcg5ov2jgfuWIsQTSew52oPJeNL65hxgMp7Emp0nsONQFJPx3P0ufjM2EUdTxyBeXd6Y0+3bK460DeCttUfx8dYWDAxPYHCYvs4aHJlAZ9+Ih6ULkU0yQGu1Z95twCtLD/ldjJwh/ze/+c1v/C6EKCOSBTe/aIsO4aUPD2DOeTNQPaOM+l7vb27Gs0v2obgoHxeeXZW5/qMH1uDjrS345pc/IaU8x9sH8ctnNkNRFHz6vBlS0pRJ7+AYCvLzkJ8XAQD84ulN2N/Uhy9fegbKSgqE0mrvGYaiAMVF+QCA8vJiYv2/urwR8z5ODSi8dXLHk5uw60g3uvpH8blPzaLeNzGZwLylh1BdUYKqacVC5c81/vWR9dh2oAtf+ewZKC1Ofavn39uPFTva0Bcbx1euOFuoX3//3lV4b2MTTnYP4/OfnoXR8Th+/PA6HD05iGsuOZ363AOv70R9YxRXf+Y0W+/x6rJGPPLmbtxw9bkoyM/D0RMD+O28OhzviDHz9ZqfP7ERK+rauMYGWtsnkUwqiEQiTovnOmt2nkD/0AROrynjfqYvNo5fPL0J729uljam8iBS/1Z8sLkJcz86iLHxOC79ZI2UNP3k3x7fgO0Hu7D9YBc6ekbw+Tn2+i0NJ3V/76v12H2kG1+QXCYa0f5RlBYXEPvfut0nsWjNEXzxM6ebfv/+vavwweZmrN11EsfbBx2379auIew8HMX5p1faTgNwVveJZBL9sXH0Do6hsrzIUTlI3PHUJhxuG8C+pl4s3daCj7e14G+uOZ9Y9//nobVYuYNvrHWLgaFxHG+PobaqlHlfPJFE/9A4SosLuOv/RHQIeXkRFBXmU+/Zc7Qbk4kkxicT2LCnHbPPrISiALuP9mDGtGIU5Af3vKyzbwQ/fXQDigvzccHZ0y3vn4wnsKmhA7OqSlFYYO+9WHX/1OIGNHXEfG1PQaO8nL4+Dm7LOgV44u292HO0B4s3HGfet2lvOwCg4Vgv8XeR09hl21qwvK6V+NveYz0AgCUbm7jT84rBkQnc8dQm/GH+DtNvb6w+IpTW/qZe/Pr5rfjZ4xss71298wQAsToZT+90b9nXybxvU0MHNuxpx+9eqeNO20hzRwx//NMuUxvYdbgbtz28Dr2DY7rrJ7uHcdcLW9HcEbOdpxNGxrMn/buPptrbpoYO2+ltP9gFICWAAMC+4+Q+onKguQ87D3fbzm9lfRsAYO2ukwCA1ugQV75uMjA0jtFx9zUoXll6CD+4f3VOaGu8svQQHntrj9AzzZ3+9AmZvLM+NZes2NHmc0n0nIgOYadBE4OHodHJzL/rDumfTySTeOLtvdh1xH5/dkJjaz922HgnO2zZ34FfPrMZv3/FPP8BwNyPDmJfUx9O9gxnrnX1j2LhysPSy/JfL23DKx8fQtRFTY+T3cO460X6PHXHk5twx1ObcNeL2zwbj4Ks3XDn81vxwOs70T3A/iYPvr4Tdzy1ybQuoDE6HsddL27DL5/ZRL0nqSh45M09uPvFbfjtvDq8seoIdh/uxvo9J/HYoj2Y+/FBoXfhZWIygRff34+mjkHd9Q172vF/525HPMH3vXY2psaPPxHWkbuPdOPuF7fpxqH3NjXj5Q8PYsGyRgelD5FFKMT6iDooJpJsVYbOvlHmfTsOdnGrUS5cdQSvryBPbNpdRieqW4PDE1iy8bjUyUUddEkLzT0Ci5ju/lE8uHCXtHJZwfouR08OALD+/iwefnM3Go714sPNerXqx97ag9HxOO54Sj/5/Gn1EZzoHsY8lyYWSzSvyjPJ8LbrDemNHq8YGk1tGjjVQnp6cQOWbmtxlMa/PbERtz28zllBOFiT3tDp6js11JSPtA3g7XVHHauo9w6O4cGFO9HWNcR1/+h4nHsBxkMQzBruenEbHn97b2aDz4pkUsEHm5uY9zS29KO+MYrHFoltVrDYc7Qbt9y7iqk+asSL+n1uyX4AKW0pI9oNLK2g9fCfdmPZdvKGtRV1B7twIspur26qJT/9bgNORIfx4gcHiL8PaL7PmE1zFFHe29TkST4ibNzbju/fuyrTBmIjk9R7u/pG0NiWWnN0co7hat2OjtPreHIy2+ZUYS82Oomm9AbEweY+rrxE2djQgY0NHfjdPP3GzksfHkBzR8zyEIGHRxftQVt0CBs164v27tRGUUtX7m96TgVCIdZH1NOjjXv4FuC0Xbb5yxql70Y3OTipm/fxQSxefxyL17NPmEWQtU6IjeoHeaOdsWxuuW81dZGzca/9E0iVeHrR4vZ7yEKklC++vx8/eXS95SJxZCyOPelTXWbeEheb729qdpTm6HgcD7y+E9sPduGNVWKaBH6zqj5Yp3xu8YcFO/D+pma0cgqfNN5edwz7m/rw1OIGrvtve3gd/uPZzY7yVImNTOCW+1bjoy3u+g7gJcEpnG890Im31h5j3uPGudgjb+6BAuC59/ZxP3PApUU6L1rBdtGao5l/9wzQT9uGxyYzm6hGRsbieGpxA+56cZu8QgpyIpoSFNosBGlA3trAii372fP1sZPmDQbZDAxPYHV9W8YfhFHIP9k9THoMAPCrZ7cI55fHYTnSNzROvK5uxBXkkxN5a+1RrNt90jL9kbE4nnm3AS2GA4zJ9CaK1p5V+29Vs9CKHLCOCWEQCrEBgHcM7h0kDxYA0Nkr93TkPQcqxeouH6/KilMmBNR8jAOWFwb98QQ5j5Iiuo2JTNTNEsC7CV8GGxs6MDwWN51UG7UE9hzrhl/zEKs+B0cmcKC5jyjo/uTR9b4vfu2ybnc7YlPELwEPkw5PRdXvb3RExqKHMdaLcLClHwDwpka48RPevbYhxomSipuLF9Zca+TlDw9wnZw3dQzinXVswdwpvGPKb+fW4fev7EBnr9khkdP2PlWhzeMqLAFSFo8t2o35yxqpG+AbOA9EeOdLHv8HpPlNUZTMvJ1HkIQnJhP4YHMz5n5krRG2Ykcrth3owgOv7zQWznRvXdq8CBDbMA/JXcS84QgwOjqKX/3qV+jp6cH4+Dh+/OMfY+nSpdi3bx+qqlLOiW655RZce+21WLJkCebNm4e8vDx85zvfwY033uhWsaYssj03NnDa+MVGJlBSlI/CgqxApg5qMh3A8Ahfi9cfw/lnVOLyC2ZKy1dLIplEfp740imRTKKQsOTKk1A/qo1pB8M7Ym9sDDMq9Ibxfu0+2jm5VB/ZdqATry1vxD/+1afNNwVwN/WZxQ042NKPC86ejju/9zndb05UyIPA4bYBXHlRrd/F8AbHnyrVOP3YQAqCKrEWqRojATlC6Rkcx56jPZb94b/npnwfXHROFS7+RLUHJaPXteq5vHdwDKdV8zs/CzIHmnrR0TuC664825X0rTZW4gKbVHZIKgqa2lOnkbRTdt7edfTkAL7CcZ+2i42MxYkONDsIGyEKsuMdaZ0jYi6hqo4Pj1mbp/VrNux5B1yeUcSv+Xp8IoEjJwdQXVGMexbU40d/+xlc8omUw74T3cPYfqATf/vlT0hZS+Yqrm1mrl69GpdccgkWLFiARx55BPfeey8A4Oc//znmz5+P+fPn49prr8XIyAiefPJJzJ07F/Pnz8e8efPQ39/vVrGmLH7sniYVBT99bAN++cxmw/XUf73sVyeiQ1iysQmPLdrDtKWKCEo7l2k8fBrfkxfa3CZzWKQ5/TJmpOTg/qS6EH/m3X0YHJkkqnWJfldZ9FNUqYDsKdiRNrLanltsahC3D35teSPufnGrC6XJfZz2GPUgQlSe3Lyvw/UQYm7w0dZmbKY4axsQsDW1gkfV0S6ic5eIYzVVPf1wWz9x/JiYTODjrS3c2g5O9imsHqWpHAcJdX54YOEuzF/W6Jp2lVW6CYuTWic8tmgPbn1gTUbicjqPW6nqq2gPItbvIav+ErUWlOyGFanaSKezNGjOvaxS4K4hjs7ulznGCx/sx0MLd+G38+owNDqpUx+/64WtWLKxCbscOKqcCrgmxH7jG9/AD3/4QwBAe3s7TjuN7IZ+9+7duPTSS1FRUYGSkhJceeWVqK+vd6tYUxY/NtzVQap/SD/ZqipKIoN6UlGYk4TVoN2vWRyxBmjSeLX3WA/+7ZG1Og90KtqwOiIqZlrepzqEyL6T0d7DffwR+uy0U+MjpNMcHtspN2DZnfnFyh0nTNfGJxLYfaSbehK2Ykcb2qL86nBBO+FzE8eq0zYXns+/tx9vrnamBuzHZ3pz9VE8//5+4m//9dK2QMVkpCGqRUSaO7Ro+4uiKBgcnsA9C+rx70+bN0Y/3NKMP60+ghfeJzs1MkKrT55qtrqF5g05yPhnWuJeu951pBuJpJI5cfOqCznZKFLrgxSv3Kp/HW8fzKjG8xTh2MlBc/1LrCOeU2AgNc/+afURdEvy3L037etDdbClvmKXRvPOauyZ6rimTqxy0003oaOjA8888wzmzp2LBQsW4OWXX0ZNTQ3uuusudHd3o7o6q1pTXV2NaJTttn7GjDIUFHhjT+gltbUVtu8pKSnkep6VTrkh3ppVelqVENK90cEx7jJ9/3fLkJ8XwfN3fp34e49GlYeUZkVFie5vWr6xiaTpvh89sAYAsPt4L7715xfofp9miN/Kep9EIol8Qjy0j7e14LbvXkF9DgB+8/J2PH/nX+D0mnLmfSxoZauqKsv8VlSY6vKFhXlc3+b7v1uGaN8o3nvom7bLpSvLjDJqvrTrNTXTMrFlAaCoSD9sVUzj+/baSU6kr9Cora3Alv2dur9Z91qlpSXJsCeySqOwMM907YH5dVi36wRu+4fLcMOXzrddTpUJRU4duo1IGadrhHjtc39afRR/ec1s22UoK02Nq3mRiHDbt/qNRW1tBSoqBnR/ewktv5kzKzKxvmkYx11Sml2xCeJ1UUjPFhTwjY8qZWVFlnODSmlZEYrLUm0inkianhtKe4Lt7B8lpmm8VmHYfBJq85WlpvsLSvQbc7T0ZlSXO25TTtY8KtXV01A7IxsfdebMCqFxUwRWWcqnFbvex1TZr7SU3N4KC/MdrwO1DGsEpGmU99tI0Lo41hFDoWaeNj6njVxBSvP7964CALz30DdRqIlPq713msZE6nev1OGaz56BOednNeeKigu46qJCM9bwjMNF6bVIQb55jFi4/BA+3tqCgy39ePyO65j58qwJCgrydD5f1DlkseZghPZdThVcF2IXLlyIAwcO4Be/+AXuvPNOVFVVYc6cOXjuuefwxBNP4Ior9It7nt2sPob9Xy4TjVqfxtHuGRmd4Hqelc6wQdXLKj2tELv/cJcp0HYyoXCXKZp2BkW7v1/zzUn3rDCo3dHS6esbpt4Xi42bnhsyqHt1dQ0SdxEf/tNu7D3Wg7v/+SpivqTyGNWMjzT1IN+BXQ39nUcQLS8EAEykJ494PMnX3iy+iyi9vcOIFpM3oGh5RKMxnRA7NqbfeezqHjLdT0I7trz87l789TXn8xSZijEfVh1Z1Z/x99uf3AhFUfDHf/ky8X5FUdDRO4LTNfZsahrakAfqtfpDKYcX+49143MX1ECLTjCgtG8jQ4S+EkREyjig8f6ufa5vcMzRu6rtNZ4g97na2gpHbYf13OAg+Z28QM3PaP/WHY1ZChnGcdeYJgAMDLDnBB5odZ+gfCsVY1zu2NA41m1vxjNL9uHuf/o8aqbrN9a0PiuGhsZ1axhjPmp7SVLKYLzWbzj1EamL/oER3DdvG2afWYlrLz8LgFnlm5Zeb88wyiieZ3mwavdW+av09AwB8axQFO2OuWYjyCqLl2PihxuP4xtfOMd0fXIi7ngdqEWrJk9aHwFAEyHs04bdJ3HFhVnfJMbntKG2rMa+eNw8nwHmMWLTnnacOzN7CDA2NslVFz0Wa0vjbxPpOiGN551pjbDO3hFmWjxtPxo1t+NEMpXnqOZQZ2goN+ZiJ7CEdNfUiRsaGtDenrLNmjNnDhKJBC666CLMmTMHAHD99dejsbERs2bNQnd3Vqe7q6sLs2bNcqtYvnCguQ+L17vrldBvU8f7XjOrgMvcDLV6vShn3DPjAl00fMYdT23C04RQGao79237u0y/0TCqF9pxGuUVslSl7Dh2MWYtw8fC2xK8hIrWybLtrfj+vau4bGT7YuMmNX1jWr9+fitW1PkT7ib4CqHBQR1zeOpMdpiOQH4nSfOCTMeBprQtflcMg1BRQR4eWLgLsZFJ/OLpTab7BzR9WVEUqSqvTtSJEwkFG/a045WPD2Wu8ZZtSQDjpgLwvdF39o7gUIs7nufVbzoiYIPtF9r2x/IdYQmlQVr2Uc52sI/TiSkXmULJaYTGIU6NA6xdO8qMKZ6LuLZqrqurw0svvQQA6O7uxsjICO6++260tqaCb2/duhUXXnghLrvsMuzduxeDg4MYHh5GfX09rrqKfJqVqzzw+k4s2djkqv1cvc/G3SR70RaH8RXbe4axZOPxlOBjMSYcauVzBmYc+MY0kwGPzVpfbBzbD9IFVaF1lSG7+193xxZchjMnuzJsw/EevKCxj7OXjv4ho/Do15pF1GPhwpWHAaTijzqlvjFlcrHzMNv0QhTuN8oBu8agIOLY6YGFO61vCgHgtu2jWOpn1U5j/v7vGqeAiiKcPBMni1hSm+Tt2XWMedBP/HJeqOb6H89twX2v7XTFRtYqyaoKshq+H2g3V0Y4bUpJ5JLf3YhkT/Q87x7axLrETTfdhF//+te4+eabMTY2hrvvvhtlZWX42c9+htLSUpSVleGee+5BSUkJbr/9dtxyyy2IRCK47bbbUFExNfW73XRoQYr35jZur2P/e24dxicTOGtmOaaXSxqcWaOCjPcRGHGNMpBVHDoZiOSgnYSTioI8G9PJH9/YrfvbTh8w1lMoPtmf2EnP6cIScDIlvwHlpZxH2FEXNtYpjU/IDZVmVfi1u05g5vRSj0K+pJElxPm4unXSJtq6h3G14VpfbBzTpxXZUoOdpzlF1cIjzE0FB21B8bhv1DISbeZJRbH8/lbf69LZNczfneD35oARkibGqGb89KNtq0WSkXMimeQ6FcklId8NXBNiS0pK8NBDD5muv/XWW6ZrN9xwA2644Qa3ihIYvGxsYxNxlBS5bvLsKqrdxPBYHJUGp1N2MX4D7WDjvddMb/IjvRZPWzzZk90YkTUh2IsTy35mCqzDxBH0Ukmrw/GJBL5/78eaG8HVOE61Ou/sG8GHm5tx43UXYFppodCzanX6EifWYoxRBaCXfnW9F8WRSoFN84v3NzUhEgH+J8PBmRWmb0n5uG+uPqLzcA8AZ8/UO+9r6YzhNy9vx5cuPg0//JuLrZIEkJrfiwvzEYlEhML7GCFlkeuLYr/GpqXbWnDD1edqyqFwq2Z9sLkJb609hgd/fA2qK0uo91m9Gq8XXa/xKtziuxuOCz/jSnOxmajWq3FfbJxab7qN51M4RizgojpxCAGP2tqSDcfx4z+uy4kYbzyMjMXlTUwud3iReKW+TLYCmWrtvmTFcbdlEysnaxN2yqLFT0EuIxgRfmvvoYfKMbbP4TF7qki5ECZFJk+/04D1e9qxZKP4IsnXE8MAfCZjGfYe65GyKWbl4ZjG2+uOccfJ5IX0Nr2DY/hoawse/pNeGyUS0TcJ1Q56876Up3Ort+qLjePHf1zHHYKHhehncOt0a/H6Y9h2oNP6RhIBaOOA2SGWyJyptscGh/aZb6w67Oj5EGdkT2LtNcoT3fq5e3iUvClRdyhrRlTgZsDsHCAUYj1ERMBxwpKNTQDgexDkUooXWlHeJSwc+2yoQAIW2sQSJsOc2RTjOW3T/FuW0GJHFlazjhgvOOQH96/OWXuSCON4b8yBSirv5Huw2R3HJUEllm4nTmy7TlWMfezRRXscL9YBmMawRDKJqKT4jFqi/aPoHtCna4zrTRqSaLaqCqCfKATnjNauVN6b95lDm5gzskJsLHVLXlyysQnPvLvP1rMBkWFN+KHO6mqWwhse7uZrtdbyo11k1vg2M9c+FkHENIaQNu6C2v69IhRiPUSGgDM4PGG58Fa1rFiDiBcD7Fc+e6aUdEh2YscJbt1JGAcBkxYY4zc7iAh7oo6B7KL91nZtYkWay5G2Abz4/n7yIs7OK6czVx+N9stzkGZcjNKLoBD6nf/Th18lkCKE5AiKkt0020SIiWiFn/taQTiJfW6JWTix68OhSyOkGuv1uSX78ctnNnPPDbz88pnN+PenN+uuPbpoj+5v0uYPteoVepuYjCeIcTe1yPRiL9o+nGqveEkyqaCxtd837612+p7Iuky6/bwFopuj0rR1XB5Ar7yoVl5iTm1iLR4kOmILwiDvI6EQm2P87PEN+Mmj65n3qAbvrEGE+ItwZ5Bvq0gPF6C//tx71ru2b609ih89sEa38GFBGgxE32Fs3NuJxS48WgHadxeZkP6wYAc2NnRg636zepgdNRvjusn4Pb0YxJdvbzX1O1/ViQXCtugfZP98is+HRHJGuyKg8HqO5+HXz22h/qZ6jV+3+6S0/Hhp6SR44qf0JZbZeSNH+C1eNWrRrnwiah1NwI3xwen4TTNPXrmjDfe+Wo9H3txtesYL3Da5mPRYOH+PEFLJGC9Zi9sbHrKG5fISeb5jZPo/IM07p5oZDw+hEOsixsHZzbh2+nzI+evwoC/YmZx4B76JSfYAHu0fxQebmwEYVB/drpMcWfDyCJNxjVGPnW+5vK5V+Bmv4f1c76ZV9LW40YUaW/txPyHmMhVux072ykOjqGAKTh024xHy4ot6YQC0BWSi016hzKdrd3kvxC5ac9R0jVbzpnUBz0Ma8vPdmWQOn+DxoZE77Wl/U2/6v/6YPthyYuhCOWRiFKLicfo6rKsvu9k8ybgvZyF9LIdxYqfaeO0FU3AlEgx2HOrCLfetxhHNzqpMGZY1QEY4PJd60VlsncTa3L2bYYiPNsbral0h/tM+U2gMSmhC/uw6Im5fTfKaaWcys/ROLJyiBs5O6dXexL2v1uNgi/XJlV0HErLeI0jxCI0s2y5588RhpXnlC4FIjo5HOVpsLoxxYrWb2zz9uSBfojqxsVxW97txEutSil6Z69Cwlb3AM07WkyVFzv2VJJJJpl12z2DW7Gf9nnb7GQVtMGDUu8yx3u2T9sl4IqfMA2iEQqxLLEp7m1uxI7ugkrmUYcUUVWONsRqo6GQ0MjaJkwbPaVZpJG2pjtrrVLVVpbq/WR5atejtPp136CDaJ5BD7Fi3Ru2O/8sfHsTgMF11iJe6g1HrmwxYtgkHVe6kT6ohoPxAdMN3JL2hYPSgaZvgNfMMC1fK9dDplQaNGwT1M+VynTrF+E2ET2IleiMVnf9caU9OE6WU2wvVS1Z4I7dtVp20AttVo3luzc6T3F6+vbbf9RsZ9bv3aI+red364FrcyTDPyBVCIdZLJE7crKTUOU7mGP6rZ7fgP1/YKhSTTtZJ7OUXzLRMq6xYb9egtcfU7TYbnvujJvyBjPry02ZhN8dpqUjxjHGGRYU2Ul5b9os7xrF0diCeYgZelWdSf7vvVQG1X5tQN6Js2sSqdoM0uOPOBlY8kk8ui1tT2Zty7n4XRb+JKPgiVkIsrw8II1x934VuL/vESX0PuxEMRFiwrJH6297jfEKIliNcKt0q9nuAjPFbxDnbjkb65jX7sEWhv2YAN8KcFsnOV1lZ32Y7P7tjRZAIhdgpSMaxE6NLaO0VeFA9s4oIsXuPiqugklSAeEL1GNVd7agSyZif/dTOMHrMZMIx2Hb06CepPAmThi2PjRa/76G0s/1NvZkYjDR2OghD1d5jz8MqOS2y5sDKHeQJSrVFsuvl1SkBVDgIIZCQFeA5RBqKol/s5unUia3JMwixV31K7131V8/oPSnzl4vnJFZ+xz/C4cyKhcmxU/q/MsdnGk0d9PmltEjcYZCI93Mn07Hd8Vv7/Y3tkAVr3fiD+1dTT2pZMqws3JCFvZwfB4YkaVflKKEQ6yUSWzYrKZ6T2DW7TkgrC42eQfGdUJIQeP4ZlcJTp06IZR3F6pii6sQ2n3vynb26v/3a+Iwnknjh/f3U3zsogtyDC3fhd6/U5YRHP1r4go+3tRCvqx5fhx2etNlV6xTZzPKTtSLjHKWZBLX1PPXOXvznC1ttP+/rDintAAAgAElEQVTFSZWbaJuuF+OuDHMKK+y8h1FjRiw/8r957peFY9tVmhTrAaz6OKOmzNW8JxyYs8j4jjI2tVWMcZhVFCj0g1hJecu0Y1WrxO6aQ6EsW0PohEJszsLj2Il+T68NAdMLSKolhfl54qOuDVtXGQN7DshLAOxNAH7ZsT333n7mDrVVW37qnQbHNjl+vfuI58IiXwN2Kjx7xbyPD/ldBPTGUg5OZKtN1h2KmvwUiJArGxE87G8W90ArGk+WtlkminGO0Avj4ult2GvfaY72ZK17QF78bRHqLEwcRAmKqYPbawFnoaScC1kiJ7F2kV2HSUVxNW5wY6teq2AynkTdwS6BDYdgtN1cIhRiPYTVPFs7Y5i/7BB3Y2d17sxuEGOHM0heybRCJqlcCsS7Nu1+t986kKd+kpxXicpxsqqiuSPm6Pn6xiiefrdBTmFcglZXQeqnpywOP4Gqsm4VFizEPnZsf5scjitW0IZLBYpuU0x7EqQfB7zt+36FRNN6sbWD6SDWy5NYxm+8awFeJ5RGnLRfKSexHkgPzI0mGzHPb3t4HX70wBqhdETo6tNvdD29uAFPLW6w52xQwjfqHxrH8Nik84QCTCjEBoT/+8IWrK4/QbWBA/hsQ4HsDhlT5djmLlpE0H6HB606UYJUaInB0Fk2hDIE0JrKEsdpyIb0Vt6cKwZHANvD6ekvaHi9JxLEPRg/0Jpb8JzsbG7owGvL6U5e/OJU+Z6qzwYhXKqcs2rLLfLVbyay1KJjIxNobLUOuSUVxuTgRpUdsHGKzkN5iX01aztcfsFM4Wfae4bx6+ftmQQ48efghTrxzOnO10JHTzCEWMF3GByZyGhkueUt+fRqvQq56qtlDWfsatn96+dPbMRPH91gkWduTxKhEOshrLbSk7YJ4FUfZKWlqley1Iwu+2QNVz7mfOU3eK1KnHryNKLZPbJzEktjKcXGMJMRJzQvr7PPqBQsUe6Q42Odr1jHuiX/nusTTK7yiqAa8vPv78eKHW224iC7SVBbjwztfO2Gqp0NBFElB6syTystBACcf3oF8z5FMXgY1vzTuJH6m5e34143vaCT6sBlvxGyMY6R6p9eK7EYY6/yDN2tXUMulYaNDJVrKyFWaOrSpKXdkJqIJ6gdr1fQpv/9jU2Zf2tNO2Ru6F8y2966mgSp+qori4XXBElFwdDoJDr7yAc4ub7ECIXYgMFqUFpHk05dY4ucxGptCNxQbzxBEGJ1vphsSLE0hxWsZEQ689OLg62eqiXHx6hA4Lrr/ICoE4dthYBApQQu6kOur1AYaOvajnMgluYN6TcrBzCFBXnpckWYZTIKEHR1Yvedb8ky05GFHG/a6TWEx23f2GZ4BMVn393nVnGY2PZOrH1OcKyLjdAdo2nnOd1GIKOcohvDOsHVpXHa7eFfUfj7oNbnwU8eXY//eJYcEzaQJnAChEJsQIgnUg1paJTe0bVxOosK3f90qo3MUU3sMpbJzuNv7cE9C3YI55NImG1i/ehXMjqzjGInFQVdfSOBO4UTLU+wSu8Mx5OT1iEGYQb1y4Y7xJqgf4NTLYzOC+/v12nq2EVhCL5Eh1mWNnip9NT9YdoczXLsFIgFpcfqxFpiIxK+q+G/rsKoEKu6GhmLB35sYWHt7FD/dqw48zQv8kmF7p1YtK9EdP8O2m5jCv362vx+F5w1ndmw+4fGsXDlYQyNTnJrBdEiI+QKoRAbMNbt5vM0yIpBpqozXcpQbeDp/6+vSBmjr9+TLRNLkNl5uBuH2wZQXMhnu6syMJzdbVZ3r7U7c4qieOJx0L5bdLlle2fdMfzq2S1UlWVhiEax4oN4lHL6Pz6REAzSfuqhbb+zzySonAdlNROUcoRw09lrTysncKfGnGxq6MAHW5odpyOsTsyZnrq4510oa4WBpJOjLjsErL/nS/B4q1ah9yexxoKw72cdWLhBWbEMG2HNukyilhBNs5CVhSK4d3eC5sldZjdzqrGldcJJ+L28tJC5Fn7pwwNYtr0Vi9Yc5e7arFjHuUAoxHoIa1AtyE99is8ZApdT02L8xhNiR0Qo1IY34ZkX1B23T5IW6wTeWnss8291Ek8aO7PgeKlVl341bS919OQAMzSI/QDg1ogIyGp9NxzvFS+LlYqNg3nneDvZG+Ljb+/BH+bvwKEWvYOOIBwqBAW9Sru5YkQ3af7sktMByFn0yUBRFCxYdgg7G6N+F0U6udyOWUU/EbUfnsdv7Dpm0drbyRZy1PQsz6eMJ7Ha33QLc/cbHnHccaDC6RQ7ocyoRfKg3+rNnujqxElFwbrdJ3Uqnl6HbZNxEKC1Q1284bjj9FRo9rWKolA32yxNCAw/H25zf6Nd9glvUYGYiNYfS22MxEYmuEOo+RU+UBahEBsQqiuLAQAlvKeYjMlEdX3OnHBsjmd64dLKJsFG+umBSbdIsZGQcXHf2TeC37+ywxXvxDwTuy3bRjuPENckJPsueexvSgmvfjmp8ASHA73uu0hYXOWnN71UZzKysLvQ6Rkcw6r6E3j87b3Ueybjuam25GZcQRmwmiZraGrJ4f5qZ6juHhjFTx5dn/lb1I5W1YyhLQ6NZaI6a2P0MTu2vV7idulkvL+S2QjPXhsc9uDU0/j9NX8/tmgP5n50ELc9vC5zzWvZQUbTOtzqQBBk5E8NR8V4xmq9xv2raL242AmMvlxMh1qKQqyTN1cfwUaDI9cPNjUR0nd3LegHoRDrMrwDh8x+pO6s+D0f2lloqJPYb+fVZdOBeP0YO2YPRyB3u+oxNCdSdnEyuREHdgfjtT4Z9tPxhM8NzkUkKLll/kVqZqLthreNeKVSZ7VJ09U3glsfXGsvXl6IbdjfP3f7K83TJou2Lv3J84Tgpsqy7a1Yvr0Vb2s0h7SodW1Zq4r+Hj9tYoOmZbB1f6fwKbtxk0khXN/XJK7VJIrJsZPmb1KINzuxjZ0QNB8bWmingawynzmTHcqKrYmYxXafIxTZuQNIfVl4HbB+tLUFL35wQHeNpXWoZXp5EV/hAkooxLqMWwMHMwYsR968pTIGStauVa1fTfzdlbTajTHUkDYvnkHHeAefyi/HTTah2ZPKhvTNSa/FM9hedE6VdUIaTjUHMyLoP4u8hmaVkvDmmEsq9QdbUrEul21vtZdBiHT8XNNaDT9Wv6vaH06w8/6vrzyMlfXkWO68NpGssxDRk0jPtQQcnIzxsGpHG9MBEInlxjElXYxSjQ2oF6GvaK9PW4et5/R/Igvfp2cbAh6rSc2qKrV8dmIygbfWHkW3Yf2lTdf26T/hMZkOIBUoJvVkBew6sVrXkR4ViVQSREIh1mV4T+kyv0mMnydDKFu1Qz9hiwjldk9i5350kJkQj2quKW+OsthXJ7a+xyv7M6tTvsbWftM1GsYdOnGBKLg7vywURcGTb+/VxxSWGGKH/I0UtBHUOz99bpX5ZpHiKMDAkPwwHX/5+XMcpzEwPCG8YA0RI1ftnVwZOQxVIXt4ypzECu4sadeQomYnRxza+ZHmPDtn968tb8QP7lvt+HSxq39U+Ntv1PjsALJlvOHqczPXXPPAqlvfGU9iU/9tC4jtudfzsSk3TuFLW07amqx3cAyvLD1I/E2bzsodbfhgczMeXbSHep+wqRdlSFUUBT2DzuZavpLY/46kd/VbY9MpoRDrMl19YidwvIbhrAFJ3VmRMWi1G2xIRZK0kzvPpMoz6LT36CcOnroQVSfOLlq0z/k7IpDf06ZwbvjbdDI7BSD1tkRSwY7GKN5YdURaPrrvQvkcJEdenzm/2iph5s/xRBL/9sRG6u92ZRyTLa5gE0smFfzb4xvw709vslcAB6zc0YZbH1zDjFt4KpCj8m0Wh0OtdMdOFn+rJA2/DGraoahnfwA4u3aa8DMsmLbrlDpbkd7sPtEtwc7a4rsYtcNoz2vrcuHKw67b5BtLra5BaOsVr/ufjOYuLUqEaSOHXBk0IfblDw8g2m9tIqaGbDJqwukFZctkuFi09mgmLKVtLJaSvN+Q5sRq7zGzWnuuHjaohEKsy2g7vRdhYoDs4Mg6WTy9uowrrbhBDUeowVNuZalAkQb8VJbZ6zzqH90GG1g31IkVw39ZjE6I71DbaS9Ek1iS2ouNCVTUE24uDI0kVRpS3Thdb1h6JxatLM4POOGyGl3v4BgONPUKf2t1bJIRF1KUV5c3YjKetOX9W0VRFLy6vBG7jnRLLJk9cvW01W/cW7tZJGz4edfhbBuqrSqxkZPcF3l6cYNFfnS8iL9p5XshMy8bPvDIuMtCrKFY85eloiLQuqdIv61JO/50gixh5UT3sF5LSQJar8daFIVcT0ZzM9qz1N80/y4tFt84IiFDPVwvL4ivFboHUsL60OgkcW4iqdXnenjEUIh1mfISTu+hggMM0yY2E2JHKEkiOw/rO4KQDEu4+bn39uFHD6yhenikCaiiNrF2sD3Iczz28Vb+QT8wS1KKehT/8/KKIgNScXjXEU4FBZ1Xb4n14lcVq/ne8dQmPLBwlzfePwNEz8AYVu5ow2MMNTWvmGCoZLNara8b8D4I3sYc3XaiREtdgXFTS/NvzR/9Q3x9ytFbEB6mhVIDONqMhM9q+T6c383r9i26fhDpAkU2Tui1KIq9IxTSK931wlZ7WkqM923pJLc5ep1aV56iuY2l2jxjmvMNAjegadWxvuOoxUYN6ZDolY8PiRUsYIRCrFukG6DuoIfR+jLCG6/XUUZiGZtYCXoSRqFSZCgk3bllXycA80mpSjJpVi0x5vmujfhkNHUVXd6is57C/5zIIt/JV7NwTiyWlintgEmlEiAJp268prYvinyjjyibH26JALzv3jeo77+WKn5BxMF3HgrQ+66qP0H/MTA7YqcAvO2JsTmo/SXo4XZIyGhuVmOQVa2oz3ul+ZbJl3KdtgHq9j7OvuO92LAndTrox9Rtej1GGb4w5zTiddojXEphikIP3cPxuB9w+XJxUPi6Q1MvjnsoxLoM96KQok5BT5j+k9rB2Y6k+ApmHGh5HVXx/E7iUEufuWyK/nVX1JG9Q7LgmTDEZdjUA1qnEbQ0KjndmPMGqGaViueSnaSCOvA7wasDISt1YlrDsWoPVm22lbLDTaOP0wnUml0ndX9bqvg5PdUPGHuPuR+yg5epaNvrhcOv80+v0P09KKkeRYUw3XggPAkpjgZmYeUaq/LJOIm1yIO7ijwYY5IcCyLaHLNyh/g6RoSH3tiFlz5MhV3xOnQTIFb9JRSVXiWpkOuPZz3H/DH4ExDNNMzJ5szBZude3YNGKMS6jEL5t8x0jWS9EzvP0Wg7K5Zm9l7Wc1+YMyvz7xU72lBWUqD7XdEnZQsedVDR+lJvX7TGWrWG1570zTVHM+Pz1v2dQuWhQRr07KjHGhcXbdEhkwMtLTx2K36TVb1XXD1ptnLsJJwz5+ezUkk0JjNkcyFvVXfmQ6XgLyJyBWbV52g1G0NiyMA45OXn65c/w6OST9cpH8a0R6v5W9SCXUGwPrEXNrFWUOP1ujC+azXKaAfntBoRiavupOgdvSOWz49PpELR9FA05LIF4c+3V8BTL62Okgr5N552xmsTGySs/D/KKvdU0qoLhViXEbaT4E2XlUbmJNZ5Q23vMQSVF0hSvXXHoS784L7VOKAJOL6irhWdac/HxsH/2ivO0qcj4T146lVU/fqeBTsAACeNdUSA9xU6Nd6gRSa5TD7cF8XTMr7D3S9uw6+f30p93ovYfE5R+8rdL27Dfzy7BQD5Wzk9sdU2rTGCky9FQh4kRHdt7dr+Wm0Aaft+UPBa3dAtRsYmMSRbAJPIzOlmZ0VWrWzSg/inxnlFljdyNdUY9ZswpFiPm6TsxawXmi28ZQ7KQl1GKZyk8dryRssUlm5vwQebm/HE23uZ972y1B37Sdq8Q/uGfJp19HcOSNMwYdTKIAqyHmpe5AKhEOsyovMTt6YMoyWrA4IbDVafLZ/az7sbmgBk3fADwPo97bjrxa3p+/Tp7Dps9qrmdMHJVfeCWWQcYHA8xzu5H2jucxRrTKpNrEkFNDeGwNdXHBaYbFMf5kT3MLoypz+Ek2uHZdLWHfH7ulS1op+soozTEZ0xHwuZY/aZ0/X350ZTohOgF2hsG8BPHl1P/tH/g7EgVRWTjl7rzUgR3l57jHidYC2j+U1QG8jGM07wIiunZkp+tTfqJrhL5aH5+dhztAffv3dV5u/mzpj5MMLAECUUjRG37LRnVJCdKymU3V2uQwlrTW9P4TIZtJIXHL7HWFo7LgDVIY1QiHUZ13b7GclGOO6xi4jKrTq50mx01ZPGeoOx+YluY4xXOH8XjnLbVb/mWURUV4qFTpBJEAZwN5k1o1T39/K6VqzZyXB2o0FRFLy19qgbxdLhlk2S1QncUUH3+XbiVALWi5v8fKOzNv+Z6v0iOASlog1t0FCs8QlJdrjpdGn27B29I9h+IGsq4uQgdnQsbimgsBDNz2o9I+Mk1ioPp7+7BW0dcKx9UEbipkvTp5H9bDzy5m7d37GRSfRb+TrIePH1p+5qq7JzuPZVL5lNiZPO0dBaOmPuLoYFOdzWb3kPzxmRlJNY/6tDGgXWt4Q4QdfgJK6aWIvijDox43m7RbG168tQb56MG0O/E/KEsz5XWpzP9bxtIZbjnisvqrWVtiikOiZdO9zWD0VRhNRHg7roL8y3vxc3NpHAB5ubddfI7+k0xA77d7cWD7xhOjLlsFkMq75jCgMT0LbEi1Uog5AsxLbv4gnxGTXkGOgmJ4WGRjggOUwUrYkfbhvA4bbs5pJ2fBbtf08xYrpyIS7FMhG1iW3uIDiec3rSqlDui0Qyde1GbGWaMsreYz2O03Z7uJQZllEmBfl5FJtYaxJJhdoe7axj26JDOLt2GvV3qyaVEDQPS2lZGK/JONGZWrh2Ejs6Ooqf/vSn+N73vocbb7wRq1evRnt7O/7xH/8RN998M376059iYiI1aSxZsgR///d/jxtvvBFvvvmmW0XyBeG+IqN9apzVyEZk11i9Vx1ISPfzlPGddccwMmbfSdDXPneOK+rE2efcO+UVhTeXeEIhqm3r0jIOoEGb4dLILpU2PVleUhVrKVYIbtt5YfVEe7Vp1b5PROkOwIKCyLuv3c130i+C1x5EA9qdAXijBW3pxMYj9A5uPW4DLt9vRXuv+LjAKcMSflBwy32rcct9q3Fcxukob8ZuKeMJtBWr6SdC0ZYLKj6EmcaA4IawEZ75Rb+h5d7HmCr+IAAXhdjVq1fjkksuwYIFC/DII4/g3nvvxWOPPYabb74Zr732Gs477zwsWrQIIyMjePLJJzF37lzMnz8f8+bNQ3+/9bF7rqBrlDz3czYu1qDEFWKHKxfgr685z9ZzqfxTdzenw3zsOWrekeRNbzWneiilJHyCpk17D4Xyb909Psb8o+Xc0jUklM7Ow91cKjFe4+Zg35+2Y3Hu2MlKBQ7oGQzAolqgKrXvNDnJNootMJyW5/ok6uT0n8aRNjHV71zBc8GMM7u3KDarjvMXbNvau2WfBltnbr+sJETHSZItvWWJOMZSK1bVyw9v42o7d5h0zKJdZQ4afJJitar82v7jVnFkp3u4rd/StIcnT+u2H57DGnFNiP3GN76BH/7whwCA9vZ2nHbaadi6dSu+9rWvAQCuu+46bN68Gbt378all16KiooKlJSU4Morr0R9fb1bxfIOt9UzOBKWkbXRRk5kkOvsG8VHW5qZ9/Cm5+SUgtemdjKetLWI4CmaZzIsIR+7E5PxuRU72nDPginQN63QvLas0zHLg1hFLP4xr9qemyctWu2IZdtbmPd+6twqfT45PhN/8qzp1jcJYlK5lgCrlXh1muHj/p2OAPi4ItLYmt0YnPvRQcv7ZfadZsE40rI77tCYeeFv56RVH8JM4UpHNm62c9LGiNBaxaLx85iguYkaz9aMQiy7qDo4WS1XDp19I7hnQb2jrhHtH8WL7+/XHXak0jMnKqML5vr8q8V1x0433XQT7rjjDtx5550YHR1FUVHKGL2mpgbRaBTd3d2ors4ab1dXVyMajdKSyzms4kOaH+BN1+FNnK3YrFIqlsSba9hOc7g7k4NOp3DuXh05MYB/e3yDkArpye5hV095RZlCYxMxNAcJNwdkWZ/Nuo248xKidUO7PZFkn7RaedRmrTmCqqZuByeCodfCngxbPSs+2NyEQY9PFz3W6qRnlAPNet3udqH7rU9inW8VWI0HpJ95tKG0dsjuxLMl5+zjOQY36ncLWlg82jvyNjPqfRLrro8zmgRrQ/yXz2zGxoYOzF/WmLlG3KyxyCM/L6hbde7humOnhQsX4sCBA/jFL37Bpe/Ns6CZMaMMBQX2vGh6RUHaG2eeRu2suroctQzDcAAoLilEbW2FZfpVM8zOK9TnSkuKMnnT0ppeVWb6rbzc7Oa8tEzvAa+ysjTzXMmI88VJTY2+Pr582ZnYsPuk6b78Avv7LSUlhaisLLW+MU1peTFqpqfuJ9WJlt+9UoeZGs96lRQvxGXlRVzf1YjoMzXV5ZhhKENFRQkxnbKyIiyvP4Gr5pyGi86dYfq9sIg8PNDKVF5ezFVe2j3G61UVxbpg8jSMnm+p+c7kK5vWq2hVup/kc6iPst69qorsbEZl+nT676R0SwmhcEj3FRaZx0ntfQUl+nSqZ5Sjdma56ZkhQl/PF2gflZX9ut+HNapXtbUVrjhaYZUHAKZN0/eL6Z186vW1tRUo0ry7No3K6WUoK6GHKWK1/endZC+zvGOA8b7a2grd+GX8vUXzvnbGJp7y0FR2K6aRxySVYkYdqlRXm9spkFrIEftMB/n78o5HVqhNWJ3DncxZLGjvrcXu9yQ9p702aeinxvtTaxzN/fEklqw7ims/d3ZmTtUyQXB2Uz1D/37GPMYJS8SZmnVE9YzUOqu8XL922a858S7hXGcZYT2TT1hvpcaKfNM10Tzy8py1pcoK8rpEzatLM89q8x+WGH96RnU5amtS33aM4LlbzVfJz9ZX5fRS4lhbRJl7jJSVkT04a8vSoRFCWd9m+vTU2re4OJV3fkHqe7dT1ijGtAZG4rprVu2grKwIQwZfMMXFBZn+P6u6DF2GsGA8IZBqaytMmxVujP9e4ZoQ29DQgJqaGpxxxhmYM2cOEokEysvLMTY2hpKSEnR2dmLWrFmYNWsWuruzDma6urpw+eWXM9Pu65Mbz80N1PAx8Xj2VK+ndxiFFnspY2OTiEatVXx6CQ4R1OfGJyYzedPSGugfMf02PGzeURoyuGbv0zxnZQPAQ7RbX4YxjXpRQX4kW48OVO2GR8YxMMDfZnp6hpGcSA0epDrRMjaR0A0IAwPkOGuDsTGu72pE9JnuniHEx/XfZWBwlJjOgWM92HWkG68vO4SXfnW96feJCbIzLVqZhobGucpLu8d4Pc65Kxzn9PpnbGu0MmiF2J6eIZQXRJC0OIlUn6XR08N2YNLfT2+fpHRHCX2PdN8EYbGgvc+oktbTO4QCgqHaMEHtb9U2sqkAqRwxjb1vNBrTqSJ3RWPUmIcyoH2XmKFPDgyyYyRq09P2DW0ah4524+xZ9I1KUllqaysQjcaobYB3DDDeF43GdOMXKx07Y5NoebTEhtjj4TihvRkhzYEAkEgkKW2Q/H15xyMrxtJ2feocrp37ZUJ7by12vyfpOe21XsOi2Xh/X98wyguyfXn59la8vvIwVu9oxX/98+d199bWVuA4IQSY8f2MeZDev0tzj7rOGjasXbRtamycb51lhPXMxKR5vRWNxjCuGYOnlRZa5nvwSBRvrTuKG6+9IBM/NZFwdkI6GCMLWpm1HGWccOJQ00hv7zDy0/MoKZyVmm+PJlbt4MAocazlXQ+OUA5aejRlGdCMu6xvMzAwqvue8XgyPW7zjStvrzmCv/7iuQCyYz677OMYM6zlxsbi6OlJbcYpHGsSWrmMQqwb479MWEK2a+rEdXV1eOmllwAA3d3dGBkZwTXXXIOlS5cCAJYtW4avfOUruOyyy7B3714MDg5ieHgY9fX1uOqqq9wqlucIq/NJUCeOcNzDq6pgVoOVqxxDUle+dHYNAOB/XH2elFyTSfuqeqIe5ehl8EidWEAHJa6ZGEn2NX5reXLLNW568Usn7VT9zNKxk+AruOWd2HudSy/zlAf15NhBM/G7v00VfFcnnsJYqhMb/lbjk4p4J7fKgzSVinp4dkWZWAG27OsgXlfRxnb9+lXnENOZ+/FBbNnXiddWNBJ/d4M8D9RQ7eQwMDyBhmO9chLT4iBUpClrlwZucrLZFamb2ku5hGsnsTfddBN+/etf4+abb8bY2BjuvvtuXHLJJfjlL3+JN954A2eeeSa+9a1vobCwELfffjtuueUWRCIR3HbbbaioyN2jbSM6Ww2JjZ0tXMlr3MZ8ZMtixjpJKgoq06qSJRo1HJIQMGtGKbr6rE9PFF6jWEqZrB+wvoVHzYNWFqeDFS1n7cTlhlMZp/C+t7tOITNSrLN0LMq4/WCXswwoiDY7rxb6oUBhJtc9NosgY4ai1hblB1IfHJ9MYPH6Y/jqZWdKKNHUx3JuNI7ZmT/5zccs8xDZqfUQRVHw3Hv7mfdoa6e6kmyqpGoC6Tz2uvx6QRWIXl1OFuRFN5XNjp3k4eqnYTR1Z9pL/vcXWbgmxJaUlOChhx4yXX/55ZdN12644QbccMMNbhXFV9xyWsJKVmaIHaPRuuw4VqQkVIFVO7CSdnL//s8/iac5gr0nFcXVBSKPB1vRQNfatPOdTjCUrLWDIOkd/F5Uc582uqgdIKv7WrWRpg7BuIWS1hzGZLxysqT3d6cQSpKbOHqLqbOuCCSktr1k3VEs2dhEDP+WTCqI2fD7kMlmCn1PRVHwp9VHcHo127bfSDZ0C+V3G3Mb0bETYcxmbvO7MNy095DNAbTt7myNTxRanajX9RvfzhqTVUz4fccJp52S4X0DWd2mqCAPnelDDjdjcLuVMqLYkMQAACAASURBVM2BWfYk1m66CsYtQuLlEq47djrVET+A43uA2Scz7tLldy/ZY4FxYaEo2TysNFx4+3BS2/O5ysR/LwAu50PCoQzSJJMKREJSigghupNuoo4Wf76uwPmBXT2J5Uzbyitgq0VMXre0zWUJpVYLR0uY3omFiyMFVzZpHKyOT3Tzq1yG0KF9V9JVNQ50J0Gj58l39mInZfE/57wZONw2oDPJmMo0dcSwdFur9Y2GzmzVHez0FuLhVACsE0jaVh9sbsLxDs3cr3lhWjs93p7a0DzQ3CetbLR2nKvwDLNJhSGcUzcQbGi+uTV3WyRs9yT2wYW7pLYtv3E9xM4pj+AKjX+3in6n2gmZWVtkROsgshecxnE/qSjZk1hJdhqKoggJCW4sbkk7/TzYVUPWwrOoI3nf9V2G9U3FyaxtYFWSc09jm0AcIzgw0eUo2LFo6lQnDYKQWzb5IWSctNi315E9+ToioGqCboZioZ9wiTVu1sL/9u9ezti4mnqdyK3QK0QNIEttYgutoQANYm+tPaYPMWWzmMF5o9xBURR85bNnAAAKDOsb3Rm3hxsgQmOQQiiPgkyB7Q6hU0mABUIh1nXcUE2kpaUoCpZtbzW53SbRbuEtVe0gCdNJqWaBb11MS4zxJxUleypoZ6fptm9farqWFD6KFc7WNUQd0ImcmCV0gbUD9NJpgrD8ZtXKn11yOvPZyz5Zw5UOIM/x13++sFWfrqRNNFJXdCKH6M0S7KfjCAf5al9du8APqMyYg8ivSHY7E9xE4ihe8EZU96G9M63uSwghwOzUG1EQYSbkT0fVC0/8bxrA6dk1ZL6q2k+NG052QnxOEDwqA2KHHlv3d3LfS+1L6f8G1Y7Za0Ih1mVcsyskJLt4/XEsXHkYjemg3qwO+dqKw8zkVac/xsW17Lcxp589NbV3EEve2XVzErj4fHOMVVmICyH899dpnAmRfWWID/Qy8cs5MXGhQZgwRCaRQQvbOreqVDhZr2xiNf/uHhiFoihYvP4YDrf1U59xHZvq0aOEMEYhwaNqGiFmpM11YCQSoT6rNqNTSfDIYHhndYikzUvTSgnfxEbF6R7heNyv9X8gNu9OEezYwbIeGRd0fknSXnjewvGXuTzm9XfW3C4UYoFQiHWPdEsTVlXg7HekDvrepiZSEWyhdhCjQyLZAoxRXTYlcKbrTlIesk6jaFx4TlX2WckTk7A6scBJrBbSSSDtMVp9yp6T+YVEeTmPTcSJ2hNOpwtimAANbjmeiI2IxXIWKYVIkVn1l1RSTlGWbGzCPQvqBUoQDLTV4Mbu+PfvXYXv37uKGFvREsNH6uobwaGWqaFOZuUYx0hpsd4FiDbEyeg4f92eUZNybhQuIXnISLFEjONeTWWx5RhE/r5yNcRIWPk9ECWI2k9BoIfDxwgPTMemNqqeOkdTLh87aTYh0t56qKUPi9czTEgsyihzqsnlthgKsS4jbJMmM28Hz+alW4ZRiEoKS+VsTCexiiI9pmrKOzE/orm72f9F64J8oGqdBjnUAa1MQkWyDe8gLbP6ZU2gorg1iXRTArHTC0K5LLt4+uNu4V1u2UVwlI5HC4CTFiYgPPzq2S2477WdOeCQiGPMcphDeWkBGmz4KlDjl1PHp9xdDzrG+OqWQ7jhgc/POY0jD3MFa6dJ2ia4brPJMhf3EdswPDUaVTyRxAOv73Q9H6qqLqOeaeseu8vV+17biSUbm9BBMf8jtXNt+WRumOZy6wqFWNchHOtIgMv1PyO/L6cN3mmojmNMu08unzQqSnZQsOW5kHISKWZQLyg4ujjBGG2G7cBTOpGB2E139UEj49jJ5VWPaJXyluc0wZAYIsVw4nTM+GQutyn9yb1776EoKRW1+csOWXq7zuCRg75gwflyCrj8RxgJtfjoUG0NKfcniapDVnmIlYk3XS9Q1yKp//ldmuAx4VLoF5NASKl81pRm1ORQ6Y2RN777hsaJ143QNhStHNRJVQzI4bYYCrEuI7rO27q/k2sh9OQ71vFRWamcO2sa41eNY6eE2fGSTMxCrOJoQXt6jXnRnky6O2Ecb8+60JdtAy3jJJbrOYEKYpVJax9YVMg/vCxee4T7XiPSbWI1CRYU2B8ig7DTXlFaKHS/SDm2HeB3UkHIKPPP4kKzc5dcwrPYulCweV8HVtefwO9eqeMrR86ulHk8J4kJTKT7crV2ggTrVH8iztawIDZZi/xIz2jXDLT1g85GUVJ8WuE0ANz90jb810vbxRw7Oc/ad/jeQe6b0rz4U3NhZD9rRinxllc+PkS8/7klYvavosg8ic3lTeRQiPUQ3may+4i9cCym/BgZWpVFdexkFDK1JwCkNC7+RDVn6VKoAtGXLk6pEWm9E9tBG0xcRVEUIeFSNPe9x+R8LxLCVUFUCyYnUqbZWSSvfymLRMr1CKzjodJ4cck+W89JxzAx0CZB4WQtfh8UtF3lxXKh5OD1nKgAa0uVyxMooC9//xCHhoxdFGAsbRfrVsiTXMJpq3G6+SC8QM5hWHU1QGnz63aftIwta0pXAVoMMdXNseTZku+63e3E+3Y0RjP/Fh32pNnDKgpORIfRFh1CtJ98gveptI+NyvKs0yvFrUDipyi/n7+DeJ01Fxm14qSJkIJKglnHTrIKkNuEQqzL2FmgxUblLISYk7TV2jZCFmI/3tbCfC5KCBrPQk2/sCAPEWRVbQBg+rRiobRUvvXlT+j+Fo2w49YqxE5bEFXZJN1NS2G6xlsnqWy0zQT1ssltPW/GkpF9Eqbo/q2qEzubMWZU2mvLThEVdWTLk6PjcXy4pRnDY3QPvsL9M2Acasl6VD7oYgw+q/GjL8anvpYLcHU3qrqdQEY2GrxaNusy5nCjFkBbD9rqnPvRQctnzd5XFbxvcFC541DUcI8Z7Wlwc0dMihmOFq1A6QRt2Tfv6yDeU57WnqksS/13RV2ra5ucnhKgzUqakzxWETfuIX8vp1AdZSrk8jhZkxQTQlqpeeUqZCXvEGko+hUxF7JcZzs6iU0XQfRUtEvQkYxq1K6GLEhqCnf5hTOF0lK58qJaLN5wPPO3qDqxWydD4xOJjF3Fyh1tfGWR4J2YFt9sRCNYEIVYSha8gnV+fh7gwYmRzE3q4dFJvQqupLR7B+UKGKQh4sgJszdEWeUnxonleO7tdceIbV3b3OI+nSo62fzQvntNZUnm33kubo/HE+zyipyMh3ad9hduVtoZsr3rm9J3KV27FOTbPwsxjt2KYn4/o0MzUr9dtOZo5t/H2wfxw/vXELWyfIfj4xnfzyocYq7ga7vlXgvTbxwZl7eRsLbeev1HdOyk+bedMZwuvAdtVOEnPIl1GxuNIyrqUZSWNfNHdrloJ7GfPjcbToaUhmjM1NdXHs7klxeJZGxiIxH7wnyEENjatXi9AC46R1sn9Pu0r/Pq8kautGXYxC5cRbY3HRjOnvgrBDmCNrCxyqR9x+uvPIt6n0wGh+WpcD71zl6d0KW+aS6s+f9AUJGS1e7tznE8Y9lHW5sDtzAXQevwQ2TIGh2PY8nG4xjgdACiWHhxzuF1iC2cWlooAM4/c7rt/N0Ip5STOKgGK9Vg8jPma/WHo6ZrbVGGaYuNMssYS8VSmFrty8+34a139nJL3hs8+Gp2rqaO24QNHfU6EHonVgmFWJfRuX7nfGbJxiZJudNztD6JTXsnTr/AaWmj9k+fyxZSv/u1C/EXnzubu4TqzlAE6QWgkrL/cHIabTwMSSrWpxha8gV3llW1HxqXzE7ZCdtZZDrxACsC2Z07+V5VVYv0u/aU4rzTKqSUzUsGRyb18ZYDKsXy2uqKatW5udmjy0fTePYdZ8fQdQpt08XRIoDyrEiab689hsXrj+PJRbu57n9l6SHsONhF/T2XFyJ2ELXZJ9yJ2vS8JgTHJ560cGg0pdCtcZxpDqVOYvUXjWHPSN/XLa+2KrLkhVw+8SJxVm059708b+6a9gJnwuzvw3tmK4ZQn1Gyd8tU+snldhkKsVMYpjoxUQDR/Fv1TpxeAKqC3aTG9oSU/PTyItz89YsES5rKLxKJIKmkhE47C8zrKCd/SUXhss/JINChL5ldbXl7Ybru7Kgpt0WH0CkQBsLuYCTi2EkVCohu6zWfbSocVHgl1LmFVXswfiKR5jMyLmehnkjStpzlsIfieG3x+mPo6hMPsWJE20bOrOFf1PUMphbnnT18ZejqG0WLTcdpRvxes1gNDU7Kxy3CKsCEDedkVmXfdqALtz64FieizuP6+k0JxYZOi5OmZJwTl9e1mr69MVSJjLYrOjX5MZXlwvxpdahBw+682s+ptZIhXYe86yIeEVb2Z6GG0rEqh0Qp1u/5wAmhEOsy2s4jc7dDp8JKzVssTe3teQZ1YlVl84PNzcw07J5uRBDBZDyJ4+2DSCoK8ixa5lcIcW4ry4qIZRCtd4X6h5mignxL4VStSzuff+5HB/Efz20Rf1AQUh3RTvG8Oh0OAmq1WLdqj+uEs5tp7TVlw7Mp08nh6C3ucnuiefLtH5rAA6/vzPxttxTaaigtFg8XJM0GXyAdq9Anpwq5vHgLDLo1ju1HqRxo0jtLk7GOEvU6H5e00SZS9Fxom0K1aPE+b609SrXZVFH9eOw56k5ECD/qnKVObPxR0Twgy3dOrhM6dnIZu+uzyXgShYwYlXw7pCx1YosTGoNjp6FRPqN2u/1K5+GQQ52Y5ExC9VBofFSGcyQa9Y1RXPbJGuajxrp0E7uDMKloljaxFqf5uTAJOyEXTmkrBL1qyv5mNC0CreBmjEUtG9ait0eCw63mTm2caHGa2gdxgmW/x4vFmLlTE2LEajPSf6xrkrn442AynsTmve38RVI5hdaOalWyxgUn0xppA8c495tiydvPzjay5u7BEWv/DadqCJUPNjfrnE2ScF3t1Yk3VLtZUhImXtdcktk8QnXiEAb2GofW2x4JrtMwB+0y69jJvMDsi41jYjJhaRNpJz8gNbFZCbGk31VB24mKJCBebVb3qx5LM14rbQwY2mdGx+P4aEszcWPB7icneiemJJbIqBMbSHuYnkpk692/FzPGTRRBXAuB/35HiyxNNomEu47X3ED76rpg9zZfYzvD1pWXsQn2AvDxt/dm/i0aCk06lLbzweYm/Osj6zDOYeNIX/zxsYUS4sQKdY4LD0L0oW0AYPXOE0LPs0KIiDwjjOC3k7XG53F0l3FIlQvtS3IZrZw0ytCWYeGHkhmPOvG1l59puh46dkoRCrEuY7dTHGplxxvk2Rlk3mHxuCp4kYTl25/ciP98YSvxORknsUnFHKqialoR9X6VYycH07/pfxRV1xNd+Ft9C7U86m124jlqv8Pi9cfx5pqjmPcxwc7Xtk2s+TnaYoJan4pCDefDy8jYpGshjpzg54L1Ny9vR6fBdpO3OAcs4paaJkKBqncSilGh/DvX8VMY//0rZu/UucZba49heCyO5g7rjRvSMFFbxa8+PzLOFvpDYNk539/UpJs7NuwRO9kmzjsWefpxaqQocno2T9G7046sOntHuU5u/cTuoQUNq+qx++l5v55fbYv8Q7Y+vv75c9RLmYsy1yQBXHJxEwqxbqNpHDLtIbiEWEYiVk9bqcB2D4xhy37zTrZVx6qpLGbmB6TKrf79z//j0wBS9mv6+80Ztaadnhh/cVso0qVPyEqVx9XvYSeEklaI7R5IPd/Za05H5k4l7dsnkgq1bYnuxGvpi43jXx5Zj6feabCdxlTF6KGTly7BEzev5jJjPjxd9Hj7IEbGxGP1eTpB58hiIPjFtC4hySlTJBLJfPDG1n68s+6YJm6rQS3VZiWoU49X+1pO4rA6xWrxr24c206faMZi8YyjHFPkwiHnxGQCw5xmXLmAMd4vCSsh0raQyfnYyW7vnbGJOHaqb4xmvRNLdewU/BmBRijEuoxMb7FaEhzpsr0Ts583OnaaVmoOI/PmarPKs9XO3Nc+dw7xeiQSQU1lMWoqS5DU2MTSUkt5Myb/Nt1wauuGswmR+zMnsem6tOPIxg+7Qdp7pdQ/yUxQnOjwsH73SQCpgdoVbHRFfsdOHuNWgUQ22pwsJwU7WVf/KH47rw7/PbdOPCukNl2GRidN6o92oY09Im8VqqPS4Rki2wlenSORCAZHJrFhTzvufbUe721qIt4HSNjccOEDFheKOwbzGyebxHYUwv05LZOTDq9vEZUFy/jiyfuFSBd4/K291jdZoChi7U0tHukJkkbc2vQaZDKewEGDFpPnrU7znrpQnenroTpxitCxk8vY17FnP+i2kyBjiJ1LZ1dj875O7udo/NUXzsGfVh8xP4dUp1QURadOTOuorHwKC/QLAdG6Eq1Zq/QzMXfTfz+0cJdgDsAkIc4tMZg7pSjJpMLcuRNx7EQTqBXF2WS/v0kfLzQIm4NOihCE8osiIpg6ic2ozSWfY0e5Lx2OpsuGFgMU4Jb7VgMAZtmJCyqSlcBHz8X2IQvZaogqalN66cMDmWu0jYsg2mEH7kRE0f3HRLR/1NEgSXpfKzVv0lw1a0apsNaJCH61FStzEPcJWHuEvLXvut0n8c0vf0I/EKf/OX9pIzYYnL651Tep8a415SGNlqxps7goX+fpubqyGL0MJ4ZBG3ZECE9i3SItuNjd+VdjCNLgcezEPollP5tnOD3kVV1gCZd3fu9zDKE0azeaTGY7KC09kV0o4Q4qahNrcb9aVMXB4Lttv/UGAkCfctotVHlETmKTCjmjw2392KuJycl6W5KtTyDH0cAexbqDjMns9RWHOTLK/vOGq891nilfVq4udIHcWQwETlgywFU+Qp8knbpSVV5tqxOztYSckGvRyzr7RonzH++6h/SZR63iTxOeET6V8smxk1Ce3mcpzLLtrVLTszSjUxRp34IkDKtX9hztlpOJA7TvqW3easg41qm+sXl/7+uf4s8sxwiFWA8R2c2zGsh5BCJnNrF6dWKe0xLtc0amlRbigrOnM57TxFOFYjkpicxZwo6dhO42buSZn1Y3AHjK8dXLziRejw7wLb6pp6cW7YVoE0tJ66E3dhFtR0inxTTe29jEfa+fqG/k1smRXRICde01y+usFzbatvXB5mZ3hSoXkmb4NgshwBPXXIvManxlacp7tPHbOM7DhSEhaJsLPKUhTS3jBHtl8rPi70vccPVIMw1IRQcIcYdui3WOqDoxi00NZp8uatuKeWiLTG+6ZIlhTdrvyP4m+im9tr3ee+sXcfmFM5llCNaoI0YoxLqFy5MRl00s80cFXX0jqKOEdlBlVlX4cRpY2eokNxIBEEkNUDqbWMpjIuVRHT5xI/jprE9i9d6JWaiOrIysqGvDko3HxQqmwar+ySex9AIv3dZiuyyAfQ0Fr+FtCgPDE/hoSzMm4868M/Pi1kIqaItoFSf2P26rAv71Ned5lleuUVOZ8hbsxmm7sUWUFntjHeXmdhbpdMhP2+nJeNJSIHUyZth5lDSPCgs2grefUzsNANDUMYjbHl6Ht9ayQyCeKvz55eRNd7u0RS00xkB3KikKSdtRTdrLaZDWdmll4LOrzg4a6rj4tSvPpt4d0Gmfi1CI9RCZDcWpXcBEPIlfPbsFTy1uIHs+NThO4lUnpgmXVhNxBJG0Z8nUJBVxYBPrFNGaPWHh0U4t6t0vbMVmwu4fL4vXWwuxtDZmVV3kk1igtJjf0Yg5Pi9DEyBXBk3OcvYOjuPNNUelq1fRWC8YysJrkorC9CRs/P5uHqS43dZ0p/QCeZ0Kjp0+c/4MAMAZ1WW665bvzlGPZSV6Z4NToTqDOCy+uqyR2Yk+3NxsO217Agm/6QuN4+1iXpXVdcjeoylzmQ8cvPNUwm3zDBOK4LcWHBR2HaGrEbs1jzBtYgkUcTh/0y7XIxYHQqwy5AKhEJujOBVitYMwzZGCViDlPQmxe3KaUidOdabUSWz6Ov0JrvLYQbRDj1vERlVDESkAnn9/v91iuQppN1BRFOp3I9XQVFyUP/TGrtTOJ+e79TCcJ+QCsuayxxbtwb88sp6ej1sZE3AjxFaEIreKDMs7D/tndzXptSaEMRyxRT3xjMFlJfqTV6vxR3Yz8Gq483tY3WdwuGdko4ONWTuLZ2JYHkHx/6hgaKCpOLfJwGvHUwpyW+AiQXud4dFJoifiT5+b2hi8ZHY1V/qZR6doGw6F2ByFx7ETLzSBWNtxeNu/+swVBh18q4Ncrcqtomg86VKFYvO16688K/Pv3/7ganznugv4Ci0RW44qvMBiFqbF65Ppxl2gOIFiy74O7vavVZPORdVSWSXec7SH+ptCcGPtpkj18ocHue4TWRvp7OB1D+bGNz/cOuBJPjy18fqKw9h2QO+4jmt6M9zDGqtaOmNYtt2ZCUQ2HynJ5Ax9sXE8J7j5yltFdpYxpE0pt6M1nCpUlplDKQYKJfecn1lBE8ppm5yvLk+FXZqTFmatUPsiK6azGxu9XhEKsTmKzEZHW2yTVBJ4Oe+0Ct3fPI6a8jSCrKqiR3OoQ0rvc5+alfn3WTPLbdth+d2fvzBnFmZV2QsFYldwErWJdYqT8Cx+QGq+cYJzpSA7XOLCg8bf2TdqaqVWbS1oggOttH6PHUZoxfG6Po3ZqfmPTySwvK4Vz7y7TzhN41jH2ij9zcvbsZ3i/0EctqmL6/jQyAaGzN7kZSBrjvGj342M5baDpxghQkDgBloDChTi2reyvIh8v8R24VYTYwnlHb1mb+uqjTpr/NG/d+o+lhDruVq4REIh1kOCZBOrT4tyXVNg4bHNcD9JLfXT52Y9VkbS/5eKE6sgL4+dr/H6vbd+EXPO49uZCjr/+5uX4Hc/vNrWs3Svqez2QrOJzc+nqBOn77c75W3eZ1ZBy7Xd9K2EsEcJWmdyyMKVHGFrJNDUESNeb+4kX7fDxGTC3N4cfvrJeAKvLD0k7sRNAoQwg4FnzMIEQhoWFUIb3/mcl3AmphYlVz6OAG7HPXYb3m+iNdmhmb54TcNxurZJLpBr8y0AYiz6Ky6cid9T1kvdduKKszJ3AVbbJYUMU2H5qVF091mXQaZmp9eEQqyHyFQvlDkA0TzFak+aeB07qdB23rWo8a5Sv0cQQSQ1SGm8E++lqCUad6FkeqYMghoob0gjXqzaC21hUFFaiC/MmUX8DZB7GpHLA6mKWwsDK6+Nsnh73THi9ajExUAiafYw6bTaNjZ0YM3OE/jdK3W2nu8fGrftMXt0InsiM9XstaRBGSdsCasqJnVi+0mJ4PVh1USc3i6vnnOahyWRD29/+WirxpESZcM1RAxi1Qd8/GrvGTa1mbNqp6G8hKwGbcMqgRu7Y73xue5+gmNVA6Qhhz0OadbuHANWLm+GhUJsjkJa8D/wf66xldYER1gQ8ZPYiOHP7N9/c835AICb/uJC3e2RdIidiXgyc6Ky9xhZiJUs4+kIwjhuVziklZ3ldY/2XDJtE/u/v3mJ6besSot4WWjhYQKuycRFENqOG8j8NCRBf9fhqKM01ZOaScaCn8boeBw/f2Ijnl0irtIKAKvrT2T+Hbjv71J5ugdGubQO+mLsBVp9o/3vbnw1t1RejWT8pARgvPrKZ8/wuwgU+CqHt7cOjmQ3O0h9rMJlW86TjBOxqUTQhi8j8z4+JDTGOg0NqSWqRvEwpCkqAB5v12s1vW5Ty0r7btMN6tS82kGXXzATv73lCzhtRhnjrmATCrFeIlOdmNCTa6aXmK7xqFMs2diU+gejfMUcbr21GIcOrW7/t786G8/c/ueYfUZl9v5IBJFIVs1NFdLpNl3erCCCPqgboZ0if7iFHRKAtCBVFIW6UFMHPTvfobOPvCBwdCrjMrynxLnsIIGFzP7W0jVkqqc1u06y87dYFDup9kGSbZhNaHG3VVh2dDS7rqDR3BHDvz+9Gc8usXb2s68p5b2U9vWc9Ba/u1oAZNjch/MbrtmZ3SgijbGXzq6RVSIig8OpMaKl03tzBS/xzc5bAJETUJYd/JcuPl0o32aKqY3WLE6F5VSUFXqOCuGzsEJgamuItXYvLsrHWekYyLlKKMTmKLwOZPqH9Qs00hB1nMPdfImmI5w7y7rRW42FRYX5eu/HEfIA+mXKTjPvUHvx+eJ2sn4vjtzASgggOSlKKgp1UisoSA0dduY8Wv1GOdRqfGMKtgkRZKrJLtvWgpU72jJ/kxYBpvxd/AAy+/sOi5NFltaLbBMCt1BjbFoJ7G5RVKguW3zqlBHTP3zhrJnlfhfBMbnm2ElrOiDTT0BQyAVziBPdckxrykvkmKB5UWVlBHM5bdc3TR2cZcrx4QMAIM+QkMD999+PHTt2IB6P49Zbb8WqVauwb98+VFWlFi233HILrr32WixZsgTz5s1DXl4evvOd7+DGG290s1i+IbOts+xktBhV9/Lz80y2X1y7b5p7LpldgxYLByqiO3oRiph14VlV+Ajm0Ai86V907ozMaQAvThbMpAHtixefhi37zE6AXIFSdFX9Vygpha6Ok7WJzV4zfhNaPebAPKkjEolwt4gcjLbiOYoCHGrpz/xtajeEzRM324yXCzfWqNUXy+0Ywyxo761V/+b5Dr/6/6/Ehj3t2LC33bdxJOM53+cV4EXnVlluTvoFb93YEQT9dOykfa2PtsgJ2eQXClK+CWKjbFXtoPHm6qNS0pH1ql5UWT7JO5PuEMg8h3IRzOFDCNeE2C1btuDw4cN444030NfXh29/+9v44he/iJ///Oe47rrrMveNjIzgySefxKJFi1BYWIh/+Id/wNe//vWMoBvijASHsxKaM5qzastxIu1Qpqk9e1pLc/Kk1cs/KCkI9iSl/LyTpK3DDcmj0uUXzPRMiJXppEBRFGr9qeq1dtSPbKnTAPifXzoPH2xmq0W7Be+cEKoT8ySmnzuNbS82MmlSrS2z2DWXvfHkzkOgDlyxkeCq0rvJojXZBSnPRttF51Rh4952ALmx4HYbvwVpp5A0gKzoGTBr7HjWFjgq/B//Hg53zQAAIABJREFU8iLMX9boQWGcc8t9q3V/i24GXHT2dDS2eRNzWkXWhgXP2tgVbPRZUrPTncQaF2rpP2urzCaGUw3X1Ik///nP49FHHwUAVFZWYnR0FImEeZLavXs3Lr30UlRUVKCkpARXXnkl6uvr3SqWv/gw6U6fVmx5z2c/SbYnGRvPfi+tgyWa2tuARnW54XgvbxEzkMJ7tFB2ankX1aJelQH+zzStlM+ZhPbUSQY0wR6A7TZGc1RIq2d140NbvSaHTZSyxAJs++qUXFtYWy0I7JzgW5EX0etdJBXg2ivOyv7usVqt6KKoq98c55YX2pvRnJ0FEjufx7jGcvCJ1Wd98yKf44Iji1xQJ8348NDA2jz89ldnS8u7LWptE3vdlWejalrw7dt7JWwGFBe5qsxJRNZGsZUfBm786jKaccjYb9X59bzTK8FiKgxlrrXA/Px8lJWlnL8sWrQIX/3qV5Gfn48FCxbg5ZdfRk1NDe666y50d3ejuro681x1dTWiUbZd0YwZZSgoEHM05DX5+eb9gaqqMtTWVnCn8fwHB3DnP3+B+35S2vlFBZZ5fumyM1FbW4Gy8qzAW1iQj/yC7Dto1b4qKuiCMSsv1m/lBKcmtbUV6BsmO11JRiKorMx6haupmUYU2KeVWwvxRqqmZ79TOeP5/++vPoXnFzforlVUmHe+KgnXaFh9q9raCjQco28QTK8qpabBSntaebHpd0VRUFSUT3yuJO3SPi8vD0BK0DFuQlRUkr328dRHbW0FCov0ffxrVzs7iZ0p0Pe0TJtWnLEBtqKwMFtfRZIneJGxgzedoiG9Cusnz56e+f2dNUfw0nv78Icf/xmmTZO3o1tYmKc7gSkoyMOc2TUZ5y21M6dhWpl+PBiOZ+8n1UN5mXg/V6maUS50f2w8gWJGSC/Wd6quLseMSnNdlpXJX/Qax3Sre3mp0LQF3vG+plrvR6GiwjxOzZxpXYba2goUF6fGnkrK+OI2VdNTZc8jzPFeMKM61V5LSwpRU0P2T2F3rOgfc75pVVtbQdS2cTp+sZ4vpoRYAYDzz5ounB4NHg/YtbUV+NG3Pov7F9gL9+UVpM3wSERfL1bOFgsFHX6qaTvbtNOLXuXlRbbbVm1tBar6xkzXWPerY39BQR5qaysyayEt0xiHR9Oni3sCnjnT3M+166i/+MJ5eH3ZoeyP6SoqLSm07Dey1hV+4fo2yooVK7Bo0SK89NJLaGhoQFVVFebMmYPnnnsOTzzxBK644grd/Tw7gX0U76ZBgqSq0Nc/jGiU3xX85r3tiEb5bUZI946OjBuum+t3cHAM0WgMI8PZBe1kPIGk5h20T40xBjZWeVm/DQyadwWj0RhGKGp2q+taUFuR9QDX2zuMiVHzBPPOmiPUPGk8uKAO99z6RUQiEQwP0+3URggC9mDM7A36ms/Mwrvr9HYcMyqKiTZw2jr6pxs+hY7eESzd1gogpRpi1R76+kYQpewCs56NDenbiaIoSCpAPJ5ENBrD3/7Z+bod8MbmXvVGepqDZM/Yg4RvTSrr5IR+QZVweFrVLdCXtLR3xRDnCEMFAOPjk5l6nJiQe7omMhbwphMzeOa9+tOzMr+/sTw1Ka7c0oxzTpPnwXBiMqlrNxOTCcQ0oVii3UMYNWg59PZmnXmQ6qGj277XUG3aPMQGxzDBaIus79TQ2IVPn2d2NheflH8SaxzTre7lJTak+Vac472xjmOxUdOzPRzfMBqNYfm2lC3ijn0dXOWVzcBAquxJn9QR+9J1OTo2SW27dseKHsG+QMubJKQYyyS6eGa90wjDw/gQxdZc1nhKSre0IDfPuBJJRVcvVqY/4+NiWlVq2mMO5sb2Hn0bHRmesP0to9EY+gdGTNdY94+n27a6NhodM7e9oSH6uDswIC6/dBPGRu066oAhFKWS1pSbnIgz32d8jP17UGCNFa5uJa5fvx7PPPMMnn/+eVRUVOBLX/oS5syZAwC4/vrr0djYiFmzZqG7OxvDsqurC7NmzXKzWKcUPI4feDYOFAW4ZHY1rr3iLL7gyVViu+RGZ1MqNNVZXk+2/TZiB3b1j6KHQ9Ci2RIbqSXURV9sHJUWse3+/PKz8N3rL8SP/uYzAEAN6C0FQxtQ/1I1O7/1ldm465+uyvx+MK0izVLrptWOXTVAv+y/hkYnudWsgq+M5z9KKgBx9m9j27PhuGXMwQaHsAqlg3a4sr6NeD2P5LhDAm60RxndUIZDoo+3+eNYR226dsej3/7ganmFkUxBfnCFr+4BerhARVFwDiVqgpfzxuwzK13J88VfXoevX3WO1DRJRRQdL6bCfCf8Dsb5QjCBhSvFD1ZIbDuQ9bPS2qUXRDOOXy3aYa7b1AMuCrGxWAz3338/nn322YyTpn/9139Fa2vqVGnr1q248MILcdlll2Hv3r0YHBzE8PAw6uvrcdVVV7GSzln8MDfhiW9JK1e3xmZCURT8/DuX43/91ae4QkHc/PULucqnpkUr59m1Yqp+RmS5USdhN0i1Cm9suy9efDqKi/JddRpkTDnrfTj7rasJapB2BkFCSNrAY8c7cS5O8NSNB4ltL6koBsdOYvVm3IkHnDme8nJcpoZGywFbRCdwfZ6cWVDlTEGF4dmg9gtWWMHJeBJFFJMPr2KfnlFThtu/e7lwniVFbJXcqz9zmivvQPaDYT0O/ef/yq7PZ06f+o6DaNj9JiclhQjS+qCJU9bPu490E69PJVxb4X/44Yfo6+vDz372s8y1v/u7v8PPfvYzlJaWoqysDPfccw9KSkpw++2345ZbbkEkEsFtt92Giorc1tH2k8s+WYPdR7OqBTyCj+jyicctfhGnzXJeXgSJpEI91bzh6vMy6rR2+O71F+KlDw8IP2d1UlBACFXkJnmRCJfwZ1fYMG0uKmq+2WvTy4vwv795MZ55d1/mmp2BfOsBj8INSWJ8MsE98RyQ5JXbL0jNJxWKQWYeik6oMZ/Esp+///WdePhfviyvQIJEYH+DgjZmTG0RdmoShPA2QZU5eceLaaWFlnaXPGzZ34nzTiOvG72qo1v/9mKUpu0lRfIcm2CbqszgcM5pB9JhBM93m31mJUqK8jE2kUBxofeOnf4fe18eJ1dR7f+9s0/P9OxLMlkmeyY72TcSErIQZDchgbBqFBUegiCI74EPhPdQRNweiqCiP8T3kKg8VDQo8mRJCEs0JCEhISwJWWff9+nfHz23u/p23Xur6tbdeu7384H0dNetOreWU+dUncVu8F4WsJQuK8xJuBTiBW0+kfMmU8c/v7PbeG55lH1wwbYZuGnTJmzatCnp+0suuSTpu3Xr1mHdunV2keIL3H7lPGSmRVASzsE9P38DLToBjcygjezJYvLKovioZjIAsH2vuS8Sa4TRNJ2bWNU0qJAS8IkHZqecoviPzy7EVx7ZkfyDTldesWYSnvyLeNj9zu4+fFzb5lgU0wGdFDpa02jDearTF7QUCTJRkJdlun7SBw9PWPDmu8aB5lIJJC8gx17mgU1DazeGlcSDWwxENDyIak4c/8wSXIUHHxDpw1igKECuYNAuK4JMysMnmnxsWXhAAvQACY5h7wcNhsqh3t7oxu2y7JRk0Tr5H83LyUB7F71fjp5K9rNkTi+awhOPDGLKAlqfafvn9s2zcfuPKPKiBZAxVZbNHI7fvfyBYfk5k8qx62DqyTLuhNcLkIRls0dgfFUhisPZCQIeL7SnayxKLM23SHvK/IlF1bHPq+eNNK2TdePoG2QYPRrGMYUIfvLZC6bixk/OSPid1YxFlNkaPTdpZCHKi3IxvJR9nFbNNe8zFqh5e/XAe2OmpgnS+qmq9Wg3YxkCwckGewOz3XW1uTsC12tIFK7XLRwtrzIboPeqv/qrNdP5hDYimvRUkcR2tSyrs7uPakIsC/9v27vmhRKgYO7kcqG27J77TsAp80yvwktvT8uCwAPycNputHX2okeTsovHcujJvxzEHT9+jbtdI/enP+88gq88sp1bcTGDzCxhVpZbQV4W7r9uEfW32qZkXuSHFEt2Y/+HcqypyJgnZYXWIqnrWX2oqekm6ETgJlFSQLnR9xIzE0SgxNoEUX8DwNq8SrqJZWiT5WaDrJflJk1hnFnqbZiaXkMFSfbiacMwYWTiIr2TQVEB7BW4ls4YblvdevibTmAYFbxb0NQxxdQH1Xmj3YzbTaIVegGlkv10ZOZKnTSqSPc3T+wnDskwy2ZWxZuMJGqxWj55z+Nv4NHfv2NYn5Oil6IYC8YiSHXZkYUPy8j7et7iavNCkuCF9Zqfm8l0qKwH7aGkjP2yW8c89ovfexm3PvxqwneMxjBM0Js/6QbBqn794nuobepiyv/KAzvkjkLB3LOVFi5FUhl6Q9Rv4LdFl+Hp826iwV4vC1efMxk/uX0lQgxBP2XvWV5BoMR6EEdPxxnqHk3obDOI3MSygKynQ8c8hYTVG7thBrecudkZKGA0M7bz0oAWLZC1t6ePLTEvRMFr75j4k+pIw0umD6N+r46T9rBD7yaW5yZJhlCaajhZr99/TvWWWZRPLbRWEjJARkEdiOi/e//AAE436dOrwskbBCs+scU6ObY7HHITcBJGwiCQvDeJutCQmEpJXyQdMXNid4RC7dxbt0DcukN7gyPD4uH9Ey3QWyFa01Yn1m2fQUAou8CqL1y4dIxpGdXfcf5kuVk7xlUl397ZGTzSa0jXiQhv1AU8vVMSdiboFbPrHoVfecGv3yoCJdaDIAWa7/x6N9ezZjexhjzKYD6T9bAsGl4ldub4xEi9y2fp33LynCidMFAarCJTJxoiC9afNV4iJebQGzO9E2P1ZFob3U4Wy6OZg+tFotZLneB5UBab0bJwajv5xZ8O6P5GYw92+2FrDztIXvO7l4z9fGJ1OCl8WRgoPTrfPeLvgGAi0JpwygiKNmWM2OEgD2QLfhtWjMf5S8Ywl1cPtmVQEbPEGQQZtE8YHGtRptKkNy56N8MkZLMPmvxD+460SNHD+MGDBtm3u9RXNuiHq9ZOwt2fmq8p7h2ld9lMPss4PV5sOCepgQ/puHSlRBmPMvSkzMwyDlQZ0P86bKDEphq0Ch5r8BotkgRLQt5g0SFZT4ce/tJyXLFmEj5/0TSsnR+/2dQ7JQP4ctmd8qgPWlams3kh9Ri22s3an//y5lFqfYWSIiVmZyYH3NKbqv/+qfl49LYVUtrVw2QHTH8AfUGEzMFrNzoNhDqndEGymUhE0zDx8a9vsUUml2mWaAYrSowsyxjfQwE+PJkYUOuNA6eFqrIreJ8ZeHOh62HamBKuG+SnXzwspV0Argux5LJfMEXuTaMKFllEtjJG4/M05YjF9WXMsPBgneJ0qHIWiWdfSp5HUVZM74sJI4swOhYB2trEsWOf4e0fPRqMddgIUS6ifklFhkV/dTNcs66GoMW8fKrGMgiUWAfBunCt2K6naZQ/WTk5yQAQLItTywj13ig3OwOr5o5ETlYGNQ8pDUYKrhYJAWQ4YLcwb5cwq6/E0r9XGZv2Z72cfNobc0NaOM1ydBVtRYmmNEoBBUBvaZcU5Dh2pm3EX6jCnM2ERSKJrZIsq6eXjYFFnNVihaF3qMj6nl6A0euTa9iMh2p5IJkOIpTNHv2ZJaiJVAx2wLXn1mD62BJcdc5ka9UpwEiXrE3sEmxZl6MaI6AwP8s2nz2meiWzj9zs+MGK6vp0xoQyuY1wQJWzSOw+RM8hqtcVqaYC6ckb4ZC+zBiJwDOhmUnXlCKGy4UUvYgNlFi7YGVyWNlY0jXPcpnrGBQlFwxLhFUyr+bI8jzcMpgE3AjjR+hHSiT7hOcmdvkZ5uY6KmgKml1mimb5u4She7qopyDGCiR8/96xZmp5ntNFowBgNHrMFPsuG81ay4vl3KqYwWhtWzFP54GhUEcZgvc5U9DwIhLRXMQKrDmf6LC6/Fhm8DASXok2Spv2/RrayFRHTlI9d5JYpOnicDZu2XQGKiXwDtHDVj2w7vt2cJwIgLfeZbtVV2NDXLlmMqaPYz8g5YFRYCcVsucbGWhn+azh+NkdZ6OYFh2WAVbkQaEnHVh87RJyAyeD721jt86a9zWKt6LNF9/d24/9DriCmL2ZXqwFEkFgpwCW8c5HDUzlrNzSieSJ5UV+yDyo0uTRcfOor29ZiGkMgYzGVxXiy5edgW99YYlhOZ60AjSzVT3Ybf5RVRb3+TQKXGUFemZRejKN6qfzz/fq8N9/PYRf/+09/PB3ewwT0K+ZN0rXf5XEM6+w+TOqMMuhyZPSiBd5Oc4kbTfaR87iOHCxggNHmnT5Au1bMh+dHUgSuAVYlpO+WQrELTU6u/uFgudoo7P7EWSKBwXGVkI8yreoy4wKllsMEtolPHk0vyuCXqA9WXjnQzZZw65bpY8oOUhpUIc5PU2J+X6KQo8HMJn/m0whHgskLfr6IoN0OI82gWwCsi4+jPAQZ6wXFlzA4Veugtcv+L9+uyfh78d+/470vOV6uP+6RQkudywoJXguzazeI5fKlhAosQ7iD9s/YipnJdhBUnRiG07iWW5CWU4/aZg6psTUT4TnRIknwBQp2LMKxSPKzJU5Gi085nJc0CFbbx6op7wfnGjFX948ij+/fgRvvmucEPvy1RMt572lkWMmjGZm2Of7pgoadkMxmLuXrZroCA0AcPh49KZd+9ZO3dyRa62/P5Kw3kR4lqO+phZ3/n97bCf3M3Zv1M0SIgNrYWpObFDA6FHtwaTVsWdNBxcrr/mbx71FxebV9q71LkZLH6OZvP6sceIEmAx+/8AA3jpwCr9+8T0AQGtHj2Ulr7bJPPWfHsz2+xsumc5dp5q9YNG0SgDuRIK1S8Gy+iZkloPv3nimxdqiKC3MwQzO23xe3tGliSex66CxrCQLihJNlXTZqom49twa3PPpBUzPffaCabHP9L7xvxYbKLEpBu2GzLJIjcx4achkuLG003SBx5yYNcAUEL2NjIGRt50xkd3P5ZwF8VM0XjmY1Z+G3yeWj474cxYDO1h6Wj56+votp4VigVEbMtpnNUvU4wu7DtL9pGSDPLCQcdDmpA5b39yFp//vPepvdt2wsaQ54rE60YIrAJ7ANNWajAMmfswGP33t2sQgaCLz594tcSHQiXWvBUteRydg9OojysX8dCMw5+8vvHUMdz/2WuxvPfcVO8Hjvy1ygHr56on4yVdWxoMhCe+1Ys+JwmkXhIK8LIwdHjYvaANor9rS4czNqhasMt7yWVXMGRvIcixBxPyIQIl1GE4zCBYldngp+20iAGQw+O7ZKRjwnHzbLaCcs2A05k4uj/kJG43v0hnDcfU5k7F2/ihuJdCqKa0eVW4IcIB3fPVU2OGTSHtDu7t7zTxrN+QfnGjBPw7Zf7qcNP7En0IKqYPz6WfP7cexWrpJsOh6MvOH/vBkq2kd2uijAPth0zee3CVkNt5juG70x2THvlPo7ddXzI1uxrQ+ayI3saIKGgDri5hjroq6uMjgMzyHxSTefq/e9BU/1PjZK4qN95Q6FTvBMUh+IPp+vM8V5Zu7exmBZXpedOZYAMB8SRGl//WquVLq4QVNDvnjDjaLSdmYO1nMN1+L6YTrHskHqHli/X8RGyixToPlRN0SNGuS6ZSak5uz3MSKboAs4Knbbmf2/NxM3HDJDOaTsRWzRwiZjbJGbtYPG29sTswL1UdongHjNQo2cLqxU6hdWdB2x/wauekd/vleHd75MDnggwIF379pmdS2SPBYHujhB7/ZY1rmE4uqLbVBdn9ja3eCQiNywOGVMxFR31wZ9LME9zDCX95gS2dEokvw8GfP+/XGOUkN+kNWGjkVfQbKNA1OyX1nTCjDNz63yLQcfe6wUWnE/0sZ9xwtsrPSYCpUaJp1I+ZMgvuQAwxExBdeBNMs5kpm6Yo180fhx18+CxNHyklNJ2KSLwONbckHd0b8xChWiFUYi2LsC2TZrHhsDfJoSIZs4EUESqzTsJlXaqtnOaXmZeAsp8N2Lhgun1hBOjwiE8dQWcIaAZMzsJMgByjKz8ZPv7ISY4frm6Kft9iaoiMbRgrG3MkVUk8lv7/1bd3fZEciJeHUzbrV3Jza+fjMy0QQMIHFZ4fvvwjcIiNNUSxrV8xTh9EKWBtxuorDmsSoG7Vz3OqUdyowCy9mTihlPry0A7wWWir+sP0j03WQNGQS5i9zW4N4ff+p2Gcn1u0+yqEmGzg7xmI/svJSO2NU8IBc/3q84JaNszClujhp39KzqHEDsmwREqKtm93ESmnRXQRKrMOwXdhKuok1f4T3IJvlJtRWc+KYEs1AR4rMcNbTVaObWNphhZWTRUVRMNWALqtzwM6V4pYZjd3tysz7aDQ3tM1MH8d3+l/XrH8TL8IjWQTu6kr7/a627z0p+KS12c7b/05AO4wXLWMPFGQ0BbQHk6Mrw1gxewRuZUjjRsPSGcO5yvvBBI+VRrfcSbR7d1SHdZaWn/xhf+yz19xbSPhhvnkd08eV4rbLZyddwHhq2CWNM8kflYTv5dTvNaToa3kXdi8arQDI5i/ERxSLoGxXEnXAvujEMmDX8LL2J29gp0MfWwuoYZSaxkv7gxGuWTcZAPDZC6baUv9Va5N9FUXAcuDAujSs8iHt87dsPAM1HKlGWMzJX9vHrhCyBAa5YOkY5vp4kJtt/UaCZTzKi/hv5exIVcNa45736wk6gCyuPMj6rWj5v6IouPqcyUxp3GgwygsJRCPJ2xZN3iYw73omBf/92vlC7fOylzQorlpTOBkYzutICHhF/iBBlGqxIQo6D5Ll4eSBP3i0yRliNDDqXhkBOKmycAqckARKrMOwO59hbVOicPjfLxwyfcZTp1EM4FFMRZVp3i7xDCvQIdwsxY4wjB73wcT6xKJqnHXGCADAgimVtrQxaVRcubOSb5BFyTBK4UPC6sjw+hEmtW9kkjr426O/f0dKfSqsmkDLBjlSLPTbfVMlW8Ds6O4TftaoP2QfkJpVN7aqAJ094u/iZZj1ZPUwMesFs8MTbZ8rinWeYgVecUfwAuzsid++dNjG2s2hlb8jEbpMvnL2CP067JorNrD3RFPr5AZ6++QHtHQazEpsJBLBwMBA7L8AYmC5Gb3hkhnC9ecJ+Nv5jYGnjIO6g6+hm2LHYr1GgrWbs2qWBWVROojNIxwSjxzJMu1Zx7OJEtCChJ0BLABjQYDloE97WMcCO61DHIEB+aMq8i0r6a+9c8q8kAaGtwfEZ7sPb63A1LInEkngn76YR6wkuvQqSWb3iv5t6FKLaatYhotFLqsoYo1LIRe8083qYZed4mBLu/6+oubVtRPaYRZ51ZP1HOnIOCDzkHLLeVNw9pwRpvFr+vu9y5dZYarE/uQnP8G8efMwdepUTJs2LfZvADGwMIi5k8tx2+WzheoX0e/sYloPfGExvvdFOYmsSRyrS3bG94xcYSNPGMNwKq4nLO55v96WlC9Gz7t5NmJFWbSKTs0NlKwI2SzCM2uU7Nf2GSss3T32ntD+45B+PlqWefMf/+/NxGcY2rTr7EvGPGdR8mgRtEeU5+G6C6fiwqVjMM4gyJpT+IhMBZSoxXLBysFqLqPp7xfXz8Sq+aMwknHNeBVUK0FGgdgOd5txVQXc452mKLoLqc8BW1+W+ZZuU8aFS5Yb+4o77Stsp3/wCYN81AV57Bcwm1fzZ3igQeRdafKnFm6Lo0tnDMeVayebluu1O1uKAzBVYn/zm9/g2Wefxf79+7F//34cOHAA+/fvN3ssgA5YFgDALowmg3/5UJUbCcuwrDDXFmXiOGMfWgIvc3OAazGRZFCmsSX59s0XtwoCMFMK9Ppy3YLRltv+y5uJqUpkCQUstwWsqQrMzIjcvDljEShbOnrxj0O1sb5l6WOvzfWI7h90XEIJjLR42jAsmjoMmRnpSe/nRLAabQv3/uJNpnLcFXPgi+vZLJnOmFiGmy+bY67IWZw3o91QkiVO9fVnsQfkAqKpgbjdcfR1WPQ7YWbMQHChie+0KNbKvoG0OPZ2so16g4B+PKgoZr8V/86NxEWK5t2qdAICurH7Wd2e/vXKubhpw0yuZ6ymJ/MCTCWe6upqVFVVmRULwIhv/fc/mMrl52Yy5YjTQuwmln8iTxhRyN+QJFg1L/IrWBiOUQmaYmI2X8w2C68pBipEzWSsJooHgJ7eRKFLllDAUg3rabbpXHJzb2Ns+we/2YO3D9ebF0wR0NwoSH9rLZwYQqPV39ktfptvhfbCfGv5cs3Ay/LKOQRuGs6cyRc9GeCwJmYoyJpqR6UzAn5zf8UgsJNoqh8VLPyXRZb/zPn2BP4zHSyHt1g7D7/6HDZfXTJ9WMLhg1YGsut23Q1MGFmIWRPKuJ7xclRuVpgqsZMnT8att96Kp556Clu3bo39F8B+6OXhGlFmwNQFlAqReXz75tn4l0+K++5agd1CCmAiRLmkuJUUmL+3YWoKWp4wk3e5/uLppm3q0+IegzTz79N7bRkHk9q6mW4JGeplqaeimC0Xp1luTLOW7Dy84Jk2qrDM8oxdvvQyZrlwHS4sMd3opRq8+I9jCeWcOvCyPY0Vw2pdRiieVtngtetquOlg7QOWd2GlfyERGC/BrJyNEN12jCLgywILb7UrZ69sHfb8JWOE6FDlC7d27dkTy80LcWDjygnJBw+sL2eD7GJmAm3EH+3iaU6Y6tsNUyX29OnTyMrKwj//+U+89dZbsf8CGEPG1DASujJ10hWYTXba2tRj4LcP+uXeT7kRzkhPw5xJcpkOK1o6vJmcHrB3A7icyQ9EnwIakzQzpTPzLzP0iTV80puQYUb7/vGWxDoldQRbuiw2nDa5KRFpSd6NM3tF6pw+ZeBrpULcRcO7MOwrmxYgWW1Pr/5tK7mvOJkGQURZvnjZWNtosLxuhQRYtofyclkURE76I/xcVAFQKMEKhgav70OyD3dEAlBVleVh4sioVYdbZ89VZXl47PYVuOfTC2xrQ/vQDcBmAAAgAElEQVRqTr7r9HHGwSadOOK7d8sC/MdnF8b+3vdBgwOt2gtTDnb//fcDAJqamqAoCgoL3TMjHWowujjQ+0lkIegt5JrqYvzsjrMFarQXr7x9Ap/+xBR7G+F2ibWfBVUy3LIZpy6h/GhCdnN7D8oNNkXDx70uPVAgInAqSHzV/R81JvxeWcJ2O2oG0Q133uRyvPlurdTG7JztkUh03rHgyb8cxKq5I/HMKx+Yls3O9FaKHRkwXO8OLMD//ush3Lg+6oelDQZGCuelhTn4uNaBWAYASsL8ljoXLh2LcCgLT2x717ww5+RPMpN14EaatQkWH3pmvjPYpsisUxQFRTZZWLF0RY6EXM+isNklm5kGtR29Sw0nlKz0tDTDw8ZNZ0/AwqmVOHKK86Z/ENddMA0/+cM7mDCiAPs+bHRURBlmIgeM1QTmu3LtJPzy+YMA5MmXI8pT7yDXlIPt2rULq1evxrnnnotzzjkH69atw549e5ygLWXx0u7jTOVEopqKnOqlgl28kzhW2+Y2CUKg+RyZTjFzu1LhR+2EaD7WskL+U+zMTGM2qmc1QcP3vnimri98v8A6/dkdZwuZaZm2ZKNEE4lE8OedHwk/v8Rpn3mPsk/b2DpRLxlleuv/6eeAdNJ3XjQauMysNM1ECivWSMtaIdeJHmMZlmLGQ4FYVZrX1ebc7Kbc3ucLpAZkBUvveztrpP0zYURZXqwVL4uD5ywYbemwY+7kcvzo1rPibjc6L+tGF5QW5uDrxC30mGHuR5v3A0ylq29/+9v44Q9/iB07duC1117DQw89hG984xtO0JayIH2FjCCy8YvIChHNv6mGjSsncD9j1Bcd3e4lvreSsuh4XbLJJW2OXbFmUuyzWeADO7ZXN0MtLJiSnMYEAKaNKaZ+zxMlkQXhUJauX+tr2tyKGnxls0BaLr2JbsIMaGOk9wgZLGvSSHNLnkjEmiDFc2jgdxgdQLYw3mbLwgu7Pk7423chUzQEj6sSFyLJZ/Ny2BS02RP5grIYQWbfj2cM4hhTgpC4frM0h3y/e+n9pGcXuxysUcZBPm8VX98SVVjMXHqcOP+5+pzJMVnAyzmdpYG0GvDQ62ZZzPU9FGG626elpWHSpLhQO3XqVKSnBx1tBTmMZm1GPrFn6Gx4anAFVXEzil6pwkpOPj9g+SzJ0bUNQwDb25dmKYuMWv/u07uTvqNtkKWF8QAWprcaRj+L9oWETZs2p+uau2Kf9UjTKvXqje4Wi5Epb798Nm7ddIalOsz8WCePpivabH5viZA5i+/+VPx0eT4R/EW37RTnR05B65ttBq05mx6YrUtd0mKFb331eILpF8Y0XLZqYtJtJA3p6fIOX1yJGq8qQZFIwhrWmkIePZ1syZThcpRYp1nOuYtGY6Rq2inRnJj1AI90rdi4cgJCOZmEOTF7e36FntWAKNjilSRfqNyycRZbA747EXQOTErs888/j7a2NrS1teG5554LlFiLYGVKRid008fSzSXHjyjEo7etwOp5IwEwbg5DgGnJBK27vJJphlcBoPlakIqrWTAcQx2WixJjmlSY5nQcxJRBha6ACK//1R+/xk3LFzfMxPdvWmbZX6umuhjTxpZYqkNUuDALKEFvi72x4aXRm+OlM+i3KTnE6TJLhGDtTY7XQd5clDJEELeC7/zL0sS2Dfrpn+/V6f9IgRVFwsrBA6u5qh6cZr0s/mkkmyrMy8JV50xmqJfveyOImlRbAWuLtLgD6rM1o5MP3RUJ7/LJ5ca5blkP8i9fxaasmIGcQ+bRidnff2o1/SBTCzIgW3VlfkI7qXKIaCQqxN5V53feLljAcDgLAOsWJuah7+nztB27L2CqxN5zzz146qmnsHLlSpx99tl45plncM899zhB25CH0UZkZPKRQZzoGi1GNX9WKjAt2Vt2KvQJC2hTjGT+Zif6eQa+THZ0IUMcEgBR35mvXjkHFy4dQ/2d5yDJTn8tHrR19go9x6r4c4FS57KZVfjEompK0XjZXAZzqUgkmb9VFufiqrWTdMq7vFaJ5u1OHs+TXmz73pNca9AK5bT3Zr0NvEBnjToODblWplVamoLv3ngmvn/TMuZnyorkpXDJcMGkXvcmT9Ov7x5tojyrJPxL4swZ/HlytTA7QGTlIerlgEyYrRM72PcMImZEzmAGgtj4yW8uAa7zayBuTiwtpL5YPdpgeAH4YcrpxowZg5/+9Kd444038Prrr+PRRx/F6NGjzR4LYIADR5KZOA1WmBfLsyrzSoFUUYaQvQl45daVBl5eSrsZ4zn5tUNBMqqSNddnWpqCiSOLhG4kxg/6s7H4bzqJPe/XO9aWWZTm3j765kszXSbHk+XEOmqOmPjdZ86fitGVYXp50xrjEJkP5y1OVsz12neal3qFdRvdrpkhlJ2BgpDcg6IvsZrpsUDzIiwsr7oyjIK8LK4DsKWCyho16LyLe5RsSwqzNG8sMKOHlV5ZZto81dhhGr5k+jCsXzkB5ywYhTHDwgk02a1jbvnmi/Y2wACRHr16nb41hSjfVzMXTNWJuaHCwyKn69DlDvfddx/uvPNObN68mbqInnzySVsJC+CcX4s2JUgAY4QMNlWvCJWsoN7uSZp2dgSIiKaEYDfBEVlD1104DU/+5WBScvLsrHTfnpxWFufiVKOxTy0Js8OCV94+Qf2edgBCHnSwmhNrp04E+tNSe5pu1MKyWVX4v8HAeoV5WcypfIzQS5iEtbT34FRDh7S0SqaQKXGyVkVpk3YTS4tCqwfZN9gzxpXirDOq8Pd/smUCAIB6wmc+AZykfe3aeUKRRW2xmHAQcV7Lvh5VqO9ulxW02eHVr198D/Nq6EH97MBr+05i/VnjHWuPhmvPn4ba2niqmlhgJy/clNoNU4XdvA9k5G0fV1WAf792PoaVOrRfpCB0pfENGzYAAG6++WbHiAnACJbAEjr+DaRiceaMYfjN35MjBXodWQ6YShnxcbtNBq2AV3Hs6aUrhJ85fwpa2sXMV0UwqjKMo4O534z63okAIOVFubj50uSbnPk1FcnKm3engiWYCdQdXewRunll80gkkjSPR5Tl4VgdPc8oi8ylmgGSpIwdXsDtN6rilo2z0NM3gP/6bXK6ufuf3IXv3mgeRbxmdBGzVY4eZAYDYgXNhcAskJoZ7HgPXk5xTJPHVlSnHOqpMSKRaFT7gb7BOcHSj4Nl7Dq4H12Zj7HDw5hfU4lfv/he0u88c1UG6lu6zQs5jP7+6Hjx8HavgXX2iORd1T4hS9evHka3MArABt2do6amBgDw29/+FgsWLEj478c//rFjBA51CJ/oG6zRiSML8e0bllL91/wAJ/QGozbcjuZ83QUGkXI5SaPl1FQALJk+PCkIATc4aCkk0rAYKeLXXTCNjwSJY8UaNCMVoO01bYqh8qJ4aqGr1hoHreEVTKM+sYnIzc6IBSChlTdDLLgUQUrYgglrWVEu5kyi599t7WC73bUaLAwAJkg0eWc12wzlJJezcrCnKAqmjbEW9MwO6Ecwt6/NeZP5czp7BWS/DCdulpgCYcXqoJddO3+UFdKgKAruuma+9T3N47ByCPDKnugB7c+e269XuXDdXkPc/5e+yGlrX+vOQsqBdt9euxJt3CfQVWKfffZZbN68GS+88AKuuOKK2H8bN27Ehx9+yFT5Aw88gE2bNmH9+vV4/vnnceLECVx11VXYvHkzbrrpJvT09MTaWr9+PS699FI8/fTTUl4sVWA1cfuBI0344ERyqoXicHawMAShnljS4IR+a2SSydt8SUFyMBFZs4KHloSbP4MHrUb4jTUhME5lRZScsCm6hLSb8pc2JqYHOm9J/ACsRrJyH4mAOgcyM+hBoUha9a00FOL/UZw9RzxIixHrNJtbKk+XwSpkmKB+/qLowVBlCWPOYw3hL/7jGHYfMr/R1hP00tMU5oBtrkDrE0tZ9OqByBSLa+H6S2ZYej4GF85ZyX7Ry3Wt+2wssBP9901nT8B3GKwbqEhBaxkzP30rOFGfnE8+VcEjB2hTkA0Js2sfQPfo9cILL8TChQvx5S9/GTfeeGPs+7S0NEyYMEHvsRhee+01HDp0CE899RQaGxtxySWXYPHixdi8eTPOPfdcPPTQQ9i6dSsuvvhiPPzww9i6dSsyMzOxYcMGrFmzBkVF5vlNhwJEhRRSQf3Fnw7g7k8vMCjtLzjCOwwasRKJ03Zw9g01hY6kd+Fh8ucuGYO3B007vbo10N5ndEU+mtq8ZxpmFdpX1R6cZDPmuhZqm9MoPhKJpi74884juHz1RHx0slW3LCloZ2WKaU5ZmWkoCYtFkh0/ogAfnlDN5r0x04cNWvuIkvPEtncttT9jXImwWbedUKP3h3ONc3MDwD2fXoCXdh/HOQtS+6aPBZEIMHtCGd48cBobVoxHZ7e5eaq65ejJO4qixMbDDFOqi1M+zseMcaWYN7kC9/z8DbdJ8SVkiDh2e5UpClBelIPaJmdN3f0Gw128srISjzzyCOrq6mKmxIcOHUJmprkZ1vz58/G9730PAFBQUIDOzk7s3LkTq1atAgCsXLkSO3bswO7duzFjxgyEw2Hk5ORgzpw52LVrl4RXcxeyVBoZ+d5YI7oGiMMb4iUdRsJmZ08fXt9/irmudIqPqRuz5cxZI/DobSswaZTcwyu9jUZkE9P2e1VZHq49t8bQXI41OqlX5tvK2SMAmNOj984yhIOTDR1cGtVAJBITcAtCdEFXSfogjh/dchYyGf3y+wcSfc4VKJ7LgZsWt61jgmzy09PTuIclj2LSnASLk/GadZOxet5IXLbK/NC+KD8bFy4da8vhjsgBqdUxYlUYE0Ax0WQaJ8SHyir/yMpIw22Xz0Y5ma4oEH8CaBCPGUNfKyzrx/AQUtJFwH98dhEe/tJyKXWlKkw5zB133IH58+fH/u7q6sLtt9+Ohx9+2PC59PR0hELRE96tW7di+fLleOWVV5CVFWWOpaWlqK2tRV1dHUpK4iaCJSUlqK2tNay7uDiEDB3TMq/ALFBFeXmyMzftu+zs5PfMSE9DAeUmgPZ8tI6M2G8KgMzM9NjfBXlZKMzPRnl5GHmEAEiW4YHIMyzIIfzMFCXaTiFx41JaFtZVGDq6+AMUFRfnRfskj+63pn3PguNRk+0wxc9Nr09ycpLpZem/goJm3d9++fxB0+dJlJUm38QWFYW4xrGmuhgHKCffoRCfz9/wYYXIGvRdLC8PIzMz/pkHZPkV80br3BQpACIIhbKY6z+pCcZx3pljUT2qxHC/evRfVyOso1iRKC3NQzHD7Z4RrUY8hcaPysvDyMxJfKfcwTVUXBRKKktizOBhQ35uZsJv6RS+TP5eXh7GtedNxc//+I7uezz94mGco/HXV+tYOrMKr76dGHG2rCw/tk4LC3ORQ7k5y8uL8rgQMRYlJXmoLAnhVIOx+VxIM34VFeaBe1R6+/oTldjonI6gvDzMHdRJOwb3fHax6dwNMSgjJSV5AIDsnAymtVAoYG5YXh5Gm04QuYryMHIZbjvVegDgW19cjusf+BsAIEczB1XkGhwgaeckAGRlJYpDE8aW4aaxZUnPFhfz8UctSjTPq3uNFuFwrmE7uYPvHaGsOe361UMphf8DQGZGGvc7Fg+aEIdys5A/yMvC4Vx09pmrBOXlBUhPU5BN8cvmoUNJU1BeHkb18MLYDVZhgX4/kvyEl7dqwTsvWMvGZLfMeN8UFYWQTcm5rcp6n7loOn7yv3t12ykoyDWkQf0+l5C7tPNWFkT6rLAuzoNU3g4AWcT8yc/P1q1b5elFRbnI6Eyec7kMshl5uKRdR9q2zfpZRT/hV1FcHMLwYfan+bNLZncKpkpsU1MTrr766tjfn/rUp/C3v/2NuYG//vWv2Lp1K372s59h7dq1se/1TjFYTKwaG71vs9/fb5wGhAxtbvTdAMX/sq9/AC2tySYGtOejdQzEfosA6O3tj/8diaCvL/p3B8Gwevv6deszgsgzLCBTwUQi0XaaiYiC9XWt6KQwHgBM5kxa7Dt0GnkZCtrb6aai2vdsaYnS0koxLdXrky6Kcs3Sf2pbrBg/ogCHjyX7RQNAU1PyWmpu7uAax4VTKqhKrF7f6aG2thW9gylsTp9uQe9gig4tLf9+7XxDMyqyvH6QncFIjB09zO+q5Tttbd2orW01vFnrau9GF0M/NNS3o4/hsMWIViOeQuNHtbWtaNGkmOkejEzZ0NCeVJZEUU4GPn/RNEwYUZjw26+eTz4wIH+vrW3F8hnDDJVYAOjsTKRLrePT505OUmJra1vRNrjuWlq60NWZPOYdHdGxIuttaGjH7ZfPxoEjjXjs9/r0dHTQaTGCWkarxPb19SMCet+z1qliVGmuKS0dDG00DvKAzs5epndramJP1aSitrY1aU6pqKtro/JCvXoAIH0gnr6nS4fuTlr6ME095eXh2Oeenj5qGQAYUZ4Xi17c1NSBWsrhMisaGjuQS1jANDa2ozYr+ZCpra3LcDzU8WqgRNZllZHq69tin0m+qu6xWty0YSa+t/Vtal3qXtLe0YOWls7YO3R0mPO/+rpWKIoS4/8kePaiSCSC2tpW9BHpnZqbO3XrWDFrOF59+zgWTavk5q1aNDbyzQvW91LLNRD7flNTB/XWv7u7L1q+vz/peRLq+OjRoH7fTqxL7byVBZ7xVcs2N8d5UHt7d+z7bkLWU/dnGtR9oLGxAx0U+bCTQTYj3crIdURr26yfY/UQvLWxsQO1jJYMVmCXzC4TRoq2qU1Ub28vDh8+HPt779696O1l23BefvllPPLII3jssccQDocRCoXQ1RVdiKdOnUJFRQUqKipQVxf3hzl9+jQqKpzL1+V1yDAFNjJJVhQd8zaPmbzJwqUr2HKz7dh7kqteJy2WeNPoLJk+XPc3GXTrmbuJTCEWy0a3QtJrhQY/WqkVh01uxwdfiiUC94IpldTAYDTUjC7CmTPj8/A/r1uE85dU65YnmycDutDmGo9vktYMujicjcXTkiN0Jzwje6At8tYb18/AbZfPltZULLuni3bO5ywYhbycDKyeyxpsy9nVJ3IQajsMukAkgj4pa2gDbW1ePRHzaiowc3ypATnJzDs5nJrOs2pgJ4ddn9So+CIpV7yMVHsfERguATM5g2H5mF1UBXAGpkrsV7/6VVx//fVYsmQJFi1ahNtuuw3/9m//Zlpxa2srHnjgAfz4xz+OBWlasmQJtm3bBgB4/vnnsWzZMsyaNQt79uxBS0sL2tvbsWvXLsybN8/ia6UOpPvEahanAu8EGLEGtn5aYxCq//wlY2Kfdx+ut0qQZzDZyM+U0m3SglRZmVeSpqTMrXzscH1zIiegtmZFoDbzObbrlW7fPAef/sSU2N/DSkL45PLx+KxOuihy+M388xL4lwn9Tsdf0y6BqBG7NcyeWG45Ci4JTpdYrpKsGF6ahx/cvBwzDJQkXsgc6rNmVUmszX5Y3dMzNO4Hq+eNwvUXTzfkeWTakqf+Fs3F2trZyzUOsnRY1nWu+oPzHgx7HbMmlKI4nI1PnVvjNimehP6BizEuWzUx9rndx/l0Uwmmd9WzZs3Ctm3b0NjYCEVRmKMGP/fcc2hsbMTNN98c++4b3/gG7rzzTjz11FOoqqrCxRdfjMzMTNx6663YsmULFEXBDTfcgHDY3zbaMiHjJlZbB/mXoqTspWsMrBvaaFqk3hRAOJQpRXjmhdhNrHeFCq9EoG4zMJPkhbaXyYAXTmBUefKaG1YS4hLCoxl5jMt7Zeyc1qIHGK6pY2tO8qBnZaahR8cPVpcWie1PHFWIF/9xjL1tg8anjS3F717+YLCcR+aSRxGJxHnU77d/iHMs5ngVAesYxee+ndQ4j1BOJr59w1K3yfAsaHliJ48uMo1TkEvxQ+bF9HEl2Pt+g+V6AkRhqsQeO3YM3/zmN9HY2IgnnngCTz/9NObPn48xY8YYPrdp0yZs2rQp6fvHH3886bt169Zh3bp17FT7ALJ4ooyb2HTD01PFFzexTsgNtDZ4u8arfWnnOOvWa+Ui1pvdmADHb/Uk16f11wTMk8DLBq2VBVMqUE/x89Otg8grqzck6vdu6x9ON7997wnTMrExlzzkIiaNJ0yCbPFg5rjkoEyiIOeNH1RYVhN73fUisFBoj3RTfFyNICPvsR4t9Pai/7554DQ+d+E0KW2nKvww73mhL7rQf1g8fRge/9MB5npomDiiMFBiJcLUnPiuu+7CRRddFBNUx4wZg7vuust2wgJE0S4QWVcLI9NYRYkvQB/oDYOwi1KfsGmB16dt6pkZadS6eOWIX/yZnifSik+sH+AGqTTFUxQNlABhdik0PIhEgKOn28wLxsrHidWdP2oKD4+scacOu1o7zPePuE8sW53M5Rg4gPaQ9nQDf9AoPfiJl0iHxfkl0ncyrDjM2q0sYYu6zHsTS8v9HiB1QZseLHNGa2YvgmCmyQVTYKdVq1bFBphMtxPAfuTpRNyVhahPrK1NDCn86q+H3CaBChqD1jMxdlPQ5xWoXYULUvJXf7xDWl3/OFSX9J3T5nW0HowAOM0RAVcv1x8JlY86P2SJlPH7n1oDy/vaZsLPUJ1WKOz36MJP6Eerc8iBd3z3KF/6JkDjZsT5kmdMiN96886j9WeNi33u7TM+pBtWnMtUJ3k2MmWMvv+4Vy2nAtiNZBcKO3I8ex1ZmdaVcrfB9AYtLS2xje7QoUPo7uZLnRFAHOGQvUqsnFAjzsKufcfhwIjCEHl96rsp9m7i//vKB9zPyPbPs9N/zazqCkaBiwf1LfJ4b2/fQJLPpBci1fLO8ERa6YOyXA3MQ5qFunlV5yGWy30Ta0fjg2Dx4QUkK5Us7ZGNeGjs9HC8jp7OiBWTR7PFPlExfkRBfEw4+2fBlMrY5zyD3L4A/w0rYKyc9FFSGAZIfZCzSOV740cQ+b953cg4Hqgoki8X8GLJ9GhE/jBjfm4vw9Qn9oYbbsDGjRtRW1uLCy64AI2NjfjWt77lBG0BIMcn1giKwpeiwgsw2+iEYaGrvWy6piiKzk2sDtFuvovDN1VWYNZNWRneOeXUy6J1+4+2J3z3lzc/BgC8/La5L6VdiETYlRm1vJnSnTk4FiJWBjL1eccjWivmh5R23b7zpPdRwTPussE6Nh+cbMFIDwUBpAnQomOZlZGGnr4BZEowm2RFOSHUD2M0FzYD6yorLjBJOUbBeYur8ccdH3E/F8BZGC1nPXPi7Mx0aXNQDzKCtVqFul96WW5lhakSu3DhQjzzzDM4ePAgsrKyMHbsWGRn8y/8oY6Z40vxtkDalnRtwjbJUBQg4rN0V1esmcRVnlVwTWVzEiqzUujCDi9fK8rPQlNbjwhZlLZ9pMW6BCspdhLGNhJJ8gVTfW7feve0UP35uZl80ZN1gqnx+Kgx+cQy/u4UnAqcxRadOPovM02CvrPUgzTNdzJ9E70y1m5AJE8sQAwtZ9+R49jY2q37mxlWzR0ZS8/DiuWzqvDS7uMagtieTVMUFIezuZR2WcGnvIbzl1TjD9uHlnIuKyalaf51AjWjo+btlywby9lKABpMV+7VV1+NnJwczJw5EzU1NYECKwj1+p4X9t/E+iM6MQmzvJGiyM02PdPxLfR8YumF+eqW2W9OR8e1ArfMUU9KiuBq1MOiLGHT2RMsExFBhEsIP2bRdBIAcrPtOcDSFZIcmt4sSqGi2HVwZF7hlWsTDyRFlS8ZMNoHSdcArwQHM4JoNy4dlFPM8knToObNfOtgrYYWOjFrFozG929alvCd1cA56thMGFHI/Eyawjfv/LA3mcHpves7/+LNdD9JI8nZLZUlIRTmZXFdNhXkZeHZBy/EBUvdVGK9z8NYYdrzU6ZMwfe+9z289NJL2LFjR+y/AHREIhH8aedHON0oJ8qibNMD7aINAjv5EALjRZtGUTNjyvceYHB+mJNmvVRg02GLLAHEqI/Jn3gO0jJlmFBH+E62f/P3w7F3MaNUr+suX8Vn3WGE8VUFur/ptT+uqgA//vIKlBbkSKODF6yCvCwh/pufX4zF0xIPdzMk7ne8fMxoXZEHdX64iBM9DLhi7STc95mFmDW+lOs5BUBXD91CJKRzyDmiPB/5ElyDaOOx4owRzM/Xt3Sjjjellwcgex5WFttnRluYb9/lF7luWbskfnBHMcV34JDC7VzTy2YOBwBcsGSMq3TIgOkVyv79+wEAb775Zuw7RVGwePFi+6jyMd490oSnXzwsrb70dI4bNFaQi15RfHeuqJLvLWHCU8QkQe8mVsYtqlSfQXlV2Q8TYq86Z7IbzTLD6OZJ1DqDe3Mmis+bXI43361FBEADRwCronA2jpxqTarPtEECi6ZV4mfP7WduU7d2TYwB2qEhQDG1haQDAAHYZexjNoVoU2XZrCq8uvekPQRJgh/MSUXzUKanpaGqLI//QUW/XxZPH4b/oZgIyxLk+ygRjb3gd+g3zJlUjp/+UZ8H+mDaJ8CIXL0YZLxB7jxzosGJmupiPHrbCikpg9yGqQT7xBNPOEFHykA1qZEFu31iZZkmug2/MVgrkHVSqChAUX42rr94On74zN6E791CQpAZn24QKuwye3cCbnT9uYuq8ea7tcyWBucsGIVtrx/F/MkVsQT0x+uM+Zne1M5IT0NBXhZa2q35dqeZBVLyIqMapMnpmEo0pYf18ISpmE1d7cUh1MJps2wFiq7iqCcoi/Tjqrkj8c/3ElODNXfIicfACp9vS7rww+GMNBh5UPCOr0G3fWnjLNO0UW4hFRRYwECJve+++3DnnXdi8+bN1BOzJ5980lbC/Au5HM5un1gVfvKL5TZ3HUK8WQ965sQAMK+mwlLd9ux9g9Hz7KhaEtwyu3bGnJg9WBIJGZSxCuAjy5MjxHb39hs+I9J1Rs98YlE1nnstHgylfyCCI6fa4gV0XoUr+JXNUHivH2zcKtiDH8ongnlqeJkpuQheJUhkLU4bW6K83QUAACAASURBVJL0XUTw9OWS5ePMC1GwZv6ohDUfo4NjTo4sF7jtZoCVrWEI6rBJbER2H8wYx2eWH4Afukrshg0bAAA333yzY8SkAj6utR5khIRjSqwjrXgfJQXZXKaMfgGP4mPnZjZ+RAEOH2sxbdsP89E0Ei6PtMtTVNL4sAd2sm9CkDWLvpesuSLSfGF+8m07SzClj2vbEr9w0/ph8F+nzzFpPCmUw+bewEIrb5eWMPojZ2WkbhR7USiKvll6VqbeTaykwzjB50TTCMmwsDl3UbXlOqyAdmlBGw4f3W3wQbX4oqWnIv7vJobSoYIV6K7impoaRCIRdHV14e2338a+ffsAAAsWLMCCBQscIzBVIMqw9ZRY6aYA7q9ZT2D9WeMBABcuHcP1nNcZjlfoY02unbKbp2SUCuQ5VGGPTywnDeSzIEzJB2F0u0P7zTywk0EJkVtane/VNCNaIWnfB1Ffxe/8ejd/YzYhZsLPWF6WuxhtKM5ZMJqxdvkoYVxLU8cU20xJakHPJUrWllRpMa9nzehoJGYnTbBZ3310ZdzahEWGDPZNNiTexEZov8ipP4Dt0NWEmpqasGHDBjzyyCOor6/H+++/j3vvvRebN29Ga2urkzT6CrMmyDUf0FNi5022ZgKqha/CxtvIIXKy0gf/tT/djpPmqFw3sZx08ZiRjaxINgFNaFuytm2n8u7WwQDZ7MKpfKm77I5X0dtv3f+H5EVFYYNDj8GO4BE+xYaM/6lDHzcJteQG4oE65e4BZnsKrVdZA/K4FQQLsD9OBS+8EE1eiAJJZK+zePCh7jksOZUN65E8DndcMQe3XT5bap0BoqBZfCmI5mA/erqN9ggVPpKaUxa6kvp3v/tdrF27Fp/73OcSvv/BD36A+++/H//5n/9pO3F+xIBkH+50nRtX2Zt4kvzi/r7oCrwgEJhBRNa01Sqdo+6wSUqFuGmjvduDjOpdMzsn+ptVkaYVM/SJTbgNZWsDAF5/5zR7YdDNicm2aTSev2QMIpGIrl8Tc4MSoHfooirWsqZxOGQ9FYkeaDfgRmCP3ClGDwtYDrvsOmTyilWLR8iIQiDLgd7h5+2Xz8ZP//gO6hn5a0HImnmvenBi956zceUE/PrFwSjNDIMnkqvXCsg1FYlEXE8D4wR083hz1JH6veRt6GpCBw8exHXXXZf0/Y033oi9e/dSnggA8OU3ZIFToeK//vM38IftHzrSllXY2iOxE7rUOmNjFQgAfiHtjAllzGVLC038zgR9Ys9d5LwZ4lsHa40LeHx3MzQnJkeA4z3MAitpER4UQAvzsojcfUTTlLY/uXwc1p81ntsMFnBuSHj8JssKc3DlGuN0THZGDpVZNWnerh2XpPnmMSGZlZogfUsyRHpEL492TXUxls4YblvjE0cWAgCGDZohq9ZuLL7sVmC697kM0kWto1tulg3AW9thXEH3rpwXmIazQVeJTU9P1z2JKSwstI0gv4NFiR1eyu7D4VRgp49r221n4m6BpwdVYZGXgXiJQTuNS5aPw9r5o3DfZxaalh0zLGz4u8jtWs3oIgwv4Yv2KEN+dmvMZZ2QHzjSqPtbJBI/nNi4cgJznby3GQV5Wbj7U/Nx32cXxp7dvu9EAh16YDWDXXFGVfJDtPrMyWVGKWOQIAD40R2rUG2yLrwF/f4uypd7iGsN8RFdM2+UtFpTKhWJrHdR6LNiwkh9WXHprBFCTWnHkvcNbtowEzdtmBlz/UqLmRMLkSMEr1t81TZ1uk2CrXArmF0A+TC0SY1EIhgYGEj6L4AxaIqnKMuyQ4n1Nvukwyma1f5u91AKDK8jTVFw2aqJqCrLw6UrxhuWjUSAr2yejRvXz6AXELhdcwtumVvJarXZJCeqGlSkqpT9gEBEKBhdGUZeTiZON0YFp87u+G2ukRmtQjlwMo8YTf8sC4umVgLgs+RgmUdVZfak5JAOjk51cvVUlVkL/iMVjHzDT/u0AlCZdtngYc5Z5EHSIERlm8tXTzQhxBihnEzMmlAWW3fqcDidW9fLSEgTloows/gKpoJvoOsT+8Ybb2Dq1KlJ3w8VW3krMOseHl4ZdDUFNvZJV0/UjOZPO4/g0pUTPMnL7N5rrazvcxdVY3hpHr7/m7d1y0weXYwWHQXqzQNRn8qjp70fPI5HYfIi7PDpteJXxhutVsR/2sjaRH/eGz2T+Hf+oM+3SpKMtbphxXicyWNeKQgZPoE8vMNqa4pJHSQpTJFdLdLjd1h5/7rmLiyenhxkTq1TtpsVCasykqpM263Een0/GEpQSC3WysBInjLBHOGHrhJ74MABJ+lIMZhtrzw1WZ/WRiY9ARIh7AuSQtzH8qtI6IuHntqNSRzz1o3DHr+bE9sBK3Y6tPfKyTT3LTXjtOTv//vKB3xEcSJNQCA2G82180fJT6lmAUavxkOl3YF0SGQzzKMA4nh1zwlctmoiSgtyUN/SFfvemTG2xg9ja9aiOxWf9YWlpvwJeWKxNER0tNimNp4YIkNxML0D+/OIBEiC0+vYSWHB73DKB9nTsNoFLkw3N6a44tJc8fKeOXtCGd77uFnoWd73ogWCEqrIBIZ+uZq/k33qeSemv3k1j0BnVWmItclQZu7kcsvt/PCW5YEPnQlIBRYAygpzXaKEHXGf2GBwVaS6zGgW14knzU4Ad+Gd490Uguk+HomwMwkJ8liq8SM7gyIM1ciTM8bJzW/sFeiG0JewJlIqwMsgQtnRc02zAFx6mDFefB7R1rWRUmRXflMr+MehaMTqf5hFribglWlkpRdV3+XsLG/eeMq4yc7JykButvfO/b0cSd+Jua3XxsKplThzprkZfixPrIf4iNvwkuUHDXpjriT6EOg/P/iv3ogH5xn+gbdnqk/Bwrc7Gc1WZewB7x9vkVCLOWZPZE+14iR4NtIMjyWyp8EOoaWESI3hiExt5k/qEcHeCGbnHX7MU7nx7Ggk4uVEIBae9qyQRmvHaDmyJkmw9bBBU/epweBUf9p5xL42JUNG93xxw0wsmlqJTyyqZn7Gss7gAx7hJ3jpMEgGPnfhNHz6E1NMy8V9Yu2myH7IYnW+CSQnCsJihj7tU2AyDBGYSuw9PT148skn8eCDDwIAdu/eje5u+QFBhhIi4FgiwUadBHtlUrHKvR4ynwse0CD5gp/x0yslxY5r0Yntazdz8AReWPGz0Cc0Kwjjm9jk6MQ0XLh0DFP7IqSbGt1IqcVboL1TVWkerrtwGvJy9aNJOw0PsLEhAzf1X6vjrB6UDSVzYrO9y47x9JKMFKeEng99CE0F38NUib377rtx5MgR7Ny5EwCwb98+3HHHHbYT5mswrNUUO/RMGZxu6nCbBNdhdasZKoHEvGB6bpegLnorY+kmlvadUYUxl1hjWgs9lbs0NRH3MWOfN1YtSrwkFA91+FmcccMn1uvBgLxsoi4FMVcUa9WkfD/5AKZK7Pvvv4+vfvWryMmJ5vvavHkzTp8+bTthfobp5spzyyRxo041cyE7wJMT0zVIGsapY4rlVKRBDoNfnLe3cDbEbitlvIxXlqbFd7Eim9EEOyP+F/vFzb4zY/UMtLktz/LuMbR9xIsKpRdpSl3QJ3pFcTSw06zxUVejdQv1U2aJwuo4Kw6l2PEVfNQVIqNvHrbGRx0wxGGqxGZkRAMZqAJGR0cHurq6jB4JYKrDsgd2ogs4Fpm2TXt7Xo53TMlEkTWEUjGcPWck9Xu3hWq/oLQwx/B3uw72f/bcfnsqJiBKupUbBqpPrEF1MXNi4Rblo7TAeE6kLESG3eLABXzK+1g6PRpYqXpYGD+65SxcfOZY+Y1YnAeHj0Wjqas5yp2AV6fusJIQAPrS9PrtMQ/M9o5Ah/UPTJXYdevW4ZprrsHHH3+M++67DxdffDEuuOACJ2hLWUQiztvcN7TQDx4KQvIUzw0rx0urSy7Yma8wm/Yhf/dj4CEvgXarMHdSPJUH12kuR581tsZjEsjebK0OnbXATu5GJ5Zxol9exK/EpsJySYV3CCAfpMuFVyNXHzkVTafy7Ksf4n9eOMQcdFOLVFB81FRUdtxEOi4XMLyDl29ch4ocZRWm8eKvvPJKzJw5E6+//jqysrLw0EMPYfr06U7Q5luw+Hax38TKmcmv7DmBC5aMSfr+0pUT8NM/yrnZKQhlSanHDA4GGx2SSKUTVz3I2LsqipJzIB6vb4999nqaAkPoRm00gYWpQ7t1NZqKAm6YtkPET9or5FvpRz+/dwDrcDWwk8S6nn/jqG/4th37NGuwPL/DrOu8rNwGSISpErtx40ZcdNFF2LBhA4qKipygyfdg4S1OR8Lr7Rugfl+Qp6N4DtE17AcFzo6hUXQ+2wU/9LMR9G7cTtTHA4P5RRhKgFWfWAvP8gZgigtckaTvxEB/1lCR1vyo/dsXwpCEpRhTYjn6P9/mSMZ6pNjdrjT4iEWyznJb9i5ioGV0WXtXr4Ra/In+/qic2N3bL79uD4X8NTsAHaCLy0nQZe8+Wrt+h6mU9ZWvfAUffPABLrnkEnzhC1/An//8Z/T09DhBW8oiak4snnxBJIJuXz99VU4bW4LsFPADdVsnOnqq1V0Chjh4x9/t+SILIu+xbOZw0zLC4oaFjqXdbI+rMoh0HYtOHIeZ0rhugfzAMiREXt9vhx20LmZJyaRV8HOzTc/QTerja09FWMeFxi2WIHzw4iEexkwKI2Px+yGnX6Hmt376xfdcpsRmxHxi6ROSJ+pwMFXdhenuOXfuXNx5553429/+hmuvvRYvv/wyli9f7gRtPoZp7DNL5ho9vYzHRAT0TsHSFAUbVnjVl5UOu6JOKop4fsxdh+okU+MiLHavHy6fhjKGlYZ0f7Mc6VPyw5kZ+ltU7Bdivpkd9leV6UcflyGMaPmHn5aClHQRPlj8oyry3SYh5RAI8nx94PX++ri23byQj0FGtqdyLO+zsQCDYDoCbmlpwe9+9zv89Kc/xa5du7Bp0ya76fI1WPgT802sJGZn1BzVncnjTNY2CL53W0fqWCdYHXrRgwAAmDwqcFmwG0yKqkfyxBo/kJwaw+wmNmFq2sDj1s4fpfvbCAMFOg7nGS9vi97JjSjWV0um0y0R5tVUWCHG9/DS+QOvGb7MVTNURZ8hBYoVD7kvemgpBDCBqT3Pli1bcOjQIaxZswaf//znMWfOHObKDx48iOuvvx7XXnstrrzyStxxxx3Yt29fzLd2y5YtWLFiBZ599ln84he/QFpaGjZu3IhLL71U/I08i8QF4rRPrKHS7PVjQQBWthauE1LBNprbU0eJtTofRIK8qCBv3lhXiC+mr09guS8tPM9rQkgt7bD0oaVhuDbPNEFPQV4WjtUl3nDQTKgD2It0Hf5UmO9MYEIvaYuyWWfN6CIcONLkXINkvd7p1gAeB3kTG8DfMFVir776apx55plIT4/7TW7btg3nnHOO4XMdHR249957sXjx4oTvb7nlFqxcuTKh3MMPP4ytW7ciMzMTGzZswJo1a3wdRMo88hnPPiaH67d39gbrlQWC3R29fQx62CpIRebQx83Bqbgk8M5M4TyxDo6YOlVI9wpWCxe7wHuAU1mib9rtOASj82Sku7NKhV1JA6YiHdWVYQDAlzbOwuce/LtuuezMdKyeOxLjRhQ4RZpH4b9J6D+K9aGY+MQG8A9MldiJEyfi29/+NhobGwEAPT092Llzp6kSm5WVhcceewyPPfaYYbndu3djxowZCIejTHDOnDnYtWsXzj77bNZ38ByyMtPR3mWca8xpc+LX95/GHCKHJYm8HGsBNlIJSUI4q1DsIIe3O+Kpm5uVXwRMJ5U1Y/DfXrL2sVCGHQe7RRVETjbEA905HgBT877aWz5+cpKf8NDFHRWXLB8nrzIH3tUrKzeVcP5g+r7MDPMgkZvXTJLevgIlUEgCcEMGbw34ibsw1V5uv/12LF++HC+++CKuvPJKvPDCC3jggQfMK87IQEZGcvW//OUv8fjjj6O0tBR33XUX6urqUFJSEvu9pKQEtbW1hnUXF4eQwcAs3UIGJRhJYWE8JYeiKCgqSj6BLy8PJz83mIibpSztOxL/PFwPAMjKykgou7Y4D4/8776EspkZ6ab18bZvBe2d8bD3JSV5KC8Po+BkvG/KysK60S7J9EJGNBYX5SUcLpSXh5GXR0/7oa3HyA9Ur82cnOQomSx9GA7T07vooayMHsikqCgUay8nN25KV1qaj3KbbohKSvNQXhxCDsWHuLw8jGztGCrmfZKVmZHQJ2T5bF0z7+jNeSiUJTRv09PTYs+Resu5i8fgTzs+TKLDDGWl+dwpZgAgj8jNbMQT0gcj4GZnZyI/X3/+FBREzVvz87KhXnAWF+cl1a33bkpm8hq0wheMnj3dGh3bE4QSGwploV8jmJB1FBQ0xj6XlOShnFgb6TpRgkOhxHFJqE+zFsnfiorzkEGs8UxKFPisrPSE59IoNJSX5zMpB6JQ29buC3oIhxPNRYsKc2PPdWg7n2ijTROQkNZWv04Ufdoz6rLLzTVfw+Tv6v6h/U3btl37WbGm/eLiELWtgnCOIQ2hwfeOpIvPjdLS+Pwv0qGDBWWl+UIyid7v5L7LVMegIZSiKJbHjdwLWWkAEvdTGgpOxDMYFBJrRg9JMkZWnLcWFYUQolw+ZGezreGCghxqG9r2yX06um7EgqKZtcNbTyGRyi6Ul53Aw1Tk5euvH5Vvh8M5CA+mmdST9YzoTEtPQyQSSfotPz9baO73p8X5f3FR8r4bIBmmSmx6ejquu+46vPzyy7jiiiuwYcMG3HLLLViyZAl3YxdddBGKioowZcoUPProo/iv//ovzJ49O6EMyy1TYyN/ihknEaFcBzQ3d8U+9/cPoL4+OfpbbW1ympaWlk5qG7SytO9I9PT0D/7bZ1q2t6/ftAxv+1bQQdxsNza2ozYrLaFv6upakZNFn85keiEjGhub2lFZHEoo297eTS2rrWfCyELsfb+BqayKLko+OpY+bGntMi1Doq6OfhDS1NSB2tooA+/qjG9WDQ1tSOuXnycOABrq26H09VNz8dXWtkLRrP9IxLxPenv70NIS7xOyfKtuwK1oOx0dPULztr9/IPYcudwHiH7jqbeuvg09nfx+1e3E+xnxhFj+v+5etLfpz5/WwbnV2tYdq5ucJ0ZtAUBja/J6scIXjJ5taY6u/z7ikKq9vRudGisYsg5ynjQ0tCOTmG96CpSWByTML837NtTH19qpUy3o6onT0kvJvdg9+HtsLlFoqK1tM4zSbBV1ddG2WfYFIM5/ygpzUNfchXGV+bHnGhvi+9qEEYV471gzqsryUFvbmrRvi8wL8hl15Lo6e03rIn9vbu6M/V1eHo6vEU1ySLv2s8aGdoQIE+zGxg7kZyaPb0trlyENHZ1R3lXfTJcRWFBPzNemxg7UZospxDQekZ6mGNJP9r0W5JpjGdt43s8I97jNq6nAmwdOx/7e/349tQ0zNDZ2oNbAqq2VkFdaWjq55iyQyFubmjrQTTm07+5mXMODfFBbduHUSux851Tstzbi8qChoR2ZgrfdRjTxjJdatpmY8x3t3bHvewh+296mv35aB/fAlpYuDPRF+bKerGdE50D/AHXOtbV1C839hqb4ezU2taM2x7uXdU7CSJk33Rm7u7tx8uRJKIqCo0ePIiMjA8eOHRMiZPHixZgyZQoA4Oyzz8bBgwdRUVGBurp4epLTp0+josLfUQLNfWIjjvhuaQWfwOzBHKK5C89fPEYuIQJQ/ZKswk1T2Y0rJ3A/46Ec6v7Ib2gjjVarnjm+lKOx6D+kGaFZwDwj+mR0C2lOzGLeeNnZE603Kgm8y+i8xdV47PYVCQd/ZCeq7ivrKebGBTq5WoFocCAW+GClOQMP8D/aoeSY4f64Rfr0J2oS/v5oCOd876EctPkWBgxdlXECE3T/w1SJ/cxnPoMdO3Zgy5YtuOiii7Bo0aKk21NW3HjjjTh69CgAYOfOnZg4cSJmzZqFPXv2oKWlBe3t7di1axfmzZsnVL9XQBNkSaV1IMLhE2thq374S8sxd3LcD7bPxFQrgDgmjizEdRdMxZbzprhGg97m6we9SkVJAZ+pNGC/jzAPrKQXcgpGFLoYnJj7+fjtS/w7p6eCdrjJwE4RvRyEBIzy1joHzlEjXio9TSNCEANwfDAScyT2E9vg6OU0lwUfLFFXYEWgP3g0OSJxuk86Opti5m83ZPSMHb3b2pF8GJGKiE1N74gOAQShe+20b98+TJs2DatXr4599/rrr6O9vR2FhYWmFe/duxff/OY3cezYMWRkZGDbtm248sorcfPNNyM3NxehUAj3338/cnJycOutt2LLli1QFAU33HBDLMiTX0FTYvdqTFSYhS0LnCojPQ05BIOubdY3I1w1ZyRe2PWxeGNDHIqiYNG0Ydj/Id2k2E9wQvaQmtfPQ8KSVqa3G3a9ufDBgMWx4BlLtSx5+7p0xjC8sEvMUkiGBQJJvofOVmyB2Vi9sucEAOCf79UlBxU0uiVhnQOi0Yl9cofrFzoBelTuvFz923a7IMJ+vLR/OAW9Nx5qN5MDOieNeTkZpsFZgdTn8X6ArhJ7yy23oK2tDUuWLMGyZctw5plnoqSkhEmBBYDp06fjiSeeSPqeFtV43bp1WLduHQfZHgdlZpNftXX2MueJtcpe0wnfG6MT7k+eNc43Sixt0/HKhu/mhji/pgJvEL49QwWK4p3bFT/cxLIvFf4d2vJNLE9OZ9WcmGCuI0wCj9jNJxLrj/hLyGEkllfQ5TVRtJBmOoBLKCECnIWyM9DR3YdZE8oca98PbDcBfqM3xfD+8RYAwC/+/C6+uH5m0u9F4WwmJTaKYDDdhK4Su23bNpw4cQI7duzASy+9hG9961soLy/HsmXLsGzZMt+b/NqJU42UQAtJmVuckW5Icy+jNkV9QQMkwpHNVGcYx48oFFdiCcKH4sl0gESIcqfOHtaN3xwFeclRQkmo07RFlgmc5GlP60NFETm995Z57X//9RAA4Aij76A27RAAw05gzbUreiCRk+XvYCl2ZSS3IpKQY/Yfn12IXQdrsXTGMAlUsSLI0y4FQ6QL3zvWbFxgiPRDKsDQ+G348OH45Cc/iQcffBAvv/wybrrpJuzatQtXXXWVU/SlDNIU4Ls3nhn7m9Xtx6o+QQoQrLe/XofdKlZ1ZVjYT8ZNBfCsWVVYNLUS08eWmBcO4Ck4OWsMfWItEmL1bI5cP8NM0jx5wfrCqL+ofSHQP3am1xGBekPx1kHjVHgqkvxmTcDMezmH/+5PzcdlqyZiZIVYmpAABiAme2F+NlbOGck97gGsw6r8Ycie3Ge3dIiYkMunQjq8sL/5AYbXbw0NDdixYwdeffVVvPXWW6ioqMDChQtx0003OUVfykBRlISbBfboxNYmMmlOrLaZKjdtrG/B+7ppad4KFqSFHmXZWem47sJp+M3fD2PvB173zZU3B41q8u4ougem9S/YcQWhxNvTPIOUEzSQlNGCxViGUXRiyU3RDg39Ph/Jfau5jS0lFPVm1WAOLptVhX8cqtP9XRSjK8MYLSmCu6vw4KWj2+fjfhNpvKqgeFjs4YZhD5tlEJFJSABboSthXHjhhejo6MB5552H888/H1/72teQk8MfOTRAFNo109DCluvTKnMmBdZUuYm1G4qiCG/KftpM9TZSP70DEGw4cmFt8EMapfWiM8fa1rxT89QwLY8Bwc3tPdxKvJtgWUf9/fyrjWpObADWm1iWWsdVFaCsMJBbAhjjzBnDY4HIhjLIw3tt3uRUgryLnAj8ca+butC199i0aRNqamrwpz/9CU899RSeeeYZfPTRR07SllrQLJrHnzvgTLPE5z4BAcSTsJlnRP3WxPrKkRNWAdpmT2QPsuE3lmzUHX57l1TDyjkjuMpzpdixGgk5uULWkkz4nxcOCT3nZYh0OW+wM5mBne68eh4+f9F0prJevR3Twot0um25ZLVHnLF8VqgfvQQ305XxwHIAQZPfeeaz3w79Uw26x8RXXHEFrrjiCgwMDGDv3r3Yvn077r77btTV1WH69Om4//77naTT9xCd55bXB1FBW+fQyAFmFWmKwmHurYEHGBqNqY4dXsBuopdCXNm2fVini6qHhVFWmIPV80bZ1bJl2GhNnARuvzieFDuctJg+I7Dmk3JvEw20dhib204aVcTdnh/BGqiJFynEpoTgJWXWywoPG+zvS575mplhzDftmvszxpfo5ptPJdjtUuedlZn6MJUw0tLSMHbsWIwbNw7jx49HWloadu3a5QRtqQWXtFhfpPzgBO8biWywkYjY6TIXbQ4OjVemgUqHTHpceTedqZGVkY4HvrAEa+d7U4k1m9Fu5zk9XtfOXNYLc/plAxNEo5RmgPcEHZbxJssUh7OZ6qWNk3FwMa/1TAAzuH0Ta3UxVRTnyqFDEuxeAXqjtYY4fHV7SO2EHos564wqZwkJYBm6N7E7d+7E9u3bsX37dnz00UeYN28eli5dimuuuQajRnlTQPMyxHVYa+xs7fxR+OOOwAycB4c+joZf7+zmy28IwHuSqQBS4BUCaKDofNYFIcE4qVPwKLHSCROor8Mgl2B/v3GeWDLonpsQ7cbMdHtsMNnp8Ub/OQ1FG9jJSjdIOrSaM7ncAhHWYVVOWjNvFH779/fFLbAYwMWDWV6HUsbqYUKYCMzn+sGEjSC7jpb32guvzpuPe6hCdxe6//77MTAwgC9/+ct49dVX8cMf/hBXXHFFoMAKQvh0mS+wYxLCIeNcixzNugor8qros41t3fxtOdBz5qzNajQwa497CXpBYrywSfHg2zcslVeZwYLw09AL0Spb7zX47XQTJV84gXk1FUnfeX1aJgR7YexLXv4b3MT6D2WF3rrJ5EVmRhp+8pWVtrbRYuJe4DV4nRdZAY3HiLCdVO4jv0D3JvaZZ55xko6Uh7o+5kwqxy7G/Ho0PPQvS4VzmKYMOLkNnzbU1gAAIABJREFUqbDwPCoSzTkV5C+/vYIRvdmZ6fj6pxfgaz973X1iLEDPdNOu+eaHzVn6RawNDxmdppcV+C9q7tHTbbHPrMomr1LKWtpvfIoXTu8lvt67lKQPnsPe9+Np7/zQ16l8Exuk2Ekd+Cf+v98h6AuoLV6Uz+aHNORgw6YwMOBNg45U3ltEYNYdIyvyk76zLET4QAjRgyHpPnovPeXI0N9S6AX1Z5il7vJIX/P0yeFjLbHPrPGaqMNk8GxwE2uMoHv8Cb9t21o5I5h2AbwIRwKLB4gLCryMIGAc7iE3m//GOxUEjECITHGwRCf2gcTllEuspb4wTP/kv3V2+Fiz4e+01+V9T9Zx9S2b8ijhfljzevBmjzoPmXu3n+eDGbq69WMZAHDt5YN5zI9AiXUI8ais3A5C8onxOezukTNnDgcgdnLqBcHUfQqGABza4+79zEK5/rAm8ML8ZYUXKLUiNE4e7a8UO5FIBO8djyux7ObEdlE0VGHeoV++7AwH6AggDu8vCm/aoclBa0eQbjJVEJgTOwQ7UosEYEN6moKxw8OoqS5mKq+ayaXySaQRnJijUlPsyKvKcyjOz0YoRy6bTpn+EphETvvRJgSRJQpfe24NMmyK7isKMx+4+pYuNLfFg9NcuHRMUhmq5TDnAS73GKXMhBYEZdimjimxvdnRFfk4QvhIuwk/yFU8JK6aO9I2OljR2zfgOR5lhoR5YNDhZunPAvgHgRLrENQN3K4gF0MJItEu77pmPgBNdE2D8kDqBDYQjNYfgBF+6ztDHkSLhu7RN/SXeBXFv141F3998ygWT6t0m5Q4GIeX9IcFgPmU6Mr06nn3PM75lhpsmhn2BXPj68gh1u2WQY6b2RhuOGu8vcQw4KXdx3H2HPeVaTvQ128sB7LO7UgE/hMAUgyBEusQ1HkeWBN7H3ElVuRZycQIwCoNHngF25Ei5xO2wRemZNJ9YgUqNHnkPY0P6YQRhZgwopC/HQ9A6w9r5WZ1KPAYuxD0HQ0+6BUO/mJ3XAqW2o1yYPsdepknYv3Csf15QeYbyvDjYbY/oST8E8DDUJlSqtzE8iOYpUMVfhp5r94Qk3js9++4TYI0HD7ejHTWkMQmkMlZfXHgEsBWeJ8T+INGEr4XfwzonzDS+CAx4Cn+QaDEOoRYdGJec2KJxzwjyvOk1ZXKSIOVm1j7tyq7lWtHfGJd3tKH8ukp06v7YA/3whi6PY9lgOUNenr7ceRUG0ZXhnHPpxfg61sWMNefxjlQJQVsaeSGbBR1u17bB2vebqy20ReVnK6dZtFxTZ53AqmsyF13wbTY567ufhcp0Ucq7C1OIFBibcBZZ1QlfeeFwE7BkmCDOkYDAspi0MfeRDAubPCTXiCixLip+Pj5ZuPDk63oH4hg/IgCjKrIx8jy5NzLuuDs8nAoi6u8j7vV1/DSfJa1rNPT7eMPJO85csp6QCxqEDXLtcZR29ipqdybm4MIVeQ4b997IlbPqcF3bu9MXVPqVEOgxNqAa9bVJH3X2hGN6ujm6QrPnuOh/SkJtguiVqITe5PP+wpVZYHFgApbpjpDnRF4S0iloafX4gm6pnP1uoVnDFJ1+R8eTK0j4s9L49ep2k9OILihsQ9pkszlaSCXAUuASbex+3C92yTYBtI6ZN+HjbHP+z+Kfu4QuCkP4A4CJdYhNLR0AwBe2XOC6zk7hFiPHqhZgsxX4jV/s4sOt+D2/Lj7U/Nx72cWuktECsNYCPZPFB5P6NiUvinM47tJ9AqMDi3UyMTjq/iV2HjKMptGTFa1Ls1z7mY9sh7d3ie8BrPpTXZXf78nuNeQRW62vJi2waGSuwiUWIfAZX5FQMYCyc1OB2BNORsKiPstR/8WMSd2YmcXuiDmiYzoBFM2aCIjPQ3hUKZj7QVIhh+CmkkPJixpjlx/yXThZ92Ypma8IRKJ4PCxZhTlZzH7qzqBYDuTC++veHP4ZUoEeUoDBJCDQIkdAnjw+qUA/MPgzWD3e1hKsSOZFhFYNrf2wkt4HT7rI3Iqn2rs0C3nJ8XAC4F9aBQU+PQmVg/1zV1obu/B+BGFQn1u9+Gp79QBSQdEHpj+noE0XmDjZCJp9IM5cQBxeGFvGioIlFinIDqnJayF3OwMZGWm+W+zdwmeT7HjUbJkItgC7IEC4Fhtu9tk6GL1PPbooLLniEh9snOgurm09dp+b9AfVsSUGADdQl2CkBfwCHfh1e3Rqwj0mgAB5CNQYh2CizrsYD2Kd5UyXti8GaRZuIlNBaTkXpuiYyn7xNftse/sYg+o4Tateki1U3jVH1YkqBPggHvCEGPUam/KeO2EkRla3eg4At/J1EPKyNQ+RqDEOgThqS5Piw32KEZY8ol1AHZT5UyeWDMagg3fTbg19U83dZoX0kGpK/6a3o28K8uv/PCxZqSnKageJhbXwTYMUR7hldf2Ch2APFqmVBfbR4OH+iuARATj6ioCJdYpuKwPKZw0DO11qd7EelOJNUNgqBdAGMTQez3ZfVZmesLfV1NSm2lhLGhKmvc+XT7H65LNzHt6+3H0dBuqh4WRmZFOecp9eHuWykdndzS1VGtnj8uUpB6GlYZsqzszIxC3AwSQjWBVOQTRWz1ZJihKCt3E2i0jJqSK4+w0L9xiCj1DFPDSCTsTXCDYK11kFx3ktHfyXXna0gZQOnysWS4xg+Bl3Vrl2i3wjltbZ2/Sdx+ebEX/QETcHxb2LU+vrEG38MHxFrdJ8AykzQUbhaTVc+P+/n48H+fpYzUjhp8QBIz2J+QlSwpgC+QJACnkE2szVFNWrzI1j5LFBbN5LVvwTYU+o0G2ybuf/bY6OPxpZYE2TwtCqROdWD0YGD+iwGVK9DFUtzXZ7+11ywsnwBszuGZ0EQ4caWIqG2LITfq5C6dh7uRyTirkYmR5Pj6ubbNUR05WRsxiwC/431c/cJuEAAIIbmKHCBTENz3/iqmDsPnmzfPRic3g+wEOwIpTjeI+pIbw4dxn86NOrUBYhpDAJ98bVGJFgzoBHu8jH8OrMRtcgbQUO3x9mkGYCPM8qlc0LU1BRjqjWG6THCSjWt9ZcwHo7vGX0h0gikCJdQii+40sZpBK5sR2w0qeWEcgizCdueWFDYiHBA+QG0NPr7MbochBi+EzbnemhclnOT2yLXb6Fuu3AKvNRSIRHD7eguJwNkoKchgbdXsCDR2oy9itbcqz+6MFcL+TBMXVaxggTNBED/Ltzg3t+j41CL+MaSojUGIdgmqqY/vi1oGiKKm56wxCZrem+f0mNgl8neNnk1I9jK50JrLq9j0nHWlHhYjJO8uNpVszn3fmlRXGlSu3eGsqoKosL8ncsa65Cy3tPRhf5VFT4iE+3LLNf/m3O+/sj7KmgnfeyD2QN/zdgoeynmDFDtHghVcdyrBViT148CBWr16NX/7ylwCAEydO4KqrrsLmzZtx0003oacnGl3v2Wefxfr163HppZfi6aeftpMk9zDIFy5fPZHrMZkKRaroZE4xjZTyifUcp3U2H8Hlq/jWnSj6+nm9qqIQTSkk+6BFpaKuuUtqvXahpT0eoZWlC43KyJhxnkoNxUFKmqIk8ZW4P6y4KXGUDrv7xKOM2iLMus3t/dxTvT7YV1anGjc/5WjP7fFiRYLcI2xB6CE+GCClYZsS29HRgXvvvReLFy+Offf9738fmzdvxq9+9StUV1dj69at6OjowMMPP4yf//zneOKJJ/CLX/wCTU1sjvJexoozqhL+VhmYnSHcjRA1J/YJF3UZ8Rsdf/aX5e0jBfcfpyLGOr15yxaMTg/62L7y9glXpn9LB2fakISo2rwWB9aRKlYLtK47fCwa/ZZLiXVQUk+NnheH9AOsod6hDmJkucdyLhMYNzwc+yw6wwKrmABOwTYlNisrC4899hgqKipi3+3cuROrVq0CAKxcuRI7duzA7t27MWPGDITDYeTk5GDOnDnYtWuXXWQ5htHDwgl/F+RFE8/zdrg0n1j45yTQDHazR69HJxbBH7d/xFzWC9sP17xnKDuQSoNJQLYg296VnGbFyQlxmghUtXBqpWl5UolkuokV/tF/4H+dxLn03vFmZKQrqK4M65S3iw4+pMq+xgvp0Yl93I+y5lhxOFtSTckgefU8uyIQS+iIFbNHxD4L+8SmpRgzDeBZ2JZiJyMjAxkZidV3dnYiKyuafqC0tBS1tbWoq6tDSUlJrExJSQlqa2sN6y4uDiHDo4nXVRSEEwNhbP7EVORkZeBkc7fuM+XlycJCa8+AaRmW39LS05A2GPUuMyvDsCwAZGamm5bhad8qOgjhuqQ0H+UlIRScioeBLysLM9229RuYexYVh1BeHkZ4cCMrCOcg1Eq/GdJ7124Kz9crm5uTyVyWRH4+faNVn83LS/y9rCwfHd3J6UeKi0KxZ0haKirs84ErKclHeXEuevuSfW3IdyfH26xPsrIyUEAEnqGVz8rVpj1RAEQQCmUJzdv09LTYc+QNYHa2+dqiobQ0PynvKRAduxBlnqjIyorzWFq76nfpg2s/OzsTAwaSDjl3QoOpYsh5YtQWDbx9QSqit145D7kmaSlIn638vGyUl4eRk5vYXyQNJM8oKclDeWle7G+9PUW7nsj6MjU8x+h9szL154b6fVpa8jGnKF9N10Q5XXbGCLz8z2PU+jMz0qEoSqytrp4+fHy6DRNGFaFqOPtNbEd/MgNcvWgMyktCaOuN8970NEXovchn1PfLycm0tPeoz2oPuuzaz4pL8hLq1v6tIhzONaRBHa9+C3OmtDR+I1hEWedGIKPoivaV3nOhULZpGfJ3dd2Qc1gUpYU5qNe4U+jVmU3w3+Jik/4j5OHS0nyUFeUmFSkoyNGtIz07zteKikLIz03eF1j3n4LCaNu0svXt8b23uDjOH7X80ghaWUxUbtUrW9gQP+zMG+T7QPT9VeTnZ0tdw7S60hQlQRbgaZv2+0B6vN9M51MAAC7midU74WE5+Wls7JBNjnS0tiYywdbmTrQCaG7Wp722tjXpu8bGdtMyLL9FBiLo74sKEb09fYZlAaC3t9+0DE/7VtFJKGEN9W1I6+9HS3OckdXVtSKT4WCjf0BfiW1q7EBtdjraB/3smpo70dFOP3TQe9eGhvak7/TKdlJuvVj6sLXVmKZ2jUlmXR0951tjUwdqazOTaLFzHBsa2oC+PqrvKNkuOd5m9PT09KGlJb7e2OiP8pmOjh6h9+3vH4g9R/KsHoa1RUN9fRu6O5KFkrq6NkNFrstk3NTv1MOb7u5e9BikEmgn5nvH4DxqbOpAbSiRNtZ3tDKX6uvbkM1hBt7ZGR3Lrs7EdUXSQPKMhoZ2pBP8QOWPWnR0JK43sj7tYYzR+/b00udGeXk49v0AhT+J9qFWKfvUuslUJba2thV1TR3o6OrD4Y/qURDKwrtHGtE/EEF1RT5X+40U/qf0R/cSkjcORCJC70U+o75fZ1evcB+Rfa+VPezig40N7QilKwl/52UkHyy1tnYa0tDbN9ivTclptlhpr6+P7w1NTR2orWXPcUzycJG+IvteC3LNmdVdW9saG7uI4LwikU4x6dCrk+SljY0dqM3V59W9BH+pr29DpDf5YLm5WX/Mm9rifdLU1IGeruT9orubbf9R+SCtbKYSXwd1xPxo1PBLI2gvC0TlVr2ypBzdTuzh3YTc0NbWLXUN0+oaGIigfyB5zpm1rTf3ybXcOCiPBjC5oHOQDoRCIXR1RYXNU6dOoaKiAhUVFairq4uVOX36dIIJcqqB229Loj1xzCfW7/4KdkdvT7noxP6DHVN07iR3k8gPFRQMKrznLa7mfjaPuHXmtUhj4pWS55XPOWkMLR1Rxf/m778CADh8XMAfNoCjaO9KVoICuAezmCOZGf5IBlIQih9kiLrheEHE9AAJARyAo6tqyZIl2LZtGwDg+eefx7JlyzBr1izs2bMHLS0taG9vx65duzBv3jwnyXIUvItb1kJMJZ/YGGziUrGwTjalLxkKcCoaMAD26BMODE0w/sC/Xj0PG1dOwCXLx3E/e/bckcRfvAd+3M1pKnDkEUPI5NFW+iMWmVhieh3b1kaq7WsB3IWLLNxr+4doKIkgsFMAp2CbOfHevXvxzW9+E8eOHUNGRga2bduGBx98EHfccQeeeuopVFVV4eKLL0ZmZiZuvfVWbNmyBYqi4IYbbkA4nLp24NxMStZFrKKkzM2i3RFB1THya295YfsozGc3S6PBjjH2Qr/4CaLzv6IoF+sWjhZ6Npu4reCWg/y6YD2GSCSCw8eaURzORklBjvkDJBwUXgM5OYAd8Mu0coJO0ZtYPwR2mjyqCO8e9X8mlKEO25TY6dOn44knnkj6/vHHH0/6bt26dVi3bp1dpHgKbi1tRUmtaLt2QuW/qaL0+xJ2LBSZUq9OXU6vbydO7lMljQwg+i78zwwrCeFkg7uxG0RHrbb5/7d35oFRVuf+/05mSSaZ7JmQPUBIAgmEJTFAAFkVXIuoICgudWuxtoKWulyLV4u11/70/qzaUq9W660I1y56vfZaFfXXWlBRC+JSISAEZElC9pBtMr8/kpm8SWZ533fO+57zvvN8/tAh885Znvec55znnOc8pwutnb2omqjdsR6WLYqujlNPRPpDILEzVYM66FSjTC36VRbUCAtM61dOxcmmM9j0zAeq0zDIazQ1xnDSNxE87jL0p0M9ThZDV+xEj8BYjzkiuhMxLVGQtvFN4+jANiLhhXEWZ5S2oYjvAlYjliBlHJM6OvKoUfC5Ek9g6EqsBX7JG6M5C49R9EIgmNqwSp7VcZizDPusT8Z/3fONqt+JOP6PxGG3Ij8z8vt6xa+puSEjVgcKJB1Fcd9mpgwshh7rpWIILBJ2qmQosBOzJLlTkmesAC2K3qbMh/UYV0+eHh0pVASMONAqdUnzPx7qZ2q/U4gY7nTqyuA/Dyt8UCcRZEyYDT3GCaN4D3z8VejrLoMh2tlewryQEasDUydk+D8rXaFiZsKaMrKTcuSsYPrPxKqQlx6qO9wAGKiJFYzR95x5uGbOY4zTY2C1WcUfvEWeYESioSLVbiyl8sn+hvAPaUxja1f4hwJQe6wVNquFuc7QaqfPrKOa3N02cXuznvCXgqLdUaM0WpVjhRBreERUQEaszvCcPyrRm9Gsg6TRibUca3SVse4vNLIMtegnWomgS3JXYGWp+Nf4hDImeBu4Yq6zCVkoVchZRK071Y7CrER1V4LIfoGRtzOB12KiAvP0iuHUN8tf/BFTX7FDbRcTwxMlMoxfg+iAjFjBYXZNrMX8CpcVwp+JFbRYUvQew+T0k12fn9S8HKzvAgxXL4fdXCpc6z4X0ps4yJehimS0uVrZ2NSwz/R7vSjKEd2VeAhR1TShHqXvlOWCRp+nn11iZkKBjI1wJpY104szwj9EMMdcMyBBkfZnXp1besVO9KkXZfhfkYkmR8V5KQCATMMEnDFmK1W7k6nW1TLOoTyYkewycmj/pQUpqn8rkjEj6hl0uTskE4Q/D2tgTDLB16MWoktK+iqVnHMVSFWFpKWjR9XvRNiJjVjGcqogGXTiHAwue+EvNsNBRqzOKL4mltGAZ6YjsVq7PPoWGkwiLgBAVakbm649C2vPLdUlv93/DB0QItz5IaWvWJS2bfQxKJAxreece3y2+oi4ORkJEebOrqIbVk1DrjvS8rBHbg1VB3UyiYFmJHipPkFUrqkwcoRoKdGkBYZUnjnendEgI1ZneF2xA4uxoxPrie8VqXJtFFB7WywD7a4wKxFWnVZIv2kQ+6oZrVC7wKJ+B1fVz3RLTymRLFBNGZ8mI33JZ9U5hcdht+KB62cOz1vD/OQiR75pSbFITYzVoTSESCjt+yIZXEZbOxFHctrAK7aCNN9IS2Cm+9HNDBmxOsNL2Zpvb1E7hqITcy5IEAQt1jD0vT9PnMHGaJOpkYg0MVWCwx4T8cTJ6O+OFUY6DzuAMdssQZgVEdyJieiAjFidUTzRosBOujN0T6wxBcY7wqwoZeCBSAa1Gjz9xmzzenkYjERJOzeKZFneDzuvIptZWiOJUhVDBMBwepfB3ELk9m8GG1Zk+RJDkBGrM5xsWADKJlFGmXBpgfA7saIWTELYQYzzPbJaiVDvgU9NNUK1H4PasEhKkOv+qvwFRdtkpihX/bnkkVRNzGSWVjAM2mSFg+TIn0jHJVFUVbQsYlOf4Q8ZsRrR3TsUpn2Yn77yyE5MymOxWEzT4wKJhKXOHLon1iQCk6DX2GKJcCnWcCvrg4g6eEtbclysvCiK+482a1MYDXAwvtqIFyI0n8IxiczS0jLKMWsdIWrfjWZkj8AmeXVKIhyLjNbuxCacmhEqMcfILyAffhH4TkpeutYC8yhIrYlkJ1aEsVRNGbp7PUzLMHls+CA7rJDbrvMzXf7PWs1XdZ8HK71PEcAFswplJVj7TauqIkXK5QuKcP0FkxT9pu5Uu6znQr0fEfqu1pMzOffE2qxspgVrzy2BM8iCCdN+YrRhbeRLFqHhCYbZ1xNEb7KBxK9k0Ujr93eq6Yy2GajC5I1WUMiI1YhgSoqXOzGdiZVPb9+AQVdXL29ibAbe+/QE0/TKx0VoxGowHswuz2Kf6Ai0HLxZRYyNjwu+EyuCjjhvViHmTNHuLCVLjDbZXlSZp20Gkgb0+ddN2uZlMNkrRvD6iaArfAguqtEIJLtARFq8QO9j4YzcCFMdol9y7kWrd69ctwv+Uk0KGbEaceRkYAMoRmHPYNdBLUPusYbT+MPRuvhvf3IMAPC3vcc1zsnEhDvzqk8phuepQ6ZauiR+a+44zdIm1GE0Vap0/IkEvaZ0NHVkhEhWqUq4uoQbX3x+Lp0/nnmai6YzNGI1aKuVpW7maRLaQ0asRvR5hs7ESl01KTqx+PRIzjMT6oh0sqzk1xZYZBmoekxvtJxD8YrAayZCSpDEGznD4j9onJW2yRNGgte9pCp/F3QqJsgczZ3ijDCF0ZJJT46LMM0htIiiP/oYRfi3O3xOTRqJB2TE6sC0CRn+z7zuzzJV96LZUWhklt/o1VQM0+hfgdPSc6cLYH/OnRa6CFawPmcfDDMG4OOBke/2NFrJg7VZUVry9OKM8A8phOUueW8f+40GtXpkqF4SF2ejNUgDQ0asDhRmDUV7VL4Ry2orliaocjlvZgEAYHyOiqsmdNBeRniP4cQQbkBTdv+mPIEYfSd2WD6R/DZEIaM5+JsqXUuzlaCc6erTNgOSPVOUGhnRqymGMKsM7DYr8zRF760jN3fldIc+Tz8tonGGjFidUXwmlpkNazH0BFXPK1d8bi8l+Sm65Wk2hLwiR5ciMb72Q285BlARWpw/4oaAzdKs0JU1xkJvLxKWGLjowzGRqh2JFtcgskSNMdrV48Hxxk4NSkPIhYxYneE2UAzcsWMKtJag7x2JusIWrlQiGJB6NnO59dVlJ1aHPLQkUJPv6dHHLZQ7QV5eKDUQ7n1XTcxUXRyjo7UO8Hm/CqqmDYdF4WxwYsHAIu8ChgF7jIbR9b2eiL6oRTdfGRMyYnVA2hkUuxMz6vgmsmE1Z8iI5VwQgiksB9FgKek2TmuUjzPE9TtmgPkCT5jkCse4Qj/AgTuumDbqb9+/tAIAcPPF5czyCdXfWPYTURcbjYbSBfbS/BT8fF0Nrjq3RKMSRR+hvOWM1MoFt1cD4vV6kedWr687tD4+QQSEjFid4RbYidvVPhqgdVynwfT7vV6aIKnEyK5pkaBlvQMmzbh5VgW6ZsBg77Kts1fV74xVS/WUjR19h/O04gw8c+cizCwbwywfrYc6/2KjttmYnlWLJsCdEoc8d4Li36YlxUWtrh+FAjEEm1aINN0Yea+rktcc6FHRm4nXC+RnKu8DBF/MvewuCNLOy0vhi65ARMJn8Hvpph316OlOLDcas4n8iX1n3NXMeULJwQwT0t1fnpL3IIOqiuC6Lyqauw+ODgpKqGBpdQGWVhfwLsYwlBpzQriqatwO9TZwM5LYXYkDCPKOQtDv9eLCmrHY+dnJgT/ILK4vkrNICxDRBO3E6oxyd2JG+Q77LLYy4Y1vB6Ffxaiki2QNoC31bmFyRCL6IBoOab/VqioJTnuAfE2EqSojHqGOzrDuf2TDDmDm+sttMby6tfTmCSUY4Z1p1V9Fpc/Tj+z0BNht6swi8trjAxmxOiBVBkrdiZl1fNE1iAK0rop/J5Z0kmpENBjFK1F4wkUGZt1GXYGMWAMIblJhKu8ihMUAYowYaXPUWgcM6WlzKmrR24s5pQ5UBjpSEYRlM/XbwdZbD7M++qb3nEBpfh6Pd/B3g7+XGzBy8Ad9Hraue0YYd0WAjFgdsFmHxMzNnVj4IVEc/GdiR14cJghilmo4QipgEcsUhmETdA28MsxCcV5yxGmokYuQ7VwQRoqGtbHp34k1gkIktIVhP8xMccp+Vjq3Y0GotsyyncvRW5zCt3DDah2osNK5sk+WHkHni2aHjFgO5LoT5Iel18Kf2OBovaLnW4E06gq/GvFkJBv7/Iuc7IzYBURogSLuqo9EbhnJUNUP2okliCBo1WZZRuCPMsW3uDIPgESEMqvv2+zo85Ae4gEZsRx44PqZuHppqaxnWamR6FJHbPjr3uO8ixCQQC6fkfKtueOYpidiezPioBxsIzaiqhhQDuFgUiMTysXUDL4umjoSTHuuDmogWJtVF6pPG3jdpMELp2Mgzq3SeYLPeE1NjGVeJiI8ZMSKDm3E6k5Pr/qzDXrI+eypOZhbka3qt7oZctHa4HSfg4gz6eFBrN0KALDJDMYRrc2SB1aNJ8G+5GkjljANArVlI9qwkRTZJ3qFG7H49GAjAGDxDJnelQRTyIgVHGY7sbTLIBvRRWWzxuCSeeODfi9C8UVsb+KVKDzBz8TqF3xMZHfNH105HVUTM7FQ7vEMxhixTelFUkJwjxE2MRrM7U5MZ+zk09zew7sIyjDAq7XGRGAeGFgxqp26WBmfjyYUW2vtAAAgAElEQVTkQVLXiMUz8ngXYRgC2hTCIqIBpjWsqyykBIUsVGiCBQ7xva8z3X2K0zSgGIIyNisJ65ZPhjM28ivP1Z2XNZM02VI4Rt31I3Lx78RqmgthBNrP9A77fyTwDIIZqi2PXKzRWvfYrMbQbcwDxg3KlVS7MSAjViMSnJFPqgCaJAWCRKJFpM/ouhPOKEiNM4owzgBSHrqh+djldycmM5bgg/S2CTmt8MpzSjAuOxFZ6fHaFYoRrCMvM0WiWpj1/kE9otaNmvQQH9hYWjJ5//338YMf/ADFxcUAgJKSEtxwww3YuHEjPB4P3G43Hn74YTgcDj2LpQm8rtIJhnRCIVjRhCMhTtduIQasd2IFbGRmMgIjqol5xMAUAZtsREwqTMUXh5sCfnf5wiL819u1zPOUinBMWvCJenNHd+R50X3eERNJmzdZd/Hz2q7DYZ/52Xdmo6mtW3Hwo8WVef4ouIFIEyg4kDWCnVhDj7VKwxMPQnqID7rP1qurq/HYY4/5/33XXXdhzZo1OO+88/DII4/gpZdewpo1a/QuFnOY3YxjYF2gNVJFyVJOKa4IBhIR3hc1moCwFAsPEdNrJZQQakKsxyRzUmFq0O8iCZ7nY+ieWJo9EvriTnHCreA+WblEGgyNZa/WOjAbMxh3f7XjLOkhPnD3F3j//fexePFiAMDChQuxc+dOziVig2g7UYIVRzmWgB81w+W0IycjQYec+NHRNXSe0ujNQw5G7wOsdIrBxRAR0VT39/ad4F0ETRFtjCUILdHbRhLNm1AvfPVWWvsUyaJhdEqOD7obsQcOHMB3vvMdrF69Gu+99x7OnDnjdx9OT09HfX293kXSBGY7sWySwdfH2xilFB3ExFiEjg7JYkBrbpe49DHWuiLdd+eD5e4Tj0XX0oIUAMDyeWzv9CXCEbzdjMvWNnhRJFxYU6h7nnp2C99bEVhNE4RhMcoikSjdPzvd3JseoqKrO/HYsWPxve99D+eddx7q6upw9dVXw+Px+L+Xux2fmhoPm82qVTGZ4HLF+T+73fImOoGe6xgRbS9UWqG+65REMXU4bGHLZJfxjJL8I6WrZ6j86RmJcDntSD7VMZR3RqKsEOehDNPU1Hh/HRy2GFgsQEJCYJe8YHX1Wke3y2DPxsWNvoJCrgxD5ZM4wh06I8OF+MG8TrUNXUXgcsX5f5OU2KK4DKE43Rk4SmR6ugsZQdywguUbrjwOhw2JiUNpBns+KalZ8i8LAC/i4x2q6mu1WgL+Lj4hVlV6GRkuJMaPjgUgTcsN4JWfXwyLxYI/v38EAOCQBH4KlK/vb76+4Yi1IT3dFbQcgdJwBqiTln2dNdKyHm7o9H9OT3fBnTp0btPhCDwcxo94L9L0Lllcgj/+9VDA74Dh+iOUTvX9PdAZO7WynjEpC6/+feh8nzQdablYvsszniH9OjLd9hEuxGrylf4mdrDt22wxEdVBrd5RS2pawrC001ITAuaVlBQXtgxudyI8Aa5CkVv2jHQXXAH0jhwSk5wRyyjY7+MTBstkCV8XPXSTnDRTU+Ijzjs5RBpeyZw3NTUeiQmj31tsrLx5W1LSwHgZ6tnUpq5h/w41do9k5NzGl8/qc0ux9S//DPidHHzPSvWX1WYdmrdJxkOXS9lYnJw8IHvfneMjdbGSubcrUV7fHYl0XpfCoD1FA7oasWPGjMH5558PACgoKEBGRgY+/fRTdHV1IS4uDidPnkRmZmbYdJqaOsM+wxurxCCvr5e3CxrouZFXaIRKS24+PT19YZ/tlfGM2vzV0N07tNjR2NCOM3E2tLScGcq7oU3WvWb9IRZKmpo6UR87pER6ez3oCBKAJFhdG5rPjPpbsGe7ukYbenJl2NgSPJ/29uFlbmho90e5bW4e6jvt7V3+37S2SmTJ4D12nwl8b19jYzu8vYGvhQmWr5y22tYWvvxtbdJBeaAddHb2qKqvx+MN+LuOjm5V6TU0tKPLOXpRI2hag824R6IfAj3r+1u/Z8CA6O7uw+nTHaOeC5XG5wcaUDAimqaWfZ010rL+7ZOj/s+nGztg6RvSKz09gdtlZ+fw/iRNr62zJ+h3AIbpj2A61e1OHHpPARbZ1Mq6tXX4JFSaTntHV8C/R8ppydg8Mt2R7U5NvtLf9A6OCT29HtV1kMo+VF4saTrdgXhJ0JzTTR2It41evGht7Qpbhvr6NjQqGHNG0tDYjjMdwe/zDUVb65mIZBRK9p0dg/3KG74uI7/X4r3JSbOpuRP19epk6aOluTNoXtIxv6m5E73do+cP3d3y5m2+8T7Usy2tw9tVqLF7JF0jyubL55wZuaOMWCXvy/esVK/+eechXDirAMDw8bC9XdlY3NwyIHvvoA4euammZO7d3ha67wZr+8Pe8Yj5aDQTypjX1Z34lVdewdNPPw0AqK+vR2NjI1asWIHXX38dAPCXv/wF8+bN07NImjF78hjeRSAiQK07cVePJ/xDg/D21pEq6VDGvRr0dEXyQqarsDG8oxShhyuVdAHJ6LBulqK4sgXCKHFZ1OJ7l9EeUMXkr5lQAMueMFJ/KBnT9WyTvX2RB4kjjIuuO7GLFi3CHXfcgbfeegu9vb247777MGnSJPzoRz/Ctm3bkJOTg+XLl+tZJM2QsysoNLwtrBBEVDSZWt4aY0F/vxcHj7cqSl43qTEYraRJ6DUP5HnORmropifF4WTTGeNep6SjGKcXZ+iXmcaEClYSrG0a1UYK1dcMfQXGIP4aGPT9EOZC8x7FsJ3L0Wkin4m1hPhXpCgNaPVv353NNH9CGbrO4FwuF371q1+N+vtvfvMbPYthKATWI6YmJsaC9jN92HfwtLIfivC+VJSB/U4s0+RC5yX3OcmD61dNwzufHAt5Zx8xQHysQQ19PRDZgBJBF2mJ755YzsXQCrkq2Yz1N2KdjFjmUERrdGJfteUa8RnJ7K9akpaDCA3NTjTkoZtnIS5IsBC5mGHF3IhYLRZVhp1eq5dKSha0SJJEznTJO+sil4QAQau0RGk05MwUJ1YunKBRabRHaSuLZIKVmhTBvcmCwXVipnPegc7na42eNWwZPPs/Mm6E8NDsVD4kqqBoLRqLQZwJndJzowyEIoq3GCEPMmI1JDM1PvxD4eDVpo3qQ8eIQFFC5aDX62LydiSFPd0WOICVWlwBghTxRmT3KKWorYqanxn+aIRMgsk0kmbjlkbz1Fmnmv3qmaP1A4GijjeKH+hRDSJeU0bwg2VrkKPTjLIT65RuFEUgJN9PDVJtYpDomJ0Qpof1CtbXJ9RFOBRh2iHbvVby+WuFZ3+NCI1NAwSKgEtoQ9XE8NH2tcLsgZ0IghgOyy4fiTGntSEoHcES49kumJtpsTsaICNWcKg7jUYrHWMo3cV4V8duI1VgLCyS/yqD9aBvJNR6WKjOz2JBUW6SrnlK8yYEZITuVvqWllRF0Tn+aFtvC9Fn9RaFVq6t3z5/EiYVpjJLz2ZlO3cJpzanFqX7P1tppZA7NHMVHJqHGAz9wvwGL4KKn43N5jPRZoFciZtxhVVNncwoB7nYrGzrLvIcO5rfsykI0rjSEuP0LQcHqOWGQQfFo9WC39yKbMybmh1ZIpL6e1gHpfT9P0j1pdcobrruLKZ5E8ohI1Z4SJ0Ho7Wzh3cRRqHXpNadHHwioziiMoZsbzOvLJppTm+iquiKM4oiLfNo7yIb9cRoojz0hWHR47y0UcZLr/R4jA6BnaT3UusdwJIYDRmxhOHwubk0Mw5GZCRCKdqGFnlRSaVp+AZFowxcUtScAdYKr86zQr3zMzqhxKWmfYi85kPuxAZHg0BjhDnQQ+1H5smhbSPVpPqDiTYNziuD1YA8XMSCjFjBof4SHIfdGv4hIijSpuUbFE2toE1UNS1f0wM3zNQucc6w3sFIjHfg/FmFTNNkRog2EusY0J0Ou35TAFPrFi0I0lRp3Wo0S6vzeRdBVzcEPRYvI1mg07Ors5ZE+5leAEBrZ2/A70mNiQUZsYTxGFQiQgYjMtAEwy6ZwPp2bYwauVZOEAo97mAz2kQ9PoB7bW5GAi6YLahhFiGl+SECiqh8d5ctKFJZGm0JVZ25U7KwYFoO7llbxTbPEN+R10BgSCqRM6ssi3cRtEfn/iOyJ4dUl/BUK8kuB7/MCQBkxAqPFnpEXNWkDJoUBUbN4JOWFAsAyEx1hnnSwJil4UuI1Gh2B3nf2ekM7rgWkPE5QwHMzH4Ppy3E/b52mxVXL5uI/EyXjiUaYkJuMpd8hSRIM+wPMr6xnBOYZQw9ckrdlXhGRR93Yg3TFnAwVrMpIrKhHy2QESs4rDr7dedPZJIOLwJJQcTxV4giyW0yksKePTUHy+eOw/rLp2pSJC2Ra8iJcoceSyItR6IzigNTjOisgrxSZgQzgkQgJyPyRZKS/BQA4vRFtQR7S//7/hFV6SmZjIvbQoiRSN+VHosPRvEqOhThHff3rK3EsuoCFOcxXFgziOzMQPSEaoxyzBSW36cetFTkEwtS8OWRZsW/M+rKts0ag4vnjuNdDFXIlbkZx5XUxFgsrsxDmcp794JJLs5h/qFBbk81aJdGbkYC7yJoSq47AV/VNRs+QuiZ7r6Afz/ZFDhAXzg1pkjNGbRtjySU14EZ8QKar7oZcpdRRXsuyk1GkQLPEKOOB2Ylunq+EWGkR0SOoqkWLXVJfbO8CL9GQ7qzH3262DydQLpKfuU5JZhe4laXTpC/T5uQoSo9IzFq8cM8zQMAkOvm4yosj9DCniRjUUaPxUw9ONnUyTQ9qct8OIwtuSEmqlzEMypeAL29/ZrmIbING6zLm6U9E/IhI1ZwWK2GGcU1RA6+qgxTZIyr19hq3Ot7zPOm2bL/qPKddb1Q2z0jHbQrSwMbv1pddC8SNOHhR7j2nhgffndVxHN1amC943XxHGN61ESCkEEeWSNRWF6vF62dPZpmp+Wc0RcBmDV6BKb0GDT4pVmJgp5PAGKvqqlFugJvwuppj0l0sdzB9kQj2x0PIYjwHSYlRG90xdEbsaRFREFOnw64mGlAFI/NYX6gaFfS6MIbxIzzm5B4AavGC42sFjIDpfLRP09FlGawVqtHHICvT0RXEDHRISOWI/MqsnXLy4w7KyIHLuFJsLNUhPawcm389vmTsHpJcdDvo27SpgFK3lXZ2OhyV9QaJuc6fUaswVfjIt7xikDnGFtyQ0TDApR3xGerVdvp+8hmqaSZ8pqa0Zww+jB/9A6BmV7ixl/3HtclL8UDpdCz5NFlE8VdWgQd2ueRd1bG6JM/MzNX5gIXvUH1KOmrDpsVAFCg5kqaKHpJvqu6IkaGOjeL4eLg6AorwnjFApbDf5zDiq4eD7sENUCP9xaZm7vWBRxK3yWJsK9PezZJpzEJZMRGCYaMNBcGOpoQmGhzk7RY5BnkcbFWHUqjD5G+0TuvnIGeXg96ZS54mBG56oOZ6pSRkNGDFMU5bHjsB/Ng13iXSIrBRQa7TZleEkWbayl2pWmznN9o7abLAj30RCRisOnY/6XocSbW6PrGbJA7cZQg1fGi7FqqZegsFGkTpUiNvWgT35zJ+rnv64bKl1iSn4LJ49NDzhYXTMvB7PIxKgtmANTIzqCq884rZ+iWl8tpR6wjjGEWZgySI2b/OCCvWALDrwbCj6Ey+xvLKQ0PI9YXDT47Pfj9ydJ35fX/Zzjyd5DlnDlXL4clVfmqfyuHoNGJpXFSDKqrCWWQERslSFcqD0Z4OXQgLqwZyzzNsGg4/k4vNu4VI/dcXRn0O9HnLGqRs9tsqgiWg/1Zy9d59bKJuPGicg1z4MtI2Zl50pPnNvGdsSbVaUExcTtVC8uF+SlF6czSksv3Lp2Cx2+bhxSXTHd8b2Dvo/5+dp41kYjU6bDiIp3mhFLDVY+dWEIsTDSrI0IhVUitHYFDs0cyDKw4e3wEv1aHlof4b7iwDNedP1Hx70Q4Z1qQmRj0Oz1X3m+8qEyXfHhMOnhD89jICdUV1PR9kRHN+0bGPlDYJ2L8Czn8dW4kmHVhUU9YNu9vcbiiKMZiQXxc+GulfAQbx1k2pUh0RrhyaKWPRDkc09Ju3CsajQYZsVGCnDMjRhtLtTRinbE2zKvI0Sx9LQn1qvVcqXQnO3XJZ1xWkrwHxZrHMyHSLmC0Ps+SUAs6Oenm2Lm89dIpuGB2IZyxxgp/MbEwJfxDJrlih2fxjS47H0zPxHI6z6kELwK/O5bvMxKZGrldpbhCXzsnZw5Vd6qdVXGIMIjfWwkmCLYQzwTWl06zSC8pnv+9m6EGH4/0XI3GA41oOyRNrSZaHTVhfxaJbxo7eBeBCdOL3bh0fhHvYowmTPudOyUbm649S1YSRp4wA1BsxbLs+qLpaLWwvEJQ1LmStJ3LORMaKRHf/MSmGIHT1jDx82YVhvw+PTkubBpmvNJSVMiI5YiezdzonUqqs3zKlfWu4smmzojTSEsKr+BYsXxeYLenkYOPdKLC8MhMWPLcKq4jUYHcwfZMd58m+btT9HvnozHHJJQlSyrzZD03Oor3EB4PyVVLwt4Ta7GgMCv4sYjhidC7UotDYWTkaMAIM6VgxmoGQ++nkYvhquWisUBZG7ThIqvLOb4k2vENM0NGLEfKx6Vh8vg03HrpFM3zMnqnCmSwst6JjTXYgH5xkLM7I9+1VMn3D4twqO3kTzQXRiVnjpTw0M2zNUk3FKx6s+F3sQKw5pySkN/73MVCuY0ZXF1GBb5gbkZvw0r18LjsgeMTVaXukM/Fy9C/SQn8PYdEQ+1cSc9d7YPftAY0ZFnqrUjSYh17Y2JBCu67bsgzY86ULP/n0gIZRw8YMqkgNewzBt8zMhRizTKjDJs1BhtWTtMlL6NPygKe/2C8q2iJAs3jNWH0PrmTDqtVm/fLY4HoynNK8cQfP8WiGfJ2HYORniwzGqaJuP/6mWhoOYPkEZFApe/RjPdqiwSLu6t9C3KsFzN1R2Hxi3KT8eBNs5ARxq3RZosBTHSCQjcE7frSZnKsoQNTJ4zeEWRrxIojiNVLSpCfOeTZlZ2egP/YuBCf7K9H2dg0/99ZlDhcd5TTXUWSndkhIzZKMPqkLJAB4mG82if8nXkqkVZr2ITPJNWV3bIZ1nd8jsxgUhpRWerGM3cuCvjdhNxkHDjWIiudsVlJuO/GWXhj59fo9YgS21FbXE47XM7Qu/I0CRGfv+75RrO0E+O18doIhBq1lJUW/D7RoYRNouB1xghzJa/XG+T1il92NQSqVUyMBZWlmUF/M704tKeClhigCZkGMmKjBKN3qlj7kKuvT3nPnZKNdz45xiyPcGN+ssuBlvbA1xOJjeRMrBknNjLbNstFirMmBh881cCye9oU7jhXThyDgnQZk2KTI+0bMSMO2vjaDt1DyAgGDb6jS5sz7gCwtLpAs7T1QuumagRjz1QMC8roFXrRnXnRVDS1OAe742EVknOwcuTeqaFuIoZDRmyUYKYBxzro9st6NyyUcrp1xRRMGpuKdY/8P2b56RVkSVorr4E2Yv/129VB7zSWIrdls60v2/7E8rwu7SKqQ2qgSvVlfz+wp7YRAHC03hxRi3kjegu16XjNSrBhpyLC+6+1NnKMHiwyGEZQn14EHs94lD0hzjZqQYn1+WCrjm1NmldaUixOt3Yr9sz47NBpVXmbJVq4nlBgJwMRymgryg1t0JlpYsuyLuOyhyJghhrzm9q7mStSj05WrLRe0jrwbhGXnD0+5Pf5mS6Uj0sL+QwA2SM3yzmdXaPztQQ/pK720si4Sne2CeOj56Q52PJauPsqw6aq+U6stukrZVx2IjJT9LmbnDf9/YHNHdav5PIFKq/nYtT27rhiGpZVF8hzn2fEzLIxqCxx466rZgQMgC6nX6k+p082rGLIiDUQhWPCXDkQAjmrsoKNSaMoH5eG1MTIAtHExFhQkj8Uze7mb032fw7lavvl4SawlhCPgCTDXGw4v/BYGxv1Y4FcOzZyed+zthLnVOWjtDB8hEJenD979D137sHJXYor+gI5yUW6+yadNJHMNICB7pmkYR8UYZcxWPR5uWi9qyOad9e/XF2Fn948i3cxNMMtMdCnF7t1MXhkLSIHIFzRpHOwUJSNTcPKRRNkb1yw8M6LtVtxy4opKM5LgVpFde5Z+ap+J93W0PO6RiNDRqyBUNsxAKBPhsHkYHiGQAtuXzUNP19XE3E6N11U5v/skQSzCWXEpiXFwWa1YHZ5FtYuLY24DIB+Rqx0AaNsnDSSn1iTELVYLPImnSx2Jopyk7F6STHTCRzr3YNAVwDccGEZLp4zFhfNGcs0LzNxUc1Y/2czea6IQkqEC5AjmTohg2l6UvTciQ2mlyKdxE6UcRVIJIjWRywWi3BlYolDEhckIyUu8E494/prJc9pGvVdu0bXJMqdOvgWQtXehCA90hIu+CAxABmxBkKqxJSSLOM+uEvmhXbvFAHWSjUtcWiiEMrImVHihsViwY0XlWHh9NyQaUp3caYXazfRkou0WlLjyyzjfYorVrhdgXCkSyaoP7lxJtvEA4giOcGB5fPGC3d3r0i4gpx70rNpLa6M7MokkUmKd8Ax6H3hYnAGXMv3YqR+Ekz3SRes/u/35+pUGkIXvECu2xX+uQiRtiyrjHPi51TlI9ZhDesxZ5Th2lfO4bFEZJi0KhfM+/qi44YAlghjxD744INYtWoVrrjiCuzdu5d3cYQkko4fa7finrWVIZ9JlKz86HsmiB+xDmnUYzY7o5PGDq2A10zODvpcNoOIsBNykwGEvhLC6RBnQsZq8FowLQfAgHuvM9Ymayd2jI7nasLxwzXT/Z9ZB5GJjp4bGp/+ujuMzpMSzDNiVllW2N9+/7IKrF5cHPA73/2GuRkJYdO5YPZYPPaDeZK8x4T9TSBKZbrr6c39N8zEuWfl49xq9V5FPsoG3Ym1MPzLx6pzo1RDpKNOenJcwJ2t3IwEOGOtuLCmEInxkZ2vFZVfbpjPPM2RHkq57tD91vd0AsPgfHIpzkvWNgOJKMINsWdNzMTqJcV4cv3ZsFljMG4wrgDrSP6hkOpYtjcxDKU1PmdA5nMmjx4XfDJSm3O0XHPHEiFmtx988AEOHz6Mbdu2oba2FnfffTe2bdvGu1jCEekuZLjJsrTTX7OMjcus1lxYU4iGlq6I0oixWNDv9SLWzqY7rFo4AW9/PHD1T15m8AEwb8RKqhqj1j64sxEq8IGd0dlTFrA6X7h2aSkuWzAB8XED70zOTqz0snTeZKY48dObZqGzm30ofq1cwCpL3Pjoq3pN0mbNw+tqcLyx07/II4dgC3exDiumjE/HpwcbUVkS+O7BUO5xKxdNwLjsJFTLNEhdTjsWzcjFjo+PKXb/Pn9WIV7bdRjF+RpPblWSmeLEFUGMfaXkul14/LZ5muya8tzlvXxBkSK9YLFYsO6Sybjp4XeGtWG7zYon1g8ZecuqC/C/HxwBANx11QykmuCsd6wGR6B8Y4qP70jiZgTioe/MxqHjrciRsUgVKWNSnTjZdCaoq3mxTH1nt8lr4EnDPPgC/+bsqTn48/tHMKt8QL/5xp9pxRn4l6urkB9gDqTVVX9nTcrEllc+Gyxt5J14fE4SGlq6kJ0+VIfMFCcev+1sOGNHtz13ihPHGjqQEKdOJ/k8JsekRkeAMhYIYcTu3LkTS5YsAQAUFRWhpaUF7e3tcLnEmXSKQKiIqJcvmBD+92GMGZ8PvstpR2aqOLtWoVhxtvLoeT7FPHtQ6f7rt8/C3q+bArr+luan4J91zYqUisNuxVMbF6ClvSfkuaazJmbiVy9/hjy3CxtWTVW1klucl4wvDjeNCpSwcfV0/NvWTzC3YvRO8PcvrcBruw6jslS/y8AT4+1o6+wd9rfkwUmUO0X52S+LxTJsslE+LhUleclYXBV6h+fea6qQoMFZk+98qxy/ee1LzJ0SfOd9JFruDN90cRncyWwHwltWTMGdv9oJm0CLIsFIccUqXjAJtRB040Vl+Nve41gwPUdxWeIcNsybqux3V55TgkvnFyk20JbPG4eS/GSU6biTqCUXzxmLV977GgCQGUAHs7yaSooWC38P3TwLdac6/GPCRTVj8d9//xolI3bTzps1OjBbOGzWGGy+cWbIHdfLFhahrr4dVaXuwaA1kTE+zI0IkeBzRxVh4TEnzOKyO8U5LOiSltxzdRWOnGzzR0+/bEER/s+L/8D6lVPhsFsxNit08M+711bi7/tOYPI4edc3JcU7/FfoBDLafGVYOCMXGSPGG4vFEjTQUqJzoJ0GO/d5+6ppqnYlYywWPHjTLJxo7By1GKGGa5ZNxJTx6aieNHwBMljaP7isAm//4xiWhJmHBCMtKQ73f7sa6ckU1EkuFq8ANybfe++9mD9/vt+QXbNmDTZv3oxx4wJH5+vr88Cm0QFuEak92owjJ9uwsHJ4x/jgsxPY+pcv8eMbZiE1UV6j//POrzF5fDryA0Q69nq9+J/3DuGssizZE+wjJ1phsVgCpicy/f1eWS6ofZ5+tHaENkZ50tvXj08PNGDKhIxRE6+u7j7EOqxcg13UHm1GgtMOd4oT/V7vsMALnn4v/ue9g5g9OQduWnk0BL7hwqwBVA4ea0FHVy+mFGXgs4ONaO3owWwFCxMEWzyefnz0z1M4cqINCyvzkM54YWYk++uacOr0GcxRuOigFrnjUN3JNqz7tx14cuMi7mOtx9OPXk8/4jQ8ptLn6cf/vHcI86blBhx7pf1UCw4cbcaWP+zFj2+YZVpXbN58drARuW4X84BvRHQhpBG7evVqPPjgg0GN2Pr6Nj2Lpwtud6Ip62UUSP58Ifnzg2TPF5I/P0j2/CDZ84Xkzw+SvTLc7uALd0L4hWVmZqKhocH/71OnTsHt1s/VkSAIgiAIgiAIgjAGQhixc+bMweuvvw4A+Oyzz5CZmUnnYQmCIAiCIAiCIIhRCBHYacaMGSgvL8cVV1wBi8WCTZs28S4SQRAEQRAEQRAEISix74gAABRvSURBVCBCGLEAcMcdd/AuAkEQBEEQBEEQBCE4QrgTEwRBEARBEARBEIQcyIglCIIgCIIgCIIgDAMZsQRBEARBEARBEIRhICOWIAiCIAiCIAiCMAxkxBIEQRAEQRAEQRCGgYxYgiAIgiAIgiAIwjCQEUsQBEEQBEEQBEEYBjJiCYIgCIIgCIIgCMNARixBEARBEARBEARhGCxer9fLuxAEQRAEQRAEQRAEIQfaiSUIgiAIgiAIgiAMAxmxBEEQBEEQBEEQhGEgI5YgCIIgCIIgCIIwDGTEEgRBEARBEARBEIaBjFiCIAiCIAiCIAjCMJARSxAEQRAEQRAEQRgGMmIJgiAIgiAIgiAIw0BGrI40NjbyLkLU0t7ezrsIUQ3Jny+ke/hBbZ8vJH9+NDc38y5C1NLV1cW7CFFNZ2cn7yJEBdb77rvvPt6FiAZqa2uxcuVKlJWVIT8/Hx6PBzExtIagNb29vfj1r3+N5557Dl6vFykpKXC5XLyLFTX09fVhy5Yt2LJlC/r6+uB0OpGamgqv1wuLxcK7eFEB6R4+kO7hC+kevuzevRu33347ysrKMGbMGPT395PcdaC3txe//OUv8cc//hF2ux25ubmwWq28ixU1+OT/wgsvwGazIT09HU6nk3exTAvNZHSira0NXq8XTz31FACQUtGBnp4ePPDAA2hvb8e1116Ld999F4cOHeJdrKjiiSeeQENDA26//XYcPXoUb7zxBk1mdIZ0j/6Q7uEP6R6+NDc3o6GhAS+++CIA0MKZDrS0tOCee+5BT08PzjnnHDz11FOor6/nXayo4uc//zk6OjqwcuVK7NixAzt37uRdJFNDWkUjRioOq9WKH//4x7BarfiP//gPAAMrNgR7fLLv7OzEvn378MMf/hA1NTWIj49HT08P59KZn/7+fgADxtOePXtw0003YerUqcjKykJjYyNiYmLg9Xo5l9K8kO7hB+kevpDu4UdTU9Owf8fExOC2225Df38/fv/73wMY2B0n2HP69GkAwJkzZ1BbW4sNGzbg3HPPRXZ2NhmxOnL69Gn8/e9/x4YNGzB//nxkZWXhn//8JwCQ3tEIcidmTFNTEx566CFs3boVx44dQ1JSEtxuN9555x0cO3YM3/ve97B582YsXLgQdrsdDoeDd5FNg1T2dXV1mDp1Kr766iu89dZbeO6553D48GHU1dWhq6sLubm5iIuL411kU9Hd3Y1NmzbBYrEgPz8fTqcT2dnZKC0tBTCwSnzo0CGcffbZtBuiAaR7+EG6hy+ke/jR2NiIhx9+GNu2bUNXVxdcLhdSUlLw7rvvorW1Feeddx62bt2K6upq2Gw22O123kU2DT7Zb9++HWfOnEFpaSn27t2Lv/71r/jtb3+Lo0eP4uDBg0hLS0NGRgZsNhvvIpuKzs5ObNq0Cfn5+X634YKCAowbNw7AwLjQ1taG6upq0jsaQTuxjHnuuefgdDrxm9/8BsnJybj33nsBAMXFxSgpKcGYMWPgcrmwcuVK1NbW+leOiciRyj4pKQnr16/Hgw8+iMsvvxxZWVl45ZVXcOWVV+Lrr7/Ge++9x7u4pqOhoQG7du3C559/jrq6OgBAdXW1//u33noLxcXFvIpnekj38IN0D19I9/DjySefhMvlwv3334+WlhY89NBDAIC0tDTU1NRg6tSpOH36NK699lrU1dXRjhRDpLJvamrC5s2b8cgjj2Du3LnIzs7Gf//3f2PBggV455138NVXX/Euruk4dOgQ3nzzTbzxxhv+QE5z5871f//GG2+gqKiIV/GiAjJiGeGbECYmJmLChAmw2+24+uqrYbPZ8Morr6CjowOPPfYYbr75ZkycOBHx8fHIzMwk9yYGBJL9ddddh66uLvz+979HS0uL392mpqYGfX19dD5HAw4fPoylS5fim2++waeffuqPjtjb24uuri4cOXIES5YsAQB8+OGHOHbsGM/imgbSPfwg3SMGpHv0x+v1oqenBwkJCVi4cCHy8/Nx88034/Tp03j11VcRHx+PzZs348Ybb0R+fr5/N9BisZDeiZBAsl+3bh3q6urwpz/9CQD8xxcuu+wy1NXVUbRchni9XvT396Ourg7XXXcdPvjgA+zdu9f/vcfjQUtLC44fP46lS5cCAD799FO6JUADaDSNAGnoft/EpKenB+3t7X6Fcccdd+AXv/gF0tPTUVVVheuvvx6bN2/GqlWr/IFWyM1AOXJlv2XLFlRUVKC1tRVvvfUWTp06hdraWhpEIyTQtRUVFRXYuHEjFi1ahI8++sgfyMZut8Nut6OkpMR/TvCll16iyTwjSPfwg3SPGJDu0YeTJ08CgD9AlsPhQENDAw4cOOB/5oc//CF+8YtfICYmBqWlpfjud7+LRx99FHPmzMG2bdsAkN5Rg1zZ//KXv0RBQQE6Ozvx4YcfoqWlBR6Ph/ROhIyUf0xMDCorK/Hd734XS5cuxR/+8Ae0trYCGAqeOGvWLOzZswe33XYb/uu//otb2c0MnYlVQWtrKx5//HHs27cP06ZNg9Vq9Yftj4+Px7Zt2zB16lSkpqYiNzcX//jHP9DU1ISNGzciNzcXAFBZWYn58+dzronxUCr7Dz/8EL29vbjgggvw6quv4sUXX8Sll16KCy+8kHdVDEkg+fuwWq2IiYnBuHHj8Le//Q3t7e2YMGECHA4HDh06hAceeAAnTpzAsmXLcMsttyAxMZFjTYxJU1MTtmzZAo/Hg5SUFMTGxvoHVdI92qJU9qR72BJI/j5I92hLW1sbnnzySdx///0477zzkJiY6L+qKzk5GY899hiWL1/uv9Llyy+/hMPhwG233Ybs7GwAQHl5OWpqajjXxHgolf3nn3+OuLg4VFRUYPv27di+fTsuueQSvycCoYxA8vfhdDphsVhQXl6Ol156CTabDRMnTgQAfPHFF7jrrrvQ0NCAZcuW4eabb0Z8fDyvapgWMmIVsnXrVvz0pz9FWVkZrr/+en9wFN9kJjMzE/v370dtbS1yc3ORnJyMrq4uOJ1OlJeX+5UP3VWnHDWy7+7uhtfrxbnnnou5c+di1apVfiVDKCOc/H3tOiYmBk6nE7t370Z6ejreffdd1NTUIDs7G+vXr8ekSZM418SYHDt2DHfeeSfi4uJgsVhgsViQk5PjX2En3aMdamRPuocdweRPukd7tm3bhkceeQQ5OTmoqKjA5MmTER8f79cjubm5+Oijj7B//36cddZZiImJwYEDB1BUVISxY8f6XegpoJNy1Mi+trYWeXl5WLx4MWbOnIkrr7yS2r1KwsnfYrGgv7/fr3def/11VFZWYseOHZg1axZycnKwYcMGkr+GkE+NAo4fP469e/eiuroaN910ExwOxzD3AYvFgi+++AJVVVXo6urC008/jT/+8Y/43e9+h4yMDP9zALnTKEWt7F944QW/7J1OJ7mRqSSU/H0y3b17t/9cSHV1NU6dOoWNGzdi165daG9vx8UXX0wTmQg4deoUAGDTpk246qqrUFVVBWBA/qR7tEWN7En3sCOU/AHSPVqxb98+NDQ04OGHH8b69euxd+9edHd3w2Kx+Mfd/fv3Y82aNaitrcXTTz+N1157DW+//TacTicAUERclUQie5+XQnp6Ot0LrpJQ8vfpnY8//th/vn7JkiU4ceIEVq9ejV27dqGnpwcrV64kvaMxtBMbhiNHjuDtt9/GxIkTkZiYCIvFglOnTqGpqQnPPvss3n33Xbz//vs4++yz8dOf/hTbtm3D2rVrUV1dDbvdjvfffx9r167FvHnzeFfFcJDs+aJU/q+88gqWLl2KpKQkvPzyy9izZw9+9KMf4cYbb6QrRVRw5MgRvPPOO/7du+7ubhw4cAAJCQl49NFHsWPHDnz88ceYO3cutX/GkOz5olT+pHvYIdX7mZmZqK6u9rtQ1tXVwW63Y+zYsejp6cHmzZuxfft2XHvttaioqEBbWxt27NiBG264AbNmzeJcE+PBSvazZ8/mXBNjolT+r776KpYsWYLY2Fi8+OKLOHLkCDZu3Ihrrrlm2HEHQjssXjrtPQqpu933v/99fPPNN9iwYQNqampw4sQJvPTSS3j33XexZs0aLFy4EOvWrcO5556LlStXks97hJDs+cJK/t988w1ycnJ4VcOwBJL/7bffjtmzZ6O2thbPP/88LBYLKioqsGDBAqxbtw5Lly7FqlWr/DsfhDpI9nxhJX/SPcoJJXufy3Z/fz8efvhhLFmyBFVVVejr68P+/fvJVTJCSPZ8YSX/AwcOYMKECbyqEbWQf1MAent7AQzcAWWz2bB8+XK8/PLL8Hq9yMrKwsKFC3HTTTfhggsuQEpKCu6//35s377d77bh8Xh4Ft/QkOz5Eqn8+/r6AIAmkSoJJP8//elP8Hq9KCoqQmFhIY4ePYri4mKkpqbiJz/5Cf7whz/43Zuo/auHZM+XSOVPukc9oWQfExOD/v5+WK1W5OXl4dlnnwUw4Cbsm8RT21cPyZ4vkcrfp3fIgOUDuRNL2LVrF372s5/hH//4BxISElBeXo7S0lJMmDABn3zyCRobG1FeXo709HRMmDABPT09sNvt2LdvH2JiYrBgwQIAoLNPKiDZ84Xkz5dw8m9oaEB5eTmys7Nx5MgRdHV1obS0FPv370d/fz/mz58/7KwOIR+SPV9I/vwIJ/vTp0+jrKzMH7xm/PjxePPNN5GTk4OsrCz/LhbJXjkke76Q/M0BGbGDnDp1Cps2bcI111yDtLQ0vPnmm2hqakJNTQ1sNhtiYmLwxhtvYMaMGUhMTMSePXuwbds2PP3009izZw+WL1+OgoIC3tUwJCR7vpD8+SJX/tOnT0dWVhays7Nx6NAh/Pa3v8Xbb7+Nyy67DIWFhbyrYUhI9nwh+fNDjuz/8pe/YMaMGUhKSgIwcB/y119/jaamJkyfPp2CxKmEZM8Xkr95iGoj1uPx4IknnsD+/ftx8OBBFBQUYMWKFSgsLERKSgqeeeYZLFq0CElJSYiNjUVdXR2OHz+OadOmobOzEzU1NUhPT8f69etpEq8Qkj1fSP58iUT+HR0dmD9/PkpLS3HjjTeS/BVCsucLyZ8famR/4sQJTJ06FUeOHIHb7cbYsWMpYJkKSPZ8Ifmbk6g1Yk+ePIm7774bDocDmZmZuO+++9DQ0IDly5cjLi4OWVlZ2L9/P/bs2YM5c+YgKSkJycnJ+Pd//3f87ne/Q2FhIaZOnYrx48fzrorhINnzheTPl0jk/8ILLyAvLw+lpaVITU3lXRXDQbLnC8mfH5HKvqCgACUlJXC5XLyrYjhI9nwh+ZuXqDVijx49ijfeeAOPPvooysvLcfjwYezevRuNjY1YuHAhvF4v0tPTsXPnTlRUVKCzsxP33nsvsrKycNddd9FqTASQ7PlC8ucLyZ8fJHu+kPz5EYns77zzTpJ9BJDs+ULyNy9ReyI5PT0d69atQ39/P/r6+lBQUICnnnoK77zzDvbt2wer1QqXy4W4uDikp6fDbrfjmmuuwRNPPIEpU6bwLr6hIdnzheTPl0jkP3nyZN7FNzQke76Q/PlBep8fJHu+kPzNS9TuxCYkJCA/P99/B9Tjjz+Oa6+9Fi6XC1u3bkVmZiZ2796N2tpav598UVER72KbApI9X0j+fCH584NkzxeSPz9I9vwg2fOF5G9ebLwLIAJfffUVACA5ORlXXXUVnE4ndu3ahfr6etx3331ISEjgXELzQrLnC8mfLyR/fpDs+ULy5wfJnh8ke76Q/M0FGbEYOPR9wQUX+MNuV1RU4LbbbqMQ2jpAsucLyZ8vJH9+kOz5QvLnB8meHyR7vpD8zQUZsQCam5vx4IMP4s0338Qll1yCiy66iHeRogaSPV9I/nwh+fODZM8Xkj8/SPb8INnzheRvLixer9fLuxC8+eCDD/D5559jzZo1cDgcvIsTVZDs+ULy5wvJnx8ke76Q/PlBsucHyZ4vJH9zQUYsAK/XS64EnCDZ84XkzxeSPz9I9nwh+fODZM8Pkj1fSP7mgoxYgiAIgiAIgiAIwjBE7T2xBEEQBEEQBEEQhPEgI5YgCIIgCIIgCIIwDGTEEgRBEARBEARBEIaBjFiCIAiCIAiCIAjCMNA9sQRBEATBiaNHj2LZsmWYPn06AKC3txdVVVW45ZZb4HQ6g/7u5Zdfxre+9S29ikkQBEEQQkE7sQRBEATBkbS0NDz//PN4/vnn8dxzz6GjowO333570Oc9Hg+efPJJHUtIEARBEGJBRixBEARBCEJsbCzuvvtufPnll9i/fz9uvfVWrF27FitWrMCvf/1rAMDdd9+NY8eO4dvf/jYA4LXXXsOaNWuwevVq3HLLLWhqauJZBYIgCILQHDJiCYIgCEIg7HY7Jk+ejLfffhuLFy/G888/jxdffBFbtmxBe3s7br31VqSlpeGZZ57B8ePH8atf/QrPPvsstm7diurqamzZsoV3FQiCIAhCU+hMLEEQBEEIRltbG9xuNz766CO8+OKLsNvt6O7uRnNz87DnPvnkE9TX1+P6668HAPT09CAvL49HkQmCIAhCN8iIJQiCIAiBOHPmDL744gtUV1ejp6cHW7duhcViwcyZM0c963A4UFFRQbuvBEEQRFRB7sQEQRAEIQi9vb34yU9+gjlz5qCxsRFFRUWwWCx466230NXVhZ6eHsTExKCvrw8AMGXKFOzduxf19fUAgD//+c948803eVaBIAiCIDTH4vV6vbwLQRAEQRDRiPSKHY/Hg9bWVsyZMwcbNmzAwYMHsWHDBrjdbixevBj79+/H559/ju3bt2PFihWw2Wz4z//8T+zYsQPPPPMMnE4n4uLi8LOf/QwZGRm8q0YQBEEQmkFGLEEQBEEQBEEQBGEYyJ2YIAiCIAiCIAiCMAxkxBIEQRAEQRAEQRCGgYxYgiAIgiAIgiAIwjCQEUsQBEEQBEEQBEEYBjJiCYIgCIIgCIIgCMNARixBEARBEARBEARhGMiIJQiCIAiCIAiCIAzD/wd6iB4tbq/5JAAAAABJRU5ErkJggg==">
            <a:extLst>
              <a:ext uri="{FF2B5EF4-FFF2-40B4-BE49-F238E27FC236}">
                <a16:creationId xmlns:a16="http://schemas.microsoft.com/office/drawing/2014/main" id="{F29AF56F-445E-4873-91CF-0F12D8DB9A2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53316D8C-BD03-4AAE-9CBF-B98A5525AA32}"/>
              </a:ext>
            </a:extLst>
          </p:cNvPr>
          <p:cNvSpPr txBox="1"/>
          <p:nvPr/>
        </p:nvSpPr>
        <p:spPr>
          <a:xfrm>
            <a:off x="2070220" y="304800"/>
            <a:ext cx="8898904" cy="646331"/>
          </a:xfrm>
          <a:prstGeom prst="rect">
            <a:avLst/>
          </a:prstGeom>
          <a:noFill/>
        </p:spPr>
        <p:txBody>
          <a:bodyPr wrap="square" rtlCol="0">
            <a:spAutoFit/>
          </a:bodyPr>
          <a:lstStyle/>
          <a:p>
            <a:r>
              <a:rPr lang="en-US" sz="3600" b="1" dirty="0"/>
              <a:t>Mean Direction of Waves from True North</a:t>
            </a:r>
          </a:p>
        </p:txBody>
      </p:sp>
      <p:pic>
        <p:nvPicPr>
          <p:cNvPr id="14" name="Picture 13">
            <a:extLst>
              <a:ext uri="{FF2B5EF4-FFF2-40B4-BE49-F238E27FC236}">
                <a16:creationId xmlns:a16="http://schemas.microsoft.com/office/drawing/2014/main" id="{6D5F4AD9-5A71-43CD-AF91-D4EB00C530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851" y="3706374"/>
            <a:ext cx="2806844" cy="2965602"/>
          </a:xfrm>
          <a:prstGeom prst="rect">
            <a:avLst/>
          </a:prstGeom>
        </p:spPr>
      </p:pic>
      <p:pic>
        <p:nvPicPr>
          <p:cNvPr id="16" name="Picture 15">
            <a:extLst>
              <a:ext uri="{FF2B5EF4-FFF2-40B4-BE49-F238E27FC236}">
                <a16:creationId xmlns:a16="http://schemas.microsoft.com/office/drawing/2014/main" id="{5F92187B-1D97-4541-81D4-0E7DF762AD78}"/>
              </a:ext>
            </a:extLst>
          </p:cNvPr>
          <p:cNvPicPr>
            <a:picLocks noChangeAspect="1"/>
          </p:cNvPicPr>
          <p:nvPr/>
        </p:nvPicPr>
        <p:blipFill>
          <a:blip r:embed="rId5"/>
          <a:stretch>
            <a:fillRect/>
          </a:stretch>
        </p:blipFill>
        <p:spPr>
          <a:xfrm>
            <a:off x="6900672" y="4600176"/>
            <a:ext cx="2143125" cy="2143125"/>
          </a:xfrm>
          <a:prstGeom prst="rect">
            <a:avLst/>
          </a:prstGeom>
        </p:spPr>
      </p:pic>
      <p:cxnSp>
        <p:nvCxnSpPr>
          <p:cNvPr id="18" name="Straight Arrow Connector 17">
            <a:extLst>
              <a:ext uri="{FF2B5EF4-FFF2-40B4-BE49-F238E27FC236}">
                <a16:creationId xmlns:a16="http://schemas.microsoft.com/office/drawing/2014/main" id="{E37D78D6-E222-4BE7-94F3-C729F76168A9}"/>
              </a:ext>
            </a:extLst>
          </p:cNvPr>
          <p:cNvCxnSpPr>
            <a:cxnSpLocks/>
          </p:cNvCxnSpPr>
          <p:nvPr/>
        </p:nvCxnSpPr>
        <p:spPr>
          <a:xfrm flipH="1">
            <a:off x="5445760" y="4867595"/>
            <a:ext cx="609600" cy="68417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4A623A1-396C-42F6-88B8-5B8D89405CD9}"/>
              </a:ext>
            </a:extLst>
          </p:cNvPr>
          <p:cNvCxnSpPr>
            <a:cxnSpLocks/>
          </p:cNvCxnSpPr>
          <p:nvPr/>
        </p:nvCxnSpPr>
        <p:spPr>
          <a:xfrm flipH="1" flipV="1">
            <a:off x="5627640" y="4771583"/>
            <a:ext cx="334077" cy="79186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92DA5E39-BC8F-4D45-A9A3-A29E80AB1B44}"/>
              </a:ext>
            </a:extLst>
          </p:cNvPr>
          <p:cNvPicPr>
            <a:picLocks noChangeAspect="1"/>
          </p:cNvPicPr>
          <p:nvPr/>
        </p:nvPicPr>
        <p:blipFill>
          <a:blip r:embed="rId6"/>
          <a:stretch>
            <a:fillRect/>
          </a:stretch>
        </p:blipFill>
        <p:spPr>
          <a:xfrm>
            <a:off x="9344071" y="3891485"/>
            <a:ext cx="2512986" cy="2851816"/>
          </a:xfrm>
          <a:prstGeom prst="rect">
            <a:avLst/>
          </a:prstGeom>
        </p:spPr>
      </p:pic>
    </p:spTree>
    <p:extLst>
      <p:ext uri="{BB962C8B-B14F-4D97-AF65-F5344CB8AC3E}">
        <p14:creationId xmlns:p14="http://schemas.microsoft.com/office/powerpoint/2010/main" val="878277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490</Words>
  <Application>Microsoft Office PowerPoint</Application>
  <PresentationFormat>Widescreen</PresentationFormat>
  <Paragraphs>30</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ArialMT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Potter's Lil Laptop</dc:creator>
  <cp:lastModifiedBy>Potter's Lil Laptop</cp:lastModifiedBy>
  <cp:revision>18</cp:revision>
  <dcterms:created xsi:type="dcterms:W3CDTF">2018-05-24T16:56:53Z</dcterms:created>
  <dcterms:modified xsi:type="dcterms:W3CDTF">2018-05-25T18:23:41Z</dcterms:modified>
</cp:coreProperties>
</file>